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mp" ContentType="image/p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257" r:id="rId4"/>
    <p:sldId id="260" r:id="rId5"/>
    <p:sldId id="261" r:id="rId6"/>
    <p:sldId id="263" r:id="rId7"/>
    <p:sldId id="267" r:id="rId8"/>
    <p:sldId id="262" r:id="rId9"/>
    <p:sldId id="264" r:id="rId10"/>
    <p:sldId id="287" r:id="rId11"/>
    <p:sldId id="268" r:id="rId12"/>
    <p:sldId id="273" r:id="rId13"/>
    <p:sldId id="274" r:id="rId14"/>
    <p:sldId id="275" r:id="rId15"/>
    <p:sldId id="276" r:id="rId16"/>
    <p:sldId id="271" r:id="rId17"/>
    <p:sldId id="277" r:id="rId18"/>
    <p:sldId id="278" r:id="rId19"/>
    <p:sldId id="279" r:id="rId20"/>
    <p:sldId id="280" r:id="rId21"/>
    <p:sldId id="282" r:id="rId22"/>
    <p:sldId id="288" r:id="rId23"/>
    <p:sldId id="281" r:id="rId24"/>
    <p:sldId id="283" r:id="rId25"/>
    <p:sldId id="284" r:id="rId26"/>
    <p:sldId id="272" r:id="rId27"/>
    <p:sldId id="286" r:id="rId28"/>
    <p:sldId id="289" r:id="rId29"/>
    <p:sldId id="285" r:id="rId30"/>
    <p:sldId id="290" r:id="rId31"/>
  </p:sldIdLst>
  <p:sldSz cx="9144000" cy="6858000" type="screen4x3"/>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0"/>
    <p:restoredTop sz="95701" autoAdjust="0"/>
  </p:normalViewPr>
  <p:slideViewPr>
    <p:cSldViewPr>
      <p:cViewPr>
        <p:scale>
          <a:sx n="100" d="100"/>
          <a:sy n="100" d="100"/>
        </p:scale>
        <p:origin x="1176" y="35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Blinka\AppData\Roaming\Microsoft\Excel\140415_ditribution%20comparison-2%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630369484346512"/>
          <c:y val="0.0219481989179875"/>
          <c:w val="0.868122031304792"/>
          <c:h val="0.852130170845209"/>
        </c:manualLayout>
      </c:layout>
      <c:lineChart>
        <c:grouping val="standard"/>
        <c:varyColors val="0"/>
        <c:ser>
          <c:idx val="0"/>
          <c:order val="0"/>
          <c:tx>
            <c:strRef>
              <c:f>List1!$U$3</c:f>
              <c:strCache>
                <c:ptCount val="1"/>
                <c:pt idx="0">
                  <c:v>2010</c:v>
                </c:pt>
              </c:strCache>
            </c:strRef>
          </c:tx>
          <c:spPr>
            <a:ln w="38100">
              <a:solidFill>
                <a:srgbClr val="0070C0"/>
              </a:solidFill>
            </a:ln>
          </c:spPr>
          <c:marker>
            <c:symbol val="none"/>
          </c:marker>
          <c:cat>
            <c:numRef>
              <c:f>List1!$T$4:$T$15</c:f>
              <c:numCache>
                <c:formatCode>General</c:formatCode>
                <c:ptCount val="12"/>
                <c:pt idx="0">
                  <c:v>1.25</c:v>
                </c:pt>
                <c:pt idx="1">
                  <c:v>1.5</c:v>
                </c:pt>
                <c:pt idx="2">
                  <c:v>1.75</c:v>
                </c:pt>
                <c:pt idx="3">
                  <c:v>2.0</c:v>
                </c:pt>
                <c:pt idx="4">
                  <c:v>2.25</c:v>
                </c:pt>
                <c:pt idx="5">
                  <c:v>2.5</c:v>
                </c:pt>
                <c:pt idx="6">
                  <c:v>2.75</c:v>
                </c:pt>
                <c:pt idx="7">
                  <c:v>3.0</c:v>
                </c:pt>
                <c:pt idx="8">
                  <c:v>3.25</c:v>
                </c:pt>
                <c:pt idx="9">
                  <c:v>3.5</c:v>
                </c:pt>
                <c:pt idx="10">
                  <c:v>3.75</c:v>
                </c:pt>
                <c:pt idx="11">
                  <c:v>4.0</c:v>
                </c:pt>
              </c:numCache>
            </c:numRef>
          </c:cat>
          <c:val>
            <c:numRef>
              <c:f>List1!$U$4:$U$15</c:f>
              <c:numCache>
                <c:formatCode>0.00</c:formatCode>
                <c:ptCount val="12"/>
                <c:pt idx="0">
                  <c:v>49.1695385001619</c:v>
                </c:pt>
                <c:pt idx="1">
                  <c:v>11.87802024810308</c:v>
                </c:pt>
                <c:pt idx="2">
                  <c:v>10.13287895670311</c:v>
                </c:pt>
                <c:pt idx="3">
                  <c:v>14.02637044618916</c:v>
                </c:pt>
                <c:pt idx="4">
                  <c:v>4.606876613407618</c:v>
                </c:pt>
                <c:pt idx="5">
                  <c:v>3.564148858127044</c:v>
                </c:pt>
                <c:pt idx="6">
                  <c:v>2.132589476718778</c:v>
                </c:pt>
                <c:pt idx="7">
                  <c:v>2.60530139925899</c:v>
                </c:pt>
                <c:pt idx="8">
                  <c:v>0.8620851211552</c:v>
                </c:pt>
                <c:pt idx="9">
                  <c:v>0.363079763357523</c:v>
                </c:pt>
                <c:pt idx="10">
                  <c:v>0.307008681175575</c:v>
                </c:pt>
                <c:pt idx="11">
                  <c:v>0.352101935641949</c:v>
                </c:pt>
              </c:numCache>
            </c:numRef>
          </c:val>
          <c:smooth val="0"/>
        </c:ser>
        <c:ser>
          <c:idx val="1"/>
          <c:order val="1"/>
          <c:tx>
            <c:strRef>
              <c:f>List1!$V$3</c:f>
              <c:strCache>
                <c:ptCount val="1"/>
                <c:pt idx="0">
                  <c:v>2013</c:v>
                </c:pt>
              </c:strCache>
            </c:strRef>
          </c:tx>
          <c:spPr>
            <a:ln w="38100">
              <a:solidFill>
                <a:srgbClr val="FF0000"/>
              </a:solidFill>
            </a:ln>
          </c:spPr>
          <c:marker>
            <c:symbol val="none"/>
          </c:marker>
          <c:cat>
            <c:numRef>
              <c:f>List1!$T$4:$T$15</c:f>
              <c:numCache>
                <c:formatCode>General</c:formatCode>
                <c:ptCount val="12"/>
                <c:pt idx="0">
                  <c:v>1.25</c:v>
                </c:pt>
                <c:pt idx="1">
                  <c:v>1.5</c:v>
                </c:pt>
                <c:pt idx="2">
                  <c:v>1.75</c:v>
                </c:pt>
                <c:pt idx="3">
                  <c:v>2.0</c:v>
                </c:pt>
                <c:pt idx="4">
                  <c:v>2.25</c:v>
                </c:pt>
                <c:pt idx="5">
                  <c:v>2.5</c:v>
                </c:pt>
                <c:pt idx="6">
                  <c:v>2.75</c:v>
                </c:pt>
                <c:pt idx="7">
                  <c:v>3.0</c:v>
                </c:pt>
                <c:pt idx="8">
                  <c:v>3.25</c:v>
                </c:pt>
                <c:pt idx="9">
                  <c:v>3.5</c:v>
                </c:pt>
                <c:pt idx="10">
                  <c:v>3.75</c:v>
                </c:pt>
                <c:pt idx="11">
                  <c:v>4.0</c:v>
                </c:pt>
              </c:numCache>
            </c:numRef>
          </c:cat>
          <c:val>
            <c:numRef>
              <c:f>List1!$V$4:$V$15</c:f>
              <c:numCache>
                <c:formatCode>0.00</c:formatCode>
                <c:ptCount val="12"/>
                <c:pt idx="0">
                  <c:v>47.0426948687819</c:v>
                </c:pt>
                <c:pt idx="1">
                  <c:v>10.6541323932628</c:v>
                </c:pt>
                <c:pt idx="2">
                  <c:v>8.2256169212691</c:v>
                </c:pt>
                <c:pt idx="3">
                  <c:v>15.00195848021935</c:v>
                </c:pt>
                <c:pt idx="4">
                  <c:v>5.40540540540541</c:v>
                </c:pt>
                <c:pt idx="5">
                  <c:v>3.799451625538579</c:v>
                </c:pt>
                <c:pt idx="6">
                  <c:v>2.62436349392871</c:v>
                </c:pt>
                <c:pt idx="7">
                  <c:v>4.112808460634549</c:v>
                </c:pt>
                <c:pt idx="8">
                  <c:v>1.52761457109283</c:v>
                </c:pt>
                <c:pt idx="9">
                  <c:v>0.783392087739914</c:v>
                </c:pt>
                <c:pt idx="10">
                  <c:v>0.313356835095966</c:v>
                </c:pt>
                <c:pt idx="11">
                  <c:v>0.509204857030944</c:v>
                </c:pt>
              </c:numCache>
            </c:numRef>
          </c:val>
          <c:smooth val="0"/>
        </c:ser>
        <c:dLbls>
          <c:showLegendKey val="0"/>
          <c:showVal val="0"/>
          <c:showCatName val="0"/>
          <c:showSerName val="0"/>
          <c:showPercent val="0"/>
          <c:showBubbleSize val="0"/>
        </c:dLbls>
        <c:smooth val="0"/>
        <c:axId val="2124651424"/>
        <c:axId val="2130424624"/>
      </c:lineChart>
      <c:catAx>
        <c:axId val="2124651424"/>
        <c:scaling>
          <c:orientation val="minMax"/>
        </c:scaling>
        <c:delete val="0"/>
        <c:axPos val="b"/>
        <c:numFmt formatCode="General" sourceLinked="1"/>
        <c:majorTickMark val="out"/>
        <c:minorTickMark val="none"/>
        <c:tickLblPos val="nextTo"/>
        <c:crossAx val="2130424624"/>
        <c:crosses val="autoZero"/>
        <c:auto val="1"/>
        <c:lblAlgn val="ctr"/>
        <c:lblOffset val="100"/>
        <c:noMultiLvlLbl val="0"/>
      </c:catAx>
      <c:valAx>
        <c:axId val="2130424624"/>
        <c:scaling>
          <c:orientation val="minMax"/>
        </c:scaling>
        <c:delete val="0"/>
        <c:axPos val="l"/>
        <c:majorGridlines/>
        <c:numFmt formatCode="0.00" sourceLinked="1"/>
        <c:majorTickMark val="out"/>
        <c:minorTickMark val="none"/>
        <c:tickLblPos val="nextTo"/>
        <c:crossAx val="2124651424"/>
        <c:crosses val="autoZero"/>
        <c:crossBetween val="between"/>
      </c:valAx>
    </c:plotArea>
    <c:legend>
      <c:legendPos val="r"/>
      <c:layout>
        <c:manualLayout>
          <c:xMode val="edge"/>
          <c:yMode val="edge"/>
          <c:x val="0.481146124388562"/>
          <c:y val="0.159547313171165"/>
          <c:w val="0.309437719188303"/>
          <c:h val="0.193468510273926"/>
        </c:manualLayout>
      </c:layout>
      <c:overlay val="0"/>
      <c:txPr>
        <a:bodyPr/>
        <a:lstStyle/>
        <a:p>
          <a:pPr>
            <a:defRPr sz="3200"/>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D3E9883-BEA8-D24B-B569-9A7908908F30}" type="datetimeFigureOut">
              <a:rPr lang="en-US" smtClean="0"/>
              <a:t>3/1/16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FFEAF78-BF1A-B744-962C-FD8326E5C370}" type="slidenum">
              <a:rPr lang="en-GB" smtClean="0"/>
              <a:t>‹#›</a:t>
            </a:fld>
            <a:endParaRPr lang="en-GB"/>
          </a:p>
        </p:txBody>
      </p:sp>
    </p:spTree>
    <p:extLst>
      <p:ext uri="{BB962C8B-B14F-4D97-AF65-F5344CB8AC3E}">
        <p14:creationId xmlns:p14="http://schemas.microsoft.com/office/powerpoint/2010/main" val="39174410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FEAF78-BF1A-B744-962C-FD8326E5C370}" type="slidenum">
              <a:rPr lang="en-GB" smtClean="0"/>
              <a:t>1</a:t>
            </a:fld>
            <a:endParaRPr lang="en-GB"/>
          </a:p>
        </p:txBody>
      </p:sp>
    </p:spTree>
    <p:extLst>
      <p:ext uri="{BB962C8B-B14F-4D97-AF65-F5344CB8AC3E}">
        <p14:creationId xmlns:p14="http://schemas.microsoft.com/office/powerpoint/2010/main" val="3217389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FEAF78-BF1A-B744-962C-FD8326E5C370}" type="slidenum">
              <a:rPr lang="en-GB" smtClean="0"/>
              <a:t>15</a:t>
            </a:fld>
            <a:endParaRPr lang="en-GB"/>
          </a:p>
        </p:txBody>
      </p:sp>
    </p:spTree>
    <p:extLst>
      <p:ext uri="{BB962C8B-B14F-4D97-AF65-F5344CB8AC3E}">
        <p14:creationId xmlns:p14="http://schemas.microsoft.com/office/powerpoint/2010/main" val="252981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FEAF78-BF1A-B744-962C-FD8326E5C370}" type="slidenum">
              <a:rPr lang="en-GB" smtClean="0"/>
              <a:t>21</a:t>
            </a:fld>
            <a:endParaRPr lang="en-GB"/>
          </a:p>
        </p:txBody>
      </p:sp>
    </p:spTree>
    <p:extLst>
      <p:ext uri="{BB962C8B-B14F-4D97-AF65-F5344CB8AC3E}">
        <p14:creationId xmlns:p14="http://schemas.microsoft.com/office/powerpoint/2010/main" val="544253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Nadměrná konzumace televize</a:t>
            </a:r>
          </a:p>
          <a:p>
            <a:r>
              <a:rPr lang="cs-CZ" dirty="0" smtClean="0"/>
              <a:t>	-</a:t>
            </a:r>
            <a:r>
              <a:rPr lang="cs-CZ" baseline="0" dirty="0" smtClean="0"/>
              <a:t> hloupnutí, pasivita, lenost, obezita, vyšší kriminalita a ochota k násilí, těhotenství nezletilých...</a:t>
            </a:r>
          </a:p>
          <a:p>
            <a:r>
              <a:rPr lang="cs-CZ" baseline="0" dirty="0" smtClean="0"/>
              <a:t>Frankfurtská škola – televize odvádí pozornost od podstatných věcí</a:t>
            </a:r>
          </a:p>
          <a:p>
            <a:r>
              <a:rPr lang="cs-CZ" baseline="0" dirty="0" smtClean="0"/>
              <a:t>Boom kritiky televize v USA 70-90. léta, v ČR 90. léta a později</a:t>
            </a:r>
          </a:p>
          <a:p>
            <a:endParaRPr lang="cs-CZ" dirty="0" smtClean="0"/>
          </a:p>
          <a:p>
            <a:r>
              <a:rPr lang="cs-CZ" dirty="0" err="1" smtClean="0"/>
              <a:t>Williams</a:t>
            </a:r>
            <a:r>
              <a:rPr lang="cs-CZ" dirty="0" smtClean="0"/>
              <a:t> (1975): </a:t>
            </a:r>
            <a:r>
              <a:rPr lang="cs-CZ" i="1" dirty="0" err="1" smtClean="0"/>
              <a:t>flow</a:t>
            </a:r>
            <a:r>
              <a:rPr lang="cs-CZ" i="1" dirty="0" smtClean="0"/>
              <a:t> </a:t>
            </a:r>
            <a:r>
              <a:rPr lang="cs-CZ" dirty="0" smtClean="0"/>
              <a:t>jako sekvence nebo sada sekvencí obsahů</a:t>
            </a:r>
          </a:p>
          <a:p>
            <a:endParaRPr lang="en-GB" dirty="0"/>
          </a:p>
        </p:txBody>
      </p:sp>
      <p:sp>
        <p:nvSpPr>
          <p:cNvPr id="4" name="Slide Number Placeholder 3"/>
          <p:cNvSpPr>
            <a:spLocks noGrp="1"/>
          </p:cNvSpPr>
          <p:nvPr>
            <p:ph type="sldNum" sz="quarter" idx="10"/>
          </p:nvPr>
        </p:nvSpPr>
        <p:spPr/>
        <p:txBody>
          <a:bodyPr/>
          <a:lstStyle/>
          <a:p>
            <a:fld id="{4FFEAF78-BF1A-B744-962C-FD8326E5C370}" type="slidenum">
              <a:rPr lang="en-GB" smtClean="0"/>
              <a:t>2</a:t>
            </a:fld>
            <a:endParaRPr lang="en-GB"/>
          </a:p>
        </p:txBody>
      </p:sp>
    </p:spTree>
    <p:extLst>
      <p:ext uri="{BB962C8B-B14F-4D97-AF65-F5344CB8AC3E}">
        <p14:creationId xmlns:p14="http://schemas.microsoft.com/office/powerpoint/2010/main" val="361383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err="1" smtClean="0"/>
              <a:t>Při</a:t>
            </a:r>
            <a:r>
              <a:rPr lang="en-GB" dirty="0" smtClean="0"/>
              <a:t> 3 </a:t>
            </a:r>
            <a:r>
              <a:rPr lang="en-GB" dirty="0" err="1" smtClean="0"/>
              <a:t>hodinách</a:t>
            </a:r>
            <a:r>
              <a:rPr lang="en-GB" baseline="0" dirty="0" smtClean="0"/>
              <a:t> </a:t>
            </a:r>
            <a:r>
              <a:rPr lang="en-GB" baseline="0" dirty="0" err="1" smtClean="0"/>
              <a:t>sledování</a:t>
            </a:r>
            <a:r>
              <a:rPr lang="en-GB" baseline="0" dirty="0" smtClean="0"/>
              <a:t> </a:t>
            </a:r>
            <a:r>
              <a:rPr lang="en-GB" baseline="0" dirty="0" err="1" smtClean="0"/>
              <a:t>denně</a:t>
            </a:r>
            <a:r>
              <a:rPr lang="en-GB" baseline="0" dirty="0" smtClean="0"/>
              <a:t> </a:t>
            </a:r>
            <a:r>
              <a:rPr lang="en-GB" baseline="0" dirty="0" err="1" smtClean="0"/>
              <a:t>člověk</a:t>
            </a:r>
            <a:r>
              <a:rPr lang="en-GB" baseline="0" dirty="0" smtClean="0"/>
              <a:t>, </a:t>
            </a:r>
            <a:r>
              <a:rPr lang="en-GB" baseline="0" dirty="0" err="1" smtClean="0"/>
              <a:t>který</a:t>
            </a:r>
            <a:r>
              <a:rPr lang="en-GB" baseline="0" dirty="0" smtClean="0"/>
              <a:t> se </a:t>
            </a:r>
            <a:r>
              <a:rPr lang="en-GB" baseline="0" dirty="0" err="1" smtClean="0"/>
              <a:t>dožije</a:t>
            </a:r>
            <a:r>
              <a:rPr lang="en-GB" baseline="0" dirty="0" smtClean="0"/>
              <a:t> 75 let </a:t>
            </a:r>
            <a:r>
              <a:rPr lang="en-GB" baseline="0" dirty="0" err="1" smtClean="0"/>
              <a:t>stráví</a:t>
            </a:r>
            <a:r>
              <a:rPr lang="en-GB" baseline="0" dirty="0" smtClean="0"/>
              <a:t> u </a:t>
            </a:r>
            <a:r>
              <a:rPr lang="en-GB" baseline="0" dirty="0" err="1" smtClean="0"/>
              <a:t>televize</a:t>
            </a:r>
            <a:r>
              <a:rPr lang="en-GB" baseline="0" dirty="0" smtClean="0"/>
              <a:t> 9 let </a:t>
            </a:r>
            <a:r>
              <a:rPr lang="en-GB" baseline="0" dirty="0" err="1" smtClean="0"/>
              <a:t>svého</a:t>
            </a:r>
            <a:r>
              <a:rPr lang="en-GB" baseline="0" dirty="0" smtClean="0"/>
              <a:t> </a:t>
            </a:r>
            <a:r>
              <a:rPr lang="en-GB" baseline="0" dirty="0" err="1" smtClean="0"/>
              <a:t>života</a:t>
            </a:r>
            <a:endParaRPr lang="en-GB" dirty="0" smtClean="0"/>
          </a:p>
          <a:p>
            <a:pPr marL="171450" indent="-171450">
              <a:buFontTx/>
              <a:buChar char="-"/>
            </a:pPr>
            <a:r>
              <a:rPr lang="en-GB" dirty="0" err="1" smtClean="0"/>
              <a:t>Většina</a:t>
            </a:r>
            <a:r>
              <a:rPr lang="en-GB" dirty="0" smtClean="0"/>
              <a:t> </a:t>
            </a:r>
            <a:r>
              <a:rPr lang="en-GB" dirty="0" err="1" smtClean="0"/>
              <a:t>lidí</a:t>
            </a:r>
            <a:r>
              <a:rPr lang="en-GB" dirty="0" smtClean="0"/>
              <a:t> </a:t>
            </a:r>
            <a:r>
              <a:rPr lang="en-GB" dirty="0" err="1" smtClean="0"/>
              <a:t>si</a:t>
            </a:r>
            <a:r>
              <a:rPr lang="en-GB" dirty="0" smtClean="0"/>
              <a:t> </a:t>
            </a:r>
            <a:r>
              <a:rPr lang="en-GB" dirty="0" err="1" smtClean="0"/>
              <a:t>stěžuje</a:t>
            </a:r>
            <a:r>
              <a:rPr lang="en-GB" dirty="0" smtClean="0"/>
              <a:t>,</a:t>
            </a:r>
            <a:r>
              <a:rPr lang="en-GB" baseline="0" dirty="0" smtClean="0"/>
              <a:t> </a:t>
            </a:r>
            <a:r>
              <a:rPr lang="en-GB" baseline="0" dirty="0" err="1" smtClean="0"/>
              <a:t>že</a:t>
            </a:r>
            <a:r>
              <a:rPr lang="en-GB" baseline="0" dirty="0" smtClean="0"/>
              <a:t> se </a:t>
            </a:r>
            <a:r>
              <a:rPr lang="en-GB" baseline="0" dirty="0" err="1" smtClean="0"/>
              <a:t>divají</a:t>
            </a:r>
            <a:r>
              <a:rPr lang="en-GB" baseline="0" dirty="0" smtClean="0"/>
              <a:t> </a:t>
            </a:r>
            <a:r>
              <a:rPr lang="en-GB" baseline="0" dirty="0" err="1" smtClean="0"/>
              <a:t>na</a:t>
            </a:r>
            <a:r>
              <a:rPr lang="en-GB" baseline="0" dirty="0" smtClean="0"/>
              <a:t> </a:t>
            </a:r>
            <a:r>
              <a:rPr lang="en-GB" baseline="0" dirty="0" err="1" smtClean="0"/>
              <a:t>televizi</a:t>
            </a:r>
            <a:r>
              <a:rPr lang="en-GB" baseline="0" dirty="0" smtClean="0"/>
              <a:t> </a:t>
            </a:r>
            <a:r>
              <a:rPr lang="en-GB" baseline="0" dirty="0" err="1" smtClean="0"/>
              <a:t>moc</a:t>
            </a:r>
            <a:r>
              <a:rPr lang="en-GB" baseline="0" dirty="0" smtClean="0"/>
              <a:t>, 10% </a:t>
            </a:r>
            <a:r>
              <a:rPr lang="en-GB" baseline="0" dirty="0" err="1" smtClean="0"/>
              <a:t>američanů</a:t>
            </a:r>
            <a:r>
              <a:rPr lang="en-GB" baseline="0" dirty="0" smtClean="0"/>
              <a:t> se </a:t>
            </a:r>
            <a:r>
              <a:rPr lang="en-GB" baseline="0" dirty="0" err="1" smtClean="0"/>
              <a:t>pravidelně</a:t>
            </a:r>
            <a:r>
              <a:rPr lang="en-GB" baseline="0" dirty="0" smtClean="0"/>
              <a:t> </a:t>
            </a:r>
            <a:r>
              <a:rPr lang="en-GB" baseline="0" dirty="0" err="1" smtClean="0"/>
              <a:t>ve</a:t>
            </a:r>
            <a:r>
              <a:rPr lang="en-GB" baseline="0" dirty="0" smtClean="0"/>
              <a:t> </a:t>
            </a:r>
            <a:r>
              <a:rPr lang="en-GB" baseline="0" dirty="0" err="1" smtClean="0"/>
              <a:t>výzkumech</a:t>
            </a:r>
            <a:r>
              <a:rPr lang="en-GB" baseline="0" dirty="0" smtClean="0"/>
              <a:t> </a:t>
            </a:r>
            <a:r>
              <a:rPr lang="en-GB" baseline="0" dirty="0" err="1" smtClean="0"/>
              <a:t>označuje</a:t>
            </a:r>
            <a:r>
              <a:rPr lang="en-GB" baseline="0" dirty="0" smtClean="0"/>
              <a:t> </a:t>
            </a:r>
            <a:r>
              <a:rPr lang="en-GB" baseline="0" dirty="0" err="1" smtClean="0"/>
              <a:t>ze</a:t>
            </a:r>
            <a:r>
              <a:rPr lang="en-GB" baseline="0" dirty="0" smtClean="0"/>
              <a:t> </a:t>
            </a:r>
            <a:r>
              <a:rPr lang="en-GB" baseline="0" dirty="0" err="1" smtClean="0"/>
              <a:t>závislé</a:t>
            </a:r>
            <a:r>
              <a:rPr lang="en-GB" baseline="0" dirty="0" smtClean="0"/>
              <a:t> </a:t>
            </a:r>
            <a:r>
              <a:rPr lang="en-GB" baseline="0" dirty="0" err="1" smtClean="0"/>
              <a:t>na</a:t>
            </a:r>
            <a:r>
              <a:rPr lang="en-GB" baseline="0" dirty="0" smtClean="0"/>
              <a:t> </a:t>
            </a:r>
            <a:r>
              <a:rPr lang="en-GB" baseline="0" dirty="0" err="1" smtClean="0"/>
              <a:t>televizi</a:t>
            </a:r>
            <a:endParaRPr lang="en-GB"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baseline="0" dirty="0" err="1" smtClean="0"/>
              <a:t>Kritéria</a:t>
            </a:r>
            <a:r>
              <a:rPr lang="en-GB" baseline="0" dirty="0" smtClean="0"/>
              <a:t> </a:t>
            </a:r>
            <a:r>
              <a:rPr lang="en-GB" baseline="0" dirty="0" err="1" smtClean="0"/>
              <a:t>závislosti</a:t>
            </a:r>
            <a:r>
              <a:rPr lang="en-GB" baseline="0" dirty="0" smtClean="0"/>
              <a:t> </a:t>
            </a:r>
            <a:r>
              <a:rPr lang="en-GB" baseline="0" dirty="0" err="1" smtClean="0"/>
              <a:t>na</a:t>
            </a:r>
            <a:r>
              <a:rPr lang="en-GB" baseline="0" dirty="0" smtClean="0"/>
              <a:t> </a:t>
            </a:r>
            <a:r>
              <a:rPr lang="en-GB" baseline="0" dirty="0" err="1" smtClean="0"/>
              <a:t>návykových</a:t>
            </a:r>
            <a:r>
              <a:rPr lang="en-GB" baseline="0" dirty="0" smtClean="0"/>
              <a:t> </a:t>
            </a:r>
            <a:r>
              <a:rPr lang="en-GB" baseline="0" dirty="0" err="1" smtClean="0"/>
              <a:t>látkách</a:t>
            </a:r>
            <a:r>
              <a:rPr lang="en-GB" baseline="0" dirty="0" smtClean="0"/>
              <a:t> </a:t>
            </a:r>
            <a:r>
              <a:rPr lang="en-GB" baseline="0" dirty="0" err="1" smtClean="0"/>
              <a:t>platí</a:t>
            </a:r>
            <a:r>
              <a:rPr lang="en-GB" baseline="0" dirty="0" smtClean="0"/>
              <a:t> I pro </a:t>
            </a:r>
            <a:r>
              <a:rPr lang="en-GB" baseline="0" dirty="0" err="1" smtClean="0"/>
              <a:t>televizi</a:t>
            </a:r>
            <a:r>
              <a:rPr lang="en-GB" baseline="0" dirty="0" smtClean="0"/>
              <a:t> </a:t>
            </a:r>
          </a:p>
          <a:p>
            <a:pPr marL="171450" indent="-171450">
              <a:buFontTx/>
              <a:buChar char="-"/>
            </a:pPr>
            <a:r>
              <a:rPr lang="en-GB" baseline="0" dirty="0" err="1" smtClean="0"/>
              <a:t>Televize</a:t>
            </a:r>
            <a:r>
              <a:rPr lang="en-GB" baseline="0" dirty="0" smtClean="0"/>
              <a:t> </a:t>
            </a:r>
            <a:r>
              <a:rPr lang="en-GB" baseline="0" dirty="0" err="1" smtClean="0"/>
              <a:t>lidi</a:t>
            </a:r>
            <a:r>
              <a:rPr lang="en-GB" baseline="0" dirty="0" smtClean="0"/>
              <a:t> </a:t>
            </a:r>
            <a:r>
              <a:rPr lang="en-GB" baseline="0" dirty="0" err="1" smtClean="0"/>
              <a:t>vysává</a:t>
            </a:r>
            <a:r>
              <a:rPr lang="en-GB" baseline="0" dirty="0" smtClean="0"/>
              <a:t>, </a:t>
            </a:r>
            <a:r>
              <a:rPr lang="en-GB" baseline="0" dirty="0" err="1" smtClean="0"/>
              <a:t>bere</a:t>
            </a:r>
            <a:r>
              <a:rPr lang="en-GB" baseline="0" dirty="0" smtClean="0"/>
              <a:t> </a:t>
            </a:r>
            <a:r>
              <a:rPr lang="en-GB" baseline="0" dirty="0" err="1" smtClean="0"/>
              <a:t>jim</a:t>
            </a:r>
            <a:r>
              <a:rPr lang="en-GB" baseline="0" dirty="0" smtClean="0"/>
              <a:t> </a:t>
            </a:r>
            <a:r>
              <a:rPr lang="en-GB" baseline="0" dirty="0" err="1" smtClean="0"/>
              <a:t>energii</a:t>
            </a:r>
            <a:r>
              <a:rPr lang="en-GB" baseline="0" dirty="0" smtClean="0"/>
              <a:t>, </a:t>
            </a:r>
            <a:r>
              <a:rPr lang="en-GB" baseline="0" dirty="0" err="1" smtClean="0"/>
              <a:t>uvrhá</a:t>
            </a:r>
            <a:r>
              <a:rPr lang="en-GB" baseline="0" dirty="0" smtClean="0"/>
              <a:t> je do </a:t>
            </a:r>
            <a:r>
              <a:rPr lang="en-GB" baseline="0" dirty="0" err="1" smtClean="0"/>
              <a:t>pasivity</a:t>
            </a:r>
            <a:r>
              <a:rPr lang="en-GB" baseline="0" dirty="0" smtClean="0"/>
              <a:t> a </a:t>
            </a:r>
            <a:r>
              <a:rPr lang="en-GB" baseline="0" dirty="0" err="1" smtClean="0"/>
              <a:t>letargie</a:t>
            </a:r>
            <a:r>
              <a:rPr lang="en-GB" baseline="0" dirty="0" smtClean="0"/>
              <a:t>, I </a:t>
            </a:r>
            <a:r>
              <a:rPr lang="en-GB" baseline="0" dirty="0" err="1" smtClean="0"/>
              <a:t>když</a:t>
            </a:r>
            <a:r>
              <a:rPr lang="en-GB" baseline="0" dirty="0" smtClean="0"/>
              <a:t> </a:t>
            </a:r>
            <a:r>
              <a:rPr lang="en-GB" baseline="0" dirty="0" err="1" smtClean="0"/>
              <a:t>pocit</a:t>
            </a:r>
            <a:r>
              <a:rPr lang="en-GB" baseline="0" dirty="0" smtClean="0"/>
              <a:t> </a:t>
            </a:r>
            <a:r>
              <a:rPr lang="en-GB" baseline="0" dirty="0" err="1" smtClean="0"/>
              <a:t>uvolnění</a:t>
            </a:r>
            <a:r>
              <a:rPr lang="en-GB" baseline="0" dirty="0" smtClean="0"/>
              <a:t> </a:t>
            </a:r>
            <a:r>
              <a:rPr lang="en-GB" baseline="0" dirty="0" err="1" smtClean="0"/>
              <a:t>vyprchá</a:t>
            </a:r>
            <a:endParaRPr lang="en-GB" baseline="0" dirty="0" smtClean="0"/>
          </a:p>
          <a:p>
            <a:pPr marL="171450" indent="-171450">
              <a:buFontTx/>
              <a:buChar char="-"/>
            </a:pPr>
            <a:r>
              <a:rPr lang="en-GB" baseline="0" dirty="0" smtClean="0"/>
              <a:t>Ti, </a:t>
            </a:r>
            <a:r>
              <a:rPr lang="en-GB" baseline="0" dirty="0" err="1" smtClean="0"/>
              <a:t>kteří</a:t>
            </a:r>
            <a:r>
              <a:rPr lang="en-GB" baseline="0" dirty="0" smtClean="0"/>
              <a:t> se </a:t>
            </a:r>
            <a:r>
              <a:rPr lang="en-GB" baseline="0" dirty="0" err="1" smtClean="0"/>
              <a:t>označují</a:t>
            </a:r>
            <a:r>
              <a:rPr lang="en-GB" baseline="0" dirty="0" smtClean="0"/>
              <a:t> </a:t>
            </a:r>
            <a:r>
              <a:rPr lang="en-GB" baseline="0" dirty="0" err="1" smtClean="0"/>
              <a:t>za</a:t>
            </a:r>
            <a:r>
              <a:rPr lang="en-GB" baseline="0" dirty="0" smtClean="0"/>
              <a:t> </a:t>
            </a:r>
            <a:r>
              <a:rPr lang="en-GB" baseline="0" dirty="0" err="1" smtClean="0"/>
              <a:t>závislé</a:t>
            </a:r>
            <a:r>
              <a:rPr lang="en-GB" baseline="0" dirty="0" smtClean="0"/>
              <a:t> </a:t>
            </a:r>
            <a:r>
              <a:rPr lang="en-GB" baseline="0" dirty="0" err="1" smtClean="0"/>
              <a:t>jsou</a:t>
            </a:r>
            <a:r>
              <a:rPr lang="en-GB" baseline="0" dirty="0" smtClean="0"/>
              <a:t> </a:t>
            </a:r>
            <a:r>
              <a:rPr lang="en-GB" baseline="0" dirty="0" err="1" smtClean="0"/>
              <a:t>méně</a:t>
            </a:r>
            <a:r>
              <a:rPr lang="en-GB" baseline="0" dirty="0" smtClean="0"/>
              <a:t> </a:t>
            </a:r>
            <a:r>
              <a:rPr lang="en-GB" baseline="0" dirty="0" err="1" smtClean="0"/>
              <a:t>soustředění</a:t>
            </a:r>
            <a:r>
              <a:rPr lang="en-GB" baseline="0" dirty="0" smtClean="0"/>
              <a:t>. </a:t>
            </a:r>
            <a:r>
              <a:rPr lang="en-GB" baseline="0" dirty="0" err="1" smtClean="0"/>
              <a:t>Častěji</a:t>
            </a:r>
            <a:r>
              <a:rPr lang="en-GB" baseline="0" dirty="0" smtClean="0"/>
              <a:t> se </a:t>
            </a:r>
            <a:r>
              <a:rPr lang="en-GB" baseline="0" dirty="0" err="1" smtClean="0"/>
              <a:t>cítí</a:t>
            </a:r>
            <a:r>
              <a:rPr lang="en-GB" baseline="0" dirty="0" smtClean="0"/>
              <a:t> </a:t>
            </a:r>
            <a:r>
              <a:rPr lang="en-GB" baseline="0" dirty="0" err="1" smtClean="0"/>
              <a:t>osamělí</a:t>
            </a:r>
            <a:r>
              <a:rPr lang="en-GB" baseline="0" dirty="0" smtClean="0"/>
              <a:t>, </a:t>
            </a:r>
            <a:r>
              <a:rPr lang="en-GB" baseline="0" dirty="0" err="1" smtClean="0"/>
              <a:t>jímá</a:t>
            </a:r>
            <a:r>
              <a:rPr lang="en-GB" baseline="0" dirty="0" smtClean="0"/>
              <a:t> je </a:t>
            </a:r>
            <a:r>
              <a:rPr lang="en-GB" baseline="0" dirty="0" err="1" smtClean="0"/>
              <a:t>úzkost</a:t>
            </a:r>
            <a:r>
              <a:rPr lang="en-GB" baseline="0" dirty="0" smtClean="0"/>
              <a:t> z </a:t>
            </a:r>
            <a:r>
              <a:rPr lang="en-GB" baseline="0" dirty="0" err="1" smtClean="0"/>
              <a:t>nestrukturovaných</a:t>
            </a:r>
            <a:r>
              <a:rPr lang="en-GB" baseline="0" dirty="0" smtClean="0"/>
              <a:t> </a:t>
            </a:r>
            <a:r>
              <a:rPr lang="en-GB" baseline="0" dirty="0" err="1" smtClean="0"/>
              <a:t>situací</a:t>
            </a:r>
            <a:r>
              <a:rPr lang="en-GB" baseline="0" dirty="0" smtClean="0"/>
              <a:t> a </a:t>
            </a:r>
            <a:r>
              <a:rPr lang="en-GB" baseline="0" dirty="0" err="1" smtClean="0"/>
              <a:t>častěji</a:t>
            </a:r>
            <a:r>
              <a:rPr lang="en-GB" baseline="0" dirty="0" smtClean="0"/>
              <a:t> </a:t>
            </a:r>
            <a:r>
              <a:rPr lang="en-GB" baseline="0" dirty="0" err="1" smtClean="0"/>
              <a:t>zapínají</a:t>
            </a:r>
            <a:r>
              <a:rPr lang="en-GB" baseline="0" dirty="0" smtClean="0"/>
              <a:t> </a:t>
            </a:r>
            <a:r>
              <a:rPr lang="en-GB" baseline="0" dirty="0" err="1" smtClean="0"/>
              <a:t>televizi</a:t>
            </a:r>
            <a:r>
              <a:rPr lang="en-GB" baseline="0" dirty="0" smtClean="0"/>
              <a:t> </a:t>
            </a:r>
            <a:r>
              <a:rPr lang="en-GB" baseline="0" dirty="0" err="1" smtClean="0"/>
              <a:t>jako</a:t>
            </a:r>
            <a:r>
              <a:rPr lang="en-GB" baseline="0" dirty="0" smtClean="0"/>
              <a:t> </a:t>
            </a:r>
            <a:r>
              <a:rPr lang="en-GB" baseline="0" dirty="0" err="1" smtClean="0"/>
              <a:t>únik</a:t>
            </a:r>
            <a:r>
              <a:rPr lang="en-GB" baseline="0" dirty="0" smtClean="0"/>
              <a:t> od </a:t>
            </a:r>
            <a:r>
              <a:rPr lang="en-GB" baseline="0" dirty="0" err="1" smtClean="0"/>
              <a:t>problémů</a:t>
            </a:r>
            <a:r>
              <a:rPr lang="en-GB" baseline="0" dirty="0" smtClean="0"/>
              <a:t> a </a:t>
            </a:r>
            <a:r>
              <a:rPr lang="en-GB" baseline="0" dirty="0" err="1" smtClean="0"/>
              <a:t>aby</a:t>
            </a:r>
            <a:r>
              <a:rPr lang="en-GB" baseline="0" dirty="0" smtClean="0"/>
              <a:t> </a:t>
            </a:r>
            <a:r>
              <a:rPr lang="en-GB" baseline="0" dirty="0" err="1" smtClean="0"/>
              <a:t>vyplnili</a:t>
            </a:r>
            <a:r>
              <a:rPr lang="en-GB" baseline="0" dirty="0" smtClean="0"/>
              <a:t> </a:t>
            </a:r>
            <a:r>
              <a:rPr lang="en-GB" baseline="0" dirty="0" err="1" smtClean="0"/>
              <a:t>ča</a:t>
            </a:r>
            <a:endParaRPr lang="en-GB" baseline="0" dirty="0" smtClean="0"/>
          </a:p>
          <a:p>
            <a:pPr marL="171450" indent="-171450">
              <a:buFontTx/>
              <a:buChar char="-"/>
            </a:pPr>
            <a:r>
              <a:rPr lang="en-GB" baseline="0" dirty="0" err="1" smtClean="0"/>
              <a:t>Syndrom</a:t>
            </a:r>
            <a:r>
              <a:rPr lang="en-GB" baseline="0" dirty="0" smtClean="0"/>
              <a:t> </a:t>
            </a:r>
            <a:r>
              <a:rPr lang="en-GB" baseline="0" dirty="0" err="1" smtClean="0"/>
              <a:t>odnětí</a:t>
            </a:r>
            <a:r>
              <a:rPr lang="en-GB" baseline="0" dirty="0" smtClean="0"/>
              <a:t> – 50 let </a:t>
            </a:r>
            <a:r>
              <a:rPr lang="en-GB" baseline="0" dirty="0" err="1" smtClean="0"/>
              <a:t>staré</a:t>
            </a:r>
            <a:r>
              <a:rPr lang="en-GB" baseline="0" dirty="0" smtClean="0"/>
              <a:t> </a:t>
            </a:r>
            <a:r>
              <a:rPr lang="en-GB" baseline="0" dirty="0" err="1" smtClean="0"/>
              <a:t>příběhy</a:t>
            </a:r>
            <a:r>
              <a:rPr lang="en-GB" baseline="0" dirty="0" smtClean="0"/>
              <a:t> o </a:t>
            </a:r>
            <a:r>
              <a:rPr lang="en-GB" baseline="0" dirty="0" err="1" smtClean="0"/>
              <a:t>rodinách</a:t>
            </a:r>
            <a:r>
              <a:rPr lang="en-GB" baseline="0" dirty="0" smtClean="0"/>
              <a:t>, </a:t>
            </a:r>
            <a:r>
              <a:rPr lang="en-GB" baseline="0" dirty="0" err="1" smtClean="0"/>
              <a:t>kterým</a:t>
            </a:r>
            <a:r>
              <a:rPr lang="en-GB" baseline="0" dirty="0" smtClean="0"/>
              <a:t> se </a:t>
            </a:r>
            <a:r>
              <a:rPr lang="en-GB" baseline="0" dirty="0" err="1" smtClean="0"/>
              <a:t>rozbila</a:t>
            </a:r>
            <a:r>
              <a:rPr lang="en-GB" baseline="0" dirty="0" smtClean="0"/>
              <a:t> </a:t>
            </a:r>
            <a:r>
              <a:rPr lang="en-GB" baseline="0" dirty="0" err="1" smtClean="0"/>
              <a:t>televize</a:t>
            </a:r>
            <a:r>
              <a:rPr lang="en-GB" baseline="0" dirty="0" smtClean="0"/>
              <a:t>, </a:t>
            </a:r>
            <a:r>
              <a:rPr lang="en-GB" baseline="0" dirty="0" err="1" smtClean="0"/>
              <a:t>nebo</a:t>
            </a:r>
            <a:r>
              <a:rPr lang="en-GB" baseline="0" dirty="0" smtClean="0"/>
              <a:t> o </a:t>
            </a:r>
            <a:r>
              <a:rPr lang="en-GB" baseline="0" dirty="0" err="1" smtClean="0"/>
              <a:t>účastnících</a:t>
            </a:r>
            <a:r>
              <a:rPr lang="en-GB" baseline="0" dirty="0" smtClean="0"/>
              <a:t> </a:t>
            </a:r>
            <a:r>
              <a:rPr lang="en-GB" baseline="0" dirty="0" err="1" smtClean="0"/>
              <a:t>experimentu</a:t>
            </a:r>
            <a:r>
              <a:rPr lang="en-GB" baseline="0" dirty="0" smtClean="0"/>
              <a:t> </a:t>
            </a:r>
            <a:r>
              <a:rPr lang="en-GB" baseline="0" dirty="0" err="1" smtClean="0"/>
              <a:t>bez</a:t>
            </a:r>
            <a:r>
              <a:rPr lang="en-GB" baseline="0" dirty="0" smtClean="0"/>
              <a:t> </a:t>
            </a:r>
            <a:r>
              <a:rPr lang="en-GB" baseline="0" dirty="0" err="1" smtClean="0"/>
              <a:t>televize</a:t>
            </a:r>
            <a:endParaRPr lang="en-GB" baseline="0" dirty="0" smtClean="0"/>
          </a:p>
          <a:p>
            <a:pPr marL="171450" indent="-171450">
              <a:buFontTx/>
              <a:buChar char="-"/>
            </a:pPr>
            <a:r>
              <a:rPr lang="en-GB" baseline="0" dirty="0" err="1" smtClean="0"/>
              <a:t>Deabata</a:t>
            </a:r>
            <a:r>
              <a:rPr lang="en-GB" baseline="0" dirty="0" smtClean="0"/>
              <a:t> se </a:t>
            </a:r>
            <a:r>
              <a:rPr lang="en-GB" baseline="0" dirty="0" err="1" smtClean="0"/>
              <a:t>uzavírá</a:t>
            </a:r>
            <a:r>
              <a:rPr lang="en-GB" baseline="0" dirty="0" smtClean="0"/>
              <a:t> </a:t>
            </a:r>
            <a:r>
              <a:rPr lang="en-GB" baseline="0" dirty="0" err="1" smtClean="0"/>
              <a:t>tím</a:t>
            </a:r>
            <a:r>
              <a:rPr lang="en-GB" baseline="0" dirty="0" smtClean="0"/>
              <a:t>, </a:t>
            </a:r>
            <a:r>
              <a:rPr lang="en-GB" baseline="0" dirty="0" err="1" smtClean="0"/>
              <a:t>že</a:t>
            </a:r>
            <a:r>
              <a:rPr lang="en-GB" baseline="0" dirty="0" smtClean="0"/>
              <a:t> </a:t>
            </a:r>
            <a:r>
              <a:rPr lang="en-GB" baseline="0" dirty="0" err="1" smtClean="0"/>
              <a:t>příznaky</a:t>
            </a:r>
            <a:r>
              <a:rPr lang="en-GB" baseline="0" dirty="0" smtClean="0"/>
              <a:t> </a:t>
            </a:r>
            <a:r>
              <a:rPr lang="en-GB" baseline="0" dirty="0" err="1" smtClean="0"/>
              <a:t>mohou</a:t>
            </a:r>
            <a:r>
              <a:rPr lang="en-GB" baseline="0" dirty="0" smtClean="0"/>
              <a:t> </a:t>
            </a:r>
            <a:r>
              <a:rPr lang="en-GB" baseline="0" dirty="0" err="1" smtClean="0"/>
              <a:t>být</a:t>
            </a:r>
            <a:r>
              <a:rPr lang="en-GB" baseline="0" dirty="0" smtClean="0"/>
              <a:t> I </a:t>
            </a:r>
            <a:r>
              <a:rPr lang="en-GB" baseline="0" dirty="0" err="1" smtClean="0"/>
              <a:t>význačné</a:t>
            </a:r>
            <a:r>
              <a:rPr lang="en-GB" baseline="0" dirty="0" smtClean="0"/>
              <a:t>, ale </a:t>
            </a:r>
            <a:r>
              <a:rPr lang="en-GB" baseline="0" dirty="0" err="1" smtClean="0"/>
              <a:t>zdaleka</a:t>
            </a:r>
            <a:r>
              <a:rPr lang="en-GB" baseline="0" dirty="0" smtClean="0"/>
              <a:t> </a:t>
            </a:r>
            <a:r>
              <a:rPr lang="en-GB" baseline="0" dirty="0" err="1" smtClean="0"/>
              <a:t>nedosahují</a:t>
            </a:r>
            <a:r>
              <a:rPr lang="en-GB" baseline="0" dirty="0" smtClean="0"/>
              <a:t> </a:t>
            </a:r>
            <a:r>
              <a:rPr lang="en-GB" baseline="0" dirty="0" err="1" smtClean="0"/>
              <a:t>míry</a:t>
            </a:r>
            <a:r>
              <a:rPr lang="en-GB" baseline="0" dirty="0" smtClean="0"/>
              <a:t> </a:t>
            </a:r>
            <a:r>
              <a:rPr lang="en-GB" baseline="0" dirty="0" err="1" smtClean="0"/>
              <a:t>potřebné</a:t>
            </a:r>
            <a:r>
              <a:rPr lang="en-GB" baseline="0" dirty="0" smtClean="0"/>
              <a:t> pro </a:t>
            </a:r>
            <a:r>
              <a:rPr lang="en-GB" baseline="0" dirty="0" err="1" smtClean="0"/>
              <a:t>klasifikaci</a:t>
            </a:r>
            <a:r>
              <a:rPr lang="en-GB" baseline="0" dirty="0" smtClean="0"/>
              <a:t> </a:t>
            </a:r>
            <a:r>
              <a:rPr lang="en-GB" baseline="0" dirty="0" err="1" smtClean="0"/>
              <a:t>závislosti</a:t>
            </a:r>
            <a:r>
              <a:rPr lang="en-GB" baseline="0" dirty="0" smtClean="0"/>
              <a:t> a </a:t>
            </a:r>
            <a:r>
              <a:rPr lang="en-GB" baseline="0" dirty="0" err="1" smtClean="0"/>
              <a:t>nadměrné</a:t>
            </a:r>
            <a:r>
              <a:rPr lang="en-GB" baseline="0" dirty="0" smtClean="0"/>
              <a:t> </a:t>
            </a:r>
            <a:r>
              <a:rPr lang="en-GB" baseline="0" dirty="0" err="1" smtClean="0"/>
              <a:t>sledování</a:t>
            </a:r>
            <a:r>
              <a:rPr lang="en-GB" baseline="0" dirty="0" smtClean="0"/>
              <a:t> </a:t>
            </a:r>
            <a:r>
              <a:rPr lang="en-GB" baseline="0" dirty="0" err="1" smtClean="0"/>
              <a:t>televize</a:t>
            </a:r>
            <a:r>
              <a:rPr lang="en-GB" baseline="0" dirty="0" smtClean="0"/>
              <a:t> se </a:t>
            </a:r>
            <a:r>
              <a:rPr lang="en-GB" baseline="0" dirty="0" err="1" smtClean="0"/>
              <a:t>tedy</a:t>
            </a:r>
            <a:r>
              <a:rPr lang="en-GB" baseline="0" dirty="0" smtClean="0"/>
              <a:t> </a:t>
            </a:r>
            <a:r>
              <a:rPr lang="en-GB" baseline="0" dirty="0" err="1" smtClean="0"/>
              <a:t>nyní</a:t>
            </a:r>
            <a:r>
              <a:rPr lang="en-GB" baseline="0" dirty="0" smtClean="0"/>
              <a:t> </a:t>
            </a:r>
            <a:r>
              <a:rPr lang="en-GB" baseline="0" dirty="0" err="1" smtClean="0"/>
              <a:t>považuje</a:t>
            </a:r>
            <a:r>
              <a:rPr lang="en-GB" baseline="0" dirty="0" smtClean="0"/>
              <a:t> </a:t>
            </a:r>
            <a:r>
              <a:rPr lang="en-GB" baseline="0" dirty="0" err="1" smtClean="0"/>
              <a:t>za</a:t>
            </a:r>
            <a:r>
              <a:rPr lang="en-GB" baseline="0" dirty="0" smtClean="0"/>
              <a:t> </a:t>
            </a:r>
            <a:r>
              <a:rPr lang="en-GB" baseline="0" dirty="0" err="1" smtClean="0"/>
              <a:t>příznak</a:t>
            </a:r>
            <a:r>
              <a:rPr lang="en-GB" baseline="0" dirty="0" smtClean="0"/>
              <a:t> </a:t>
            </a:r>
            <a:r>
              <a:rPr lang="en-GB" baseline="0" dirty="0" err="1" smtClean="0"/>
              <a:t>jiného</a:t>
            </a:r>
            <a:r>
              <a:rPr lang="en-GB" baseline="0" dirty="0" smtClean="0"/>
              <a:t> </a:t>
            </a:r>
            <a:r>
              <a:rPr lang="en-GB" baseline="0" dirty="0" err="1" smtClean="0"/>
              <a:t>psychiatrického</a:t>
            </a:r>
            <a:r>
              <a:rPr lang="en-GB" baseline="0" dirty="0" smtClean="0"/>
              <a:t> </a:t>
            </a:r>
            <a:r>
              <a:rPr lang="en-GB" baseline="0" dirty="0" err="1" smtClean="0"/>
              <a:t>problému</a:t>
            </a:r>
            <a:r>
              <a:rPr lang="en-GB" baseline="0" dirty="0" smtClean="0"/>
              <a:t>, </a:t>
            </a:r>
            <a:r>
              <a:rPr lang="en-GB" baseline="0" dirty="0" err="1" smtClean="0"/>
              <a:t>např</a:t>
            </a:r>
            <a:r>
              <a:rPr lang="en-GB" baseline="0" dirty="0" smtClean="0"/>
              <a:t>. </a:t>
            </a:r>
            <a:r>
              <a:rPr lang="en-GB" baseline="0" dirty="0" err="1" smtClean="0"/>
              <a:t>deprese</a:t>
            </a:r>
            <a:endParaRPr lang="en-GB" baseline="0" dirty="0" smtClean="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4FFEAF78-BF1A-B744-962C-FD8326E5C370}" type="slidenum">
              <a:rPr lang="en-GB" smtClean="0"/>
              <a:t>3</a:t>
            </a:fld>
            <a:endParaRPr lang="en-GB"/>
          </a:p>
        </p:txBody>
      </p:sp>
    </p:spTree>
    <p:extLst>
      <p:ext uri="{BB962C8B-B14F-4D97-AF65-F5344CB8AC3E}">
        <p14:creationId xmlns:p14="http://schemas.microsoft.com/office/powerpoint/2010/main" val="667286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err="1" smtClean="0"/>
              <a:t>tři</a:t>
            </a:r>
            <a:r>
              <a:rPr lang="en-GB" baseline="0" dirty="0" smtClean="0"/>
              <a:t> </a:t>
            </a:r>
            <a:r>
              <a:rPr lang="en-GB" baseline="0" dirty="0" err="1" smtClean="0"/>
              <a:t>roky</a:t>
            </a:r>
            <a:r>
              <a:rPr lang="en-GB" baseline="0" dirty="0" smtClean="0"/>
              <a:t> </a:t>
            </a:r>
            <a:r>
              <a:rPr lang="en-GB" baseline="0" dirty="0" err="1" smtClean="0"/>
              <a:t>dřív</a:t>
            </a:r>
            <a:r>
              <a:rPr lang="en-GB" baseline="0" dirty="0" smtClean="0"/>
              <a:t> </a:t>
            </a:r>
            <a:r>
              <a:rPr lang="en-GB" baseline="0" dirty="0" err="1" smtClean="0"/>
              <a:t>už</a:t>
            </a:r>
            <a:r>
              <a:rPr lang="en-GB" baseline="0" dirty="0" smtClean="0"/>
              <a:t> Kimberley Young </a:t>
            </a:r>
            <a:r>
              <a:rPr lang="en-GB" baseline="0" dirty="0" err="1" smtClean="0"/>
              <a:t>píše</a:t>
            </a:r>
            <a:r>
              <a:rPr lang="en-GB" baseline="0" dirty="0" smtClean="0"/>
              <a:t> o </a:t>
            </a:r>
            <a:r>
              <a:rPr lang="en-GB" baseline="0" dirty="0" err="1" smtClean="0"/>
              <a:t>závislosti</a:t>
            </a:r>
            <a:r>
              <a:rPr lang="en-GB" baseline="0" dirty="0" smtClean="0"/>
              <a:t> </a:t>
            </a:r>
            <a:r>
              <a:rPr lang="en-GB" baseline="0" dirty="0" err="1" smtClean="0"/>
              <a:t>na</a:t>
            </a:r>
            <a:r>
              <a:rPr lang="en-GB" baseline="0" dirty="0" smtClean="0"/>
              <a:t> </a:t>
            </a:r>
            <a:r>
              <a:rPr lang="en-GB" baseline="0" dirty="0" err="1" smtClean="0"/>
              <a:t>Internetu</a:t>
            </a:r>
            <a:endParaRPr lang="en-GB" baseline="0" dirty="0" smtClean="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4FFEAF78-BF1A-B744-962C-FD8326E5C370}" type="slidenum">
              <a:rPr lang="en-GB" smtClean="0"/>
              <a:t>4</a:t>
            </a:fld>
            <a:endParaRPr lang="en-GB"/>
          </a:p>
        </p:txBody>
      </p:sp>
    </p:spTree>
    <p:extLst>
      <p:ext uri="{BB962C8B-B14F-4D97-AF65-F5344CB8AC3E}">
        <p14:creationId xmlns:p14="http://schemas.microsoft.com/office/powerpoint/2010/main" val="667286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FEAF78-BF1A-B744-962C-FD8326E5C370}" type="slidenum">
              <a:rPr lang="en-GB" smtClean="0"/>
              <a:t>5</a:t>
            </a:fld>
            <a:endParaRPr lang="en-GB"/>
          </a:p>
        </p:txBody>
      </p:sp>
    </p:spTree>
    <p:extLst>
      <p:ext uri="{BB962C8B-B14F-4D97-AF65-F5344CB8AC3E}">
        <p14:creationId xmlns:p14="http://schemas.microsoft.com/office/powerpoint/2010/main" val="144324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FEAF78-BF1A-B744-962C-FD8326E5C370}" type="slidenum">
              <a:rPr lang="en-GB" smtClean="0"/>
              <a:t>6</a:t>
            </a:fld>
            <a:endParaRPr lang="en-GB"/>
          </a:p>
        </p:txBody>
      </p:sp>
    </p:spTree>
    <p:extLst>
      <p:ext uri="{BB962C8B-B14F-4D97-AF65-F5344CB8AC3E}">
        <p14:creationId xmlns:p14="http://schemas.microsoft.com/office/powerpoint/2010/main" val="1680828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FEAF78-BF1A-B744-962C-FD8326E5C370}" type="slidenum">
              <a:rPr lang="en-GB" smtClean="0"/>
              <a:t>7</a:t>
            </a:fld>
            <a:endParaRPr lang="en-GB"/>
          </a:p>
        </p:txBody>
      </p:sp>
    </p:spTree>
    <p:extLst>
      <p:ext uri="{BB962C8B-B14F-4D97-AF65-F5344CB8AC3E}">
        <p14:creationId xmlns:p14="http://schemas.microsoft.com/office/powerpoint/2010/main" val="1793100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FEAF78-BF1A-B744-962C-FD8326E5C370}" type="slidenum">
              <a:rPr lang="en-GB" smtClean="0"/>
              <a:t>8</a:t>
            </a:fld>
            <a:endParaRPr lang="en-GB"/>
          </a:p>
        </p:txBody>
      </p:sp>
    </p:spTree>
    <p:extLst>
      <p:ext uri="{BB962C8B-B14F-4D97-AF65-F5344CB8AC3E}">
        <p14:creationId xmlns:p14="http://schemas.microsoft.com/office/powerpoint/2010/main" val="3741604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FEAF78-BF1A-B744-962C-FD8326E5C370}" type="slidenum">
              <a:rPr lang="en-GB" smtClean="0"/>
              <a:t>10</a:t>
            </a:fld>
            <a:endParaRPr lang="en-GB"/>
          </a:p>
        </p:txBody>
      </p:sp>
    </p:spTree>
    <p:extLst>
      <p:ext uri="{BB962C8B-B14F-4D97-AF65-F5344CB8AC3E}">
        <p14:creationId xmlns:p14="http://schemas.microsoft.com/office/powerpoint/2010/main" val="208049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5BF9528E-9EFB-401A-BEFF-BE7C4349D1D6}" type="datetimeFigureOut">
              <a:rPr lang="cs-CZ" smtClean="0"/>
              <a:t>01.03.16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86B060-0A47-4B10-89CB-5CB63074AA34}" type="slidenum">
              <a:rPr lang="cs-CZ" smtClean="0"/>
              <a:t>‹#›</a:t>
            </a:fld>
            <a:endParaRPr lang="cs-CZ"/>
          </a:p>
        </p:txBody>
      </p:sp>
    </p:spTree>
    <p:extLst>
      <p:ext uri="{BB962C8B-B14F-4D97-AF65-F5344CB8AC3E}">
        <p14:creationId xmlns:p14="http://schemas.microsoft.com/office/powerpoint/2010/main" val="130497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BF9528E-9EFB-401A-BEFF-BE7C4349D1D6}" type="datetimeFigureOut">
              <a:rPr lang="cs-CZ" smtClean="0"/>
              <a:t>01.03.16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86B060-0A47-4B10-89CB-5CB63074AA34}" type="slidenum">
              <a:rPr lang="cs-CZ" smtClean="0"/>
              <a:t>‹#›</a:t>
            </a:fld>
            <a:endParaRPr lang="cs-CZ"/>
          </a:p>
        </p:txBody>
      </p:sp>
    </p:spTree>
    <p:extLst>
      <p:ext uri="{BB962C8B-B14F-4D97-AF65-F5344CB8AC3E}">
        <p14:creationId xmlns:p14="http://schemas.microsoft.com/office/powerpoint/2010/main" val="3617770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BF9528E-9EFB-401A-BEFF-BE7C4349D1D6}" type="datetimeFigureOut">
              <a:rPr lang="cs-CZ" smtClean="0"/>
              <a:t>01.03.16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86B060-0A47-4B10-89CB-5CB63074AA34}" type="slidenum">
              <a:rPr lang="cs-CZ" smtClean="0"/>
              <a:t>‹#›</a:t>
            </a:fld>
            <a:endParaRPr lang="cs-CZ"/>
          </a:p>
        </p:txBody>
      </p:sp>
    </p:spTree>
    <p:extLst>
      <p:ext uri="{BB962C8B-B14F-4D97-AF65-F5344CB8AC3E}">
        <p14:creationId xmlns:p14="http://schemas.microsoft.com/office/powerpoint/2010/main" val="2310196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72738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1676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47071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210560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287334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55537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14775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3203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BF9528E-9EFB-401A-BEFF-BE7C4349D1D6}" type="datetimeFigureOut">
              <a:rPr lang="cs-CZ" smtClean="0"/>
              <a:t>01.03.16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86B060-0A47-4B10-89CB-5CB63074AA34}" type="slidenum">
              <a:rPr lang="cs-CZ" smtClean="0"/>
              <a:t>‹#›</a:t>
            </a:fld>
            <a:endParaRPr lang="cs-CZ"/>
          </a:p>
        </p:txBody>
      </p:sp>
    </p:spTree>
    <p:extLst>
      <p:ext uri="{BB962C8B-B14F-4D97-AF65-F5344CB8AC3E}">
        <p14:creationId xmlns:p14="http://schemas.microsoft.com/office/powerpoint/2010/main" val="607629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6126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4915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7284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5BF9528E-9EFB-401A-BEFF-BE7C4349D1D6}" type="datetimeFigureOut">
              <a:rPr lang="cs-CZ" smtClean="0"/>
              <a:t>01.03.16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86B060-0A47-4B10-89CB-5CB63074AA34}" type="slidenum">
              <a:rPr lang="cs-CZ" smtClean="0"/>
              <a:t>‹#›</a:t>
            </a:fld>
            <a:endParaRPr lang="cs-CZ"/>
          </a:p>
        </p:txBody>
      </p:sp>
    </p:spTree>
    <p:extLst>
      <p:ext uri="{BB962C8B-B14F-4D97-AF65-F5344CB8AC3E}">
        <p14:creationId xmlns:p14="http://schemas.microsoft.com/office/powerpoint/2010/main" val="1464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BF9528E-9EFB-401A-BEFF-BE7C4349D1D6}" type="datetimeFigureOut">
              <a:rPr lang="cs-CZ" smtClean="0"/>
              <a:t>01.03.16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086B060-0A47-4B10-89CB-5CB63074AA34}" type="slidenum">
              <a:rPr lang="cs-CZ" smtClean="0"/>
              <a:t>‹#›</a:t>
            </a:fld>
            <a:endParaRPr lang="cs-CZ"/>
          </a:p>
        </p:txBody>
      </p:sp>
    </p:spTree>
    <p:extLst>
      <p:ext uri="{BB962C8B-B14F-4D97-AF65-F5344CB8AC3E}">
        <p14:creationId xmlns:p14="http://schemas.microsoft.com/office/powerpoint/2010/main" val="3428286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BF9528E-9EFB-401A-BEFF-BE7C4349D1D6}" type="datetimeFigureOut">
              <a:rPr lang="cs-CZ" smtClean="0"/>
              <a:t>01.03.16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086B060-0A47-4B10-89CB-5CB63074AA34}" type="slidenum">
              <a:rPr lang="cs-CZ" smtClean="0"/>
              <a:t>‹#›</a:t>
            </a:fld>
            <a:endParaRPr lang="cs-CZ"/>
          </a:p>
        </p:txBody>
      </p:sp>
    </p:spTree>
    <p:extLst>
      <p:ext uri="{BB962C8B-B14F-4D97-AF65-F5344CB8AC3E}">
        <p14:creationId xmlns:p14="http://schemas.microsoft.com/office/powerpoint/2010/main" val="4118820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5BF9528E-9EFB-401A-BEFF-BE7C4349D1D6}" type="datetimeFigureOut">
              <a:rPr lang="cs-CZ" smtClean="0"/>
              <a:t>01.03.16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086B060-0A47-4B10-89CB-5CB63074AA34}" type="slidenum">
              <a:rPr lang="cs-CZ" smtClean="0"/>
              <a:t>‹#›</a:t>
            </a:fld>
            <a:endParaRPr lang="cs-CZ"/>
          </a:p>
        </p:txBody>
      </p:sp>
    </p:spTree>
    <p:extLst>
      <p:ext uri="{BB962C8B-B14F-4D97-AF65-F5344CB8AC3E}">
        <p14:creationId xmlns:p14="http://schemas.microsoft.com/office/powerpoint/2010/main" val="67589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BF9528E-9EFB-401A-BEFF-BE7C4349D1D6}" type="datetimeFigureOut">
              <a:rPr lang="cs-CZ" smtClean="0"/>
              <a:t>01.03.16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086B060-0A47-4B10-89CB-5CB63074AA34}" type="slidenum">
              <a:rPr lang="cs-CZ" smtClean="0"/>
              <a:t>‹#›</a:t>
            </a:fld>
            <a:endParaRPr lang="cs-CZ"/>
          </a:p>
        </p:txBody>
      </p:sp>
    </p:spTree>
    <p:extLst>
      <p:ext uri="{BB962C8B-B14F-4D97-AF65-F5344CB8AC3E}">
        <p14:creationId xmlns:p14="http://schemas.microsoft.com/office/powerpoint/2010/main" val="3522186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BF9528E-9EFB-401A-BEFF-BE7C4349D1D6}" type="datetimeFigureOut">
              <a:rPr lang="cs-CZ" smtClean="0"/>
              <a:t>01.03.16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086B060-0A47-4B10-89CB-5CB63074AA34}" type="slidenum">
              <a:rPr lang="cs-CZ" smtClean="0"/>
              <a:t>‹#›</a:t>
            </a:fld>
            <a:endParaRPr lang="cs-CZ"/>
          </a:p>
        </p:txBody>
      </p:sp>
    </p:spTree>
    <p:extLst>
      <p:ext uri="{BB962C8B-B14F-4D97-AF65-F5344CB8AC3E}">
        <p14:creationId xmlns:p14="http://schemas.microsoft.com/office/powerpoint/2010/main" val="13158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BF9528E-9EFB-401A-BEFF-BE7C4349D1D6}" type="datetimeFigureOut">
              <a:rPr lang="cs-CZ" smtClean="0"/>
              <a:t>01.03.16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086B060-0A47-4B10-89CB-5CB63074AA34}" type="slidenum">
              <a:rPr lang="cs-CZ" smtClean="0"/>
              <a:t>‹#›</a:t>
            </a:fld>
            <a:endParaRPr lang="cs-CZ"/>
          </a:p>
        </p:txBody>
      </p:sp>
    </p:spTree>
    <p:extLst>
      <p:ext uri="{BB962C8B-B14F-4D97-AF65-F5344CB8AC3E}">
        <p14:creationId xmlns:p14="http://schemas.microsoft.com/office/powerpoint/2010/main" val="21533727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9528E-9EFB-401A-BEFF-BE7C4349D1D6}" type="datetimeFigureOut">
              <a:rPr lang="cs-CZ" smtClean="0"/>
              <a:t>01.03.16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6B060-0A47-4B10-89CB-5CB63074AA34}" type="slidenum">
              <a:rPr lang="cs-CZ" smtClean="0"/>
              <a:t>‹#›</a:t>
            </a:fld>
            <a:endParaRPr lang="cs-CZ"/>
          </a:p>
        </p:txBody>
      </p:sp>
    </p:spTree>
    <p:extLst>
      <p:ext uri="{BB962C8B-B14F-4D97-AF65-F5344CB8AC3E}">
        <p14:creationId xmlns:p14="http://schemas.microsoft.com/office/powerpoint/2010/main" val="2884933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9528E-9EFB-401A-BEFF-BE7C4349D1D6}" type="datetimeFigureOut">
              <a:rPr lang="cs-CZ" smtClean="0">
                <a:solidFill>
                  <a:prstClr val="black">
                    <a:tint val="75000"/>
                  </a:prstClr>
                </a:solidFill>
              </a:rPr>
              <a:pPr/>
              <a:t>01.03.16</a:t>
            </a:fld>
            <a:endParaRPr lang="cs-CZ">
              <a:solidFill>
                <a:prstClr val="black">
                  <a:tint val="75000"/>
                </a:prstClr>
              </a:solidFill>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6B060-0A47-4B10-89CB-5CB63074AA3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89417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1"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tm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20.jpeg"/><Relationship Id="rId12" Type="http://schemas.openxmlformats.org/officeDocument/2006/relationships/image" Target="../media/image21.jpg"/><Relationship Id="rId13" Type="http://schemas.openxmlformats.org/officeDocument/2006/relationships/image" Target="../media/image22.jpeg"/><Relationship Id="rId14" Type="http://schemas.openxmlformats.org/officeDocument/2006/relationships/image" Target="../media/image23.jpg"/><Relationship Id="rId15" Type="http://schemas.openxmlformats.org/officeDocument/2006/relationships/image" Target="../media/image24.png"/><Relationship Id="rId16" Type="http://schemas.openxmlformats.org/officeDocument/2006/relationships/image" Target="../media/image25.jpeg"/><Relationship Id="rId17" Type="http://schemas.openxmlformats.org/officeDocument/2006/relationships/image" Target="../media/image26.jpeg"/><Relationship Id="rId18" Type="http://schemas.openxmlformats.org/officeDocument/2006/relationships/image" Target="../media/image27.jpg"/><Relationship Id="rId19"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6.jpg"/><Relationship Id="rId8" Type="http://schemas.openxmlformats.org/officeDocument/2006/relationships/image" Target="../media/image17.jpeg"/><Relationship Id="rId9" Type="http://schemas.openxmlformats.org/officeDocument/2006/relationships/image" Target="../media/image18.jpg"/><Relationship Id="rId10"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30">
          <a:fgClr>
            <a:prstClr val="black"/>
          </a:fgClr>
          <a:bgClr>
            <a:prstClr val="white"/>
          </a:bgClr>
        </a:patt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80528" y="2204864"/>
            <a:ext cx="6188224" cy="893961"/>
          </a:xfrm>
        </p:spPr>
        <p:txBody>
          <a:bodyPr>
            <a:normAutofit/>
          </a:bodyPr>
          <a:lstStyle/>
          <a:p>
            <a:r>
              <a:rPr lang="cs-CZ" sz="3600" b="1" dirty="0" smtClean="0">
                <a:latin typeface="Arial"/>
                <a:cs typeface="Arial"/>
              </a:rPr>
              <a:t>Závislost na internetu</a:t>
            </a:r>
            <a:endParaRPr lang="cs-CZ" sz="3600" b="1" dirty="0">
              <a:latin typeface="Arial"/>
              <a:cs typeface="Arial"/>
            </a:endParaRPr>
          </a:p>
        </p:txBody>
      </p:sp>
      <p:sp>
        <p:nvSpPr>
          <p:cNvPr id="4" name="TextBox 3"/>
          <p:cNvSpPr txBox="1"/>
          <p:nvPr/>
        </p:nvSpPr>
        <p:spPr>
          <a:xfrm>
            <a:off x="1619672" y="4266961"/>
            <a:ext cx="7056784" cy="1938992"/>
          </a:xfrm>
          <a:prstGeom prst="rect">
            <a:avLst/>
          </a:prstGeom>
          <a:noFill/>
        </p:spPr>
        <p:txBody>
          <a:bodyPr wrap="square" rtlCol="0">
            <a:spAutoFit/>
          </a:bodyPr>
          <a:lstStyle/>
          <a:p>
            <a:r>
              <a:rPr lang="en-GB" sz="2000" b="1" i="1" dirty="0">
                <a:latin typeface="Arial"/>
                <a:cs typeface="Arial"/>
              </a:rPr>
              <a:t>‘No definition of addiction or dependence, however arbitrary, will serve all people, in all places, at all times. From this perspective, systems such as DSM and ICD which claim universality may in fact be standing in the way of scientific progress by leading us to believe that such absolutes might exist.’</a:t>
            </a:r>
            <a:r>
              <a:rPr lang="en-GB" sz="2000" b="1" dirty="0">
                <a:latin typeface="Arial"/>
                <a:cs typeface="Arial"/>
              </a:rPr>
              <a:t> </a:t>
            </a:r>
            <a:r>
              <a:rPr lang="en-GB" sz="2000" b="1" i="1" dirty="0">
                <a:latin typeface="Arial"/>
                <a:cs typeface="Arial"/>
              </a:rPr>
              <a:t>(</a:t>
            </a:r>
            <a:r>
              <a:rPr lang="en-GB" sz="2000" b="1" i="1" dirty="0" err="1">
                <a:latin typeface="Arial"/>
                <a:cs typeface="Arial"/>
              </a:rPr>
              <a:t>Orford</a:t>
            </a:r>
            <a:r>
              <a:rPr lang="en-GB" sz="2000" b="1" i="1" dirty="0">
                <a:latin typeface="Arial"/>
                <a:cs typeface="Arial"/>
              </a:rPr>
              <a:t>, 2001</a:t>
            </a:r>
            <a:r>
              <a:rPr lang="en-GB" sz="2000" b="1" i="1" dirty="0" smtClean="0">
                <a:latin typeface="Arial"/>
                <a:cs typeface="Arial"/>
              </a:rPr>
              <a:t>)</a:t>
            </a:r>
            <a:endParaRPr lang="cs-CZ" sz="2000" b="1" dirty="0">
              <a:latin typeface="Arial"/>
              <a:cs typeface="Arial"/>
            </a:endParaRPr>
          </a:p>
        </p:txBody>
      </p:sp>
      <p:sp>
        <p:nvSpPr>
          <p:cNvPr id="5" name="TextBox 4"/>
          <p:cNvSpPr txBox="1"/>
          <p:nvPr/>
        </p:nvSpPr>
        <p:spPr>
          <a:xfrm>
            <a:off x="5651612" y="42818"/>
            <a:ext cx="6984776" cy="646331"/>
          </a:xfrm>
          <a:prstGeom prst="rect">
            <a:avLst/>
          </a:prstGeom>
          <a:noFill/>
        </p:spPr>
        <p:txBody>
          <a:bodyPr wrap="square" rtlCol="0">
            <a:spAutoFit/>
          </a:bodyPr>
          <a:lstStyle/>
          <a:p>
            <a:r>
              <a:rPr lang="en-US" dirty="0" err="1" smtClean="0"/>
              <a:t>Psychologie</a:t>
            </a:r>
            <a:r>
              <a:rPr lang="en-US" dirty="0" smtClean="0"/>
              <a:t> a Internet, </a:t>
            </a:r>
            <a:r>
              <a:rPr lang="en-US" dirty="0" err="1" smtClean="0"/>
              <a:t>jaro</a:t>
            </a:r>
            <a:r>
              <a:rPr lang="en-US" dirty="0" smtClean="0"/>
              <a:t> 2016</a:t>
            </a:r>
          </a:p>
          <a:p>
            <a:r>
              <a:rPr lang="en-US" dirty="0" smtClean="0"/>
              <a:t>Kateřina </a:t>
            </a:r>
            <a:r>
              <a:rPr lang="cs-CZ" dirty="0" smtClean="0"/>
              <a:t>Škařupová (a Lukas Blinka)</a:t>
            </a:r>
            <a:endParaRPr lang="en-US" dirty="0"/>
          </a:p>
        </p:txBody>
      </p:sp>
    </p:spTree>
    <p:extLst>
      <p:ext uri="{BB962C8B-B14F-4D97-AF65-F5344CB8AC3E}">
        <p14:creationId xmlns:p14="http://schemas.microsoft.com/office/powerpoint/2010/main" val="3606431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179512" y="-315416"/>
            <a:ext cx="4248472" cy="3168352"/>
            <a:chOff x="179512" y="-315416"/>
            <a:chExt cx="4248472" cy="3168352"/>
          </a:xfrm>
        </p:grpSpPr>
        <p:sp>
          <p:nvSpPr>
            <p:cNvPr id="5" name="Explosion 1 4"/>
            <p:cNvSpPr/>
            <p:nvPr/>
          </p:nvSpPr>
          <p:spPr>
            <a:xfrm>
              <a:off x="179512" y="-315416"/>
              <a:ext cx="4248472" cy="3168352"/>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1115616" y="572487"/>
              <a:ext cx="2520280" cy="1200329"/>
            </a:xfrm>
            <a:prstGeom prst="rect">
              <a:avLst/>
            </a:prstGeom>
            <a:noFill/>
          </p:spPr>
          <p:txBody>
            <a:bodyPr wrap="square" rtlCol="0">
              <a:spAutoFit/>
            </a:bodyPr>
            <a:lstStyle/>
            <a:p>
              <a:pPr algn="ctr"/>
              <a:r>
                <a:rPr lang="en-GB" b="1" dirty="0" err="1" smtClean="0">
                  <a:solidFill>
                    <a:srgbClr val="FFFFFF"/>
                  </a:solidFill>
                </a:rPr>
                <a:t>Závislost</a:t>
              </a:r>
              <a:r>
                <a:rPr lang="en-GB" b="1" dirty="0" smtClean="0">
                  <a:solidFill>
                    <a:srgbClr val="FFFFFF"/>
                  </a:solidFill>
                </a:rPr>
                <a:t> / Excess / </a:t>
              </a:r>
              <a:r>
                <a:rPr lang="en-GB" b="1" dirty="0" err="1" smtClean="0">
                  <a:solidFill>
                    <a:srgbClr val="FFFFFF"/>
                  </a:solidFill>
                </a:rPr>
                <a:t>Patologie</a:t>
              </a:r>
              <a:r>
                <a:rPr lang="en-GB" b="1" dirty="0" smtClean="0">
                  <a:solidFill>
                    <a:srgbClr val="FFFFFF"/>
                  </a:solidFill>
                </a:rPr>
                <a:t> / </a:t>
              </a:r>
              <a:r>
                <a:rPr lang="en-GB" b="1" dirty="0" err="1" smtClean="0">
                  <a:solidFill>
                    <a:srgbClr val="FFFFFF"/>
                  </a:solidFill>
                </a:rPr>
                <a:t>Porucha</a:t>
              </a:r>
              <a:r>
                <a:rPr lang="en-GB" b="1" dirty="0" smtClean="0">
                  <a:solidFill>
                    <a:srgbClr val="FFFFFF"/>
                  </a:solidFill>
                </a:rPr>
                <a:t> </a:t>
              </a:r>
              <a:r>
                <a:rPr lang="en-GB" b="1" dirty="0" err="1" smtClean="0">
                  <a:solidFill>
                    <a:srgbClr val="FFFFFF"/>
                  </a:solidFill>
                </a:rPr>
                <a:t>impulsu</a:t>
              </a:r>
              <a:r>
                <a:rPr lang="en-GB" b="1" dirty="0" smtClean="0">
                  <a:solidFill>
                    <a:srgbClr val="FFFFFF"/>
                  </a:solidFill>
                </a:rPr>
                <a:t> / </a:t>
              </a:r>
              <a:r>
                <a:rPr lang="en-GB" b="1" dirty="0" err="1" smtClean="0">
                  <a:solidFill>
                    <a:srgbClr val="FFFFFF"/>
                  </a:solidFill>
                </a:rPr>
                <a:t>problémové</a:t>
              </a:r>
              <a:r>
                <a:rPr lang="en-GB" b="1" dirty="0" smtClean="0">
                  <a:solidFill>
                    <a:srgbClr val="FFFFFF"/>
                  </a:solidFill>
                </a:rPr>
                <a:t> </a:t>
              </a:r>
              <a:r>
                <a:rPr lang="en-GB" b="1" dirty="0" err="1" smtClean="0">
                  <a:solidFill>
                    <a:srgbClr val="FFFFFF"/>
                  </a:solidFill>
                </a:rPr>
                <a:t>jednání</a:t>
              </a:r>
              <a:r>
                <a:rPr lang="en-GB" b="1" dirty="0" smtClean="0">
                  <a:solidFill>
                    <a:srgbClr val="FFFFFF"/>
                  </a:solidFill>
                </a:rPr>
                <a:t> </a:t>
              </a:r>
              <a:endParaRPr lang="en-GB" b="1" dirty="0">
                <a:solidFill>
                  <a:srgbClr val="FFFFFF"/>
                </a:solidFill>
              </a:endParaRPr>
            </a:p>
          </p:txBody>
        </p:sp>
      </p:grpSp>
      <p:grpSp>
        <p:nvGrpSpPr>
          <p:cNvPr id="10" name="Group 9"/>
          <p:cNvGrpSpPr/>
          <p:nvPr/>
        </p:nvGrpSpPr>
        <p:grpSpPr>
          <a:xfrm>
            <a:off x="5580112" y="188640"/>
            <a:ext cx="3528392" cy="3312368"/>
            <a:chOff x="5220072" y="548680"/>
            <a:chExt cx="3528392" cy="3312368"/>
          </a:xfrm>
        </p:grpSpPr>
        <p:sp>
          <p:nvSpPr>
            <p:cNvPr id="8" name="8-Point Star 7"/>
            <p:cNvSpPr/>
            <p:nvPr/>
          </p:nvSpPr>
          <p:spPr>
            <a:xfrm>
              <a:off x="5220072" y="548680"/>
              <a:ext cx="3528392" cy="3312368"/>
            </a:xfrm>
            <a:prstGeom prst="star8">
              <a:avLst>
                <a:gd name="adj" fmla="val 3153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5724128" y="1580600"/>
              <a:ext cx="2448272" cy="1200328"/>
            </a:xfrm>
            <a:prstGeom prst="rect">
              <a:avLst/>
            </a:prstGeom>
            <a:noFill/>
          </p:spPr>
          <p:txBody>
            <a:bodyPr wrap="square" rtlCol="0">
              <a:spAutoFit/>
            </a:bodyPr>
            <a:lstStyle/>
            <a:p>
              <a:pPr algn="ctr"/>
              <a:r>
                <a:rPr lang="en-GB" sz="2400" b="1" i="1" dirty="0" smtClean="0">
                  <a:solidFill>
                    <a:srgbClr val="FFFFFF"/>
                  </a:solidFill>
                </a:rPr>
                <a:t>Na</a:t>
              </a:r>
              <a:r>
                <a:rPr lang="en-GB" sz="2400" dirty="0" smtClean="0">
                  <a:solidFill>
                    <a:srgbClr val="FFFFFF"/>
                  </a:solidFill>
                </a:rPr>
                <a:t> </a:t>
              </a:r>
              <a:r>
                <a:rPr lang="en-GB" sz="2400" dirty="0" err="1" smtClean="0">
                  <a:solidFill>
                    <a:srgbClr val="FFFFFF"/>
                  </a:solidFill>
                </a:rPr>
                <a:t>internetu</a:t>
              </a:r>
              <a:endParaRPr lang="en-GB" sz="2400" dirty="0" smtClean="0">
                <a:solidFill>
                  <a:srgbClr val="FFFFFF"/>
                </a:solidFill>
              </a:endParaRPr>
            </a:p>
            <a:p>
              <a:pPr algn="ctr"/>
              <a:r>
                <a:rPr lang="en-GB" sz="2400" dirty="0" smtClean="0">
                  <a:solidFill>
                    <a:srgbClr val="FFFFFF"/>
                  </a:solidFill>
                </a:rPr>
                <a:t> vs.</a:t>
              </a:r>
            </a:p>
            <a:p>
              <a:pPr algn="ctr"/>
              <a:r>
                <a:rPr lang="en-GB" sz="2400" dirty="0" smtClean="0">
                  <a:solidFill>
                    <a:srgbClr val="FFFFFF"/>
                  </a:solidFill>
                </a:rPr>
                <a:t> </a:t>
              </a:r>
              <a:r>
                <a:rPr lang="en-GB" sz="2400" b="1" i="1" dirty="0" err="1" smtClean="0">
                  <a:solidFill>
                    <a:srgbClr val="FFFFFF"/>
                  </a:solidFill>
                </a:rPr>
                <a:t>skrze</a:t>
              </a:r>
              <a:r>
                <a:rPr lang="en-GB" sz="2400" dirty="0" smtClean="0">
                  <a:solidFill>
                    <a:srgbClr val="FFFFFF"/>
                  </a:solidFill>
                </a:rPr>
                <a:t> internet</a:t>
              </a:r>
              <a:endParaRPr lang="en-GB" sz="2400" dirty="0">
                <a:solidFill>
                  <a:srgbClr val="FFFFFF"/>
                </a:solidFill>
              </a:endParaRPr>
            </a:p>
          </p:txBody>
        </p:sp>
      </p:grpSp>
      <p:grpSp>
        <p:nvGrpSpPr>
          <p:cNvPr id="13" name="Group 12"/>
          <p:cNvGrpSpPr/>
          <p:nvPr/>
        </p:nvGrpSpPr>
        <p:grpSpPr>
          <a:xfrm>
            <a:off x="1835696" y="4221088"/>
            <a:ext cx="7200800" cy="2448272"/>
            <a:chOff x="179512" y="3933056"/>
            <a:chExt cx="7632848" cy="2664296"/>
          </a:xfrm>
        </p:grpSpPr>
        <p:sp>
          <p:nvSpPr>
            <p:cNvPr id="11" name="Up Ribbon 10"/>
            <p:cNvSpPr/>
            <p:nvPr/>
          </p:nvSpPr>
          <p:spPr>
            <a:xfrm>
              <a:off x="179512" y="3933056"/>
              <a:ext cx="7632848" cy="2664296"/>
            </a:xfrm>
            <a:prstGeom prst="ribbon2">
              <a:avLst>
                <a:gd name="adj1" fmla="val 33333"/>
                <a:gd name="adj2" fmla="val 666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1475656" y="3986514"/>
              <a:ext cx="5040560" cy="1200328"/>
            </a:xfrm>
            <a:prstGeom prst="rect">
              <a:avLst/>
            </a:prstGeom>
            <a:noFill/>
          </p:spPr>
          <p:txBody>
            <a:bodyPr wrap="square" rtlCol="0">
              <a:spAutoFit/>
            </a:bodyPr>
            <a:lstStyle/>
            <a:p>
              <a:pPr algn="ctr"/>
              <a:r>
                <a:rPr lang="en-GB" sz="2400" dirty="0" smtClean="0">
                  <a:solidFill>
                    <a:srgbClr val="FFFFFF"/>
                  </a:solidFill>
                </a:rPr>
                <a:t>Generalised Internet Addiction</a:t>
              </a:r>
            </a:p>
            <a:p>
              <a:pPr algn="ctr"/>
              <a:r>
                <a:rPr lang="en-GB" sz="2400" dirty="0" smtClean="0">
                  <a:solidFill>
                    <a:srgbClr val="FFFFFF"/>
                  </a:solidFill>
                </a:rPr>
                <a:t>vs.</a:t>
              </a:r>
            </a:p>
            <a:p>
              <a:pPr algn="ctr"/>
              <a:r>
                <a:rPr lang="en-GB" sz="2400" dirty="0" smtClean="0">
                  <a:solidFill>
                    <a:srgbClr val="FFFFFF"/>
                  </a:solidFill>
                </a:rPr>
                <a:t>App-Specific (Gaming, Cybersex, SNS…)</a:t>
              </a:r>
              <a:endParaRPr lang="en-GB" sz="2400" dirty="0">
                <a:solidFill>
                  <a:srgbClr val="FFFFFF"/>
                </a:solidFill>
              </a:endParaRPr>
            </a:p>
          </p:txBody>
        </p:sp>
      </p:grpSp>
      <p:grpSp>
        <p:nvGrpSpPr>
          <p:cNvPr id="16" name="Group 15"/>
          <p:cNvGrpSpPr/>
          <p:nvPr/>
        </p:nvGrpSpPr>
        <p:grpSpPr>
          <a:xfrm>
            <a:off x="107504" y="2542794"/>
            <a:ext cx="2520280" cy="2520280"/>
            <a:chOff x="107504" y="2542794"/>
            <a:chExt cx="2520280" cy="2520280"/>
          </a:xfrm>
        </p:grpSpPr>
        <p:sp>
          <p:nvSpPr>
            <p:cNvPr id="14" name="6-Point Star 13"/>
            <p:cNvSpPr/>
            <p:nvPr/>
          </p:nvSpPr>
          <p:spPr>
            <a:xfrm rot="20765620">
              <a:off x="107504" y="2542794"/>
              <a:ext cx="2520280" cy="2520280"/>
            </a:xfrm>
            <a:prstGeom prst="star6">
              <a:avLst>
                <a:gd name="adj" fmla="val 22709"/>
                <a:gd name="hf" fmla="val 1154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611560" y="3501008"/>
              <a:ext cx="1584176" cy="400110"/>
            </a:xfrm>
            <a:prstGeom prst="rect">
              <a:avLst/>
            </a:prstGeom>
            <a:noFill/>
          </p:spPr>
          <p:txBody>
            <a:bodyPr wrap="square" rtlCol="0">
              <a:spAutoFit/>
            </a:bodyPr>
            <a:lstStyle/>
            <a:p>
              <a:r>
                <a:rPr lang="en-GB" sz="2000" dirty="0" smtClean="0">
                  <a:solidFill>
                    <a:srgbClr val="FFFFFF"/>
                  </a:solidFill>
                </a:rPr>
                <a:t>Adolescence</a:t>
              </a:r>
              <a:endParaRPr lang="en-GB" sz="2000" dirty="0">
                <a:solidFill>
                  <a:srgbClr val="FFFFFF"/>
                </a:solidFill>
              </a:endParaRPr>
            </a:p>
          </p:txBody>
        </p:sp>
      </p:grpSp>
      <p:grpSp>
        <p:nvGrpSpPr>
          <p:cNvPr id="19" name="Group 18"/>
          <p:cNvGrpSpPr/>
          <p:nvPr/>
        </p:nvGrpSpPr>
        <p:grpSpPr>
          <a:xfrm>
            <a:off x="3203848" y="2348880"/>
            <a:ext cx="2952328" cy="1584176"/>
            <a:chOff x="3203848" y="2348880"/>
            <a:chExt cx="2952328" cy="1584176"/>
          </a:xfrm>
        </p:grpSpPr>
        <p:sp>
          <p:nvSpPr>
            <p:cNvPr id="17" name="Cloud 16"/>
            <p:cNvSpPr/>
            <p:nvPr/>
          </p:nvSpPr>
          <p:spPr>
            <a:xfrm>
              <a:off x="3203848" y="2348880"/>
              <a:ext cx="2808312" cy="158417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3491880" y="2884874"/>
              <a:ext cx="2664296" cy="400110"/>
            </a:xfrm>
            <a:prstGeom prst="rect">
              <a:avLst/>
            </a:prstGeom>
            <a:noFill/>
          </p:spPr>
          <p:txBody>
            <a:bodyPr wrap="square" rtlCol="0">
              <a:spAutoFit/>
            </a:bodyPr>
            <a:lstStyle/>
            <a:p>
              <a:r>
                <a:rPr lang="en-GB" sz="2000" b="1" dirty="0" err="1" smtClean="0">
                  <a:solidFill>
                    <a:srgbClr val="FFFFFF"/>
                  </a:solidFill>
                </a:rPr>
                <a:t>Měření</a:t>
              </a:r>
              <a:r>
                <a:rPr lang="en-GB" sz="2000" b="1" dirty="0" smtClean="0">
                  <a:solidFill>
                    <a:srgbClr val="FFFFFF"/>
                  </a:solidFill>
                </a:rPr>
                <a:t> a prevalence</a:t>
              </a:r>
              <a:endParaRPr lang="en-GB" sz="2000" b="1" dirty="0">
                <a:solidFill>
                  <a:srgbClr val="FFFFFF"/>
                </a:solidFill>
              </a:endParaRPr>
            </a:p>
          </p:txBody>
        </p:sp>
      </p:grpSp>
    </p:spTree>
    <p:extLst>
      <p:ext uri="{BB962C8B-B14F-4D97-AF65-F5344CB8AC3E}">
        <p14:creationId xmlns:p14="http://schemas.microsoft.com/office/powerpoint/2010/main" val="2564478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2">
                    <a:lumMod val="75000"/>
                  </a:schemeClr>
                </a:solidFill>
              </a:rPr>
              <a:t>Co je závislost?</a:t>
            </a:r>
            <a:endParaRPr lang="cs-CZ" dirty="0">
              <a:solidFill>
                <a:schemeClr val="tx2">
                  <a:lumMod val="75000"/>
                </a:schemeClr>
              </a:solidFill>
            </a:endParaRPr>
          </a:p>
        </p:txBody>
      </p:sp>
      <p:sp>
        <p:nvSpPr>
          <p:cNvPr id="3" name="Obdélník 2"/>
          <p:cNvSpPr/>
          <p:nvPr/>
        </p:nvSpPr>
        <p:spPr>
          <a:xfrm>
            <a:off x="395536" y="1556792"/>
            <a:ext cx="8064896" cy="5262979"/>
          </a:xfrm>
          <a:prstGeom prst="rect">
            <a:avLst/>
          </a:prstGeom>
        </p:spPr>
        <p:txBody>
          <a:bodyPr wrap="square">
            <a:spAutoFit/>
          </a:bodyPr>
          <a:lstStyle/>
          <a:p>
            <a:pPr marL="342900" indent="-342900">
              <a:buFont typeface="Arial" panose="020B0604020202020204" pitchFamily="34" charset="0"/>
              <a:buChar char="•"/>
            </a:pPr>
            <a:r>
              <a:rPr lang="cs-CZ" sz="2400" b="1" dirty="0" smtClean="0">
                <a:solidFill>
                  <a:schemeClr val="tx2">
                    <a:lumMod val="75000"/>
                  </a:schemeClr>
                </a:solidFill>
              </a:rPr>
              <a:t>Význačnost </a:t>
            </a:r>
            <a:r>
              <a:rPr lang="cs-CZ" sz="2400" dirty="0" smtClean="0">
                <a:solidFill>
                  <a:schemeClr val="tx2">
                    <a:lumMod val="75000"/>
                  </a:schemeClr>
                </a:solidFill>
              </a:rPr>
              <a:t>aktivita </a:t>
            </a:r>
            <a:r>
              <a:rPr lang="cs-CZ" sz="2400" dirty="0">
                <a:solidFill>
                  <a:schemeClr val="tx2">
                    <a:lumMod val="75000"/>
                  </a:schemeClr>
                </a:solidFill>
              </a:rPr>
              <a:t>stane tím nejdůležitějším v </a:t>
            </a:r>
            <a:r>
              <a:rPr lang="cs-CZ" sz="2400" dirty="0" smtClean="0">
                <a:solidFill>
                  <a:schemeClr val="tx2">
                    <a:lumMod val="75000"/>
                  </a:schemeClr>
                </a:solidFill>
              </a:rPr>
              <a:t>životě jedince</a:t>
            </a:r>
            <a:r>
              <a:rPr lang="cs-CZ" sz="2400" dirty="0">
                <a:solidFill>
                  <a:schemeClr val="tx2">
                    <a:lumMod val="75000"/>
                  </a:schemeClr>
                </a:solidFill>
              </a:rPr>
              <a:t>, který tráví většinu času jejím vykonáváním či úvahami nad ní.</a:t>
            </a:r>
          </a:p>
          <a:p>
            <a:pPr marL="342900" indent="-342900">
              <a:buFont typeface="Arial" panose="020B0604020202020204" pitchFamily="34" charset="0"/>
              <a:buChar char="•"/>
            </a:pPr>
            <a:r>
              <a:rPr lang="pl-PL" sz="2400" b="1" dirty="0" smtClean="0">
                <a:solidFill>
                  <a:schemeClr val="tx2">
                    <a:lumMod val="75000"/>
                  </a:schemeClr>
                </a:solidFill>
              </a:rPr>
              <a:t>Změny </a:t>
            </a:r>
            <a:r>
              <a:rPr lang="pl-PL" sz="2400" b="1" dirty="0">
                <a:solidFill>
                  <a:schemeClr val="tx2">
                    <a:lumMod val="75000"/>
                  </a:schemeClr>
                </a:solidFill>
              </a:rPr>
              <a:t>nálady </a:t>
            </a:r>
            <a:r>
              <a:rPr lang="pl-PL" sz="2400" b="1" dirty="0" smtClean="0">
                <a:solidFill>
                  <a:schemeClr val="tx2">
                    <a:lumMod val="75000"/>
                  </a:schemeClr>
                </a:solidFill>
              </a:rPr>
              <a:t>aktivita </a:t>
            </a:r>
            <a:r>
              <a:rPr lang="pl-PL" sz="2400" dirty="0" smtClean="0">
                <a:solidFill>
                  <a:schemeClr val="tx2">
                    <a:lumMod val="75000"/>
                  </a:schemeClr>
                </a:solidFill>
              </a:rPr>
              <a:t>účinkuje </a:t>
            </a:r>
            <a:r>
              <a:rPr lang="pl-PL" sz="2400" dirty="0">
                <a:solidFill>
                  <a:schemeClr val="tx2">
                    <a:lumMod val="75000"/>
                  </a:schemeClr>
                </a:solidFill>
              </a:rPr>
              <a:t>na psychiku jedince, </a:t>
            </a:r>
            <a:r>
              <a:rPr lang="pl-PL" sz="2400" dirty="0" smtClean="0">
                <a:solidFill>
                  <a:schemeClr val="tx2">
                    <a:lumMod val="75000"/>
                  </a:schemeClr>
                </a:solidFill>
              </a:rPr>
              <a:t>který </a:t>
            </a:r>
            <a:r>
              <a:rPr lang="cs-CZ" sz="2400" dirty="0" smtClean="0">
                <a:solidFill>
                  <a:schemeClr val="tx2">
                    <a:lumMod val="75000"/>
                  </a:schemeClr>
                </a:solidFill>
              </a:rPr>
              <a:t>může </a:t>
            </a:r>
            <a:r>
              <a:rPr lang="cs-CZ" sz="2400" dirty="0">
                <a:solidFill>
                  <a:schemeClr val="tx2">
                    <a:lumMod val="75000"/>
                  </a:schemeClr>
                </a:solidFill>
              </a:rPr>
              <a:t>zažívat vzrušení či pocity úlevy.</a:t>
            </a:r>
          </a:p>
          <a:p>
            <a:pPr marL="342900" indent="-342900">
              <a:buFont typeface="Arial" panose="020B0604020202020204" pitchFamily="34" charset="0"/>
              <a:buChar char="•"/>
            </a:pPr>
            <a:r>
              <a:rPr lang="cs-CZ" sz="2400" b="1" dirty="0" smtClean="0">
                <a:solidFill>
                  <a:schemeClr val="tx2">
                    <a:lumMod val="75000"/>
                  </a:schemeClr>
                </a:solidFill>
              </a:rPr>
              <a:t>Tolerance </a:t>
            </a:r>
            <a:r>
              <a:rPr lang="cs-CZ" sz="2400" dirty="0" smtClean="0">
                <a:solidFill>
                  <a:schemeClr val="tx2">
                    <a:lumMod val="75000"/>
                  </a:schemeClr>
                </a:solidFill>
              </a:rPr>
              <a:t>dotyčný </a:t>
            </a:r>
            <a:r>
              <a:rPr lang="cs-CZ" sz="2400" dirty="0">
                <a:solidFill>
                  <a:schemeClr val="tx2">
                    <a:lumMod val="75000"/>
                  </a:schemeClr>
                </a:solidFill>
              </a:rPr>
              <a:t>potřebuje k dosažení efektu více </a:t>
            </a:r>
            <a:r>
              <a:rPr lang="cs-CZ" sz="2400" dirty="0" smtClean="0">
                <a:solidFill>
                  <a:schemeClr val="tx2">
                    <a:lumMod val="75000"/>
                  </a:schemeClr>
                </a:solidFill>
              </a:rPr>
              <a:t>aktivity než </a:t>
            </a:r>
            <a:r>
              <a:rPr lang="cs-CZ" sz="2400" dirty="0">
                <a:solidFill>
                  <a:schemeClr val="tx2">
                    <a:lumMod val="75000"/>
                  </a:schemeClr>
                </a:solidFill>
              </a:rPr>
              <a:t>na počátku.</a:t>
            </a:r>
          </a:p>
          <a:p>
            <a:pPr marL="342900" indent="-342900">
              <a:buFont typeface="Arial" panose="020B0604020202020204" pitchFamily="34" charset="0"/>
              <a:buChar char="•"/>
            </a:pPr>
            <a:r>
              <a:rPr lang="cs-CZ" sz="2400" b="1" dirty="0" smtClean="0">
                <a:solidFill>
                  <a:schemeClr val="tx2">
                    <a:lumMod val="75000"/>
                  </a:schemeClr>
                </a:solidFill>
              </a:rPr>
              <a:t>Syndrom </a:t>
            </a:r>
            <a:r>
              <a:rPr lang="cs-CZ" sz="2400" b="1" dirty="0">
                <a:solidFill>
                  <a:schemeClr val="tx2">
                    <a:lumMod val="75000"/>
                  </a:schemeClr>
                </a:solidFill>
              </a:rPr>
              <a:t>z odnětí </a:t>
            </a:r>
            <a:r>
              <a:rPr lang="cs-CZ" sz="2400" dirty="0" smtClean="0">
                <a:solidFill>
                  <a:schemeClr val="tx2">
                    <a:lumMod val="75000"/>
                  </a:schemeClr>
                </a:solidFill>
              </a:rPr>
              <a:t>podrážděnost </a:t>
            </a:r>
            <a:r>
              <a:rPr lang="cs-CZ" sz="2400" dirty="0">
                <a:solidFill>
                  <a:schemeClr val="tx2">
                    <a:lumMod val="75000"/>
                  </a:schemeClr>
                </a:solidFill>
              </a:rPr>
              <a:t>a náladovost, </a:t>
            </a:r>
            <a:r>
              <a:rPr lang="cs-CZ" sz="2400" dirty="0" smtClean="0">
                <a:solidFill>
                  <a:schemeClr val="tx2">
                    <a:lumMod val="75000"/>
                  </a:schemeClr>
                </a:solidFill>
              </a:rPr>
              <a:t>pokud jedinec nemůže danou činnost vykonávat</a:t>
            </a:r>
            <a:endParaRPr lang="cs-CZ" sz="2400" dirty="0">
              <a:solidFill>
                <a:schemeClr val="tx2">
                  <a:lumMod val="75000"/>
                </a:schemeClr>
              </a:solidFill>
            </a:endParaRPr>
          </a:p>
          <a:p>
            <a:pPr marL="342900" indent="-342900">
              <a:buFont typeface="Arial" panose="020B0604020202020204" pitchFamily="34" charset="0"/>
              <a:buChar char="•"/>
            </a:pPr>
            <a:r>
              <a:rPr lang="cs-CZ" sz="2400" b="1" dirty="0" smtClean="0">
                <a:solidFill>
                  <a:schemeClr val="tx2">
                    <a:lumMod val="75000"/>
                  </a:schemeClr>
                </a:solidFill>
              </a:rPr>
              <a:t>Konflikt </a:t>
            </a:r>
            <a:r>
              <a:rPr lang="cs-CZ" sz="2400" dirty="0" smtClean="0">
                <a:solidFill>
                  <a:schemeClr val="tx2">
                    <a:lumMod val="75000"/>
                  </a:schemeClr>
                </a:solidFill>
              </a:rPr>
              <a:t>když daná aktivita ruinuje život jedinci či jeho blízkému okolí</a:t>
            </a:r>
            <a:endParaRPr lang="cs-CZ" sz="2400" dirty="0">
              <a:solidFill>
                <a:schemeClr val="tx2">
                  <a:lumMod val="75000"/>
                </a:schemeClr>
              </a:solidFill>
            </a:endParaRPr>
          </a:p>
          <a:p>
            <a:pPr marL="342900" indent="-342900">
              <a:buFont typeface="Arial" panose="020B0604020202020204" pitchFamily="34" charset="0"/>
              <a:buChar char="•"/>
            </a:pPr>
            <a:r>
              <a:rPr lang="cs-CZ" sz="2400" b="1" dirty="0" smtClean="0">
                <a:solidFill>
                  <a:schemeClr val="tx2">
                    <a:lumMod val="75000"/>
                  </a:schemeClr>
                </a:solidFill>
              </a:rPr>
              <a:t>Relaps </a:t>
            </a:r>
            <a:r>
              <a:rPr lang="cs-CZ" sz="2400" dirty="0" smtClean="0">
                <a:solidFill>
                  <a:schemeClr val="tx2">
                    <a:lumMod val="75000"/>
                  </a:schemeClr>
                </a:solidFill>
              </a:rPr>
              <a:t>návrat </a:t>
            </a:r>
            <a:r>
              <a:rPr lang="cs-CZ" sz="2400" dirty="0">
                <a:solidFill>
                  <a:schemeClr val="tx2">
                    <a:lumMod val="75000"/>
                  </a:schemeClr>
                </a:solidFill>
              </a:rPr>
              <a:t>k původním vzorcům chování po období </a:t>
            </a:r>
            <a:r>
              <a:rPr lang="cs-CZ" sz="2400" dirty="0" smtClean="0">
                <a:solidFill>
                  <a:schemeClr val="tx2">
                    <a:lumMod val="75000"/>
                  </a:schemeClr>
                </a:solidFill>
              </a:rPr>
              <a:t>abstinence, kdy </a:t>
            </a:r>
            <a:r>
              <a:rPr lang="cs-CZ" sz="2400" dirty="0">
                <a:solidFill>
                  <a:schemeClr val="tx2">
                    <a:lumMod val="75000"/>
                  </a:schemeClr>
                </a:solidFill>
              </a:rPr>
              <a:t>jedinec poměrně rychle znovu dosáhne extrémních poloh.</a:t>
            </a:r>
          </a:p>
        </p:txBody>
      </p:sp>
      <p:pic>
        <p:nvPicPr>
          <p:cNvPr id="4" name="Picture 3"/>
          <p:cNvPicPr>
            <a:picLocks noChangeAspect="1"/>
          </p:cNvPicPr>
          <p:nvPr/>
        </p:nvPicPr>
        <p:blipFill>
          <a:blip r:embed="rId2"/>
          <a:stretch>
            <a:fillRect/>
          </a:stretch>
        </p:blipFill>
        <p:spPr>
          <a:xfrm>
            <a:off x="7523325" y="0"/>
            <a:ext cx="1605743" cy="2060848"/>
          </a:xfrm>
          <a:prstGeom prst="rect">
            <a:avLst/>
          </a:prstGeom>
        </p:spPr>
      </p:pic>
    </p:spTree>
    <p:extLst>
      <p:ext uri="{BB962C8B-B14F-4D97-AF65-F5344CB8AC3E}">
        <p14:creationId xmlns:p14="http://schemas.microsoft.com/office/powerpoint/2010/main" val="142409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2">
                    <a:lumMod val="50000"/>
                  </a:schemeClr>
                </a:solidFill>
              </a:rPr>
              <a:t>Kolik jsou mladí online?</a:t>
            </a:r>
            <a:endParaRPr lang="cs-CZ" dirty="0">
              <a:solidFill>
                <a:schemeClr val="tx2">
                  <a:lumMod val="50000"/>
                </a:schemeClr>
              </a:solidFill>
            </a:endParaRPr>
          </a:p>
        </p:txBody>
      </p:sp>
      <p:sp>
        <p:nvSpPr>
          <p:cNvPr id="3" name="Obdélník 2"/>
          <p:cNvSpPr/>
          <p:nvPr/>
        </p:nvSpPr>
        <p:spPr>
          <a:xfrm>
            <a:off x="395536" y="1628800"/>
            <a:ext cx="8568952" cy="3970318"/>
          </a:xfrm>
          <a:prstGeom prst="rect">
            <a:avLst/>
          </a:prstGeom>
        </p:spPr>
        <p:txBody>
          <a:bodyPr wrap="square">
            <a:spAutoFit/>
          </a:bodyPr>
          <a:lstStyle/>
          <a:p>
            <a:pPr marL="285750" indent="-285750">
              <a:buFont typeface="Arial" panose="020B0604020202020204" pitchFamily="34" charset="0"/>
              <a:buChar char="•"/>
            </a:pPr>
            <a:r>
              <a:rPr lang="cs-CZ" altLang="cs-CZ" sz="2800" dirty="0">
                <a:solidFill>
                  <a:srgbClr val="00B050"/>
                </a:solidFill>
                <a:ea typeface="ＭＳ Ｐゴシック" pitchFamily="34" charset="-128"/>
              </a:rPr>
              <a:t>80% je na internetu alespoň hodinu každý den</a:t>
            </a:r>
          </a:p>
          <a:p>
            <a:pPr marL="285750" indent="-285750">
              <a:buFont typeface="Arial" panose="020B0604020202020204" pitchFamily="34" charset="0"/>
              <a:buChar char="•"/>
            </a:pPr>
            <a:endParaRPr lang="cs-CZ" altLang="cs-CZ" sz="2800" dirty="0">
              <a:solidFill>
                <a:srgbClr val="00B050"/>
              </a:solidFill>
              <a:ea typeface="ＭＳ Ｐゴシック" pitchFamily="34" charset="-128"/>
            </a:endParaRPr>
          </a:p>
          <a:p>
            <a:pPr marL="285750" indent="-285750">
              <a:buFont typeface="Arial" panose="020B0604020202020204" pitchFamily="34" charset="0"/>
              <a:buChar char="•"/>
            </a:pPr>
            <a:r>
              <a:rPr lang="cs-CZ" altLang="cs-CZ" sz="2800" dirty="0">
                <a:solidFill>
                  <a:srgbClr val="00B050"/>
                </a:solidFill>
                <a:ea typeface="ＭＳ Ｐゴシック" pitchFamily="34" charset="-128"/>
              </a:rPr>
              <a:t>40% je na internetu alespoň 2 hodiny každý den</a:t>
            </a:r>
          </a:p>
          <a:p>
            <a:pPr marL="285750" indent="-285750">
              <a:buFont typeface="Arial" panose="020B0604020202020204" pitchFamily="34" charset="0"/>
              <a:buChar char="•"/>
            </a:pPr>
            <a:endParaRPr lang="cs-CZ" altLang="cs-CZ" sz="2800" dirty="0">
              <a:solidFill>
                <a:schemeClr val="tx2">
                  <a:lumMod val="50000"/>
                </a:schemeClr>
              </a:solidFill>
              <a:ea typeface="ＭＳ Ｐゴシック" pitchFamily="34" charset="-128"/>
            </a:endParaRPr>
          </a:p>
          <a:p>
            <a:pPr marL="285750" indent="-285750">
              <a:buFont typeface="Arial" panose="020B0604020202020204" pitchFamily="34" charset="0"/>
              <a:buChar char="•"/>
            </a:pPr>
            <a:r>
              <a:rPr lang="cs-CZ" altLang="cs-CZ" sz="2800" dirty="0">
                <a:solidFill>
                  <a:schemeClr val="tx2">
                    <a:lumMod val="50000"/>
                  </a:schemeClr>
                </a:solidFill>
                <a:ea typeface="ＭＳ Ｐゴシック" pitchFamily="34" charset="-128"/>
              </a:rPr>
              <a:t>18% je na internetu alespoň 3 hodiny každý den</a:t>
            </a:r>
          </a:p>
          <a:p>
            <a:pPr marL="285750" indent="-285750">
              <a:buFont typeface="Arial" panose="020B0604020202020204" pitchFamily="34" charset="0"/>
              <a:buChar char="•"/>
            </a:pPr>
            <a:endParaRPr lang="cs-CZ" altLang="cs-CZ" sz="2800" dirty="0">
              <a:solidFill>
                <a:schemeClr val="tx2">
                  <a:lumMod val="50000"/>
                </a:schemeClr>
              </a:solidFill>
              <a:ea typeface="ＭＳ Ｐゴシック" pitchFamily="34" charset="-128"/>
            </a:endParaRPr>
          </a:p>
          <a:p>
            <a:pPr marL="285750" indent="-285750">
              <a:buFont typeface="Arial" panose="020B0604020202020204" pitchFamily="34" charset="0"/>
              <a:buChar char="•"/>
            </a:pPr>
            <a:r>
              <a:rPr lang="cs-CZ" altLang="cs-CZ" sz="2800" dirty="0">
                <a:solidFill>
                  <a:srgbClr val="FF0000"/>
                </a:solidFill>
                <a:ea typeface="ＭＳ Ｐゴシック" pitchFamily="34" charset="-128"/>
              </a:rPr>
              <a:t>8% je na internetu alespoň 4 hodiny každý den</a:t>
            </a:r>
          </a:p>
          <a:p>
            <a:pPr marL="285750" indent="-285750">
              <a:buFont typeface="Arial" panose="020B0604020202020204" pitchFamily="34" charset="0"/>
              <a:buChar char="•"/>
            </a:pPr>
            <a:endParaRPr lang="cs-CZ" altLang="cs-CZ" sz="2800" dirty="0">
              <a:solidFill>
                <a:srgbClr val="FF0000"/>
              </a:solidFill>
              <a:ea typeface="ＭＳ Ｐゴシック" pitchFamily="34" charset="-128"/>
            </a:endParaRPr>
          </a:p>
          <a:p>
            <a:pPr marL="285750" indent="-285750">
              <a:buFont typeface="Arial" panose="020B0604020202020204" pitchFamily="34" charset="0"/>
              <a:buChar char="•"/>
            </a:pPr>
            <a:r>
              <a:rPr lang="cs-CZ" altLang="cs-CZ" sz="2800" dirty="0">
                <a:solidFill>
                  <a:srgbClr val="FF0000"/>
                </a:solidFill>
                <a:ea typeface="ＭＳ Ｐゴシック" pitchFamily="34" charset="-128"/>
              </a:rPr>
              <a:t>4% je na internetu více než 5 hodin každý den</a:t>
            </a:r>
          </a:p>
        </p:txBody>
      </p:sp>
    </p:spTree>
    <p:extLst>
      <p:ext uri="{BB962C8B-B14F-4D97-AF65-F5344CB8AC3E}">
        <p14:creationId xmlns:p14="http://schemas.microsoft.com/office/powerpoint/2010/main" val="10830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2">
                    <a:lumMod val="75000"/>
                  </a:schemeClr>
                </a:solidFill>
              </a:rPr>
              <a:t>Jak jsou na tom čeští dospívající?</a:t>
            </a:r>
            <a:endParaRPr lang="cs-CZ" dirty="0">
              <a:solidFill>
                <a:schemeClr val="tx2">
                  <a:lumMod val="75000"/>
                </a:schemeClr>
              </a:solidFill>
            </a:endParaRPr>
          </a:p>
        </p:txBody>
      </p:sp>
      <p:sp>
        <p:nvSpPr>
          <p:cNvPr id="3" name="Obdélník 2"/>
          <p:cNvSpPr/>
          <p:nvPr/>
        </p:nvSpPr>
        <p:spPr>
          <a:xfrm>
            <a:off x="395536" y="1628800"/>
            <a:ext cx="8568952" cy="4832092"/>
          </a:xfrm>
          <a:prstGeom prst="rect">
            <a:avLst/>
          </a:prstGeom>
        </p:spPr>
        <p:txBody>
          <a:bodyPr wrap="square">
            <a:spAutoFit/>
          </a:bodyPr>
          <a:lstStyle/>
          <a:p>
            <a:pPr>
              <a:defRPr/>
            </a:pPr>
            <a:r>
              <a:rPr lang="cs-CZ" sz="2800" dirty="0">
                <a:solidFill>
                  <a:schemeClr val="tx2">
                    <a:lumMod val="75000"/>
                  </a:schemeClr>
                </a:solidFill>
              </a:rPr>
              <a:t>3% se kvůli internetu pořádně nevyspí či nenají</a:t>
            </a:r>
          </a:p>
          <a:p>
            <a:pPr>
              <a:defRPr/>
            </a:pPr>
            <a:endParaRPr lang="cs-CZ" sz="2800" dirty="0">
              <a:solidFill>
                <a:schemeClr val="tx2">
                  <a:lumMod val="75000"/>
                </a:schemeClr>
              </a:solidFill>
            </a:endParaRPr>
          </a:p>
          <a:p>
            <a:pPr>
              <a:defRPr/>
            </a:pPr>
            <a:r>
              <a:rPr lang="cs-CZ" sz="2800" dirty="0">
                <a:solidFill>
                  <a:schemeClr val="tx2">
                    <a:lumMod val="75000"/>
                  </a:schemeClr>
                </a:solidFill>
              </a:rPr>
              <a:t>12% se cítí špatně či naštvaně, když se nemůže na internet dostat</a:t>
            </a:r>
          </a:p>
          <a:p>
            <a:pPr>
              <a:defRPr/>
            </a:pPr>
            <a:endParaRPr lang="cs-CZ" sz="2800" dirty="0">
              <a:solidFill>
                <a:schemeClr val="tx2">
                  <a:lumMod val="75000"/>
                </a:schemeClr>
              </a:solidFill>
            </a:endParaRPr>
          </a:p>
          <a:p>
            <a:pPr>
              <a:defRPr/>
            </a:pPr>
            <a:r>
              <a:rPr lang="cs-CZ" sz="2800" dirty="0">
                <a:solidFill>
                  <a:schemeClr val="tx2">
                    <a:lumMod val="75000"/>
                  </a:schemeClr>
                </a:solidFill>
              </a:rPr>
              <a:t>17% je na internetu i když se u toho nudí</a:t>
            </a:r>
          </a:p>
          <a:p>
            <a:pPr>
              <a:defRPr/>
            </a:pPr>
            <a:endParaRPr lang="cs-CZ" sz="2800" dirty="0">
              <a:solidFill>
                <a:schemeClr val="tx2">
                  <a:lumMod val="75000"/>
                </a:schemeClr>
              </a:solidFill>
            </a:endParaRPr>
          </a:p>
          <a:p>
            <a:pPr>
              <a:defRPr/>
            </a:pPr>
            <a:r>
              <a:rPr lang="cs-CZ" sz="2800" dirty="0">
                <a:solidFill>
                  <a:schemeClr val="tx2">
                    <a:lumMod val="75000"/>
                  </a:schemeClr>
                </a:solidFill>
              </a:rPr>
              <a:t>12% si uvědomuje, že zanedbávají školu, kamarády či rodinu kvůli internetu</a:t>
            </a:r>
          </a:p>
          <a:p>
            <a:pPr>
              <a:defRPr/>
            </a:pPr>
            <a:endParaRPr lang="cs-CZ" sz="2800" dirty="0">
              <a:solidFill>
                <a:schemeClr val="tx2">
                  <a:lumMod val="75000"/>
                </a:schemeClr>
              </a:solidFill>
            </a:endParaRPr>
          </a:p>
          <a:p>
            <a:pPr>
              <a:defRPr/>
            </a:pPr>
            <a:r>
              <a:rPr lang="cs-CZ" sz="2800" dirty="0">
                <a:solidFill>
                  <a:schemeClr val="tx2">
                    <a:lumMod val="75000"/>
                  </a:schemeClr>
                </a:solidFill>
              </a:rPr>
              <a:t>13% se už pokusilo čas online snížit</a:t>
            </a:r>
          </a:p>
        </p:txBody>
      </p:sp>
    </p:spTree>
    <p:extLst>
      <p:ext uri="{BB962C8B-B14F-4D97-AF65-F5344CB8AC3E}">
        <p14:creationId xmlns:p14="http://schemas.microsoft.com/office/powerpoint/2010/main" val="71553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2">
                    <a:lumMod val="75000"/>
                  </a:schemeClr>
                </a:solidFill>
              </a:rPr>
              <a:t>Tak kolik je tedy „závislých“?</a:t>
            </a:r>
            <a:endParaRPr lang="cs-CZ" dirty="0">
              <a:solidFill>
                <a:schemeClr val="tx2">
                  <a:lumMod val="75000"/>
                </a:schemeClr>
              </a:solidFill>
            </a:endParaRPr>
          </a:p>
        </p:txBody>
      </p:sp>
      <p:sp>
        <p:nvSpPr>
          <p:cNvPr id="3" name="Obdélník 2"/>
          <p:cNvSpPr/>
          <p:nvPr/>
        </p:nvSpPr>
        <p:spPr>
          <a:xfrm>
            <a:off x="3635896" y="2924944"/>
            <a:ext cx="2016224" cy="1446550"/>
          </a:xfrm>
          <a:prstGeom prst="rect">
            <a:avLst/>
          </a:prstGeom>
        </p:spPr>
        <p:txBody>
          <a:bodyPr wrap="square">
            <a:spAutoFit/>
          </a:bodyPr>
          <a:lstStyle/>
          <a:p>
            <a:pPr>
              <a:defRPr/>
            </a:pPr>
            <a:r>
              <a:rPr lang="cs-CZ" sz="8800" dirty="0" smtClean="0">
                <a:solidFill>
                  <a:schemeClr val="tx2">
                    <a:lumMod val="75000"/>
                  </a:schemeClr>
                </a:solidFill>
              </a:rPr>
              <a:t>1%</a:t>
            </a:r>
            <a:endParaRPr lang="cs-CZ" sz="8800" dirty="0">
              <a:solidFill>
                <a:schemeClr val="tx2">
                  <a:lumMod val="75000"/>
                </a:schemeClr>
              </a:solidFill>
            </a:endParaRPr>
          </a:p>
        </p:txBody>
      </p:sp>
    </p:spTree>
    <p:extLst>
      <p:ext uri="{BB962C8B-B14F-4D97-AF65-F5344CB8AC3E}">
        <p14:creationId xmlns:p14="http://schemas.microsoft.com/office/powerpoint/2010/main" val="121802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cs-CZ" dirty="0"/>
          </a:p>
          <a:p>
            <a:endParaRPr lang="cs-CZ" dirty="0"/>
          </a:p>
          <a:p>
            <a:endParaRPr lang="cs-CZ" dirty="0">
              <a:latin typeface="Times New Roman"/>
            </a:endParaRPr>
          </a:p>
          <a:p>
            <a:endParaRPr lang="cs-CZ"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56650"/>
            <a:ext cx="7704856" cy="6173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657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 2"/>
          <p:cNvGraphicFramePr>
            <a:graphicFrameLocks/>
          </p:cNvGraphicFramePr>
          <p:nvPr>
            <p:extLst/>
          </p:nvPr>
        </p:nvGraphicFramePr>
        <p:xfrm>
          <a:off x="21454" y="476672"/>
          <a:ext cx="9303074" cy="59046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6608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d1.cdn.szn.cz/1/img/31/15/12/03/35/58/800x448_qTun2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14" y="836712"/>
            <a:ext cx="9080686" cy="508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40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1.ibtimes.com/sites/www.ibtimes.com/files/2015/11/18/league-lege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2" y="836712"/>
            <a:ext cx="9036497" cy="50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542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mages-eds-ssl.xboxlive.com/image?url=8Oaj9Ryq1G1_p3lLnXlsaZgGzAie6Mnu24_PawYuDYIoH77pJ.X5Z.MqQPibUVTcRY.yavzo7nYP0X88I63UeJxs_ICOvM1iX20FQwMAmM9bsPEANXTgFVp8GZ2t4nuIucM1TT2LiWuMfJWhPRzmOTeVH8_AXZbrCe_pwfCcSuJug8VcNlXIS_JWxqnXQPd297iwn6_QjlmLEdaY8ojrdIbFx0fX3aoS7uFRgQXjn_M-&amp;form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1" y="764704"/>
            <a:ext cx="9089008"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32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882" y="3717031"/>
            <a:ext cx="2057174" cy="31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2646876"/>
            <a:ext cx="3200400"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315416"/>
            <a:ext cx="3960440" cy="306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0"/>
            <a:ext cx="2772540" cy="371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0592" y="-315416"/>
            <a:ext cx="3239620" cy="341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8144" y="-1"/>
            <a:ext cx="3312368" cy="523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6056" y="3662965"/>
            <a:ext cx="209550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279" y="5013176"/>
            <a:ext cx="2088233" cy="188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28902" y="1772816"/>
            <a:ext cx="979959" cy="151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1265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2">
                    <a:lumMod val="75000"/>
                  </a:schemeClr>
                </a:solidFill>
              </a:rPr>
              <a:t>Čím jsou hry </a:t>
            </a:r>
            <a:r>
              <a:rPr lang="cs-CZ" dirty="0" smtClean="0">
                <a:solidFill>
                  <a:schemeClr val="tx2">
                    <a:lumMod val="75000"/>
                  </a:schemeClr>
                </a:solidFill>
              </a:rPr>
              <a:t>„návykové“? </a:t>
            </a:r>
            <a:endParaRPr lang="cs-CZ" dirty="0">
              <a:solidFill>
                <a:schemeClr val="tx2">
                  <a:lumMod val="75000"/>
                </a:schemeClr>
              </a:solidFill>
            </a:endParaRPr>
          </a:p>
        </p:txBody>
      </p:sp>
      <p:sp>
        <p:nvSpPr>
          <p:cNvPr id="3" name="Zástupný symbol pro obsah 2"/>
          <p:cNvSpPr>
            <a:spLocks noGrp="1"/>
          </p:cNvSpPr>
          <p:nvPr>
            <p:ph idx="1"/>
          </p:nvPr>
        </p:nvSpPr>
        <p:spPr>
          <a:xfrm>
            <a:off x="457200" y="1916832"/>
            <a:ext cx="8229600" cy="4525963"/>
          </a:xfrm>
        </p:spPr>
        <p:txBody>
          <a:bodyPr>
            <a:normAutofit/>
          </a:bodyPr>
          <a:lstStyle/>
          <a:p>
            <a:r>
              <a:rPr lang="cs-CZ" dirty="0" smtClean="0">
                <a:solidFill>
                  <a:schemeClr val="tx2">
                    <a:lumMod val="75000"/>
                  </a:schemeClr>
                </a:solidFill>
              </a:rPr>
              <a:t>Avatár a nekonečný příběh</a:t>
            </a:r>
          </a:p>
          <a:p>
            <a:r>
              <a:rPr lang="cs-CZ" dirty="0" err="1" smtClean="0">
                <a:solidFill>
                  <a:schemeClr val="tx2">
                    <a:lumMod val="75000"/>
                  </a:schemeClr>
                </a:solidFill>
              </a:rPr>
              <a:t>Imerzivita</a:t>
            </a:r>
            <a:r>
              <a:rPr lang="cs-CZ" dirty="0" smtClean="0">
                <a:solidFill>
                  <a:schemeClr val="tx2">
                    <a:lumMod val="75000"/>
                  </a:schemeClr>
                </a:solidFill>
              </a:rPr>
              <a:t> a </a:t>
            </a:r>
            <a:r>
              <a:rPr lang="cs-CZ" dirty="0" err="1" smtClean="0">
                <a:solidFill>
                  <a:schemeClr val="tx2">
                    <a:lumMod val="75000"/>
                  </a:schemeClr>
                </a:solidFill>
              </a:rPr>
              <a:t>Flow</a:t>
            </a:r>
            <a:endParaRPr lang="cs-CZ" dirty="0" smtClean="0">
              <a:solidFill>
                <a:schemeClr val="tx2">
                  <a:lumMod val="75000"/>
                </a:schemeClr>
              </a:solidFill>
            </a:endParaRPr>
          </a:p>
          <a:p>
            <a:r>
              <a:rPr lang="cs-CZ" dirty="0" smtClean="0">
                <a:solidFill>
                  <a:schemeClr val="tx2">
                    <a:lumMod val="75000"/>
                  </a:schemeClr>
                </a:solidFill>
              </a:rPr>
              <a:t>Sociální </a:t>
            </a:r>
            <a:r>
              <a:rPr lang="cs-CZ" dirty="0" smtClean="0">
                <a:solidFill>
                  <a:schemeClr val="tx2">
                    <a:lumMod val="75000"/>
                  </a:schemeClr>
                </a:solidFill>
              </a:rPr>
              <a:t>aktivita (</a:t>
            </a:r>
            <a:r>
              <a:rPr lang="cs-CZ" dirty="0" err="1" smtClean="0">
                <a:solidFill>
                  <a:schemeClr val="tx2">
                    <a:lumMod val="75000"/>
                  </a:schemeClr>
                </a:solidFill>
              </a:rPr>
              <a:t>compensation</a:t>
            </a:r>
            <a:r>
              <a:rPr lang="cs-CZ" dirty="0" smtClean="0">
                <a:solidFill>
                  <a:schemeClr val="tx2">
                    <a:lumMod val="75000"/>
                  </a:schemeClr>
                </a:solidFill>
              </a:rPr>
              <a:t> </a:t>
            </a:r>
            <a:r>
              <a:rPr lang="cs-CZ" dirty="0" err="1" smtClean="0">
                <a:solidFill>
                  <a:schemeClr val="tx2">
                    <a:lumMod val="75000"/>
                  </a:schemeClr>
                </a:solidFill>
              </a:rPr>
              <a:t>theories</a:t>
            </a:r>
            <a:r>
              <a:rPr lang="cs-CZ" dirty="0" smtClean="0">
                <a:solidFill>
                  <a:schemeClr val="tx2">
                    <a:lumMod val="75000"/>
                  </a:schemeClr>
                </a:solidFill>
              </a:rPr>
              <a:t>)</a:t>
            </a:r>
            <a:endParaRPr lang="cs-CZ" dirty="0" smtClean="0">
              <a:solidFill>
                <a:schemeClr val="tx2">
                  <a:lumMod val="75000"/>
                </a:schemeClr>
              </a:solidFill>
            </a:endParaRPr>
          </a:p>
          <a:p>
            <a:r>
              <a:rPr lang="cs-CZ" b="1" dirty="0" err="1" smtClean="0">
                <a:solidFill>
                  <a:schemeClr val="tx2">
                    <a:lumMod val="75000"/>
                  </a:schemeClr>
                </a:solidFill>
              </a:rPr>
              <a:t>Addiction</a:t>
            </a:r>
            <a:r>
              <a:rPr lang="cs-CZ" b="1" dirty="0" smtClean="0">
                <a:solidFill>
                  <a:schemeClr val="tx2">
                    <a:lumMod val="75000"/>
                  </a:schemeClr>
                </a:solidFill>
              </a:rPr>
              <a:t> vs. </a:t>
            </a:r>
            <a:r>
              <a:rPr lang="cs-CZ" b="1" dirty="0" err="1" smtClean="0">
                <a:solidFill>
                  <a:schemeClr val="tx2">
                    <a:lumMod val="75000"/>
                  </a:schemeClr>
                </a:solidFill>
              </a:rPr>
              <a:t>Engagement</a:t>
            </a:r>
            <a:endParaRPr lang="cs-CZ" b="1" dirty="0" smtClean="0">
              <a:solidFill>
                <a:schemeClr val="tx2">
                  <a:lumMod val="75000"/>
                </a:schemeClr>
              </a:solidFill>
            </a:endParaRPr>
          </a:p>
          <a:p>
            <a:r>
              <a:rPr lang="cs-CZ" dirty="0" smtClean="0">
                <a:solidFill>
                  <a:schemeClr val="tx2">
                    <a:lumMod val="75000"/>
                  </a:schemeClr>
                </a:solidFill>
              </a:rPr>
              <a:t>Motivace:  </a:t>
            </a:r>
            <a:r>
              <a:rPr lang="cs-CZ" b="1" dirty="0" err="1" smtClean="0"/>
              <a:t>Advancement</a:t>
            </a:r>
            <a:r>
              <a:rPr lang="cs-CZ" dirty="0" smtClean="0"/>
              <a:t>, </a:t>
            </a:r>
            <a:r>
              <a:rPr lang="cs-CZ" dirty="0" err="1" smtClean="0"/>
              <a:t>Mechanics</a:t>
            </a:r>
            <a:r>
              <a:rPr lang="cs-CZ" dirty="0" smtClean="0"/>
              <a:t>, </a:t>
            </a:r>
            <a:r>
              <a:rPr lang="cs-CZ" dirty="0" err="1" smtClean="0"/>
              <a:t>Competition</a:t>
            </a:r>
            <a:r>
              <a:rPr lang="cs-CZ" dirty="0" smtClean="0"/>
              <a:t>, </a:t>
            </a:r>
            <a:r>
              <a:rPr lang="cs-CZ" dirty="0" err="1" smtClean="0"/>
              <a:t>Socializing</a:t>
            </a:r>
            <a:r>
              <a:rPr lang="cs-CZ" dirty="0" smtClean="0"/>
              <a:t>, </a:t>
            </a:r>
            <a:r>
              <a:rPr lang="cs-CZ" dirty="0" err="1" smtClean="0"/>
              <a:t>Relationship</a:t>
            </a:r>
            <a:r>
              <a:rPr lang="cs-CZ" dirty="0" smtClean="0"/>
              <a:t>, </a:t>
            </a:r>
            <a:r>
              <a:rPr lang="cs-CZ" dirty="0" err="1" smtClean="0"/>
              <a:t>Teamwork</a:t>
            </a:r>
            <a:r>
              <a:rPr lang="cs-CZ" dirty="0" smtClean="0"/>
              <a:t>, </a:t>
            </a:r>
            <a:r>
              <a:rPr lang="cs-CZ" dirty="0" err="1" smtClean="0"/>
              <a:t>Discovery</a:t>
            </a:r>
            <a:r>
              <a:rPr lang="cs-CZ" dirty="0" smtClean="0"/>
              <a:t>, Role-play, </a:t>
            </a:r>
            <a:r>
              <a:rPr lang="cs-CZ" dirty="0" err="1" smtClean="0"/>
              <a:t>Customization</a:t>
            </a:r>
            <a:r>
              <a:rPr lang="cs-CZ" dirty="0" smtClean="0"/>
              <a:t>, </a:t>
            </a:r>
            <a:r>
              <a:rPr lang="cs-CZ" b="1" dirty="0" err="1" smtClean="0"/>
              <a:t>Escapism</a:t>
            </a:r>
            <a:r>
              <a:rPr lang="cs-CZ" b="1" dirty="0" smtClean="0"/>
              <a:t> </a:t>
            </a:r>
            <a:endParaRPr lang="cs-CZ" b="1" dirty="0"/>
          </a:p>
          <a:p>
            <a:endParaRPr lang="cs-CZ" dirty="0" smtClean="0">
              <a:solidFill>
                <a:schemeClr val="tx2">
                  <a:lumMod val="75000"/>
                </a:schemeClr>
              </a:solidFill>
            </a:endParaRPr>
          </a:p>
          <a:p>
            <a:endParaRPr lang="cs-CZ" dirty="0" smtClean="0"/>
          </a:p>
          <a:p>
            <a:endParaRPr lang="cs-CZ" dirty="0"/>
          </a:p>
        </p:txBody>
      </p:sp>
    </p:spTree>
    <p:extLst>
      <p:ext uri="{BB962C8B-B14F-4D97-AF65-F5344CB8AC3E}">
        <p14:creationId xmlns:p14="http://schemas.microsoft.com/office/powerpoint/2010/main" val="1750421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34303"/>
          <a:stretch/>
        </p:blipFill>
        <p:spPr>
          <a:xfrm>
            <a:off x="349872" y="-321066"/>
            <a:ext cx="8470600" cy="7422475"/>
          </a:xfrm>
          <a:prstGeom prst="rect">
            <a:avLst/>
          </a:prstGeom>
        </p:spPr>
      </p:pic>
    </p:spTree>
    <p:extLst>
      <p:ext uri="{BB962C8B-B14F-4D97-AF65-F5344CB8AC3E}">
        <p14:creationId xmlns:p14="http://schemas.microsoft.com/office/powerpoint/2010/main" val="388079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hehealthygamer.com/wp-content/uploads/2015/02/onling-gaming-addi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8" y="188640"/>
            <a:ext cx="9116180"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939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2">
                    <a:lumMod val="75000"/>
                  </a:schemeClr>
                </a:solidFill>
              </a:rPr>
              <a:t>Kdo je obzvláště ohrožen?</a:t>
            </a:r>
            <a:endParaRPr lang="cs-CZ" dirty="0">
              <a:solidFill>
                <a:schemeClr val="tx2">
                  <a:lumMod val="75000"/>
                </a:schemeClr>
              </a:solidFill>
            </a:endParaRPr>
          </a:p>
        </p:txBody>
      </p:sp>
      <p:sp>
        <p:nvSpPr>
          <p:cNvPr id="3" name="Zástupný symbol pro obsah 2"/>
          <p:cNvSpPr>
            <a:spLocks noGrp="1"/>
          </p:cNvSpPr>
          <p:nvPr>
            <p:ph idx="1"/>
          </p:nvPr>
        </p:nvSpPr>
        <p:spPr/>
        <p:txBody>
          <a:bodyPr/>
          <a:lstStyle/>
          <a:p>
            <a:r>
              <a:rPr lang="cs-CZ" dirty="0" smtClean="0">
                <a:solidFill>
                  <a:schemeClr val="tx2">
                    <a:lumMod val="75000"/>
                  </a:schemeClr>
                </a:solidFill>
              </a:rPr>
              <a:t>Muž</a:t>
            </a:r>
          </a:p>
          <a:p>
            <a:r>
              <a:rPr lang="cs-CZ" dirty="0" smtClean="0">
                <a:solidFill>
                  <a:schemeClr val="tx2">
                    <a:lumMod val="75000"/>
                  </a:schemeClr>
                </a:solidFill>
              </a:rPr>
              <a:t>Mladšího věku </a:t>
            </a:r>
          </a:p>
          <a:p>
            <a:r>
              <a:rPr lang="cs-CZ" dirty="0" smtClean="0">
                <a:solidFill>
                  <a:schemeClr val="tx2">
                    <a:lumMod val="75000"/>
                  </a:schemeClr>
                </a:solidFill>
              </a:rPr>
              <a:t>S dostatkem volného času (a malou kontrolou)</a:t>
            </a:r>
          </a:p>
          <a:p>
            <a:r>
              <a:rPr lang="cs-CZ" dirty="0" smtClean="0">
                <a:solidFill>
                  <a:schemeClr val="tx2">
                    <a:lumMod val="75000"/>
                  </a:schemeClr>
                </a:solidFill>
              </a:rPr>
              <a:t>Sociálně plachý</a:t>
            </a:r>
          </a:p>
          <a:p>
            <a:r>
              <a:rPr lang="cs-CZ" dirty="0" smtClean="0">
                <a:solidFill>
                  <a:schemeClr val="tx2">
                    <a:lumMod val="75000"/>
                  </a:schemeClr>
                </a:solidFill>
              </a:rPr>
              <a:t>Potřeba „kontrolovat“</a:t>
            </a:r>
          </a:p>
          <a:p>
            <a:endParaRPr lang="cs-CZ" dirty="0">
              <a:solidFill>
                <a:schemeClr val="tx2">
                  <a:lumMod val="75000"/>
                </a:schemeClr>
              </a:solidFill>
            </a:endParaRPr>
          </a:p>
          <a:p>
            <a:r>
              <a:rPr lang="cs-CZ" dirty="0" smtClean="0">
                <a:solidFill>
                  <a:schemeClr val="tx2">
                    <a:lumMod val="75000"/>
                  </a:schemeClr>
                </a:solidFill>
              </a:rPr>
              <a:t>U dětí – poruchy pozornosti a poruchy učení</a:t>
            </a:r>
          </a:p>
          <a:p>
            <a:endParaRPr lang="cs-CZ" dirty="0" smtClean="0"/>
          </a:p>
          <a:p>
            <a:endParaRPr lang="cs-CZ" dirty="0"/>
          </a:p>
        </p:txBody>
      </p:sp>
    </p:spTree>
    <p:extLst>
      <p:ext uri="{BB962C8B-B14F-4D97-AF65-F5344CB8AC3E}">
        <p14:creationId xmlns:p14="http://schemas.microsoft.com/office/powerpoint/2010/main" val="1199521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owtofacebookpages.com/wp-content/uploads/2015/02/Facebook-Addiction-Sympto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0" y="620688"/>
            <a:ext cx="9105750" cy="551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435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Vědecká studie: Facebook způsobuje přeludy a můžete z něj zešílet! Udělejte si test, zda jste na něm závislí.  - Mozilla Firefox"/>
          <p:cNvPicPr>
            <a:picLocks noChangeAspect="1"/>
          </p:cNvPicPr>
          <p:nvPr/>
        </p:nvPicPr>
        <p:blipFill rotWithShape="1">
          <a:blip r:embed="rId2">
            <a:extLst>
              <a:ext uri="{28A0092B-C50C-407E-A947-70E740481C1C}">
                <a14:useLocalDpi xmlns:a14="http://schemas.microsoft.com/office/drawing/2010/main" val="0"/>
              </a:ext>
            </a:extLst>
          </a:blip>
          <a:srcRect l="27761" t="10563" r="27761" b="5988"/>
          <a:stretch/>
        </p:blipFill>
        <p:spPr>
          <a:xfrm>
            <a:off x="1187624" y="21103"/>
            <a:ext cx="6768752" cy="6836897"/>
          </a:xfrm>
          <a:prstGeom prst="rect">
            <a:avLst/>
          </a:prstGeom>
        </p:spPr>
      </p:pic>
    </p:spTree>
    <p:extLst>
      <p:ext uri="{BB962C8B-B14F-4D97-AF65-F5344CB8AC3E}">
        <p14:creationId xmlns:p14="http://schemas.microsoft.com/office/powerpoint/2010/main" val="428281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6646" y="476672"/>
            <a:ext cx="8229600" cy="1143000"/>
          </a:xfrm>
        </p:spPr>
        <p:txBody>
          <a:bodyPr/>
          <a:lstStyle/>
          <a:p>
            <a:r>
              <a:rPr lang="cs-CZ" dirty="0" smtClean="0">
                <a:solidFill>
                  <a:schemeClr val="tx2">
                    <a:lumMod val="75000"/>
                  </a:schemeClr>
                </a:solidFill>
              </a:rPr>
              <a:t>Jak se to vysvětluje?</a:t>
            </a:r>
            <a:endParaRPr lang="cs-CZ" dirty="0">
              <a:solidFill>
                <a:schemeClr val="tx2">
                  <a:lumMod val="75000"/>
                </a:schemeClr>
              </a:solidFill>
            </a:endParaRPr>
          </a:p>
        </p:txBody>
      </p:sp>
      <p:sp>
        <p:nvSpPr>
          <p:cNvPr id="3" name="Zástupný symbol pro obsah 2"/>
          <p:cNvSpPr>
            <a:spLocks noGrp="1"/>
          </p:cNvSpPr>
          <p:nvPr>
            <p:ph idx="1"/>
          </p:nvPr>
        </p:nvSpPr>
        <p:spPr>
          <a:xfrm>
            <a:off x="457199" y="2132856"/>
            <a:ext cx="8249047" cy="3993307"/>
          </a:xfrm>
        </p:spPr>
        <p:txBody>
          <a:bodyPr/>
          <a:lstStyle/>
          <a:p>
            <a:r>
              <a:rPr lang="cs-CZ" dirty="0" smtClean="0">
                <a:solidFill>
                  <a:schemeClr val="tx2">
                    <a:lumMod val="75000"/>
                  </a:schemeClr>
                </a:solidFill>
              </a:rPr>
              <a:t>Potřeba kontaktu a „</a:t>
            </a:r>
            <a:r>
              <a:rPr lang="cs-CZ" i="1" dirty="0" err="1" smtClean="0">
                <a:solidFill>
                  <a:schemeClr val="tx2">
                    <a:lumMod val="75000"/>
                  </a:schemeClr>
                </a:solidFill>
              </a:rPr>
              <a:t>need</a:t>
            </a:r>
            <a:r>
              <a:rPr lang="cs-CZ" i="1" dirty="0" smtClean="0">
                <a:solidFill>
                  <a:schemeClr val="tx2">
                    <a:lumMod val="75000"/>
                  </a:schemeClr>
                </a:solidFill>
              </a:rPr>
              <a:t> to </a:t>
            </a:r>
            <a:r>
              <a:rPr lang="cs-CZ" i="1" dirty="0" err="1" smtClean="0">
                <a:solidFill>
                  <a:schemeClr val="tx2">
                    <a:lumMod val="75000"/>
                  </a:schemeClr>
                </a:solidFill>
              </a:rPr>
              <a:t>belong</a:t>
            </a:r>
            <a:r>
              <a:rPr lang="cs-CZ" dirty="0" smtClean="0">
                <a:solidFill>
                  <a:schemeClr val="tx2">
                    <a:lumMod val="75000"/>
                  </a:schemeClr>
                </a:solidFill>
              </a:rPr>
              <a:t>“</a:t>
            </a:r>
          </a:p>
          <a:p>
            <a:r>
              <a:rPr lang="cs-CZ" dirty="0" smtClean="0">
                <a:solidFill>
                  <a:schemeClr val="tx2">
                    <a:lumMod val="75000"/>
                  </a:schemeClr>
                </a:solidFill>
              </a:rPr>
              <a:t>FOMO: </a:t>
            </a:r>
            <a:r>
              <a:rPr lang="cs-CZ" dirty="0" err="1" smtClean="0">
                <a:solidFill>
                  <a:schemeClr val="tx2">
                    <a:lumMod val="75000"/>
                  </a:schemeClr>
                </a:solidFill>
              </a:rPr>
              <a:t>Fear</a:t>
            </a:r>
            <a:r>
              <a:rPr lang="cs-CZ" dirty="0" smtClean="0">
                <a:solidFill>
                  <a:schemeClr val="tx2">
                    <a:lumMod val="75000"/>
                  </a:schemeClr>
                </a:solidFill>
              </a:rPr>
              <a:t> </a:t>
            </a:r>
            <a:r>
              <a:rPr lang="cs-CZ" dirty="0" err="1" smtClean="0">
                <a:solidFill>
                  <a:schemeClr val="tx2">
                    <a:lumMod val="75000"/>
                  </a:schemeClr>
                </a:solidFill>
              </a:rPr>
              <a:t>Of</a:t>
            </a:r>
            <a:r>
              <a:rPr lang="cs-CZ" dirty="0" smtClean="0">
                <a:solidFill>
                  <a:schemeClr val="tx2">
                    <a:lumMod val="75000"/>
                  </a:schemeClr>
                </a:solidFill>
              </a:rPr>
              <a:t> </a:t>
            </a:r>
            <a:r>
              <a:rPr lang="cs-CZ" dirty="0" err="1" smtClean="0">
                <a:solidFill>
                  <a:schemeClr val="tx2">
                    <a:lumMod val="75000"/>
                  </a:schemeClr>
                </a:solidFill>
              </a:rPr>
              <a:t>Missing</a:t>
            </a:r>
            <a:r>
              <a:rPr lang="cs-CZ" dirty="0" smtClean="0">
                <a:solidFill>
                  <a:schemeClr val="tx2">
                    <a:lumMod val="75000"/>
                  </a:schemeClr>
                </a:solidFill>
              </a:rPr>
              <a:t> </a:t>
            </a:r>
            <a:r>
              <a:rPr lang="cs-CZ" dirty="0" err="1" smtClean="0">
                <a:solidFill>
                  <a:schemeClr val="tx2">
                    <a:lumMod val="75000"/>
                  </a:schemeClr>
                </a:solidFill>
              </a:rPr>
              <a:t>Out</a:t>
            </a:r>
            <a:endParaRPr lang="cs-CZ" dirty="0" smtClean="0">
              <a:solidFill>
                <a:schemeClr val="tx2">
                  <a:lumMod val="75000"/>
                </a:schemeClr>
              </a:solidFill>
            </a:endParaRPr>
          </a:p>
          <a:p>
            <a:r>
              <a:rPr lang="cs-CZ" dirty="0" err="1" smtClean="0">
                <a:solidFill>
                  <a:schemeClr val="tx2">
                    <a:lumMod val="75000"/>
                  </a:schemeClr>
                </a:solidFill>
              </a:rPr>
              <a:t>Prokrastinace</a:t>
            </a:r>
            <a:r>
              <a:rPr lang="cs-CZ" dirty="0" smtClean="0">
                <a:solidFill>
                  <a:schemeClr val="tx2">
                    <a:lumMod val="75000"/>
                  </a:schemeClr>
                </a:solidFill>
              </a:rPr>
              <a:t>, </a:t>
            </a:r>
            <a:r>
              <a:rPr lang="cs-CZ" dirty="0" err="1" smtClean="0">
                <a:solidFill>
                  <a:schemeClr val="tx2">
                    <a:lumMod val="75000"/>
                  </a:schemeClr>
                </a:solidFill>
              </a:rPr>
              <a:t>mood</a:t>
            </a:r>
            <a:r>
              <a:rPr lang="cs-CZ" dirty="0" smtClean="0">
                <a:solidFill>
                  <a:schemeClr val="tx2">
                    <a:lumMod val="75000"/>
                  </a:schemeClr>
                </a:solidFill>
              </a:rPr>
              <a:t> &amp; </a:t>
            </a:r>
            <a:r>
              <a:rPr lang="cs-CZ" dirty="0" err="1" smtClean="0">
                <a:solidFill>
                  <a:schemeClr val="tx2">
                    <a:lumMod val="75000"/>
                  </a:schemeClr>
                </a:solidFill>
              </a:rPr>
              <a:t>anxiety</a:t>
            </a:r>
            <a:r>
              <a:rPr lang="cs-CZ" dirty="0" smtClean="0">
                <a:solidFill>
                  <a:schemeClr val="tx2">
                    <a:lumMod val="75000"/>
                  </a:schemeClr>
                </a:solidFill>
              </a:rPr>
              <a:t> management</a:t>
            </a:r>
            <a:endParaRPr lang="cs-CZ" dirty="0" smtClean="0">
              <a:solidFill>
                <a:schemeClr val="tx2">
                  <a:lumMod val="75000"/>
                </a:schemeClr>
              </a:solidFill>
            </a:endParaRPr>
          </a:p>
          <a:p>
            <a:endParaRPr lang="cs-CZ" dirty="0" smtClean="0">
              <a:solidFill>
                <a:schemeClr val="tx2">
                  <a:lumMod val="75000"/>
                </a:schemeClr>
              </a:solidFill>
            </a:endParaRPr>
          </a:p>
          <a:p>
            <a:endParaRPr lang="cs-CZ" dirty="0">
              <a:solidFill>
                <a:schemeClr val="tx2">
                  <a:lumMod val="75000"/>
                </a:schemeClr>
              </a:solidFill>
            </a:endParaRPr>
          </a:p>
          <a:p>
            <a:endParaRPr lang="cs-CZ" dirty="0" smtClean="0"/>
          </a:p>
          <a:p>
            <a:endParaRPr lang="cs-CZ" dirty="0"/>
          </a:p>
        </p:txBody>
      </p:sp>
    </p:spTree>
    <p:extLst>
      <p:ext uri="{BB962C8B-B14F-4D97-AF65-F5344CB8AC3E}">
        <p14:creationId xmlns:p14="http://schemas.microsoft.com/office/powerpoint/2010/main" val="1818171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meme.am/instances/400x/582222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6632"/>
            <a:ext cx="6588224" cy="658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477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2">
                    <a:lumMod val="75000"/>
                  </a:schemeClr>
                </a:solidFill>
              </a:rPr>
              <a:t>Kdo je obzvláště ohrožen?</a:t>
            </a:r>
            <a:endParaRPr lang="cs-CZ" dirty="0">
              <a:solidFill>
                <a:schemeClr val="tx2">
                  <a:lumMod val="75000"/>
                </a:schemeClr>
              </a:solidFill>
            </a:endParaRPr>
          </a:p>
        </p:txBody>
      </p:sp>
      <p:sp>
        <p:nvSpPr>
          <p:cNvPr id="3" name="Zástupný symbol pro obsah 2"/>
          <p:cNvSpPr>
            <a:spLocks noGrp="1"/>
          </p:cNvSpPr>
          <p:nvPr>
            <p:ph idx="1"/>
          </p:nvPr>
        </p:nvSpPr>
        <p:spPr/>
        <p:txBody>
          <a:bodyPr/>
          <a:lstStyle/>
          <a:p>
            <a:r>
              <a:rPr lang="cs-CZ" dirty="0" smtClean="0">
                <a:solidFill>
                  <a:schemeClr val="tx2">
                    <a:lumMod val="75000"/>
                  </a:schemeClr>
                </a:solidFill>
              </a:rPr>
              <a:t>Mírně více ženy</a:t>
            </a:r>
          </a:p>
          <a:p>
            <a:r>
              <a:rPr lang="cs-CZ" dirty="0" smtClean="0">
                <a:solidFill>
                  <a:schemeClr val="tx2">
                    <a:lumMod val="75000"/>
                  </a:schemeClr>
                </a:solidFill>
              </a:rPr>
              <a:t>Mladšího věku </a:t>
            </a:r>
          </a:p>
          <a:p>
            <a:r>
              <a:rPr lang="cs-CZ" dirty="0" smtClean="0">
                <a:solidFill>
                  <a:schemeClr val="tx2">
                    <a:lumMod val="75000"/>
                  </a:schemeClr>
                </a:solidFill>
              </a:rPr>
              <a:t>S dostatkem volného času (a malou kontrolou)</a:t>
            </a:r>
          </a:p>
          <a:p>
            <a:r>
              <a:rPr lang="cs-CZ" dirty="0" smtClean="0">
                <a:solidFill>
                  <a:schemeClr val="tx2">
                    <a:lumMod val="75000"/>
                  </a:schemeClr>
                </a:solidFill>
              </a:rPr>
              <a:t>Sociálně aktivní</a:t>
            </a:r>
          </a:p>
          <a:p>
            <a:r>
              <a:rPr lang="cs-CZ" dirty="0" smtClean="0">
                <a:solidFill>
                  <a:schemeClr val="tx2">
                    <a:lumMod val="75000"/>
                  </a:schemeClr>
                </a:solidFill>
              </a:rPr>
              <a:t>Potřeba „se ukázat“, „být zapojená“</a:t>
            </a:r>
          </a:p>
          <a:p>
            <a:endParaRPr lang="cs-CZ" dirty="0">
              <a:solidFill>
                <a:schemeClr val="tx2">
                  <a:lumMod val="75000"/>
                </a:schemeClr>
              </a:solidFill>
            </a:endParaRPr>
          </a:p>
          <a:p>
            <a:endParaRPr lang="cs-CZ" dirty="0" smtClean="0"/>
          </a:p>
          <a:p>
            <a:endParaRPr lang="cs-CZ" dirty="0"/>
          </a:p>
        </p:txBody>
      </p:sp>
    </p:spTree>
    <p:extLst>
      <p:ext uri="{BB962C8B-B14F-4D97-AF65-F5344CB8AC3E}">
        <p14:creationId xmlns:p14="http://schemas.microsoft.com/office/powerpoint/2010/main" val="7424596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tp://www.quotehd.com/imagequotes/authors30/tmb/dan-goldin-quote-if-it-takes-a-year-it-will-take-a-y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908720"/>
            <a:ext cx="460851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262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63600" y="419100"/>
            <a:ext cx="7416800" cy="6007100"/>
          </a:xfrm>
          <a:prstGeom prst="rect">
            <a:avLst/>
          </a:prstGeom>
        </p:spPr>
      </p:pic>
      <p:pic>
        <p:nvPicPr>
          <p:cNvPr id="6" name="Picture 5"/>
          <p:cNvPicPr>
            <a:picLocks noChangeAspect="1"/>
          </p:cNvPicPr>
          <p:nvPr/>
        </p:nvPicPr>
        <p:blipFill>
          <a:blip r:embed="rId4"/>
          <a:stretch>
            <a:fillRect/>
          </a:stretch>
        </p:blipFill>
        <p:spPr>
          <a:xfrm>
            <a:off x="-4501008" y="1268760"/>
            <a:ext cx="3983484" cy="2549430"/>
          </a:xfrm>
          <a:prstGeom prst="rect">
            <a:avLst/>
          </a:prstGeom>
        </p:spPr>
      </p:pic>
    </p:spTree>
    <p:extLst>
      <p:ext uri="{BB962C8B-B14F-4D97-AF65-F5344CB8AC3E}">
        <p14:creationId xmlns:p14="http://schemas.microsoft.com/office/powerpoint/2010/main" val="475820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51MTgtfGKTL._SX321_BO1,204,203,200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3284984"/>
            <a:ext cx="1473992" cy="2277158"/>
          </a:xfrm>
          <a:prstGeom prst="rect">
            <a:avLst/>
          </a:prstGeom>
        </p:spPr>
      </p:pic>
      <p:pic>
        <p:nvPicPr>
          <p:cNvPr id="15" name="Picture 14" descr="51NjiRaPyWL._SX311_BO1,204,203,200_.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8214" y="2234066"/>
            <a:ext cx="1156034" cy="1843006"/>
          </a:xfrm>
          <a:prstGeom prst="rect">
            <a:avLst/>
          </a:prstGeom>
        </p:spPr>
      </p:pic>
      <p:pic>
        <p:nvPicPr>
          <p:cNvPr id="7" name="Picture 6" descr="41avf0RD1M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3408"/>
            <a:ext cx="4716016" cy="6894760"/>
          </a:xfrm>
          <a:prstGeom prst="rect">
            <a:avLst/>
          </a:prstGeom>
        </p:spPr>
      </p:pic>
      <p:pic>
        <p:nvPicPr>
          <p:cNvPr id="5" name="Picture 4" descr="51j1qNkcWhL._SX310_BO1,204,203,200_.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35060"/>
            <a:ext cx="1475656" cy="2322332"/>
          </a:xfrm>
          <a:prstGeom prst="rect">
            <a:avLst/>
          </a:prstGeom>
        </p:spPr>
      </p:pic>
      <p:pic>
        <p:nvPicPr>
          <p:cNvPr id="9" name="Picture 8" descr="41qkn8iFWcL._SX330_BO1,204,203,200_.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888" y="3738532"/>
            <a:ext cx="2141606" cy="3218860"/>
          </a:xfrm>
          <a:prstGeom prst="rect">
            <a:avLst/>
          </a:prstGeom>
        </p:spPr>
      </p:pic>
      <p:pic>
        <p:nvPicPr>
          <p:cNvPr id="10" name="Picture 9" descr="51ByLFWRZVL._SX311_BO1,204,203,200_.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7984" y="0"/>
            <a:ext cx="830563" cy="1324124"/>
          </a:xfrm>
          <a:prstGeom prst="rect">
            <a:avLst/>
          </a:prstGeom>
        </p:spPr>
      </p:pic>
      <p:pic>
        <p:nvPicPr>
          <p:cNvPr id="11" name="Picture 10" descr="41WDKHE2qbL._SX331_BO1,204,203,200_.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4068" y="0"/>
            <a:ext cx="2447194" cy="3667117"/>
          </a:xfrm>
          <a:prstGeom prst="rect">
            <a:avLst/>
          </a:prstGeom>
        </p:spPr>
      </p:pic>
      <p:pic>
        <p:nvPicPr>
          <p:cNvPr id="3" name="Picture 2" descr="51tLTtkRfRL._SX311_BO1,204,203,200_.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0272" y="3441424"/>
            <a:ext cx="2160240" cy="3443960"/>
          </a:xfrm>
          <a:prstGeom prst="rect">
            <a:avLst/>
          </a:prstGeom>
        </p:spPr>
      </p:pic>
      <p:pic>
        <p:nvPicPr>
          <p:cNvPr id="8" name="Picture 7" descr="71nGCJspqAL.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2120" y="4696341"/>
            <a:ext cx="1368152" cy="2189043"/>
          </a:xfrm>
          <a:prstGeom prst="rect">
            <a:avLst/>
          </a:prstGeom>
        </p:spPr>
      </p:pic>
      <p:pic>
        <p:nvPicPr>
          <p:cNvPr id="12" name="Picture 11" descr="41YtgRNxCZL.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348880"/>
            <a:ext cx="1475656" cy="2298530"/>
          </a:xfrm>
          <a:prstGeom prst="rect">
            <a:avLst/>
          </a:prstGeom>
        </p:spPr>
      </p:pic>
      <p:pic>
        <p:nvPicPr>
          <p:cNvPr id="13" name="Picture 12" descr="716+Z0n6BnL.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20072" y="-27384"/>
            <a:ext cx="1512168" cy="2334334"/>
          </a:xfrm>
          <a:prstGeom prst="rect">
            <a:avLst/>
          </a:prstGeom>
        </p:spPr>
      </p:pic>
      <p:pic>
        <p:nvPicPr>
          <p:cNvPr id="14" name="Picture 13" descr="513be8XWyoL._SX332_BO1,204,203,200_.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40152" y="3075027"/>
            <a:ext cx="1104487" cy="1650117"/>
          </a:xfrm>
          <a:prstGeom prst="rect">
            <a:avLst/>
          </a:prstGeom>
        </p:spPr>
      </p:pic>
      <p:pic>
        <p:nvPicPr>
          <p:cNvPr id="16" name="Picture 15" descr="Screen Shot 2015-12-01 at 17.36.23.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27984" y="1268760"/>
            <a:ext cx="813676" cy="1296144"/>
          </a:xfrm>
          <a:prstGeom prst="rect">
            <a:avLst/>
          </a:prstGeom>
        </p:spPr>
      </p:pic>
      <p:pic>
        <p:nvPicPr>
          <p:cNvPr id="17" name="Picture 16" descr="Screen Shot 2015-12-01 at 17.35.54.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51183" y="0"/>
            <a:ext cx="905062" cy="1412918"/>
          </a:xfrm>
          <a:prstGeom prst="rect">
            <a:avLst/>
          </a:prstGeom>
        </p:spPr>
      </p:pic>
      <p:pic>
        <p:nvPicPr>
          <p:cNvPr id="18" name="Picture 17" descr="51mxZd3wDPL._SX312_BO1,204,203,200_.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32040" y="2276872"/>
            <a:ext cx="755576" cy="1200740"/>
          </a:xfrm>
          <a:prstGeom prst="rect">
            <a:avLst/>
          </a:prstGeom>
        </p:spPr>
      </p:pic>
      <p:pic>
        <p:nvPicPr>
          <p:cNvPr id="19" name="Picture 18" descr="41bWeOdODdL._SX331_BO1,204,203,200_.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75656" y="3717032"/>
            <a:ext cx="2156833" cy="3232012"/>
          </a:xfrm>
          <a:prstGeom prst="rect">
            <a:avLst/>
          </a:prstGeom>
        </p:spPr>
      </p:pic>
      <p:pic>
        <p:nvPicPr>
          <p:cNvPr id="20" name="Picture 19" descr="41HVnBUdEHL._SX302_BO1,204,203,200_.jpg"/>
          <p:cNvPicPr>
            <a:picLocks noChangeAspect="1"/>
          </p:cNvPicPr>
          <p:nvPr/>
        </p:nvPicPr>
        <p:blipFill rotWithShape="1">
          <a:blip r:embed="rId19">
            <a:extLst>
              <a:ext uri="{28A0092B-C50C-407E-A947-70E740481C1C}">
                <a14:useLocalDpi xmlns:a14="http://schemas.microsoft.com/office/drawing/2010/main" val="0"/>
              </a:ext>
            </a:extLst>
          </a:blip>
          <a:srcRect l="-1480" t="37640" r="3497" b="11350"/>
          <a:stretch/>
        </p:blipFill>
        <p:spPr>
          <a:xfrm>
            <a:off x="3419872" y="2534602"/>
            <a:ext cx="1552223" cy="1326446"/>
          </a:xfrm>
          <a:prstGeom prst="rect">
            <a:avLst/>
          </a:prstGeom>
        </p:spPr>
      </p:pic>
    </p:spTree>
    <p:extLst>
      <p:ext uri="{BB962C8B-B14F-4D97-AF65-F5344CB8AC3E}">
        <p14:creationId xmlns:p14="http://schemas.microsoft.com/office/powerpoint/2010/main" val="361322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srcRect l="-1140" r="-1140"/>
          <a:stretch>
            <a:fillRect/>
          </a:stretch>
        </p:blipFill>
        <p:spPr>
          <a:xfrm>
            <a:off x="-1922712" y="-27384"/>
            <a:ext cx="12831416" cy="7056784"/>
          </a:xfrm>
        </p:spPr>
      </p:pic>
    </p:spTree>
    <p:extLst>
      <p:ext uri="{BB962C8B-B14F-4D97-AF65-F5344CB8AC3E}">
        <p14:creationId xmlns:p14="http://schemas.microsoft.com/office/powerpoint/2010/main" val="2844646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2-01 at 20.50.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7384"/>
            <a:ext cx="6660232" cy="2609750"/>
          </a:xfrm>
          <a:prstGeom prst="rect">
            <a:avLst/>
          </a:prstGeom>
        </p:spPr>
      </p:pic>
      <p:pic>
        <p:nvPicPr>
          <p:cNvPr id="5" name="Picture 4" descr="Screen Shot 2015-12-01 at 20.54.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45" y="4365104"/>
            <a:ext cx="8023021" cy="2492896"/>
          </a:xfrm>
          <a:prstGeom prst="rect">
            <a:avLst/>
          </a:prstGeom>
        </p:spPr>
      </p:pic>
      <p:pic>
        <p:nvPicPr>
          <p:cNvPr id="6" name="Picture 5" descr="Screen Shot 2015-12-01 at 20.54.1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28" y="2564904"/>
            <a:ext cx="5508104" cy="1781664"/>
          </a:xfrm>
          <a:prstGeom prst="rect">
            <a:avLst/>
          </a:prstGeom>
        </p:spPr>
      </p:pic>
      <p:pic>
        <p:nvPicPr>
          <p:cNvPr id="10" name="Picture 9" descr="Screen Shot 2015-12-01 at 20.52.3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048" y="2636912"/>
            <a:ext cx="2984365" cy="1245306"/>
          </a:xfrm>
          <a:prstGeom prst="rect">
            <a:avLst/>
          </a:prstGeom>
        </p:spPr>
      </p:pic>
      <p:pic>
        <p:nvPicPr>
          <p:cNvPr id="9" name="Picture 8" descr="Screen Shot 2015-12-01 at 20.52.5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4776" y="2734529"/>
            <a:ext cx="2267744" cy="1486559"/>
          </a:xfrm>
          <a:prstGeom prst="rect">
            <a:avLst/>
          </a:prstGeom>
        </p:spPr>
      </p:pic>
      <p:pic>
        <p:nvPicPr>
          <p:cNvPr id="7" name="Picture 6" descr="Screen Shot 2015-12-01 at 20.53.4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4687" y="3609169"/>
            <a:ext cx="4325825" cy="3248831"/>
          </a:xfrm>
          <a:prstGeom prst="rect">
            <a:avLst/>
          </a:prstGeom>
        </p:spPr>
      </p:pic>
      <p:pic>
        <p:nvPicPr>
          <p:cNvPr id="8" name="Picture 7" descr="Screen Shot 2015-12-01 at 20.53.09.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7050" y="0"/>
            <a:ext cx="3853462" cy="2659236"/>
          </a:xfrm>
          <a:prstGeom prst="rect">
            <a:avLst/>
          </a:prstGeom>
        </p:spPr>
      </p:pic>
    </p:spTree>
    <p:extLst>
      <p:ext uri="{BB962C8B-B14F-4D97-AF65-F5344CB8AC3E}">
        <p14:creationId xmlns:p14="http://schemas.microsoft.com/office/powerpoint/2010/main" val="2136402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404664"/>
            <a:ext cx="10327292" cy="5816194"/>
          </a:xfrm>
          <a:prstGeom prst="rect">
            <a:avLst/>
          </a:prstGeom>
        </p:spPr>
      </p:pic>
    </p:spTree>
    <p:extLst>
      <p:ext uri="{BB962C8B-B14F-4D97-AF65-F5344CB8AC3E}">
        <p14:creationId xmlns:p14="http://schemas.microsoft.com/office/powerpoint/2010/main" val="3414992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520" y="-127980"/>
            <a:ext cx="4898741" cy="7013364"/>
          </a:xfrm>
          <a:prstGeom prst="rect">
            <a:avLst/>
          </a:prstGeom>
        </p:spPr>
      </p:pic>
      <p:sp>
        <p:nvSpPr>
          <p:cNvPr id="6" name="TextBox 5"/>
          <p:cNvSpPr txBox="1"/>
          <p:nvPr/>
        </p:nvSpPr>
        <p:spPr>
          <a:xfrm>
            <a:off x="5004048" y="2348880"/>
            <a:ext cx="4032448" cy="1569660"/>
          </a:xfrm>
          <a:prstGeom prst="rect">
            <a:avLst/>
          </a:prstGeom>
          <a:noFill/>
        </p:spPr>
        <p:txBody>
          <a:bodyPr wrap="square" rtlCol="0">
            <a:spAutoFit/>
          </a:bodyPr>
          <a:lstStyle/>
          <a:p>
            <a:pPr algn="ctr"/>
            <a:r>
              <a:rPr lang="en-GB" sz="3200" b="1" dirty="0" smtClean="0">
                <a:solidFill>
                  <a:schemeClr val="bg1"/>
                </a:solidFill>
              </a:rPr>
              <a:t>DEPENDENCE </a:t>
            </a:r>
          </a:p>
          <a:p>
            <a:pPr algn="ctr"/>
            <a:r>
              <a:rPr lang="en-GB" sz="3200" b="1" dirty="0" smtClean="0">
                <a:solidFill>
                  <a:schemeClr val="bg1"/>
                </a:solidFill>
              </a:rPr>
              <a:t>VS.</a:t>
            </a:r>
          </a:p>
          <a:p>
            <a:pPr algn="ctr"/>
            <a:r>
              <a:rPr lang="en-GB" sz="3200" b="1" dirty="0" smtClean="0">
                <a:solidFill>
                  <a:schemeClr val="bg1"/>
                </a:solidFill>
              </a:rPr>
              <a:t>ADDICTION </a:t>
            </a:r>
            <a:endParaRPr lang="en-GB" sz="3200" b="1" dirty="0">
              <a:solidFill>
                <a:schemeClr val="bg1"/>
              </a:solidFill>
            </a:endParaRPr>
          </a:p>
        </p:txBody>
      </p:sp>
    </p:spTree>
    <p:extLst>
      <p:ext uri="{BB962C8B-B14F-4D97-AF65-F5344CB8AC3E}">
        <p14:creationId xmlns:p14="http://schemas.microsoft.com/office/powerpoint/2010/main" val="2853446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7768"/>
            <a:ext cx="9252520" cy="1143000"/>
          </a:xfrm>
        </p:spPr>
        <p:txBody>
          <a:bodyPr>
            <a:normAutofit fontScale="90000"/>
          </a:bodyPr>
          <a:lstStyle/>
          <a:p>
            <a:r>
              <a:rPr lang="en-US" b="1" dirty="0" smtClean="0">
                <a:solidFill>
                  <a:schemeClr val="bg1"/>
                </a:solidFill>
              </a:rPr>
              <a:t>Theories of addiction (</a:t>
            </a:r>
            <a:r>
              <a:rPr lang="en-US" b="1" dirty="0" err="1" smtClean="0">
                <a:solidFill>
                  <a:schemeClr val="bg1"/>
                </a:solidFill>
              </a:rPr>
              <a:t>West&amp;Brown</a:t>
            </a:r>
            <a:r>
              <a:rPr lang="en-US" b="1" dirty="0" smtClean="0">
                <a:solidFill>
                  <a:schemeClr val="bg1"/>
                </a:solidFill>
              </a:rPr>
              <a:t>, 2013)</a:t>
            </a:r>
            <a:endParaRPr lang="en-US" b="1" dirty="0">
              <a:solidFill>
                <a:schemeClr val="bg1"/>
              </a:solidFill>
            </a:endParaRPr>
          </a:p>
        </p:txBody>
      </p:sp>
      <p:sp>
        <p:nvSpPr>
          <p:cNvPr id="3" name="Content Placeholder 2"/>
          <p:cNvSpPr>
            <a:spLocks noGrp="1"/>
          </p:cNvSpPr>
          <p:nvPr>
            <p:ph idx="1"/>
          </p:nvPr>
        </p:nvSpPr>
        <p:spPr/>
        <p:txBody>
          <a:bodyPr>
            <a:normAutofit fontScale="85000" lnSpcReduction="10000"/>
          </a:bodyPr>
          <a:lstStyle/>
          <a:p>
            <a:r>
              <a:rPr lang="en-US" dirty="0" smtClean="0">
                <a:solidFill>
                  <a:schemeClr val="bg1"/>
                </a:solidFill>
              </a:rPr>
              <a:t>Addiction as a reflective choice</a:t>
            </a:r>
          </a:p>
          <a:p>
            <a:pPr lvl="2"/>
            <a:r>
              <a:rPr lang="en-US" dirty="0" smtClean="0">
                <a:solidFill>
                  <a:schemeClr val="bg1"/>
                </a:solidFill>
              </a:rPr>
              <a:t>Self-medication theories</a:t>
            </a:r>
          </a:p>
          <a:p>
            <a:r>
              <a:rPr lang="en-US" dirty="0" smtClean="0">
                <a:solidFill>
                  <a:schemeClr val="bg1"/>
                </a:solidFill>
              </a:rPr>
              <a:t>Irrational, </a:t>
            </a:r>
            <a:r>
              <a:rPr lang="en-US" dirty="0">
                <a:solidFill>
                  <a:schemeClr val="bg1"/>
                </a:solidFill>
              </a:rPr>
              <a:t>ill-informed choice and unstable preferences </a:t>
            </a:r>
            <a:endParaRPr lang="en-US" dirty="0" smtClean="0">
              <a:solidFill>
                <a:schemeClr val="bg1"/>
              </a:solidFill>
            </a:endParaRPr>
          </a:p>
          <a:p>
            <a:pPr lvl="2"/>
            <a:r>
              <a:rPr lang="en-US" dirty="0" smtClean="0">
                <a:solidFill>
                  <a:schemeClr val="bg1"/>
                </a:solidFill>
              </a:rPr>
              <a:t>Expectancy theories, Cognitive bias, Gateway theory</a:t>
            </a:r>
            <a:r>
              <a:rPr lang="is-IS" dirty="0" smtClean="0">
                <a:solidFill>
                  <a:schemeClr val="bg1"/>
                </a:solidFill>
              </a:rPr>
              <a:t>…</a:t>
            </a:r>
          </a:p>
          <a:p>
            <a:r>
              <a:rPr lang="en-US" dirty="0" smtClean="0">
                <a:solidFill>
                  <a:schemeClr val="bg1"/>
                </a:solidFill>
              </a:rPr>
              <a:t>Impulse &amp; self-control</a:t>
            </a:r>
          </a:p>
          <a:p>
            <a:pPr lvl="2"/>
            <a:r>
              <a:rPr lang="en-US" dirty="0" smtClean="0">
                <a:solidFill>
                  <a:schemeClr val="bg1"/>
                </a:solidFill>
              </a:rPr>
              <a:t>Disease model, Personality theories, Self-regulation</a:t>
            </a:r>
            <a:r>
              <a:rPr lang="is-IS" dirty="0" smtClean="0">
                <a:solidFill>
                  <a:schemeClr val="bg1"/>
                </a:solidFill>
              </a:rPr>
              <a:t>…</a:t>
            </a:r>
            <a:endParaRPr lang="en-US" dirty="0" smtClean="0">
              <a:solidFill>
                <a:schemeClr val="bg1"/>
              </a:solidFill>
            </a:endParaRPr>
          </a:p>
          <a:p>
            <a:r>
              <a:rPr lang="en-US" dirty="0" smtClean="0">
                <a:solidFill>
                  <a:schemeClr val="bg1"/>
                </a:solidFill>
              </a:rPr>
              <a:t>Habit &amp; instrumental learning</a:t>
            </a:r>
          </a:p>
          <a:p>
            <a:pPr lvl="2"/>
            <a:r>
              <a:rPr lang="en-US" dirty="0" smtClean="0">
                <a:solidFill>
                  <a:schemeClr val="bg1"/>
                </a:solidFill>
              </a:rPr>
              <a:t>Dopamine &amp; reward system, Classical conditioning, Social learning</a:t>
            </a:r>
            <a:r>
              <a:rPr lang="is-IS" dirty="0" smtClean="0">
                <a:solidFill>
                  <a:schemeClr val="bg1"/>
                </a:solidFill>
              </a:rPr>
              <a:t>…</a:t>
            </a:r>
          </a:p>
          <a:p>
            <a:r>
              <a:rPr lang="en-US" dirty="0" smtClean="0">
                <a:solidFill>
                  <a:schemeClr val="bg1"/>
                </a:solidFill>
              </a:rPr>
              <a:t>Population and comprehensive theories</a:t>
            </a:r>
          </a:p>
          <a:p>
            <a:pPr lvl="2"/>
            <a:r>
              <a:rPr lang="en-US" dirty="0" smtClean="0">
                <a:solidFill>
                  <a:schemeClr val="bg1"/>
                </a:solidFill>
              </a:rPr>
              <a:t>Diffusion theory, Excessive Appetites, Pathways model</a:t>
            </a:r>
            <a:r>
              <a:rPr lang="is-IS" dirty="0" smtClean="0">
                <a:solidFill>
                  <a:schemeClr val="bg1"/>
                </a:solidFill>
              </a:rPr>
              <a:t>…</a:t>
            </a:r>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1510328545"/>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1827</TotalTime>
  <Words>731</Words>
  <Application>Microsoft Macintosh PowerPoint</Application>
  <PresentationFormat>On-screen Show (4:3)</PresentationFormat>
  <Paragraphs>112</Paragraphs>
  <Slides>29</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Calibri</vt:lpstr>
      <vt:lpstr>ＭＳ Ｐゴシック</vt:lpstr>
      <vt:lpstr>Times New Roman</vt:lpstr>
      <vt:lpstr>Arial</vt:lpstr>
      <vt:lpstr>Motiv systému Office</vt:lpstr>
      <vt:lpstr>1_Motiv systému Office</vt:lpstr>
      <vt:lpstr>Závislost na internetu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Theories of addiction (West&amp;Brown, 2013)</vt:lpstr>
      <vt:lpstr>PowerPoint Presentation</vt:lpstr>
      <vt:lpstr>Co je závislost?</vt:lpstr>
      <vt:lpstr>Kolik jsou mladí online?</vt:lpstr>
      <vt:lpstr>Jak jsou na tom čeští dospívající?</vt:lpstr>
      <vt:lpstr>Tak kolik je tedy „závislých“?</vt:lpstr>
      <vt:lpstr>PowerPoint Presentation</vt:lpstr>
      <vt:lpstr>PowerPoint Presentation</vt:lpstr>
      <vt:lpstr>PowerPoint Presentation</vt:lpstr>
      <vt:lpstr>PowerPoint Presentation</vt:lpstr>
      <vt:lpstr>PowerPoint Presentation</vt:lpstr>
      <vt:lpstr>Čím jsou hry „návykové“? </vt:lpstr>
      <vt:lpstr>PowerPoint Presentation</vt:lpstr>
      <vt:lpstr>PowerPoint Presentation</vt:lpstr>
      <vt:lpstr>Kdo je obzvláště ohrožen?</vt:lpstr>
      <vt:lpstr>PowerPoint Presentation</vt:lpstr>
      <vt:lpstr>PowerPoint Presentation</vt:lpstr>
      <vt:lpstr>Jak se to vysvětluje?</vt:lpstr>
      <vt:lpstr>PowerPoint Presentation</vt:lpstr>
      <vt:lpstr>Kdo je obzvláště ohrožen?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Zaphod Beeblbrox</dc:creator>
  <cp:lastModifiedBy>Kateřina Škařupová</cp:lastModifiedBy>
  <cp:revision>48</cp:revision>
  <cp:lastPrinted>2015-12-02T09:37:18Z</cp:lastPrinted>
  <dcterms:created xsi:type="dcterms:W3CDTF">2015-11-30T09:49:40Z</dcterms:created>
  <dcterms:modified xsi:type="dcterms:W3CDTF">2016-03-01T07:57:56Z</dcterms:modified>
</cp:coreProperties>
</file>