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387" r:id="rId3"/>
    <p:sldId id="257" r:id="rId4"/>
    <p:sldId id="258" r:id="rId5"/>
    <p:sldId id="344" r:id="rId6"/>
    <p:sldId id="351" r:id="rId7"/>
    <p:sldId id="331" r:id="rId8"/>
    <p:sldId id="345" r:id="rId9"/>
    <p:sldId id="346" r:id="rId10"/>
    <p:sldId id="348" r:id="rId11"/>
    <p:sldId id="357" r:id="rId12"/>
    <p:sldId id="379" r:id="rId13"/>
    <p:sldId id="332" r:id="rId14"/>
    <p:sldId id="385" r:id="rId15"/>
    <p:sldId id="368" r:id="rId16"/>
    <p:sldId id="373" r:id="rId17"/>
    <p:sldId id="370" r:id="rId18"/>
    <p:sldId id="336" r:id="rId19"/>
    <p:sldId id="271" r:id="rId20"/>
    <p:sldId id="360" r:id="rId21"/>
    <p:sldId id="341" r:id="rId22"/>
    <p:sldId id="260" r:id="rId23"/>
    <p:sldId id="266" r:id="rId24"/>
    <p:sldId id="267" r:id="rId25"/>
    <p:sldId id="268" r:id="rId26"/>
    <p:sldId id="352" r:id="rId27"/>
    <p:sldId id="353" r:id="rId28"/>
    <p:sldId id="386" r:id="rId29"/>
    <p:sldId id="281" r:id="rId30"/>
    <p:sldId id="358" r:id="rId31"/>
    <p:sldId id="359" r:id="rId32"/>
    <p:sldId id="284" r:id="rId33"/>
    <p:sldId id="285" r:id="rId34"/>
    <p:sldId id="286" r:id="rId35"/>
    <p:sldId id="287" r:id="rId36"/>
    <p:sldId id="289" r:id="rId37"/>
    <p:sldId id="325" r:id="rId38"/>
    <p:sldId id="364" r:id="rId39"/>
    <p:sldId id="326" r:id="rId40"/>
    <p:sldId id="327" r:id="rId4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1D886-AC24-4773-8103-737F800F90E2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946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6232D-F1E8-4C54-8863-175889AA8C3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374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272A7-5DA0-4131-94D8-9DD088439D7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642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CCC08-6C49-43B5-971D-2AFF9D5CC96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26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6B9A1-797C-445B-9A97-BB4EF88185B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308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3461BE-6ADF-4DFC-8D54-A1431D9AA490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432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01AD5-8855-4C44-AB7B-A2B0A0C7AEB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60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D70CE-7B15-4416-A8BA-6B327D0F8C4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29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94C41-F025-46E8-9F00-FC16B1D627CC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26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AC62F-5CF0-42A8-9887-DC01E4E067B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54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1F277-6284-45C0-A235-631F199476F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521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0CB267-1BE9-433A-B364-CE30ED3A261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05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rtis.fss.muni.cz/wp-content/uploads/2013/06/COST_CZ_report_II_CJ.pd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Kyberšikana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3789040"/>
            <a:ext cx="6019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6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600" dirty="0" smtClean="0"/>
              <a:t>Lenka Dědková, Hana Macháčková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specifika CB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Neomezenost v prostoru a času, </a:t>
            </a:r>
            <a:r>
              <a:rPr lang="cs-CZ" altLang="cs-CZ" sz="2400" dirty="0" smtClean="0">
                <a:solidFill>
                  <a:schemeClr val="accent2"/>
                </a:solidFill>
              </a:rPr>
              <a:t>nemožnost utéct</a:t>
            </a:r>
            <a:r>
              <a:rPr lang="cs-CZ" altLang="cs-CZ" sz="2400" dirty="0" smtClean="0"/>
              <a:t> </a:t>
            </a:r>
            <a:r>
              <a:rPr lang="en-US" altLang="cs-CZ" sz="2400" dirty="0" smtClean="0"/>
              <a:t>(Smith &amp; </a:t>
            </a:r>
            <a:r>
              <a:rPr lang="en-US" altLang="cs-CZ" sz="2400" dirty="0" err="1" smtClean="0"/>
              <a:t>Slonje</a:t>
            </a:r>
            <a:r>
              <a:rPr lang="en-US" altLang="cs-CZ" sz="2400" dirty="0" smtClean="0"/>
              <a:t>, 2007</a:t>
            </a:r>
            <a:r>
              <a:rPr lang="cs-CZ" altLang="cs-CZ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CB probíhá i za </a:t>
            </a:r>
            <a:r>
              <a:rPr lang="cs-CZ" altLang="cs-CZ" sz="2400" dirty="0" smtClean="0">
                <a:solidFill>
                  <a:schemeClr val="accent2"/>
                </a:solidFill>
              </a:rPr>
              <a:t>nepřítomnosti oběti </a:t>
            </a:r>
            <a:r>
              <a:rPr lang="cs-CZ" altLang="cs-CZ" sz="2400" dirty="0" smtClean="0"/>
              <a:t>(přidávání komentářů, maily..)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Rychlé šíření</a:t>
            </a:r>
            <a:r>
              <a:rPr lang="cs-CZ" altLang="cs-CZ" sz="2400" dirty="0" smtClean="0"/>
              <a:t> obsahů na internetu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Široké publikum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Obtížná kontrola zveřejněného obsahu</a:t>
            </a:r>
            <a:r>
              <a:rPr lang="cs-CZ" altLang="cs-CZ" sz="2400" dirty="0" smtClean="0"/>
              <a:t> – nevíme, kdo všechno ho viděl, zkopíroval…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Soukromý charakter online komunikace (žádný dohled dospělých nad tím, co dospívající na internetu píší a dělají)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CB je tedy…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Úmyslné ubližování za pomoci ICT, které může (ale nemusí) být opakované.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Skupiny na FB ?</a:t>
            </a:r>
          </a:p>
          <a:p>
            <a:pPr lvl="1" eaLnBrk="1" hangingPunct="1"/>
            <a:r>
              <a:rPr lang="cs-CZ" altLang="cs-CZ" sz="2400" dirty="0" smtClean="0"/>
              <a:t>Např. „Nesnáším šampony!!...“, „Nechápu fotky před zrcadlem s vyšpulenou držkou-nějaký nový druh postižení?“</a:t>
            </a:r>
          </a:p>
          <a:p>
            <a:pPr eaLnBrk="1" hangingPunct="1"/>
            <a:r>
              <a:rPr lang="cs-CZ" altLang="cs-CZ" sz="2800" dirty="0" smtClean="0"/>
              <a:t>peopleofwallmart.com, uglypeople.se, modnipeklo.cz ?</a:t>
            </a:r>
          </a:p>
          <a:p>
            <a:pPr lvl="1" eaLnBrk="1" hangingPunct="1"/>
            <a:endParaRPr lang="cs-CZ" altLang="cs-CZ" sz="2400" dirty="0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351688"/>
            <a:ext cx="3407668" cy="144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r>
              <a:rPr lang="cs-CZ" altLang="cs-CZ" dirty="0"/>
              <a:t>Prevalence - </a:t>
            </a:r>
            <a:r>
              <a:rPr lang="cs-CZ" altLang="cs-CZ" dirty="0" smtClean="0"/>
              <a:t>problém </a:t>
            </a:r>
            <a:r>
              <a:rPr lang="cs-CZ" altLang="cs-CZ" dirty="0" smtClean="0"/>
              <a:t>měření CB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Dva možné způsoby:</a:t>
            </a:r>
          </a:p>
          <a:p>
            <a:pPr lvl="1" eaLnBrk="1" hangingPunct="1"/>
            <a:r>
              <a:rPr lang="cs-CZ" altLang="cs-CZ" sz="2400" smtClean="0"/>
              <a:t>Přímá otázka</a:t>
            </a:r>
          </a:p>
          <a:p>
            <a:pPr lvl="1" eaLnBrk="1" hangingPunct="1"/>
            <a:r>
              <a:rPr lang="cs-CZ" altLang="cs-CZ" sz="2400" smtClean="0"/>
              <a:t>Otázky na konkrétní formy </a:t>
            </a:r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Potíže s oběma způsoby</a:t>
            </a:r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Cílová populace, kontext</a:t>
            </a:r>
          </a:p>
          <a:p>
            <a:pPr eaLnBrk="1" hangingPunct="1"/>
            <a:r>
              <a:rPr lang="cs-CZ" altLang="cs-CZ" sz="2800" smtClean="0"/>
              <a:t>4 - 53 % (Kowalski, Limber a Agatson, 2008)</a:t>
            </a:r>
          </a:p>
        </p:txBody>
      </p:sp>
      <p:sp>
        <p:nvSpPr>
          <p:cNvPr id="22532" name="AutoShape 5" descr="2Q=="/>
          <p:cNvSpPr>
            <a:spLocks noChangeAspect="1" noChangeArrowheads="1"/>
          </p:cNvSpPr>
          <p:nvPr/>
        </p:nvSpPr>
        <p:spPr bwMode="auto">
          <a:xfrm>
            <a:off x="3590925" y="2447925"/>
            <a:ext cx="19621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2533" name="Picture 9" descr="http://allantyoung.com/wp-content/uploads/2008/04/cartoonmeasur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700213"/>
            <a:ext cx="38862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Odlišení </a:t>
            </a:r>
            <a:r>
              <a:rPr lang="cs-CZ" altLang="cs-CZ" dirty="0" err="1" smtClean="0"/>
              <a:t>kyberšikany</a:t>
            </a:r>
            <a:r>
              <a:rPr lang="cs-CZ" altLang="cs-CZ" dirty="0" smtClean="0"/>
              <a:t> od „online obtěžování“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Online obtěžování jsou takové kyber-útoky, které nesplňují všechny rysy kyberšikany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např. jednorázové kyber-útoky, vtipkování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Proč je důležité je oddělovat: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Abychom nepřeceňovali výskyt kyberšikany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A nepodceňovali její důsledky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smtClean="0"/>
              <a:t>Online obtěžování je častější než kyberšikana a zároveň méně závažné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CB v projektu COST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916113"/>
            <a:ext cx="8496300" cy="4752975"/>
          </a:xfrm>
        </p:spPr>
        <p:txBody>
          <a:bodyPr>
            <a:normAutofit fontScale="32500" lnSpcReduction="20000"/>
          </a:bodyPr>
          <a:lstStyle/>
          <a:p>
            <a:pPr eaLnBrk="1" hangingPunct="1">
              <a:defRPr/>
            </a:pPr>
            <a:r>
              <a:rPr lang="cs-CZ" sz="6200" dirty="0" smtClean="0"/>
              <a:t>Někdy se stává, že lidé využívají internet nebo mobil k tomu, aby někomu úmyslně ublížili a způsobili mu nepříjemnosti. Mohou například rozesílat urážlivé a sprosté emaily, SMS zprávy nebo zprávy na ICQ či chatu, mohou zveřejnit nebo rozeslat něčí nelichotivou nebo upravenou fotku a někomu se posmívat, mohou se za někoho vydávat a jeho jménem psát dalším lidem a zesměšňovat ho, vyhrožovat mu, pomlouvat ho a podobně.</a:t>
            </a:r>
          </a:p>
          <a:p>
            <a:pPr eaLnBrk="1" hangingPunct="1">
              <a:defRPr/>
            </a:pPr>
            <a:endParaRPr lang="cs-CZ" sz="6200" dirty="0" smtClean="0"/>
          </a:p>
          <a:p>
            <a:pPr eaLnBrk="1" hangingPunct="1">
              <a:defRPr/>
            </a:pPr>
            <a:r>
              <a:rPr lang="cs-CZ" sz="6200" dirty="0" smtClean="0"/>
              <a:t>Toto jsou jen příklady toho, jak se mohou lidé prostřednictvím internetu nebo mobilních telefonů k sobě chovat způsobem, který má druhému ublížit. Takové chování se někdy může označovat jako </a:t>
            </a:r>
            <a:r>
              <a:rPr lang="cs-CZ" sz="6200" dirty="0" err="1" smtClean="0"/>
              <a:t>kyberšikana</a:t>
            </a:r>
            <a:r>
              <a:rPr lang="cs-CZ" sz="6200" dirty="0" smtClean="0"/>
              <a:t>.</a:t>
            </a:r>
          </a:p>
          <a:p>
            <a:pPr eaLnBrk="1" hangingPunct="1">
              <a:defRPr/>
            </a:pPr>
            <a:endParaRPr lang="cs-CZ" sz="6200" dirty="0" smtClean="0"/>
          </a:p>
          <a:p>
            <a:pPr eaLnBrk="1" hangingPunct="1">
              <a:defRPr/>
            </a:pPr>
            <a:r>
              <a:rPr lang="cs-CZ" sz="6200" dirty="0" smtClean="0"/>
              <a:t>Stalo se někdy, že by se takovým způsobem někdo choval k Tobě? Mohlo jít o jednorázovou událost nebo o sérii podobných událostí, které trvaly delší dobu. Mohl to udělat cizí člověk nebo i někdo známý.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077200" cy="1090613"/>
          </a:xfrm>
        </p:spPr>
        <p:txBody>
          <a:bodyPr anchorCtr="1"/>
          <a:lstStyle/>
          <a:p>
            <a:pPr eaLnBrk="1" hangingPunct="1">
              <a:defRPr/>
            </a:pPr>
            <a:r>
              <a:rPr lang="cs-CZ" altLang="cs-CZ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COST: Kyberšikana x online obtěžování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16113"/>
            <a:ext cx="4038600" cy="6191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smtClean="0"/>
              <a:t>Vůbec: 8%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smtClean="0"/>
              <a:t>Trochu: 34%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916113"/>
            <a:ext cx="4038600" cy="792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smtClean="0"/>
              <a:t>Dost: 40%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smtClean="0"/>
              <a:t>Opravdu hodně: 17%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5605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0" y="2603500"/>
          <a:ext cx="9144000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Graf" r:id="rId3" imgW="6277067" imgH="3038464" progId="Excel.Chart.8">
                  <p:embed/>
                </p:oleObj>
              </mc:Choice>
              <mc:Fallback>
                <p:oleObj name="Graf" r:id="rId3" imgW="6277067" imgH="3038464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03500"/>
                        <a:ext cx="9144000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23850" y="1268413"/>
            <a:ext cx="828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>
                <a:cs typeface="Arial" charset="0"/>
              </a:rPr>
              <a:t>Když se to dělo, jak moc Tě to trápilo? </a:t>
            </a:r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2339975" y="3068638"/>
            <a:ext cx="1800225" cy="6477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charset="0"/>
            </a:endParaRPr>
          </a:p>
        </p:txBody>
      </p:sp>
      <p:sp>
        <p:nvSpPr>
          <p:cNvPr id="166920" name="Oval 8"/>
          <p:cNvSpPr>
            <a:spLocks noChangeArrowheads="1"/>
          </p:cNvSpPr>
          <p:nvPr/>
        </p:nvSpPr>
        <p:spPr bwMode="auto">
          <a:xfrm>
            <a:off x="4427538" y="4221163"/>
            <a:ext cx="2376487" cy="7207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charset="0"/>
            </a:endParaRPr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4643438" y="2708275"/>
            <a:ext cx="4321175" cy="1225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cs typeface="Arial" charset="0"/>
              </a:rPr>
              <a:t>Jen 6 % dětí jsou oběti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cs typeface="Arial" charset="0"/>
              </a:rPr>
              <a:t>kyberšikany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 animBg="1"/>
      <p:bldP spid="166920" grpId="0" animBg="1"/>
      <p:bldP spid="1669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077200" cy="1090613"/>
          </a:xfrm>
        </p:spPr>
        <p:txBody>
          <a:bodyPr anchorCtr="1"/>
          <a:lstStyle/>
          <a:p>
            <a:pPr eaLnBrk="1" hangingPunct="1">
              <a:defRPr/>
            </a:pPr>
            <a:r>
              <a:rPr lang="cs-CZ" altLang="cs-CZ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Kyberšikana x online obtěžování</a:t>
            </a:r>
          </a:p>
        </p:txBody>
      </p:sp>
      <p:pic>
        <p:nvPicPr>
          <p:cNvPr id="2662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57338"/>
            <a:ext cx="8447088" cy="386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468313" y="6092825"/>
            <a:ext cx="842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600"/>
              <a:t>Viz: </a:t>
            </a:r>
            <a:r>
              <a:rPr lang="cs-CZ" altLang="cs-CZ" sz="1600">
                <a:hlinkClick r:id="rId3"/>
              </a:rPr>
              <a:t>http://irtis.fss.muni.cz/wp-content/uploads/2013/06/COST_CZ_report_II_CJ.pdf</a:t>
            </a:r>
            <a:r>
              <a:rPr lang="cs-CZ" altLang="cs-CZ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Aktéři online obtěžování: COST</a:t>
            </a:r>
          </a:p>
        </p:txBody>
      </p:sp>
      <p:graphicFrame>
        <p:nvGraphicFramePr>
          <p:cNvPr id="28675" name="Object 3"/>
          <p:cNvGraphicFramePr>
            <a:graphicFrameLocks noGrp="1"/>
          </p:cNvGraphicFramePr>
          <p:nvPr>
            <p:ph idx="4294967295"/>
          </p:nvPr>
        </p:nvGraphicFramePr>
        <p:xfrm>
          <a:off x="0" y="1484313"/>
          <a:ext cx="7705725" cy="537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Graf" r:id="rId3" imgW="4257541" imgH="2990864" progId="Excel.Chart.8">
                  <p:embed/>
                </p:oleObj>
              </mc:Choice>
              <mc:Fallback>
                <p:oleObj name="Graf" r:id="rId3" imgW="4257541" imgH="2990864" progId="Excel.Char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84313"/>
                        <a:ext cx="7705725" cy="537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835150" y="1484313"/>
            <a:ext cx="3455988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cs typeface="Arial" charset="0"/>
              </a:rPr>
              <a:t>75 % dětí nemá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cs typeface="Arial" charset="0"/>
              </a:rPr>
              <a:t>s kyber-útoky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cs typeface="Arial" charset="0"/>
              </a:rPr>
              <a:t>přímou zkušenost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651500" y="1773238"/>
            <a:ext cx="2592388" cy="230505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Výskyt </a:t>
            </a:r>
            <a:r>
              <a:rPr lang="cs-CZ" altLang="cs-CZ" dirty="0" smtClean="0"/>
              <a:t>kyberšikany</a:t>
            </a:r>
            <a:endParaRPr lang="cs-CZ" altLang="cs-CZ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Napříč výzkumy a skupinami dotazovaných se reálný výskyt pohybuje </a:t>
            </a:r>
            <a:r>
              <a:rPr lang="cs-CZ" altLang="cs-CZ" sz="2800" smtClean="0">
                <a:solidFill>
                  <a:schemeClr val="accent2"/>
                </a:solidFill>
              </a:rPr>
              <a:t>do 20 %</a:t>
            </a:r>
          </a:p>
          <a:p>
            <a:pPr eaLnBrk="1" hangingPunct="1"/>
            <a:endParaRPr lang="cs-CZ" altLang="cs-CZ" sz="2800" smtClean="0">
              <a:solidFill>
                <a:schemeClr val="accent2"/>
              </a:solidFill>
            </a:endParaRPr>
          </a:p>
          <a:p>
            <a:pPr eaLnBrk="1" hangingPunct="1"/>
            <a:r>
              <a:rPr lang="cs-CZ" altLang="cs-CZ" sz="2800" smtClean="0">
                <a:solidFill>
                  <a:schemeClr val="accent2"/>
                </a:solidFill>
              </a:rPr>
              <a:t>Příliš vysoký výskyt kyberšikany je podezřelý!</a:t>
            </a:r>
            <a:r>
              <a:rPr lang="cs-CZ" altLang="cs-CZ" sz="2800" smtClean="0"/>
              <a:t> </a:t>
            </a:r>
          </a:p>
          <a:p>
            <a:pPr lvl="1" eaLnBrk="1" hangingPunct="1"/>
            <a:r>
              <a:rPr lang="cs-CZ" altLang="cs-CZ" sz="2400" smtClean="0"/>
              <a:t>V takovém případě jde o mícháni kyberšikany s online obtěžováním </a:t>
            </a:r>
            <a:r>
              <a:rPr lang="cs-CZ" altLang="cs-CZ" sz="2400" smtClean="0">
                <a:sym typeface="Wingdings" pitchFamily="2" charset="2"/>
              </a:rPr>
              <a:t></a:t>
            </a:r>
            <a:r>
              <a:rPr lang="cs-CZ" altLang="cs-CZ" sz="2400" smtClean="0"/>
              <a:t> při čtení mediálních zpráv buďte obezřetní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Překryv tradiční a CB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85 % (</a:t>
            </a:r>
            <a:r>
              <a:rPr lang="cs-CZ" altLang="cs-CZ" sz="2800" dirty="0" err="1" smtClean="0"/>
              <a:t>Juvonen</a:t>
            </a:r>
            <a:r>
              <a:rPr lang="cs-CZ" altLang="cs-CZ" sz="2800" dirty="0" smtClean="0"/>
              <a:t>, Gross, 2008; </a:t>
            </a:r>
            <a:r>
              <a:rPr lang="cs-CZ" altLang="cs-CZ" sz="2800" dirty="0" err="1" smtClean="0"/>
              <a:t>Raskauskas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Stoltz</a:t>
            </a:r>
            <a:r>
              <a:rPr lang="cs-CZ" altLang="cs-CZ" sz="2800" dirty="0" smtClean="0"/>
              <a:t>, 2007) u obětí, 94 % u agresorů</a:t>
            </a:r>
          </a:p>
          <a:p>
            <a:pPr eaLnBrk="1" hangingPunct="1"/>
            <a:r>
              <a:rPr lang="cs-CZ" altLang="cs-CZ" sz="2800" dirty="0" smtClean="0"/>
              <a:t>COST:</a:t>
            </a:r>
          </a:p>
          <a:p>
            <a:pPr lvl="1" eaLnBrk="1" hangingPunct="1"/>
            <a:r>
              <a:rPr lang="cs-CZ" altLang="cs-CZ" sz="2400" dirty="0" smtClean="0"/>
              <a:t>71 % tradiční šikana</a:t>
            </a:r>
          </a:p>
          <a:p>
            <a:pPr lvl="1" eaLnBrk="1" hangingPunct="1"/>
            <a:r>
              <a:rPr lang="cs-CZ" altLang="cs-CZ" sz="2400" dirty="0" smtClean="0"/>
              <a:t>88 % zná „svého“ agresora</a:t>
            </a:r>
          </a:p>
          <a:p>
            <a:pPr lvl="2" eaLnBrk="1" hangingPunct="1"/>
            <a:r>
              <a:rPr lang="cs-CZ" altLang="cs-CZ" sz="2000" dirty="0" smtClean="0"/>
              <a:t>58 % případů někdo ze školy oběti</a:t>
            </a:r>
          </a:p>
          <a:p>
            <a:pPr lvl="2" eaLnBrk="1" hangingPunct="1"/>
            <a:r>
              <a:rPr lang="cs-CZ" altLang="cs-CZ" sz="2000" dirty="0" smtClean="0"/>
              <a:t>29 % někdo známý odjinud než ze školy </a:t>
            </a:r>
          </a:p>
          <a:p>
            <a:pPr lvl="2" eaLnBrk="1" hangingPunct="1"/>
            <a:r>
              <a:rPr lang="cs-CZ" altLang="cs-CZ" sz="2000" dirty="0" smtClean="0"/>
              <a:t>4 % někdo z internetu</a:t>
            </a:r>
          </a:p>
          <a:p>
            <a:pPr lvl="2" eaLnBrk="1" hangingPunct="1"/>
            <a:r>
              <a:rPr lang="cs-CZ" altLang="cs-CZ" sz="2000" dirty="0" smtClean="0"/>
              <a:t>9 % někdo neznámý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Známé případy CB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Star </a:t>
            </a:r>
            <a:r>
              <a:rPr lang="cs-CZ" altLang="cs-CZ" dirty="0" err="1" smtClean="0"/>
              <a:t>Wars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kid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Ghyslain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Raza</a:t>
            </a:r>
            <a:r>
              <a:rPr lang="cs-CZ" altLang="cs-CZ" dirty="0" smtClean="0"/>
              <a:t>) (2003) – „první případ CB se závažnými důsledky“</a:t>
            </a:r>
          </a:p>
          <a:p>
            <a:pPr eaLnBrk="1" hangingPunct="1"/>
            <a:r>
              <a:rPr lang="cs-CZ" altLang="cs-CZ" dirty="0" smtClean="0"/>
              <a:t>Ryan </a:t>
            </a:r>
            <a:r>
              <a:rPr lang="cs-CZ" altLang="cs-CZ" dirty="0" err="1" smtClean="0"/>
              <a:t>Halligan</a:t>
            </a:r>
            <a:r>
              <a:rPr lang="cs-CZ" altLang="cs-CZ" dirty="0" smtClean="0"/>
              <a:t> (2003)</a:t>
            </a:r>
          </a:p>
          <a:p>
            <a:pPr eaLnBrk="1" hangingPunct="1"/>
            <a:r>
              <a:rPr lang="cs-CZ" altLang="cs-CZ" dirty="0" err="1" smtClean="0"/>
              <a:t>Megan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Meier</a:t>
            </a:r>
            <a:r>
              <a:rPr lang="cs-CZ" altLang="cs-CZ" dirty="0" smtClean="0"/>
              <a:t> (2006)</a:t>
            </a:r>
          </a:p>
          <a:p>
            <a:pPr eaLnBrk="1" hangingPunct="1"/>
            <a:r>
              <a:rPr lang="cs-CZ" altLang="cs-CZ" dirty="0" err="1" smtClean="0"/>
              <a:t>Ania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Halman</a:t>
            </a:r>
            <a:r>
              <a:rPr lang="cs-CZ" altLang="cs-CZ" dirty="0" smtClean="0"/>
              <a:t> (2006)</a:t>
            </a:r>
          </a:p>
          <a:p>
            <a:pPr eaLnBrk="1" hangingPunct="1"/>
            <a:r>
              <a:rPr lang="cs-CZ" altLang="cs-CZ" dirty="0" smtClean="0"/>
              <a:t>Amanda </a:t>
            </a:r>
            <a:r>
              <a:rPr lang="cs-CZ" altLang="cs-CZ" dirty="0" err="1" smtClean="0"/>
              <a:t>Todd</a:t>
            </a:r>
            <a:r>
              <a:rPr lang="cs-CZ" altLang="cs-CZ" dirty="0" smtClean="0"/>
              <a:t> (2012)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00438"/>
            <a:ext cx="316865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52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Nejčastější..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Kanály:</a:t>
            </a:r>
          </a:p>
          <a:p>
            <a:pPr lvl="1" eaLnBrk="1" hangingPunct="1"/>
            <a:r>
              <a:rPr lang="cs-CZ" altLang="cs-CZ" sz="2400" dirty="0" smtClean="0"/>
              <a:t>Nejčastější je prostřednictvím IM</a:t>
            </a:r>
          </a:p>
          <a:p>
            <a:pPr eaLnBrk="1" hangingPunct="1"/>
            <a:r>
              <a:rPr lang="cs-CZ" altLang="cs-CZ" sz="2800" dirty="0" smtClean="0"/>
              <a:t>Projevy:</a:t>
            </a:r>
          </a:p>
          <a:p>
            <a:pPr lvl="1" eaLnBrk="1" hangingPunct="1"/>
            <a:r>
              <a:rPr lang="cs-CZ" altLang="cs-CZ" sz="2400" dirty="0" smtClean="0"/>
              <a:t>Nejčastější je slovní agrese (</a:t>
            </a:r>
            <a:r>
              <a:rPr lang="cs-CZ" altLang="cs-CZ" sz="2400" dirty="0" err="1" smtClean="0"/>
              <a:t>Juvonen</a:t>
            </a:r>
            <a:r>
              <a:rPr lang="cs-CZ" altLang="cs-CZ" sz="2400" dirty="0" smtClean="0"/>
              <a:t> &amp; Gross, 2008)</a:t>
            </a:r>
          </a:p>
          <a:p>
            <a:pPr eaLnBrk="1" hangingPunct="1"/>
            <a:r>
              <a:rPr lang="cs-CZ" altLang="cs-CZ" sz="2800" dirty="0" smtClean="0"/>
              <a:t>Dopady: </a:t>
            </a:r>
          </a:p>
          <a:p>
            <a:pPr lvl="1" eaLnBrk="1" hangingPunct="1"/>
            <a:r>
              <a:rPr lang="cs-CZ" altLang="cs-CZ" sz="2400" dirty="0" smtClean="0"/>
              <a:t>Chat nejméně zraňující</a:t>
            </a:r>
          </a:p>
          <a:p>
            <a:pPr lvl="1" eaLnBrk="1" hangingPunct="1"/>
            <a:r>
              <a:rPr lang="cs-CZ" altLang="cs-CZ" sz="2400" dirty="0" smtClean="0"/>
              <a:t>Nejzávažnější– zneužití fotografií nebo videí (Smith, et al., 2008). </a:t>
            </a:r>
            <a:endParaRPr lang="cs-CZ" altLang="cs-CZ" sz="2400" dirty="0" smtClean="0"/>
          </a:p>
          <a:p>
            <a:r>
              <a:rPr lang="cs-CZ" altLang="cs-CZ" dirty="0" smtClean="0"/>
              <a:t>Nejzávažnější: online /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 útoky</a:t>
            </a:r>
            <a:endParaRPr lang="cs-CZ" altLang="cs-CZ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Aktéři kyberšikany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Oběti</a:t>
            </a:r>
          </a:p>
          <a:p>
            <a:pPr eaLnBrk="1" hangingPunct="1"/>
            <a:r>
              <a:rPr lang="cs-CZ" altLang="cs-CZ" smtClean="0"/>
              <a:t>Agresoři</a:t>
            </a:r>
          </a:p>
          <a:p>
            <a:pPr eaLnBrk="1" hangingPunct="1"/>
            <a:r>
              <a:rPr lang="cs-CZ" altLang="cs-CZ" smtClean="0"/>
              <a:t>Přihlížející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Někteří raději: pachatel x cíl (perpetrator x target)</a:t>
            </a:r>
          </a:p>
          <a:p>
            <a:pPr eaLnBrk="1" hangingPunct="1"/>
            <a:endParaRPr lang="cs-CZ" altLang="cs-CZ" smtClean="0"/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00932"/>
            <a:ext cx="2693987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Oběti šikany a CB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Oběťmi nemusejí být jen děti, i když se </a:t>
            </a:r>
            <a:r>
              <a:rPr lang="cs-CZ" altLang="cs-CZ" dirty="0" smtClean="0"/>
              <a:t>o nich </a:t>
            </a:r>
            <a:r>
              <a:rPr lang="cs-CZ" altLang="cs-CZ" dirty="0" smtClean="0"/>
              <a:t>mluví nejvíce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Učitelé</a:t>
            </a:r>
          </a:p>
          <a:p>
            <a:pPr eaLnBrk="1" hangingPunct="1"/>
            <a:r>
              <a:rPr lang="cs-CZ" altLang="cs-CZ" dirty="0" smtClean="0"/>
              <a:t>Pracovníci (</a:t>
            </a:r>
            <a:r>
              <a:rPr lang="cs-CZ" altLang="cs-CZ" dirty="0" err="1" smtClean="0"/>
              <a:t>mobbing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bossing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V uzavřených institucích – vojna, vězení, ústavy, internáty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Dispoziční předpoklady obětí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err="1" smtClean="0"/>
              <a:t>Depresivita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Úzkostnost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Nízké sebehodnocení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Chudé sociální dovednosti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Vyhýbání se konfliktům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Nízká úroveň schopností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Malý okruh přátel a známých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U </a:t>
            </a:r>
            <a:r>
              <a:rPr lang="cs-CZ" altLang="cs-CZ" sz="2400" b="1" dirty="0" smtClean="0"/>
              <a:t>kyberšikany</a:t>
            </a:r>
            <a:r>
              <a:rPr lang="cs-CZ" altLang="cs-CZ" sz="2400" dirty="0" smtClean="0"/>
              <a:t> ale mohou být ohroženy ale i jinak „odolné“ děti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517" y="1772816"/>
            <a:ext cx="202882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Oběti kyberšikany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Častěji</a:t>
            </a:r>
          </a:p>
          <a:p>
            <a:pPr lvl="1" eaLnBrk="1" hangingPunct="1"/>
            <a:r>
              <a:rPr lang="cs-CZ" altLang="cs-CZ" dirty="0" smtClean="0"/>
              <a:t>ti, co více používají internet</a:t>
            </a:r>
          </a:p>
          <a:p>
            <a:pPr lvl="1" eaLnBrk="1" hangingPunct="1"/>
            <a:r>
              <a:rPr lang="cs-CZ" altLang="cs-CZ" dirty="0" smtClean="0"/>
              <a:t>ti, co používají IM a webkameru</a:t>
            </a:r>
          </a:p>
          <a:p>
            <a:pPr lvl="1" eaLnBrk="1" hangingPunct="1"/>
            <a:r>
              <a:rPr lang="cs-CZ" altLang="cs-CZ" dirty="0" smtClean="0"/>
              <a:t>problémové chování 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 (problémy ve škole, napadání druhých, zneužívání návykových látek) – jsou častější oběti i agresoři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44824"/>
            <a:ext cx="18859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476250"/>
            <a:ext cx="7793037" cy="14620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Dispoziční předpoklady agresorů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2206625"/>
            <a:ext cx="8229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Agresivita, impulzivita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Nízké sebehodnocení, odmítaní jedinci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Také ale vysoké sebevědomí, uznávaní či </a:t>
            </a:r>
            <a:endParaRPr lang="cs-CZ" altLang="cs-CZ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 </a:t>
            </a:r>
            <a:r>
              <a:rPr lang="cs-CZ" altLang="cs-CZ" sz="2400" dirty="0" smtClean="0"/>
              <a:t>dokonce </a:t>
            </a:r>
            <a:r>
              <a:rPr lang="cs-CZ" altLang="cs-CZ" sz="2400" dirty="0" smtClean="0"/>
              <a:t>populární jedinci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Chudé vztahy s rodiči, zneužívání návykových látek, delikventní chování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Šikana jako skupinový proces – zlepšení vlastní pozice, vlastního sebehodnocení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/>
              <a:t>Kyberšikana</a:t>
            </a:r>
            <a:r>
              <a:rPr lang="cs-CZ" altLang="cs-CZ" sz="2400" dirty="0" smtClean="0"/>
              <a:t>: Menší zábrany</a:t>
            </a: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Subjektivní – online </a:t>
            </a:r>
            <a:r>
              <a:rPr lang="cs-CZ" altLang="cs-CZ" sz="2000" dirty="0" err="1" smtClean="0"/>
              <a:t>disinhibice</a:t>
            </a:r>
            <a:r>
              <a:rPr lang="cs-CZ" altLang="cs-CZ" sz="2000" dirty="0" smtClean="0"/>
              <a:t>, kokpit efekt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Objektivní – dostupnost oběti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Oběti/agresoři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Specifická skupina</a:t>
            </a:r>
          </a:p>
          <a:p>
            <a:pPr eaLnBrk="1" hangingPunct="1"/>
            <a:r>
              <a:rPr lang="cs-CZ" altLang="cs-CZ" dirty="0" smtClean="0"/>
              <a:t>Nejvíce problematických psychosociálních znaků</a:t>
            </a:r>
          </a:p>
          <a:p>
            <a:pPr eaLnBrk="1" hangingPunct="1"/>
            <a:r>
              <a:rPr lang="cs-CZ" altLang="cs-CZ" dirty="0" smtClean="0"/>
              <a:t>U kyberšikany – časté prolínání, především v návaznosti na školní šikanu</a:t>
            </a:r>
          </a:p>
          <a:p>
            <a:pPr eaLnBrk="1" hangingPunct="1"/>
            <a:r>
              <a:rPr lang="cs-CZ" altLang="cs-CZ" dirty="0" smtClean="0"/>
              <a:t>Snadná odplata v online prostředí - přesto u obětí kyberšikany ne až tak častá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Přihlížející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Významná role v celém procesu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Různé „zapojení“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Aktivní (pomoc oběti/agresorovi)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Pasivní (rozdíl vnitřní souhlas vs. nesouhlas)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U kyberšikany vliv online prostředí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Menší zábrany zakročit ve prospěch oběti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Ale také snadnější podpora agresora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Nečinnost může být interpretována jako tichý souhlas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Významná role v šíření zraňujících materiálů (přeposílání linků, komentáře, ukládání a nové zveřejnění)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Bystander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endParaRPr lang="cs-CZ" dirty="0"/>
          </a:p>
        </p:txBody>
      </p:sp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04864"/>
            <a:ext cx="8465117" cy="33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Dopady - oběti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Bezprostřední</a:t>
            </a:r>
            <a:r>
              <a:rPr lang="cs-CZ" altLang="cs-CZ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vztek, smutek, bezmoc, strach, sebeobviňování, pláč </a:t>
            </a:r>
            <a:r>
              <a:rPr lang="cs-CZ" altLang="cs-CZ" sz="2000" dirty="0" smtClean="0"/>
              <a:t>pocity ohrožení vlastního bezpečí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Přetrvávající</a:t>
            </a:r>
            <a:r>
              <a:rPr lang="cs-CZ" altLang="cs-CZ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Fyzické: somatizace, zhoršená koncentrace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Emoční: úzkost, osamělost, deprese, sebevražedné tendence, ale také hněv, agrese, podrážděnost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Chování: nevyrovnanost </a:t>
            </a:r>
            <a:r>
              <a:rPr lang="cs-CZ" altLang="cs-CZ" sz="2000" dirty="0" smtClean="0">
                <a:sym typeface="Wingdings" pitchFamily="2" charset="2"/>
              </a:rPr>
              <a:t> hádky s okolím, vyhýbání se lidem, škole, zhoršení prospěchu, zneužívání návykových látek, delikventní chování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Dlouhodobé</a:t>
            </a:r>
            <a:r>
              <a:rPr lang="cs-CZ" altLang="cs-CZ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Nízké sebevědomí, zhoršené vztahy s vrstevníky, sebeobviňování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Dopady na používání ICT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952" y="1124744"/>
            <a:ext cx="306972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Tradiční (školní) šikana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xfrm>
            <a:off x="612775" y="2254250"/>
            <a:ext cx="7775575" cy="3190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err="1" smtClean="0"/>
              <a:t>Olweus</a:t>
            </a:r>
            <a:r>
              <a:rPr lang="cs-CZ" altLang="cs-CZ" dirty="0" smtClean="0"/>
              <a:t> (1991): je to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Agresivní chování nebo </a:t>
            </a:r>
            <a:r>
              <a:rPr lang="cs-CZ" altLang="cs-CZ" dirty="0" smtClean="0">
                <a:solidFill>
                  <a:schemeClr val="accent2"/>
                </a:solidFill>
              </a:rPr>
              <a:t>úmyslné </a:t>
            </a:r>
            <a:r>
              <a:rPr lang="cs-CZ" altLang="cs-CZ" smtClean="0">
                <a:solidFill>
                  <a:schemeClr val="accent2"/>
                </a:solidFill>
              </a:rPr>
              <a:t>způsobení újmy</a:t>
            </a:r>
            <a:r>
              <a:rPr lang="cs-CZ" altLang="cs-CZ" smtClean="0"/>
              <a:t>,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které je prováděno </a:t>
            </a:r>
            <a:r>
              <a:rPr lang="cs-CZ" altLang="cs-CZ" dirty="0" smtClean="0">
                <a:solidFill>
                  <a:schemeClr val="accent2"/>
                </a:solidFill>
              </a:rPr>
              <a:t>opakovaně</a:t>
            </a:r>
            <a:r>
              <a:rPr lang="cs-CZ" altLang="cs-CZ" dirty="0" smtClean="0"/>
              <a:t> v průběhu času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a vyznačuje se </a:t>
            </a:r>
            <a:r>
              <a:rPr lang="cs-CZ" altLang="cs-CZ" dirty="0" smtClean="0">
                <a:solidFill>
                  <a:schemeClr val="accent2"/>
                </a:solidFill>
              </a:rPr>
              <a:t>nepoměrem sil</a:t>
            </a:r>
            <a:r>
              <a:rPr lang="cs-CZ" altLang="cs-CZ" dirty="0" smtClean="0"/>
              <a:t> mezi agresorem a obětí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Dopady - agresoři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Somatizace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Delikvence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Zhoršené vrstevnické vztahy	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Sebehodnocení 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Pokud šikana prochází </a:t>
            </a:r>
            <a:r>
              <a:rPr lang="cs-CZ" altLang="cs-CZ" sz="2800" dirty="0" smtClean="0">
                <a:sym typeface="Wingdings" pitchFamily="2" charset="2"/>
              </a:rPr>
              <a:t> </a:t>
            </a:r>
            <a:r>
              <a:rPr lang="cs-CZ" altLang="cs-CZ" sz="2800" dirty="0" smtClean="0">
                <a:solidFill>
                  <a:schemeClr val="accent2"/>
                </a:solidFill>
                <a:sym typeface="Wingdings" pitchFamily="2" charset="2"/>
              </a:rPr>
              <a:t>upevňování negativního chování jako vhodného prostředku k dosažení cíle</a:t>
            </a:r>
            <a:endParaRPr lang="cs-CZ" altLang="cs-CZ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Dopady - přihlížející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Obavy, že se sami stanou obětí – úzkostné pocity, hněv, bezmoc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Pomáhající oběti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Úspěch – upevňování pozitivního chování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Neúspěch – příště už spíše nepomohou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Pomáhající agresorovi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Pokud je CB nepotrestána a mají zisk (např. vyšší popularitu) – upevňování negativního chování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Copingové strategie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/>
              <a:t>Coping</a:t>
            </a:r>
            <a:r>
              <a:rPr lang="cs-CZ" altLang="cs-CZ" sz="2800" dirty="0" smtClean="0"/>
              <a:t> – mechanismus zvládání stresových situací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Cílem je snížit stres, uklidnit emoce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Zaměřený na emoce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Na zvládnutí nepříjemných pocitů souvisejících s problémem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(nejen) když je problém neovlivnitelný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Zaměřený na problém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Vymezení problému, hledání řešení, zkoušení </a:t>
            </a:r>
            <a:r>
              <a:rPr lang="cs-CZ" altLang="cs-CZ" sz="2400" dirty="0" smtClean="0"/>
              <a:t>řešení</a:t>
            </a:r>
            <a:endParaRPr lang="cs-CZ" altLang="cs-CZ" sz="2400" dirty="0"/>
          </a:p>
          <a:p>
            <a:pPr lvl="1" eaLnBrk="1" hangingPunct="1">
              <a:lnSpc>
                <a:spcPct val="90000"/>
              </a:lnSpc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Efektivita? 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Technologický coping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Mazání ubližujících zpráv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Nahlášení obsahu administrátorovi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Smazání agresora z kontaktů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Blokování účtu/telefonního čísla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Omezení používání internetu </a:t>
            </a:r>
            <a:endParaRPr lang="cs-CZ" altLang="cs-CZ" dirty="0" smtClean="0"/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konkrétních </a:t>
            </a:r>
            <a:r>
              <a:rPr lang="cs-CZ" altLang="cs-CZ" dirty="0" smtClean="0"/>
              <a:t>stránek nebo celkově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Riebel, Jäger &amp; Fischer (2009</a:t>
            </a:r>
            <a:r>
              <a:rPr lang="cs-CZ" altLang="cs-CZ" smtClean="0"/>
              <a:t>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Německá studie</a:t>
            </a:r>
          </a:p>
          <a:p>
            <a:pPr eaLnBrk="1" hangingPunct="1"/>
            <a:r>
              <a:rPr lang="cs-CZ" altLang="cs-CZ" sz="2800" smtClean="0"/>
              <a:t>Výskyt: 5,5 % žáků zažilo CB; 14,1 % zažilo některý z prvků CB, který se ale neopakoval tak, aby bylo možné označení CB</a:t>
            </a:r>
          </a:p>
          <a:p>
            <a:pPr eaLnBrk="1" hangingPunct="1"/>
            <a:r>
              <a:rPr lang="cs-CZ" altLang="cs-CZ" sz="2800" smtClean="0"/>
              <a:t>Agresoři: 3,96 % (ve skupině offline agresorů pak 45 %)</a:t>
            </a:r>
          </a:p>
          <a:p>
            <a:pPr eaLnBrk="1" hangingPunct="1"/>
            <a:r>
              <a:rPr lang="cs-CZ" altLang="cs-CZ" sz="2800" smtClean="0"/>
              <a:t>Oběti: online a offline překryv 81,8 %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Riebel et al. - Coping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772400" cy="4840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FA zvlášť pro fyzickou, verbální a </a:t>
            </a:r>
            <a:r>
              <a:rPr lang="cs-CZ" altLang="cs-CZ" sz="2800" dirty="0" err="1" smtClean="0"/>
              <a:t>kyber</a:t>
            </a:r>
            <a:r>
              <a:rPr lang="cs-CZ" altLang="cs-CZ" sz="2800" dirty="0" smtClean="0"/>
              <a:t> šikanu - 4 faktory u všech: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accent2"/>
                </a:solidFill>
              </a:rPr>
              <a:t>Sociální </a:t>
            </a:r>
            <a:r>
              <a:rPr lang="cs-CZ" altLang="cs-CZ" sz="2800" dirty="0" err="1" smtClean="0">
                <a:solidFill>
                  <a:schemeClr val="accent2"/>
                </a:solidFill>
              </a:rPr>
              <a:t>coping</a:t>
            </a:r>
            <a:r>
              <a:rPr lang="cs-CZ" altLang="cs-CZ" sz="2800" dirty="0" smtClean="0"/>
              <a:t> – říct kamarádovi, učiteli, poradci ve škole.. (u CB technologický)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accent2"/>
                </a:solidFill>
              </a:rPr>
              <a:t>Agresivní </a:t>
            </a:r>
            <a:r>
              <a:rPr lang="cs-CZ" altLang="cs-CZ" sz="2800" dirty="0" err="1" smtClean="0">
                <a:solidFill>
                  <a:schemeClr val="accent2"/>
                </a:solidFill>
              </a:rPr>
              <a:t>coping</a:t>
            </a:r>
            <a:r>
              <a:rPr lang="cs-CZ" altLang="cs-CZ" sz="2800" dirty="0" smtClean="0"/>
              <a:t> – urážet agresora, ublížit mu, vrátit mu to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accent2"/>
                </a:solidFill>
              </a:rPr>
              <a:t>Bezmocný </a:t>
            </a:r>
            <a:r>
              <a:rPr lang="cs-CZ" altLang="cs-CZ" sz="2800" dirty="0" err="1" smtClean="0">
                <a:solidFill>
                  <a:schemeClr val="accent2"/>
                </a:solidFill>
              </a:rPr>
              <a:t>coping</a:t>
            </a:r>
            <a:r>
              <a:rPr lang="cs-CZ" altLang="cs-CZ" sz="2800" dirty="0" smtClean="0"/>
              <a:t> – neví, co dělat; pláč, útěk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accent2"/>
                </a:solidFill>
              </a:rPr>
              <a:t>Kognitivní </a:t>
            </a:r>
            <a:r>
              <a:rPr lang="cs-CZ" altLang="cs-CZ" sz="2800" dirty="0" err="1" smtClean="0">
                <a:solidFill>
                  <a:schemeClr val="accent2"/>
                </a:solidFill>
              </a:rPr>
              <a:t>coping</a:t>
            </a:r>
            <a:r>
              <a:rPr lang="cs-CZ" altLang="cs-CZ" sz="2800" dirty="0" smtClean="0"/>
              <a:t> – žádat, aby přestal; přemýšlím, proč to dělá; přímo říct, aby přestal (společná složka: určitá asertivita, snaha zvládnout to sám)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Prevence CB</a:t>
            </a:r>
            <a:endParaRPr lang="cs-CZ" altLang="cs-CZ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>
                <a:solidFill>
                  <a:schemeClr val="accent2"/>
                </a:solidFill>
              </a:rPr>
              <a:t>Totální prevence </a:t>
            </a:r>
            <a:r>
              <a:rPr lang="cs-CZ" altLang="cs-CZ" dirty="0" smtClean="0">
                <a:solidFill>
                  <a:schemeClr val="accent2"/>
                </a:solidFill>
              </a:rPr>
              <a:t>není možná</a:t>
            </a:r>
            <a:r>
              <a:rPr lang="cs-CZ" altLang="cs-CZ" dirty="0" smtClean="0"/>
              <a:t> – na internetu je spousta cest, jak může k CB dojít, úplně se možnosti být terčem CB nezbavíme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25" y="0"/>
            <a:ext cx="220027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Prevence CB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solidFill>
                  <a:schemeClr val="accent2"/>
                </a:solidFill>
              </a:rPr>
              <a:t>Vzdělávání</a:t>
            </a:r>
            <a:r>
              <a:rPr lang="cs-CZ" altLang="cs-CZ" sz="2800" dirty="0" smtClean="0"/>
              <a:t> – nejen děti, ale i rodiče</a:t>
            </a:r>
          </a:p>
          <a:p>
            <a:pPr lvl="1" eaLnBrk="1" hangingPunct="1"/>
            <a:r>
              <a:rPr lang="cs-CZ" altLang="cs-CZ" sz="2400" dirty="0" smtClean="0"/>
              <a:t>CB, digitální gramotnost, </a:t>
            </a:r>
            <a:r>
              <a:rPr lang="cs-CZ" altLang="cs-CZ" sz="2400" dirty="0" err="1" smtClean="0"/>
              <a:t>disinhibice</a:t>
            </a:r>
            <a:endParaRPr lang="cs-CZ" altLang="cs-CZ" sz="2400" dirty="0" smtClean="0"/>
          </a:p>
          <a:p>
            <a:pPr lvl="1" eaLnBrk="1" hangingPunct="1"/>
            <a:r>
              <a:rPr lang="cs-CZ" altLang="cs-CZ" sz="2400" dirty="0" smtClean="0"/>
              <a:t>CB jako něco nežádoucího</a:t>
            </a:r>
          </a:p>
          <a:p>
            <a:pPr lvl="1" eaLnBrk="1" hangingPunct="1"/>
            <a:r>
              <a:rPr lang="cs-CZ" altLang="cs-CZ" sz="2400" dirty="0" smtClean="0">
                <a:solidFill>
                  <a:srgbClr val="C00000"/>
                </a:solidFill>
              </a:rPr>
              <a:t>Sociální kompetence</a:t>
            </a:r>
          </a:p>
          <a:p>
            <a:pPr eaLnBrk="1" hangingPunct="1"/>
            <a:r>
              <a:rPr lang="cs-CZ" altLang="cs-CZ" sz="2800" dirty="0" smtClean="0"/>
              <a:t>Neizolovat se, nevracet útoky, svěřit se, dát najevo, že takové chování se mi nelíbí, požádat o pomoc</a:t>
            </a:r>
          </a:p>
          <a:p>
            <a:pPr eaLnBrk="1" hangingPunct="1"/>
            <a:r>
              <a:rPr lang="cs-CZ" altLang="cs-CZ" sz="2800" dirty="0" smtClean="0">
                <a:solidFill>
                  <a:schemeClr val="accent2"/>
                </a:solidFill>
              </a:rPr>
              <a:t>Normalizovat oznamování CB</a:t>
            </a:r>
          </a:p>
          <a:p>
            <a:pPr lvl="1" eaLnBrk="1" hangingPunct="1"/>
            <a:r>
              <a:rPr lang="cs-CZ" altLang="cs-CZ" sz="2400" dirty="0" smtClean="0"/>
              <a:t>Nestydět se nahlásit, co se děje – administrátorovi, rodičům nebo ve škole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Intervence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Známý agresor &gt; tradiční šikana?</a:t>
            </a:r>
          </a:p>
          <a:p>
            <a:pPr lvl="1" eaLnBrk="1" hangingPunct="1"/>
            <a:r>
              <a:rPr lang="cs-CZ" altLang="cs-CZ" dirty="0" smtClean="0"/>
              <a:t>Ano &gt; řešení </a:t>
            </a:r>
            <a:r>
              <a:rPr lang="cs-CZ" altLang="cs-CZ" dirty="0" err="1" smtClean="0"/>
              <a:t>offline</a:t>
            </a:r>
            <a:r>
              <a:rPr lang="cs-CZ" altLang="cs-CZ" dirty="0" smtClean="0"/>
              <a:t> (škola, rodiče, PPP)</a:t>
            </a:r>
          </a:p>
          <a:p>
            <a:pPr lvl="1" eaLnBrk="1" hangingPunct="1"/>
            <a:r>
              <a:rPr lang="cs-CZ" altLang="cs-CZ" dirty="0" smtClean="0"/>
              <a:t>Ne &gt; technická řešení, vzdělávání </a:t>
            </a:r>
          </a:p>
          <a:p>
            <a:pPr eaLnBrk="1" hangingPunct="1"/>
            <a:r>
              <a:rPr lang="cs-CZ" altLang="cs-CZ" dirty="0" smtClean="0"/>
              <a:t>Neznámý agresor</a:t>
            </a:r>
          </a:p>
          <a:p>
            <a:pPr lvl="1" eaLnBrk="1" hangingPunct="1"/>
            <a:r>
              <a:rPr lang="cs-CZ" altLang="cs-CZ" dirty="0" smtClean="0"/>
              <a:t>Pouze online &gt; technická řešení</a:t>
            </a:r>
          </a:p>
          <a:p>
            <a:pPr lvl="1" eaLnBrk="1" hangingPunct="1"/>
            <a:r>
              <a:rPr lang="cs-CZ" altLang="cs-CZ" dirty="0" smtClean="0"/>
              <a:t>Přechod do RL &gt; řešení </a:t>
            </a:r>
            <a:r>
              <a:rPr lang="cs-CZ" altLang="cs-CZ" dirty="0" err="1" smtClean="0"/>
              <a:t>offline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</a:rPr>
              <a:t>Vždy je možné kontaktovat policii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Závěrem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327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CB je relativně nový fenomén, který se stále zkoumá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Není důsledkem využívání internetu – internet se jen stal dalším nástrojem, kde šikana může probíhat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Potřebná je především osvěta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aby oběti věděly, co dělat a nebály se říct si o pomoc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aby si „agresoři“ uvědomovali, že svým chováním na internetu mohou ubližovat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Tradiční (školní) </a:t>
            </a:r>
            <a:r>
              <a:rPr lang="cs-CZ" altLang="cs-CZ" dirty="0" smtClean="0"/>
              <a:t>šikana</a:t>
            </a:r>
            <a:endParaRPr lang="cs-CZ" alt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Přímá </a:t>
            </a:r>
            <a:r>
              <a:rPr lang="cs-CZ" altLang="cs-CZ" sz="2800" dirty="0" smtClean="0"/>
              <a:t>/ nepřímá (zjevná / skrytá)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Vztahová agrese, sociální agrese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Fyzické útoky, ponižování, vydírání, krádeže, ničení věcí, nadávky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Vylučování ze skupiny, ignorování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506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200" smtClean="0"/>
              <a:t>Hasebrink, U., Görzig, A., Haddon, L., Kalmus, V. and Livingstone, S. (2011) </a:t>
            </a:r>
            <a:r>
              <a:rPr lang="cs-CZ" altLang="cs-CZ" sz="1200" i="1" smtClean="0"/>
              <a:t>Patterns of risk and safety online. In-depth analyses from the EU Kids Online survey of 9-16 year olds and their parents in 25 countries. </a:t>
            </a:r>
            <a:r>
              <a:rPr lang="cs-CZ" altLang="cs-CZ" sz="1200" smtClean="0"/>
              <a:t>LSE, London: EU Kids Online.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smtClean="0"/>
              <a:t>Macháčková, H., Dědková, L., Ševčíková, A., &amp; Černá, A. (2012). </a:t>
            </a:r>
            <a:r>
              <a:rPr lang="cs-CZ" altLang="cs-CZ" sz="1200" i="1" smtClean="0"/>
              <a:t>Online obtěžování a kyberšikana II</a:t>
            </a:r>
            <a:r>
              <a:rPr lang="cs-CZ" altLang="cs-CZ" sz="1200" smtClean="0"/>
              <a:t> (Research Report). Dostupné na: http://irtis.fss.muni.cz/wp-content/uploads/2013/06/COST_CZ_report_II_CJ.pdf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smtClean="0"/>
              <a:t>Parris, L., Varjas, K., Meyers, J.  &amp; Cutts, H. (2011). High School Students' Perceptions of Coping With Cyberbullying. </a:t>
            </a:r>
            <a:r>
              <a:rPr lang="cs-CZ" altLang="cs-CZ" sz="1200" i="1" smtClean="0"/>
              <a:t>Youth &amp; Society</a:t>
            </a:r>
            <a:r>
              <a:rPr lang="cs-CZ" altLang="cs-CZ" sz="1200" smtClean="0"/>
              <a:t>, XX(X) 1–23.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smtClean="0"/>
              <a:t>Price, M., Dalgleish, J. (2010). Cyberbullying: Experiences, impacts and coping strategies as described by Australan young people. </a:t>
            </a:r>
            <a:r>
              <a:rPr lang="cs-CZ" altLang="cs-CZ" sz="1200" i="1" smtClean="0"/>
              <a:t>Youth Studies Australia, 29</a:t>
            </a:r>
            <a:r>
              <a:rPr lang="cs-CZ" altLang="cs-CZ" sz="1200" smtClean="0"/>
              <a:t> (2)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200" smtClean="0"/>
              <a:t>Riebel, J., Jäger, R.S., &amp; Fischer, U.C. (2009). Cyberbullying in Germany – an exploration of prevalence, overlapping with real life bullying and coping strategie</a:t>
            </a:r>
            <a:r>
              <a:rPr lang="cs-CZ" altLang="cs-CZ" sz="1200" smtClean="0"/>
              <a:t>s</a:t>
            </a:r>
            <a:r>
              <a:rPr lang="en-US" altLang="cs-CZ" sz="1200" smtClean="0"/>
              <a:t>. </a:t>
            </a:r>
            <a:r>
              <a:rPr lang="en-US" altLang="cs-CZ" sz="1200" i="1" smtClean="0"/>
              <a:t>Psychology Science Quarterly, 51</a:t>
            </a:r>
            <a:r>
              <a:rPr lang="en-US" altLang="cs-CZ" sz="1200" smtClean="0"/>
              <a:t> (3) 298-314.</a:t>
            </a:r>
            <a:endParaRPr lang="cs-CZ" altLang="cs-CZ" sz="12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200" smtClean="0"/>
              <a:t>Smith, P. K., Mahdavi, J., Carvalho, M., Fisher, S., Russell, S., &amp; Tippett, N. (2008). Cyberbullying: its nature and impact in secondary school pupils. Journal of Child Psychology and Psychiatry, 49(4), 376-385.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200" smtClean="0"/>
              <a:t>Subrahmanyam, K., </a:t>
            </a:r>
            <a:r>
              <a:rPr lang="en-US" altLang="cs-CZ" sz="1200" smtClean="0"/>
              <a:t>&amp;</a:t>
            </a:r>
            <a:r>
              <a:rPr lang="cs-CZ" altLang="cs-CZ" sz="1200" smtClean="0"/>
              <a:t> Šmahel, D. (2011). </a:t>
            </a:r>
            <a:r>
              <a:rPr lang="cs-CZ" altLang="cs-CZ" sz="1200" i="1" smtClean="0"/>
              <a:t>Digital Youth: The Role of Media in Development.</a:t>
            </a:r>
            <a:r>
              <a:rPr lang="cs-CZ" altLang="cs-CZ" sz="1200" smtClean="0"/>
              <a:t> New York : Springer.</a:t>
            </a:r>
          </a:p>
          <a:p>
            <a:pPr eaLnBrk="1" hangingPunct="1">
              <a:lnSpc>
                <a:spcPct val="80000"/>
              </a:lnSpc>
            </a:pPr>
            <a:r>
              <a:rPr lang="nl-NL" altLang="cs-CZ" sz="1200" smtClean="0"/>
              <a:t>Vandebosch, H. </a:t>
            </a:r>
            <a:r>
              <a:rPr lang="cs-CZ" altLang="cs-CZ" sz="1200" smtClean="0"/>
              <a:t>&amp; Cleemput, K. Van (2008). </a:t>
            </a:r>
            <a:r>
              <a:rPr lang="nl-NL" altLang="cs-CZ" sz="1200" smtClean="0"/>
              <a:t> </a:t>
            </a:r>
            <a:r>
              <a:rPr lang="en-US" altLang="cs-CZ" sz="1200" smtClean="0"/>
              <a:t>Defining Cyberbullying: A Qualitative Research into the Perceptions of Youngsters. </a:t>
            </a:r>
            <a:r>
              <a:rPr lang="en-US" altLang="cs-CZ" sz="1200" i="1" smtClean="0"/>
              <a:t>CyberPsychology </a:t>
            </a:r>
            <a:r>
              <a:rPr lang="cs-CZ" altLang="cs-CZ" sz="1200" i="1" smtClean="0"/>
              <a:t>&amp; Behavior, 11</a:t>
            </a:r>
            <a:r>
              <a:rPr lang="cs-CZ" altLang="cs-CZ" sz="1200" smtClean="0"/>
              <a:t>(4).</a:t>
            </a:r>
          </a:p>
          <a:p>
            <a:pPr eaLnBrk="1" hangingPunct="1">
              <a:lnSpc>
                <a:spcPct val="80000"/>
              </a:lnSpc>
            </a:pPr>
            <a:r>
              <a:rPr lang="nl-NL" altLang="cs-CZ" sz="1200" smtClean="0"/>
              <a:t>Vandebosch, H. </a:t>
            </a:r>
            <a:r>
              <a:rPr lang="cs-CZ" altLang="cs-CZ" sz="1200" smtClean="0"/>
              <a:t>&amp; Cleemput, K. Van (2009). </a:t>
            </a:r>
            <a:r>
              <a:rPr lang="en-US" altLang="cs-CZ" sz="1200" smtClean="0"/>
              <a:t>Cyberbullying among</a:t>
            </a:r>
            <a:r>
              <a:rPr lang="cs-CZ" altLang="cs-CZ" sz="1200" smtClean="0"/>
              <a:t> </a:t>
            </a:r>
            <a:r>
              <a:rPr lang="en-US" altLang="cs-CZ" sz="1200" smtClean="0"/>
              <a:t>youngsters: profiles of</a:t>
            </a:r>
            <a:r>
              <a:rPr lang="cs-CZ" altLang="cs-CZ" sz="1200" smtClean="0"/>
              <a:t> </a:t>
            </a:r>
            <a:r>
              <a:rPr lang="en-US" altLang="cs-CZ" sz="1200" smtClean="0"/>
              <a:t>bullies and victims</a:t>
            </a:r>
            <a:r>
              <a:rPr lang="cs-CZ" altLang="cs-CZ" sz="1200" smtClean="0"/>
              <a:t>. </a:t>
            </a:r>
            <a:r>
              <a:rPr lang="cs-CZ" altLang="cs-CZ" sz="1200" i="1" smtClean="0"/>
              <a:t>N</a:t>
            </a:r>
            <a:r>
              <a:rPr lang="en-US" altLang="cs-CZ" sz="1200" i="1" smtClean="0"/>
              <a:t>ew media &amp; </a:t>
            </a:r>
            <a:r>
              <a:rPr lang="cs-CZ" altLang="cs-CZ" sz="1200" i="1" smtClean="0"/>
              <a:t>S</a:t>
            </a:r>
            <a:r>
              <a:rPr lang="en-US" altLang="cs-CZ" sz="1200" i="1" smtClean="0"/>
              <a:t>ociety</a:t>
            </a:r>
            <a:r>
              <a:rPr lang="cs-CZ" altLang="cs-CZ" sz="1200" i="1" smtClean="0"/>
              <a:t>, 11</a:t>
            </a:r>
            <a:r>
              <a:rPr lang="cs-CZ" altLang="cs-CZ" sz="1200" smtClean="0"/>
              <a:t>(8), </a:t>
            </a:r>
            <a:r>
              <a:rPr lang="en-US" altLang="cs-CZ" sz="1200" smtClean="0"/>
              <a:t>1349–1371</a:t>
            </a:r>
            <a:r>
              <a:rPr lang="cs-CZ" altLang="cs-CZ" sz="1200" smtClean="0"/>
              <a:t>.</a:t>
            </a:r>
            <a:r>
              <a:rPr lang="en-US" altLang="cs-CZ" sz="1200" smtClean="0"/>
              <a:t> </a:t>
            </a:r>
            <a:endParaRPr lang="cs-CZ" altLang="cs-CZ" sz="1200" smtClean="0"/>
          </a:p>
          <a:p>
            <a:pPr eaLnBrk="1" hangingPunct="1">
              <a:lnSpc>
                <a:spcPct val="80000"/>
              </a:lnSpc>
            </a:pPr>
            <a:r>
              <a:rPr lang="en-US" altLang="cs-CZ" sz="1200" smtClean="0"/>
              <a:t>Ybarra, M. L., Diener-West, M., &amp; Leaf, P. J. (2007). Examining the Overlap in Internet-Harassment and School Bullying: Implications for School Intervention. </a:t>
            </a:r>
            <a:r>
              <a:rPr lang="en-US" altLang="cs-CZ" sz="1200" i="1" smtClean="0"/>
              <a:t>Journal of Adolescent Health, 41</a:t>
            </a:r>
            <a:r>
              <a:rPr lang="en-US" altLang="cs-CZ" sz="1200" smtClean="0"/>
              <a:t>(6), 42-50.</a:t>
            </a:r>
          </a:p>
          <a:p>
            <a:pPr eaLnBrk="1" hangingPunct="1">
              <a:lnSpc>
                <a:spcPct val="80000"/>
              </a:lnSpc>
            </a:pPr>
            <a:endParaRPr lang="cs-CZ" altLang="cs-CZ" sz="1200" smtClean="0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5888"/>
            <a:ext cx="56149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Kyberšikana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Bill </a:t>
            </a:r>
            <a:r>
              <a:rPr lang="cs-CZ" altLang="cs-CZ" sz="2800" dirty="0" err="1" smtClean="0"/>
              <a:t>Belsey</a:t>
            </a:r>
            <a:r>
              <a:rPr lang="cs-CZ" altLang="cs-CZ" sz="2800" dirty="0" smtClean="0"/>
              <a:t> – 2001 – autor termínu </a:t>
            </a:r>
            <a:r>
              <a:rPr lang="cs-CZ" altLang="cs-CZ" sz="2800" dirty="0" err="1" smtClean="0"/>
              <a:t>kyberšikana</a:t>
            </a:r>
            <a:r>
              <a:rPr lang="cs-CZ" altLang="cs-CZ" sz="2800" dirty="0" smtClean="0"/>
              <a:t> (</a:t>
            </a:r>
            <a:r>
              <a:rPr lang="cs-CZ" altLang="cs-CZ" sz="2800" dirty="0" err="1" smtClean="0"/>
              <a:t>cyberbullying</a:t>
            </a:r>
            <a:r>
              <a:rPr lang="cs-CZ" altLang="cs-CZ" sz="2800" dirty="0" smtClean="0"/>
              <a:t>, CB) - </a:t>
            </a:r>
            <a:r>
              <a:rPr lang="en-US" altLang="cs-CZ" sz="2800" dirty="0" smtClean="0"/>
              <a:t>cyberbullying.ca</a:t>
            </a:r>
            <a:r>
              <a:rPr lang="cs-CZ" altLang="cs-CZ" sz="2800" dirty="0" smtClean="0"/>
              <a:t>, bullying.org</a:t>
            </a:r>
          </a:p>
          <a:p>
            <a:pPr eaLnBrk="1" hangingPunct="1">
              <a:defRPr/>
            </a:pPr>
            <a:r>
              <a:rPr lang="cs-CZ" altLang="cs-CZ" sz="2800" dirty="0" smtClean="0"/>
              <a:t>„používání </a:t>
            </a:r>
            <a:r>
              <a:rPr lang="cs-CZ" altLang="cs-CZ" sz="2800" u="sng" dirty="0" smtClean="0">
                <a:solidFill>
                  <a:schemeClr val="accent6"/>
                </a:solidFill>
              </a:rPr>
              <a:t>informačních a komunikačních technologií</a:t>
            </a:r>
            <a:r>
              <a:rPr lang="cs-CZ" altLang="cs-CZ" sz="2800" dirty="0" smtClean="0">
                <a:solidFill>
                  <a:schemeClr val="accent6"/>
                </a:solidFill>
              </a:rPr>
              <a:t> </a:t>
            </a:r>
            <a:r>
              <a:rPr lang="cs-CZ" altLang="cs-CZ" sz="2800" dirty="0" smtClean="0"/>
              <a:t>k úmyslnému, opakovanému a nepřátelskému chování jednotlivce nebo skupiny, které vede k poškození a ublížení ostatních.“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81128"/>
            <a:ext cx="2354262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k ní dochází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0012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Nadávky, urážky, vyhrožování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Pomlouvání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Šíření osobních a citlivých informací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zveřejňování soukromé komunikace, svěřených „tajemství“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Vydávání se za někoho jiného, krádeže hesla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Vyloučení ze skupiny a ostrakizace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např. vymazání profilu ze stránky Spoluzaci.cz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Upravování a zveřejňování fotografií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Happy </a:t>
            </a:r>
            <a:r>
              <a:rPr lang="cs-CZ" altLang="cs-CZ" sz="2400" dirty="0" err="1" smtClean="0"/>
              <a:t>slapping</a:t>
            </a:r>
            <a:r>
              <a:rPr lang="cs-CZ" altLang="cs-CZ" sz="24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pořizování a šíření záznamu chování (původně fyzické napadání, ale také např. žák na záchodě, při zkoušení)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Prostředí - kdekoliv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kyberšikany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Rysy kyberšikany: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Útoky jsou agresivní a </a:t>
            </a:r>
            <a:r>
              <a:rPr lang="cs-CZ" altLang="cs-CZ" sz="2400" dirty="0" smtClean="0">
                <a:solidFill>
                  <a:schemeClr val="accent2"/>
                </a:solidFill>
              </a:rPr>
              <a:t>záměrně ubližující</a:t>
            </a:r>
            <a:r>
              <a:rPr lang="cs-CZ" altLang="cs-CZ" sz="2400" dirty="0" smtClean="0"/>
              <a:t> (uskutečňované individuálně nebo skupinou)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Opakované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chemeClr val="accent2"/>
                </a:solidFill>
              </a:rPr>
              <a:t>Mocenská nerovnováha</a:t>
            </a:r>
            <a:r>
              <a:rPr lang="cs-CZ" altLang="cs-CZ" sz="2400" dirty="0" smtClean="0"/>
              <a:t> (oběť se nemůže efektivně bránit)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Odehrává se </a:t>
            </a:r>
            <a:r>
              <a:rPr lang="cs-CZ" altLang="cs-CZ" sz="2400" dirty="0" smtClean="0">
                <a:solidFill>
                  <a:schemeClr val="accent2"/>
                </a:solidFill>
              </a:rPr>
              <a:t>prostřednictvím internetu či mobilních telefonů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Oběť útoky vnímá jako </a:t>
            </a:r>
            <a:r>
              <a:rPr lang="cs-CZ" altLang="cs-CZ" sz="2400" dirty="0" smtClean="0">
                <a:solidFill>
                  <a:schemeClr val="accent2"/>
                </a:solidFill>
              </a:rPr>
              <a:t>zraňující</a:t>
            </a:r>
            <a:r>
              <a:rPr lang="cs-CZ" altLang="cs-CZ" sz="2400" dirty="0" smtClean="0"/>
              <a:t> (nejde o přátelské škádlení nebo vtipkování)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Opakování v CB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 tradiční šikaně – opakované obtěžování ze strany agresora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U CB – </a:t>
            </a:r>
            <a:r>
              <a:rPr lang="cs-CZ" altLang="cs-CZ" sz="2800" dirty="0" smtClean="0">
                <a:solidFill>
                  <a:schemeClr val="accent2"/>
                </a:solidFill>
              </a:rPr>
              <a:t>i jednorázový akt</a:t>
            </a:r>
            <a:r>
              <a:rPr lang="cs-CZ" altLang="cs-CZ" sz="2800" dirty="0" smtClean="0"/>
              <a:t> od agresora může mít </a:t>
            </a:r>
            <a:r>
              <a:rPr lang="cs-CZ" altLang="cs-CZ" sz="2800" dirty="0" err="1" smtClean="0"/>
              <a:t>repetitivní</a:t>
            </a:r>
            <a:r>
              <a:rPr lang="cs-CZ" altLang="cs-CZ" sz="2800" dirty="0" smtClean="0"/>
              <a:t> charakter – v případě zveřejnění obsahu, na který se opakovaně dívají další lidé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Fotografie, videa, komentáře, diskuzní fóra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U emailu, soukromých vzkazů a obtěžování mobilem je opakování nutné, abychom to mohli označit za CB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661025"/>
            <a:ext cx="35560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Nepoměr sil v CB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xfrm>
            <a:off x="468313" y="2276475"/>
            <a:ext cx="8229600" cy="3886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Tradiční šikana – větší fyzická síla, starší, sociálně silnější…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U CB - někteří autoři – nepoměr sil jako </a:t>
            </a:r>
            <a:r>
              <a:rPr lang="cs-CZ" altLang="cs-CZ" sz="2800" dirty="0" smtClean="0">
                <a:solidFill>
                  <a:schemeClr val="accent2"/>
                </a:solidFill>
              </a:rPr>
              <a:t>nepoměr v </a:t>
            </a:r>
            <a:r>
              <a:rPr lang="cs-CZ" altLang="cs-CZ" sz="2800" dirty="0" err="1" smtClean="0">
                <a:solidFill>
                  <a:schemeClr val="accent2"/>
                </a:solidFill>
              </a:rPr>
              <a:t>digital</a:t>
            </a:r>
            <a:r>
              <a:rPr lang="cs-CZ" altLang="cs-CZ" sz="2800" dirty="0" smtClean="0">
                <a:solidFill>
                  <a:schemeClr val="accent2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accent2"/>
                </a:solidFill>
              </a:rPr>
              <a:t>skills</a:t>
            </a:r>
            <a:endParaRPr lang="cs-CZ" altLang="cs-CZ" sz="2800" dirty="0" smtClean="0"/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dirty="0" smtClean="0"/>
              <a:t>ale dnešní generace dětí má DS vyrovnané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accent2"/>
                </a:solidFill>
              </a:rPr>
              <a:t>anonymní</a:t>
            </a:r>
            <a:r>
              <a:rPr lang="cs-CZ" altLang="cs-CZ" sz="2800" dirty="0" smtClean="0"/>
              <a:t> </a:t>
            </a:r>
            <a:r>
              <a:rPr lang="cs-CZ" altLang="cs-CZ" sz="2800" dirty="0" smtClean="0"/>
              <a:t>agresor – (agresorovi) známá oběť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dirty="0" smtClean="0"/>
              <a:t>ale agresoři většinou neznámí nejsou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Zároveň na straně oběti </a:t>
            </a:r>
            <a:r>
              <a:rPr lang="cs-CZ" altLang="cs-CZ" sz="2800" dirty="0" smtClean="0">
                <a:solidFill>
                  <a:schemeClr val="accent2"/>
                </a:solidFill>
              </a:rPr>
              <a:t>bezmoc zveřejněný obsah kontrolovat 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4764"/>
            <a:ext cx="191048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2052</Words>
  <Application>Microsoft Office PowerPoint</Application>
  <PresentationFormat>Předvádění na obrazovce (4:3)</PresentationFormat>
  <Paragraphs>272</Paragraphs>
  <Slides>40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2" baseType="lpstr">
      <vt:lpstr>Motiv systému Office</vt:lpstr>
      <vt:lpstr>Graf</vt:lpstr>
      <vt:lpstr>Kyberšikana</vt:lpstr>
      <vt:lpstr>Známé případy CB</vt:lpstr>
      <vt:lpstr>Tradiční (školní) šikana</vt:lpstr>
      <vt:lpstr>Tradiční (školní) šikana</vt:lpstr>
      <vt:lpstr>Kyberšikana</vt:lpstr>
      <vt:lpstr>Jak k ní dochází</vt:lpstr>
      <vt:lpstr>Definice kyberšikany</vt:lpstr>
      <vt:lpstr>Opakování v CB</vt:lpstr>
      <vt:lpstr>Nepoměr sil v CB</vt:lpstr>
      <vt:lpstr>Další specifika CB</vt:lpstr>
      <vt:lpstr>CB je tedy…</vt:lpstr>
      <vt:lpstr>Prevalence - problém měření CB</vt:lpstr>
      <vt:lpstr>Odlišení kyberšikany od „online obtěžování“</vt:lpstr>
      <vt:lpstr>Definice CB v projektu COST</vt:lpstr>
      <vt:lpstr>COST: Kyberšikana x online obtěžování</vt:lpstr>
      <vt:lpstr>Kyberšikana x online obtěžování</vt:lpstr>
      <vt:lpstr>Aktéři online obtěžování: COST</vt:lpstr>
      <vt:lpstr>Výskyt kyberšikany</vt:lpstr>
      <vt:lpstr>Překryv tradiční a CB</vt:lpstr>
      <vt:lpstr>Nejčastější..</vt:lpstr>
      <vt:lpstr>Aktéři kyberšikany</vt:lpstr>
      <vt:lpstr>Oběti šikany a CB</vt:lpstr>
      <vt:lpstr>Dispoziční předpoklady obětí</vt:lpstr>
      <vt:lpstr>Oběti kyberšikany</vt:lpstr>
      <vt:lpstr>Dispoziční předpoklady agresorů</vt:lpstr>
      <vt:lpstr>Oběti/agresoři</vt:lpstr>
      <vt:lpstr>Přihlížející</vt:lpstr>
      <vt:lpstr>Bystander effect</vt:lpstr>
      <vt:lpstr>Dopady - oběti</vt:lpstr>
      <vt:lpstr>Dopady - agresoři</vt:lpstr>
      <vt:lpstr>Dopady - přihlížející</vt:lpstr>
      <vt:lpstr>Copingové strategie</vt:lpstr>
      <vt:lpstr>Technologický coping</vt:lpstr>
      <vt:lpstr>Riebel, Jäger &amp; Fischer (2009)</vt:lpstr>
      <vt:lpstr>Riebel et al. - Coping</vt:lpstr>
      <vt:lpstr>Prevence CB</vt:lpstr>
      <vt:lpstr>Prevence CB</vt:lpstr>
      <vt:lpstr>Intervence</vt:lpstr>
      <vt:lpstr>Závěrem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Psychosociální rizika a příležitosti používání internetu</dc:title>
  <dc:creator>Lenka</dc:creator>
  <cp:lastModifiedBy>Hana Macháčková</cp:lastModifiedBy>
  <cp:revision>97</cp:revision>
  <dcterms:created xsi:type="dcterms:W3CDTF">2012-09-26T06:37:36Z</dcterms:created>
  <dcterms:modified xsi:type="dcterms:W3CDTF">2016-05-03T09:26:17Z</dcterms:modified>
</cp:coreProperties>
</file>