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4"/>
  </p:notesMasterIdLst>
  <p:sldIdLst>
    <p:sldId id="256" r:id="rId2"/>
    <p:sldId id="257" r:id="rId3"/>
    <p:sldId id="260" r:id="rId4"/>
    <p:sldId id="262" r:id="rId5"/>
    <p:sldId id="263" r:id="rId6"/>
    <p:sldId id="338" r:id="rId7"/>
    <p:sldId id="265" r:id="rId8"/>
    <p:sldId id="345" r:id="rId9"/>
    <p:sldId id="264" r:id="rId10"/>
    <p:sldId id="324" r:id="rId11"/>
    <p:sldId id="339" r:id="rId12"/>
    <p:sldId id="340" r:id="rId13"/>
    <p:sldId id="267" r:id="rId14"/>
    <p:sldId id="341" r:id="rId15"/>
    <p:sldId id="347" r:id="rId16"/>
    <p:sldId id="308" r:id="rId17"/>
    <p:sldId id="348" r:id="rId18"/>
    <p:sldId id="346" r:id="rId19"/>
    <p:sldId id="336" r:id="rId20"/>
    <p:sldId id="331" r:id="rId21"/>
    <p:sldId id="304" r:id="rId22"/>
    <p:sldId id="326" r:id="rId23"/>
    <p:sldId id="328" r:id="rId24"/>
    <p:sldId id="327" r:id="rId25"/>
    <p:sldId id="312" r:id="rId26"/>
    <p:sldId id="317" r:id="rId27"/>
    <p:sldId id="313" r:id="rId28"/>
    <p:sldId id="318" r:id="rId29"/>
    <p:sldId id="319" r:id="rId30"/>
    <p:sldId id="320" r:id="rId31"/>
    <p:sldId id="314" r:id="rId32"/>
    <p:sldId id="315" r:id="rId33"/>
    <p:sldId id="321" r:id="rId34"/>
    <p:sldId id="322" r:id="rId35"/>
    <p:sldId id="323" r:id="rId36"/>
    <p:sldId id="268" r:id="rId37"/>
    <p:sldId id="342" r:id="rId38"/>
    <p:sldId id="349" r:id="rId39"/>
    <p:sldId id="343" r:id="rId40"/>
    <p:sldId id="344" r:id="rId41"/>
    <p:sldId id="351" r:id="rId42"/>
    <p:sldId id="352" r:id="rId4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E28DF-3013-4B5B-A790-D27158F4AA20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A61F3-8E25-4CC9-AB22-99E1CCE456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052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3A61F3-8E25-4CC9-AB22-99E1CCE456F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121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7ADAB14-B917-4D95-B713-DBAD534E2F18}" type="datetime1">
              <a:rPr lang="en-US" smtClean="0"/>
              <a:t>4/18/2016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ED2CBF1-86CA-4ABF-A3A3-B8031EB255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D3E4D-1D23-4E89-AB77-0AC957384E22}" type="datetime1">
              <a:rPr lang="en-US" smtClean="0"/>
              <a:t>4/18/2016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3E4A-E605-4140-B2F7-CA06D0ABFAEA}" type="datetime1">
              <a:rPr lang="en-US" smtClean="0"/>
              <a:t>4/18/2016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7337E-99F5-4683-B7A1-B33CD0516BF5}" type="datetime1">
              <a:rPr lang="en-US" smtClean="0"/>
              <a:t>4/18/2016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AF5B-4807-4A8C-AF52-5C70672EFA4F}" type="datetime1">
              <a:rPr lang="en-US" smtClean="0"/>
              <a:t>4/18/2016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E0F5-59BB-4FE1-A9D3-3D2344E98D4B}" type="datetime1">
              <a:rPr lang="en-US" smtClean="0"/>
              <a:t>4/18/2016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1F2357D-301E-4098-8C7C-F1563B0F848A}" type="datetime1">
              <a:rPr lang="en-US" smtClean="0"/>
              <a:t>4/18/2016</a:t>
            </a:fld>
            <a:endParaRPr lang="en-US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ED2CBF1-86CA-4ABF-A3A3-B8031EB255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CFF557A-DED5-4C10-ACFF-0CB62D83FD0A}" type="datetime1">
              <a:rPr lang="en-US" smtClean="0"/>
              <a:t>4/18/2016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ED2CBF1-86CA-4ABF-A3A3-B8031EB255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98D8B-C4FB-43F3-B329-796AB8B17AA6}" type="datetime1">
              <a:rPr lang="en-US" smtClean="0"/>
              <a:t>4/18/2016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79992-DE89-4659-99C6-88BD043E5BB2}" type="datetime1">
              <a:rPr lang="en-US" smtClean="0"/>
              <a:t>4/18/2016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96C4A-2233-41AE-9FCF-79D5651C242F}" type="datetime1">
              <a:rPr lang="en-US" smtClean="0"/>
              <a:t>4/18/2016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98D545C-EDBF-4EBF-927C-15AB2CB4B0E4}" type="datetime1">
              <a:rPr lang="en-US" smtClean="0"/>
              <a:t>4/18/2016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ED2CBF1-86CA-4ABF-A3A3-B8031EB255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Online komunity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Hana Macháčková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381000" y="1340768"/>
            <a:ext cx="8079432" cy="457200"/>
          </a:xfrm>
        </p:spPr>
        <p:txBody>
          <a:bodyPr/>
          <a:lstStyle/>
          <a:p>
            <a:r>
              <a:rPr lang="cs-CZ" dirty="0" smtClean="0"/>
              <a:t>Online komunity</a:t>
            </a:r>
            <a:endParaRPr lang="en-US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2"/>
          </p:nvPr>
        </p:nvSpPr>
        <p:spPr>
          <a:xfrm>
            <a:off x="381000" y="2060848"/>
            <a:ext cx="8295456" cy="453387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400" dirty="0" smtClean="0"/>
              <a:t>Společenství </a:t>
            </a:r>
            <a:r>
              <a:rPr lang="cs-CZ" sz="2400" dirty="0"/>
              <a:t>lidí, kteří </a:t>
            </a:r>
            <a:r>
              <a:rPr lang="cs-CZ" sz="2400" dirty="0" smtClean="0"/>
              <a:t>:</a:t>
            </a:r>
          </a:p>
          <a:p>
            <a:pPr marL="566928" indent="-457200">
              <a:buFont typeface="+mj-lt"/>
              <a:buAutoNum type="arabicPeriod"/>
            </a:pPr>
            <a:r>
              <a:rPr lang="cs-CZ" sz="2400" dirty="0" smtClean="0"/>
              <a:t>spolu </a:t>
            </a:r>
            <a:r>
              <a:rPr lang="cs-CZ" sz="2400" dirty="0"/>
              <a:t>alespoň v určité míře rozvíjejí a udržují vztahy na konkrétním </a:t>
            </a:r>
            <a:r>
              <a:rPr lang="cs-CZ" sz="2400" dirty="0" smtClean="0"/>
              <a:t>online místě/místech</a:t>
            </a:r>
          </a:p>
          <a:p>
            <a:pPr marL="566928" indent="-457200">
              <a:buFont typeface="+mj-lt"/>
              <a:buAutoNum type="arabicPeriod"/>
            </a:pPr>
            <a:r>
              <a:rPr lang="cs-CZ" sz="2400" dirty="0" smtClean="0"/>
              <a:t>mají </a:t>
            </a:r>
            <a:r>
              <a:rPr lang="cs-CZ" sz="2400" dirty="0"/>
              <a:t>(implicitně i explicitně) definovány určité normy, hodnoty a </a:t>
            </a:r>
            <a:r>
              <a:rPr lang="cs-CZ" sz="2400" dirty="0" smtClean="0"/>
              <a:t>role</a:t>
            </a:r>
          </a:p>
          <a:p>
            <a:pPr marL="566928" indent="-457200">
              <a:buFont typeface="+mj-lt"/>
              <a:buAutoNum type="arabicPeriod"/>
            </a:pPr>
            <a:r>
              <a:rPr lang="cs-CZ" sz="2400" dirty="0"/>
              <a:t>k</a:t>
            </a:r>
            <a:r>
              <a:rPr lang="cs-CZ" sz="2400" dirty="0" smtClean="0"/>
              <a:t>teré spojuje </a:t>
            </a:r>
            <a:r>
              <a:rPr lang="cs-CZ" sz="2400" dirty="0"/>
              <a:t>společný cíl či </a:t>
            </a:r>
            <a:r>
              <a:rPr lang="cs-CZ" sz="2400" dirty="0" smtClean="0"/>
              <a:t>zájem</a:t>
            </a:r>
          </a:p>
          <a:p>
            <a:pPr marL="566928" indent="-457200">
              <a:buFont typeface="+mj-lt"/>
              <a:buAutoNum type="arabicPeriod"/>
            </a:pPr>
            <a:r>
              <a:rPr lang="cs-CZ" sz="2400" dirty="0" smtClean="0"/>
              <a:t>kteří </a:t>
            </a:r>
            <a:r>
              <a:rPr lang="cs-CZ" sz="2400" dirty="0"/>
              <a:t>cítí či vnímají, že jsou členy této komunity, že do ní určitým způsobem náleží a že pro ně má svůj specifický význam </a:t>
            </a:r>
            <a:endParaRPr lang="cs-CZ" sz="2400" dirty="0" smtClean="0"/>
          </a:p>
          <a:p>
            <a:pPr marL="566928" indent="-457200">
              <a:buFont typeface="+mj-lt"/>
              <a:buAutoNum type="arabicPeriod"/>
            </a:pPr>
            <a:endParaRPr lang="cs-CZ" dirty="0" smtClean="0"/>
          </a:p>
          <a:p>
            <a:pPr marL="109728" indent="0">
              <a:buNone/>
            </a:pPr>
            <a:r>
              <a:rPr lang="cs-CZ" dirty="0" smtClean="0"/>
              <a:t>(</a:t>
            </a:r>
            <a:r>
              <a:rPr lang="cs-CZ" dirty="0"/>
              <a:t>Smith a </a:t>
            </a:r>
            <a:r>
              <a:rPr lang="cs-CZ" dirty="0" err="1"/>
              <a:t>Kollock</a:t>
            </a:r>
            <a:r>
              <a:rPr lang="cs-CZ" dirty="0"/>
              <a:t>, 1999; </a:t>
            </a:r>
            <a:r>
              <a:rPr lang="cs-CZ" dirty="0" err="1"/>
              <a:t>Yuan</a:t>
            </a:r>
            <a:r>
              <a:rPr lang="cs-CZ" dirty="0"/>
              <a:t>, 2012)</a:t>
            </a:r>
            <a:endParaRPr lang="en-US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Psychologický </a:t>
            </a:r>
            <a:r>
              <a:rPr lang="cs-CZ" dirty="0"/>
              <a:t>zážitek komunity</a:t>
            </a:r>
            <a:endParaRPr lang="en-US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„zážitek</a:t>
            </a:r>
            <a:r>
              <a:rPr lang="cs-CZ" dirty="0"/>
              <a:t>, prožitek a vnímání toho, že člen do konkrétní komunity patří, že mu na dalších členech záleží, že členy spojuje určité pouto a závazek, díky němuž vzájemně mohou naplňovat své potřeby, ať už konkrétní materiální nebo sociální a emoční (např. v podobě pocitu náležení</a:t>
            </a:r>
            <a:r>
              <a:rPr lang="cs-CZ" dirty="0" smtClean="0"/>
              <a:t>)“ </a:t>
            </a:r>
          </a:p>
          <a:p>
            <a:pPr marL="109728" indent="0">
              <a:buNone/>
            </a:pPr>
            <a:r>
              <a:rPr lang="cs-CZ" dirty="0" smtClean="0"/>
              <a:t>Dimenze: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členství </a:t>
            </a:r>
            <a:r>
              <a:rPr lang="cs-CZ" dirty="0"/>
              <a:t>(rozlišení ne/členů</a:t>
            </a:r>
            <a:r>
              <a:rPr lang="cs-CZ" dirty="0" smtClean="0"/>
              <a:t>)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vliv </a:t>
            </a:r>
            <a:r>
              <a:rPr lang="cs-CZ" dirty="0"/>
              <a:t>členů na komunitu a komunity na </a:t>
            </a:r>
            <a:r>
              <a:rPr lang="cs-CZ" dirty="0" smtClean="0"/>
              <a:t>členy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integrace </a:t>
            </a:r>
            <a:r>
              <a:rPr lang="cs-CZ" dirty="0"/>
              <a:t>a naplnění potřeb (na základě sdílených hodnot a zdrojů) 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sdílené </a:t>
            </a:r>
            <a:r>
              <a:rPr lang="cs-CZ" dirty="0"/>
              <a:t>emoční pouto </a:t>
            </a:r>
            <a:endParaRPr lang="cs-CZ" dirty="0" smtClean="0"/>
          </a:p>
          <a:p>
            <a:r>
              <a:rPr lang="cs-CZ" dirty="0" smtClean="0"/>
              <a:t>(</a:t>
            </a:r>
            <a:r>
              <a:rPr lang="cs-CZ" dirty="0"/>
              <a:t>Halamová, 2002; </a:t>
            </a:r>
            <a:r>
              <a:rPr lang="cs-CZ" dirty="0" err="1"/>
              <a:t>McMillan</a:t>
            </a:r>
            <a:r>
              <a:rPr lang="cs-CZ" dirty="0"/>
              <a:t> a </a:t>
            </a:r>
            <a:r>
              <a:rPr lang="cs-CZ" dirty="0" err="1"/>
              <a:t>Chavis</a:t>
            </a:r>
            <a:r>
              <a:rPr lang="cs-CZ" dirty="0"/>
              <a:t>, 1986).</a:t>
            </a:r>
            <a:endParaRPr lang="en-US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127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ážitek </a:t>
            </a:r>
            <a:r>
              <a:rPr lang="cs-CZ" dirty="0"/>
              <a:t>virtuální komunity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Významná </a:t>
            </a:r>
            <a:r>
              <a:rPr lang="cs-CZ" dirty="0"/>
              <a:t>reciproční </a:t>
            </a:r>
            <a:r>
              <a:rPr lang="cs-CZ" dirty="0" smtClean="0"/>
              <a:t>podpora, identifikace </a:t>
            </a:r>
            <a:r>
              <a:rPr lang="cs-CZ" dirty="0"/>
              <a:t>s komunitou a </a:t>
            </a:r>
            <a:r>
              <a:rPr lang="cs-CZ" dirty="0" smtClean="0"/>
              <a:t>vzájemná důvěra</a:t>
            </a:r>
          </a:p>
          <a:p>
            <a:r>
              <a:rPr lang="cs-CZ" dirty="0" smtClean="0"/>
              <a:t>(</a:t>
            </a:r>
            <a:r>
              <a:rPr lang="cs-CZ" dirty="0" err="1" smtClean="0"/>
              <a:t>Blanchard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smtClean="0"/>
              <a:t>Markus, 2004)</a:t>
            </a:r>
            <a:endParaRPr lang="cs-CZ" dirty="0"/>
          </a:p>
          <a:p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/>
              <a:t>I „nové aspekty“</a:t>
            </a:r>
          </a:p>
          <a:p>
            <a:r>
              <a:rPr lang="cs-CZ" dirty="0" smtClean="0"/>
              <a:t>imerze </a:t>
            </a:r>
            <a:r>
              <a:rPr lang="cs-CZ" dirty="0"/>
              <a:t>(vnoření se) do </a:t>
            </a:r>
            <a:r>
              <a:rPr lang="cs-CZ" dirty="0" smtClean="0"/>
              <a:t>prostředí (</a:t>
            </a:r>
            <a:r>
              <a:rPr lang="cs-CZ" dirty="0" err="1" smtClean="0"/>
              <a:t>Koh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smtClean="0"/>
              <a:t>Kim, 2003</a:t>
            </a:r>
            <a:r>
              <a:rPr lang="cs-CZ" dirty="0"/>
              <a:t>)</a:t>
            </a:r>
            <a:endParaRPr lang="en-US" dirty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150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/>
          </a:bodyPr>
          <a:lstStyle/>
          <a:p>
            <a:r>
              <a:rPr lang="cs-CZ" dirty="0" smtClean="0"/>
              <a:t>S </a:t>
            </a:r>
            <a:r>
              <a:rPr lang="cs-CZ" dirty="0"/>
              <a:t>ohledem na původní </a:t>
            </a:r>
            <a:r>
              <a:rPr lang="cs-CZ" dirty="0" smtClean="0"/>
              <a:t>význam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Komunita: uzavřenější společenství se silnými vztahy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Online komunita: uzavřenější vymezená skupina se společným cílem/zájmem interagující online</a:t>
            </a:r>
          </a:p>
          <a:p>
            <a:endParaRPr lang="en-US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8229600" cy="1066800"/>
          </a:xfrm>
        </p:spPr>
        <p:txBody>
          <a:bodyPr/>
          <a:lstStyle/>
          <a:p>
            <a:r>
              <a:rPr lang="cs-CZ" dirty="0" smtClean="0"/>
              <a:t>Online komunity</a:t>
            </a:r>
            <a:endParaRPr lang="en-US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na nich specifické?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Liší se napříč prostředími…</a:t>
            </a:r>
          </a:p>
          <a:p>
            <a:r>
              <a:rPr lang="cs-CZ" dirty="0"/>
              <a:t>1) </a:t>
            </a:r>
            <a:r>
              <a:rPr lang="cs-CZ" dirty="0" smtClean="0"/>
              <a:t>Rysy online prostředí (viz dříve)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4066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na nich specifické?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Liší se napříč prostředími…</a:t>
            </a:r>
          </a:p>
          <a:p>
            <a:r>
              <a:rPr lang="cs-CZ" dirty="0"/>
              <a:t>1) </a:t>
            </a:r>
            <a:r>
              <a:rPr lang="cs-CZ" dirty="0" smtClean="0"/>
              <a:t>Rysy online prostředí (viz dříve)</a:t>
            </a:r>
          </a:p>
          <a:p>
            <a:r>
              <a:rPr lang="cs-CZ" dirty="0"/>
              <a:t>2) </a:t>
            </a:r>
            <a:r>
              <a:rPr lang="cs-CZ" dirty="0" smtClean="0"/>
              <a:t>Relativní anonymita a distance (velké rozdíly napříč komunitami!)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8312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Online komunita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Velká většina vztahů (především pak bližších) existuje/je udržována online i </a:t>
            </a:r>
            <a:r>
              <a:rPr lang="cs-CZ" dirty="0" err="1"/>
              <a:t>offline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Různé </a:t>
            </a:r>
            <a:r>
              <a:rPr lang="cs-CZ" dirty="0"/>
              <a:t>typy komunit</a:t>
            </a:r>
          </a:p>
          <a:p>
            <a:pPr lvl="1"/>
            <a:r>
              <a:rPr lang="cs-CZ" dirty="0"/>
              <a:t>hl. online, „půl napůl“, hl. </a:t>
            </a:r>
            <a:r>
              <a:rPr lang="cs-CZ" dirty="0" err="1"/>
              <a:t>offline</a:t>
            </a:r>
            <a:endParaRPr lang="cs-CZ" dirty="0"/>
          </a:p>
          <a:p>
            <a:pPr marL="109728" indent="0">
              <a:buNone/>
            </a:pPr>
            <a:endParaRPr lang="cs-CZ" dirty="0"/>
          </a:p>
          <a:p>
            <a:r>
              <a:rPr lang="cs-CZ" dirty="0" smtClean="0"/>
              <a:t>Buď vznikla </a:t>
            </a:r>
            <a:r>
              <a:rPr lang="cs-CZ" dirty="0" err="1" smtClean="0"/>
              <a:t>offline</a:t>
            </a:r>
            <a:r>
              <a:rPr lang="cs-CZ" dirty="0" smtClean="0"/>
              <a:t>, či se tam přenáší</a:t>
            </a:r>
          </a:p>
          <a:p>
            <a:endParaRPr lang="cs-CZ" dirty="0" smtClean="0"/>
          </a:p>
          <a:p>
            <a:pPr marL="109728" indent="0">
              <a:buNone/>
            </a:pPr>
            <a:endParaRPr lang="cs-CZ" dirty="0"/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komunita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cs-CZ" dirty="0" smtClean="0"/>
              <a:t>Perspektiva „celé“ komunity a jedince</a:t>
            </a:r>
          </a:p>
          <a:p>
            <a:endParaRPr lang="cs-CZ" dirty="0"/>
          </a:p>
          <a:p>
            <a:pPr marL="109728" indent="0">
              <a:buNone/>
            </a:pPr>
            <a:r>
              <a:rPr lang="cs-CZ" dirty="0" smtClean="0"/>
              <a:t>I ve velkých komunitách – „</a:t>
            </a:r>
            <a:r>
              <a:rPr lang="cs-CZ" dirty="0" err="1" smtClean="0"/>
              <a:t>subkomunity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Pocit náležení</a:t>
            </a:r>
          </a:p>
          <a:p>
            <a:r>
              <a:rPr lang="cs-CZ" dirty="0" smtClean="0"/>
              <a:t>Blízké vztahy</a:t>
            </a:r>
          </a:p>
          <a:p>
            <a:r>
              <a:rPr lang="cs-CZ" dirty="0" smtClean="0"/>
              <a:t>Vymezenost</a:t>
            </a:r>
          </a:p>
          <a:p>
            <a:endParaRPr lang="cs-CZ" dirty="0"/>
          </a:p>
          <a:p>
            <a:pPr marL="109728" indent="0">
              <a:buNone/>
            </a:pPr>
            <a:r>
              <a:rPr lang="cs-CZ" dirty="0" smtClean="0"/>
              <a:t>I v „malých“ komunitách</a:t>
            </a:r>
          </a:p>
          <a:p>
            <a:r>
              <a:rPr lang="cs-CZ" dirty="0" smtClean="0"/>
              <a:t>Anonymita, distance</a:t>
            </a:r>
          </a:p>
          <a:p>
            <a:r>
              <a:rPr lang="cs-CZ" dirty="0" smtClean="0"/>
              <a:t>Záleží na podobě participace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6051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na nich specifické?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Liší se napříč prostředími…</a:t>
            </a:r>
          </a:p>
          <a:p>
            <a:r>
              <a:rPr lang="cs-CZ" dirty="0"/>
              <a:t>1) </a:t>
            </a:r>
            <a:r>
              <a:rPr lang="cs-CZ" dirty="0" smtClean="0"/>
              <a:t>Rysy online prostředí (viz dříve)</a:t>
            </a:r>
          </a:p>
          <a:p>
            <a:r>
              <a:rPr lang="cs-CZ" dirty="0"/>
              <a:t>2) </a:t>
            </a:r>
            <a:r>
              <a:rPr lang="cs-CZ" dirty="0" smtClean="0"/>
              <a:t>Relativní anonymita a distance (velké rozdíly napříč komunitami!)</a:t>
            </a:r>
          </a:p>
          <a:p>
            <a:pPr lvl="1"/>
            <a:r>
              <a:rPr lang="cs-CZ" dirty="0" smtClean="0"/>
              <a:t>Disociace online a </a:t>
            </a:r>
            <a:r>
              <a:rPr lang="cs-CZ" dirty="0" err="1" smtClean="0"/>
              <a:t>offline</a:t>
            </a:r>
            <a:r>
              <a:rPr lang="cs-CZ" dirty="0" smtClean="0"/>
              <a:t> sociálního prostředí</a:t>
            </a:r>
          </a:p>
          <a:p>
            <a:r>
              <a:rPr lang="cs-CZ" dirty="0" smtClean="0"/>
              <a:t>3) Dostupnost </a:t>
            </a:r>
            <a:r>
              <a:rPr lang="cs-CZ" dirty="0"/>
              <a:t>a stabilita </a:t>
            </a:r>
            <a:r>
              <a:rPr lang="cs-CZ" dirty="0" smtClean="0"/>
              <a:t>informací</a:t>
            </a:r>
          </a:p>
          <a:p>
            <a:pPr lvl="1"/>
            <a:r>
              <a:rPr lang="cs-CZ" dirty="0" smtClean="0"/>
              <a:t>Okamžitá</a:t>
            </a:r>
          </a:p>
          <a:p>
            <a:pPr lvl="1"/>
            <a:r>
              <a:rPr lang="cs-CZ" dirty="0" smtClean="0"/>
              <a:t>Napříč prostorem a časem</a:t>
            </a:r>
          </a:p>
          <a:p>
            <a:pPr lvl="1"/>
            <a:r>
              <a:rPr lang="cs-CZ" dirty="0" smtClean="0"/>
              <a:t>Napříč sociálními skupinami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2843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Online komunity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dirty="0" smtClean="0"/>
              <a:t>Komunity – odlišná sociální prostředí</a:t>
            </a:r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smtClean="0"/>
              <a:t>Velký potenciál pro </a:t>
            </a:r>
          </a:p>
          <a:p>
            <a:r>
              <a:rPr lang="cs-CZ" dirty="0" smtClean="0"/>
              <a:t>rozšiřování vztahů</a:t>
            </a:r>
          </a:p>
          <a:p>
            <a:r>
              <a:rPr lang="cs-CZ" dirty="0" smtClean="0"/>
              <a:t>poznávání nových sociálních prostředí, skupin</a:t>
            </a:r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Internet a kyberprostor jako </a:t>
            </a:r>
            <a:r>
              <a:rPr lang="cs-CZ" i="1" dirty="0" smtClean="0"/>
              <a:t>sociální</a:t>
            </a:r>
            <a:r>
              <a:rPr lang="cs-CZ" dirty="0" smtClean="0"/>
              <a:t> prostor</a:t>
            </a:r>
          </a:p>
          <a:p>
            <a:pPr lvl="1"/>
            <a:r>
              <a:rPr lang="cs-CZ" dirty="0" smtClean="0"/>
              <a:t>Viz dříve – navazování a udržování (i velmi intimních) vztahů</a:t>
            </a:r>
          </a:p>
          <a:p>
            <a:r>
              <a:rPr lang="cs-CZ" dirty="0" smtClean="0"/>
              <a:t>Vznikají/jsou zde přítomny specifické sociální skupiny</a:t>
            </a:r>
          </a:p>
          <a:p>
            <a:pPr lvl="1"/>
            <a:r>
              <a:rPr lang="cs-CZ" dirty="0" smtClean="0"/>
              <a:t>dvě a více osob, které se vzájemně vnímají, ovlivňují a interagují spolu.</a:t>
            </a:r>
          </a:p>
          <a:p>
            <a:pPr lvl="1"/>
            <a:r>
              <a:rPr lang="cs-CZ" dirty="0" smtClean="0"/>
              <a:t>Znaky: role, status, normy, soudržnost</a:t>
            </a:r>
            <a:r>
              <a:rPr lang="cs-CZ" dirty="0"/>
              <a:t> </a:t>
            </a:r>
            <a:r>
              <a:rPr lang="cs-CZ" dirty="0" smtClean="0"/>
              <a:t>(Baron, </a:t>
            </a:r>
            <a:r>
              <a:rPr lang="cs-CZ" dirty="0" err="1" smtClean="0"/>
              <a:t>Byrne</a:t>
            </a:r>
            <a:r>
              <a:rPr lang="cs-CZ" dirty="0" smtClean="0"/>
              <a:t>, </a:t>
            </a:r>
            <a:r>
              <a:rPr lang="cs-CZ" dirty="0" err="1" smtClean="0"/>
              <a:t>Branscombe</a:t>
            </a:r>
            <a:r>
              <a:rPr lang="cs-CZ" dirty="0" smtClean="0"/>
              <a:t>, 1991)</a:t>
            </a:r>
          </a:p>
          <a:p>
            <a:r>
              <a:rPr lang="cs-CZ" dirty="0" smtClean="0"/>
              <a:t>Existují zde určitá sociální uskupení, sociální struktury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Online komunity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Vyhraněná sociální skupina: </a:t>
            </a:r>
          </a:p>
          <a:p>
            <a:pPr lvl="1"/>
            <a:r>
              <a:rPr lang="cs-CZ" dirty="0"/>
              <a:t>Hodnoty, normy, diskurz, forma interakce, obsah interakce, vzájemné vztahy</a:t>
            </a:r>
          </a:p>
          <a:p>
            <a:pPr marL="109728" indent="0">
              <a:buNone/>
            </a:pPr>
            <a:endParaRPr lang="cs-CZ" dirty="0"/>
          </a:p>
          <a:p>
            <a:r>
              <a:rPr lang="cs-CZ" dirty="0" smtClean="0"/>
              <a:t>Zdroj: informace, materiály, náležení, opora</a:t>
            </a:r>
          </a:p>
          <a:p>
            <a:endParaRPr lang="cs-CZ" dirty="0" smtClean="0"/>
          </a:p>
          <a:p>
            <a:r>
              <a:rPr lang="cs-CZ" dirty="0" smtClean="0"/>
              <a:t>Informace v komunitě: existují a vznikají v rámci specifického diskurzu skupiny</a:t>
            </a:r>
          </a:p>
          <a:p>
            <a:endParaRPr lang="cs-CZ" dirty="0" smtClean="0"/>
          </a:p>
          <a:p>
            <a:r>
              <a:rPr lang="cs-CZ" dirty="0" smtClean="0"/>
              <a:t>Specifické normy a hodnoty – a posilované chování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1051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Online komunity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Online </a:t>
            </a:r>
            <a:r>
              <a:rPr lang="en-US" dirty="0" err="1"/>
              <a:t>komunity</a:t>
            </a:r>
            <a:r>
              <a:rPr lang="en-US" dirty="0"/>
              <a:t> </a:t>
            </a:r>
            <a:r>
              <a:rPr lang="en-US" dirty="0" err="1"/>
              <a:t>mohou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/>
              <a:t>dobrým</a:t>
            </a:r>
            <a:r>
              <a:rPr lang="en-US" dirty="0"/>
              <a:t> </a:t>
            </a:r>
            <a:r>
              <a:rPr lang="en-US" dirty="0" err="1"/>
              <a:t>zdrojem</a:t>
            </a:r>
            <a:r>
              <a:rPr lang="en-US" dirty="0"/>
              <a:t> </a:t>
            </a:r>
            <a:r>
              <a:rPr lang="en-US" dirty="0" err="1"/>
              <a:t>podpory</a:t>
            </a:r>
            <a:r>
              <a:rPr lang="en-US" dirty="0"/>
              <a:t>, </a:t>
            </a:r>
            <a:r>
              <a:rPr lang="en-US" dirty="0" err="1"/>
              <a:t>opory</a:t>
            </a:r>
            <a:r>
              <a:rPr lang="en-US" dirty="0"/>
              <a:t>, </a:t>
            </a:r>
            <a:r>
              <a:rPr lang="en-US" dirty="0" err="1"/>
              <a:t>mohou</a:t>
            </a:r>
            <a:r>
              <a:rPr lang="en-US" dirty="0"/>
              <a:t> </a:t>
            </a:r>
            <a:r>
              <a:rPr lang="en-US" dirty="0" err="1"/>
              <a:t>dodávat</a:t>
            </a:r>
            <a:r>
              <a:rPr lang="en-US" dirty="0"/>
              <a:t> </a:t>
            </a:r>
            <a:r>
              <a:rPr lang="en-US" dirty="0" err="1"/>
              <a:t>pocit</a:t>
            </a:r>
            <a:r>
              <a:rPr lang="en-US" dirty="0"/>
              <a:t> </a:t>
            </a:r>
            <a:r>
              <a:rPr lang="en-US" dirty="0" err="1"/>
              <a:t>náležení</a:t>
            </a:r>
            <a:r>
              <a:rPr lang="en-US" dirty="0" smtClean="0"/>
              <a:t>…</a:t>
            </a:r>
            <a:endParaRPr lang="cs-CZ" dirty="0" smtClean="0"/>
          </a:p>
          <a:p>
            <a:endParaRPr lang="en-US" dirty="0"/>
          </a:p>
          <a:p>
            <a:r>
              <a:rPr lang="en-US" dirty="0"/>
              <a:t>Ale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negativní</a:t>
            </a:r>
            <a:r>
              <a:rPr lang="en-US" dirty="0"/>
              <a:t> </a:t>
            </a:r>
            <a:r>
              <a:rPr lang="en-US" dirty="0" err="1"/>
              <a:t>působení</a:t>
            </a:r>
            <a:r>
              <a:rPr lang="en-US" dirty="0"/>
              <a:t> – hl. </a:t>
            </a:r>
            <a:r>
              <a:rPr lang="en-US" dirty="0" err="1"/>
              <a:t>rizikové</a:t>
            </a:r>
            <a:r>
              <a:rPr lang="en-US" dirty="0"/>
              <a:t> </a:t>
            </a:r>
            <a:r>
              <a:rPr lang="en-US" dirty="0" err="1"/>
              <a:t>komunity</a:t>
            </a:r>
            <a:r>
              <a:rPr lang="en-US" dirty="0"/>
              <a:t> (</a:t>
            </a:r>
            <a:r>
              <a:rPr lang="en-US" dirty="0" err="1"/>
              <a:t>např</a:t>
            </a:r>
            <a:r>
              <a:rPr lang="en-US" dirty="0"/>
              <a:t>. pro-</a:t>
            </a:r>
            <a:r>
              <a:rPr lang="en-US" dirty="0" err="1"/>
              <a:t>ana</a:t>
            </a:r>
            <a:r>
              <a:rPr lang="en-US" dirty="0"/>
              <a:t>) </a:t>
            </a:r>
            <a:endParaRPr lang="cs-CZ" dirty="0" smtClean="0"/>
          </a:p>
          <a:p>
            <a:pPr lvl="1"/>
            <a:r>
              <a:rPr lang="en-US" dirty="0" err="1" smtClean="0"/>
              <a:t>posilování</a:t>
            </a:r>
            <a:r>
              <a:rPr lang="en-US" dirty="0" smtClean="0"/>
              <a:t> </a:t>
            </a:r>
            <a:r>
              <a:rPr lang="en-US" dirty="0" err="1"/>
              <a:t>nežádoucího</a:t>
            </a:r>
            <a:r>
              <a:rPr lang="en-US" dirty="0"/>
              <a:t> </a:t>
            </a:r>
            <a:r>
              <a:rPr lang="en-US" dirty="0" err="1"/>
              <a:t>chování</a:t>
            </a:r>
            <a:r>
              <a:rPr lang="en-US" dirty="0"/>
              <a:t> </a:t>
            </a:r>
            <a:r>
              <a:rPr lang="en-US" dirty="0" err="1"/>
              <a:t>díky</a:t>
            </a:r>
            <a:r>
              <a:rPr lang="en-US" dirty="0"/>
              <a:t> „</a:t>
            </a:r>
            <a:r>
              <a:rPr lang="en-US" dirty="0" err="1"/>
              <a:t>podpoře</a:t>
            </a:r>
            <a:r>
              <a:rPr lang="en-US" dirty="0"/>
              <a:t>“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strany</a:t>
            </a:r>
            <a:r>
              <a:rPr lang="en-US" dirty="0"/>
              <a:t> </a:t>
            </a:r>
            <a:r>
              <a:rPr lang="en-US" dirty="0" err="1"/>
              <a:t>dalších</a:t>
            </a:r>
            <a:r>
              <a:rPr lang="en-US" dirty="0"/>
              <a:t> </a:t>
            </a:r>
            <a:r>
              <a:rPr lang="en-US" dirty="0" err="1"/>
              <a:t>členů</a:t>
            </a:r>
            <a:r>
              <a:rPr lang="en-US" dirty="0" smtClean="0"/>
              <a:t>.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Pro-</a:t>
            </a:r>
            <a:r>
              <a:rPr lang="cs-CZ" dirty="0" err="1" smtClean="0"/>
              <a:t>ana</a:t>
            </a:r>
            <a:r>
              <a:rPr lang="cs-CZ" dirty="0" smtClean="0"/>
              <a:t> vs. </a:t>
            </a:r>
            <a:r>
              <a:rPr lang="cs-CZ" dirty="0" err="1" smtClean="0"/>
              <a:t>harm-reducing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pozitivní i negativní vliv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57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r>
              <a:rPr lang="cs-CZ" dirty="0" smtClean="0"/>
              <a:t>Častá – zjednodušená - představa</a:t>
            </a:r>
            <a:endParaRPr lang="en-US" dirty="0"/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996952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2996952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025" y="2996952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Šipka doprava 4"/>
          <p:cNvSpPr/>
          <p:nvPr/>
        </p:nvSpPr>
        <p:spPr>
          <a:xfrm>
            <a:off x="2028118" y="367856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Šipka doprava 6"/>
          <p:cNvSpPr/>
          <p:nvPr/>
        </p:nvSpPr>
        <p:spPr>
          <a:xfrm>
            <a:off x="6180677" y="367856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8554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r>
              <a:rPr lang="cs-CZ" dirty="0"/>
              <a:t>Nebo dokonce jen…</a:t>
            </a:r>
            <a:endParaRPr lang="en-US" dirty="0"/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996952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025" y="2996952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Šipka doprava 6"/>
          <p:cNvSpPr/>
          <p:nvPr/>
        </p:nvSpPr>
        <p:spPr>
          <a:xfrm>
            <a:off x="6180677" y="3678561"/>
            <a:ext cx="978408" cy="484632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6097" y="4844802"/>
            <a:ext cx="2009775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2120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r>
              <a:rPr lang="cs-CZ" dirty="0" smtClean="0"/>
              <a:t>Nebo dokonce jen…</a:t>
            </a:r>
            <a:endParaRPr lang="en-US" dirty="0"/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996952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025" y="2996952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Šipka doprava 6"/>
          <p:cNvSpPr/>
          <p:nvPr/>
        </p:nvSpPr>
        <p:spPr>
          <a:xfrm>
            <a:off x="6180677" y="3678561"/>
            <a:ext cx="978408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462" y="853827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769" y="4725144"/>
            <a:ext cx="1303104" cy="1958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905375"/>
            <a:ext cx="1838325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2120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/>
          <a:lstStyle/>
          <a:p>
            <a:r>
              <a:rPr lang="cs-CZ" dirty="0" smtClean="0"/>
              <a:t>Profil uživatelů/profil prostředí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45" name="Elipsa 44"/>
          <p:cNvSpPr/>
          <p:nvPr/>
        </p:nvSpPr>
        <p:spPr>
          <a:xfrm>
            <a:off x="0" y="1700808"/>
            <a:ext cx="828600" cy="4680520"/>
          </a:xfrm>
          <a:prstGeom prst="ellipse">
            <a:avLst/>
          </a:prstGeom>
          <a:noFill/>
          <a:ln w="25400">
            <a:solidFill>
              <a:schemeClr val="accent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Jedinec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/>
          <a:lstStyle/>
          <a:p>
            <a:r>
              <a:rPr lang="cs-CZ" dirty="0" smtClean="0"/>
              <a:t>Profil uživatelů/profil prostředí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4" name="Elipsa 3"/>
          <p:cNvSpPr/>
          <p:nvPr/>
        </p:nvSpPr>
        <p:spPr>
          <a:xfrm>
            <a:off x="755576" y="1700808"/>
            <a:ext cx="2736304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Osobnostní charakteristiky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5" name="Elipsa 44"/>
          <p:cNvSpPr/>
          <p:nvPr/>
        </p:nvSpPr>
        <p:spPr>
          <a:xfrm>
            <a:off x="0" y="1700808"/>
            <a:ext cx="828600" cy="4680520"/>
          </a:xfrm>
          <a:prstGeom prst="ellipse">
            <a:avLst/>
          </a:prstGeom>
          <a:noFill/>
          <a:ln w="25400">
            <a:solidFill>
              <a:schemeClr val="accent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Jedinec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/>
          <a:lstStyle/>
          <a:p>
            <a:r>
              <a:rPr lang="cs-CZ" dirty="0" smtClean="0"/>
              <a:t>Profil uživatelů/profil prostředí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4" name="Elipsa 3"/>
          <p:cNvSpPr/>
          <p:nvPr/>
        </p:nvSpPr>
        <p:spPr>
          <a:xfrm>
            <a:off x="755576" y="1700808"/>
            <a:ext cx="2736304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Osobnostní charakteristiky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755576" y="3356992"/>
            <a:ext cx="2736304" cy="1368152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Sociálně-psychologické charakteristiky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5" name="Elipsa 44"/>
          <p:cNvSpPr/>
          <p:nvPr/>
        </p:nvSpPr>
        <p:spPr>
          <a:xfrm>
            <a:off x="0" y="1700808"/>
            <a:ext cx="828600" cy="4680520"/>
          </a:xfrm>
          <a:prstGeom prst="ellipse">
            <a:avLst/>
          </a:prstGeom>
          <a:noFill/>
          <a:ln w="25400">
            <a:solidFill>
              <a:schemeClr val="accent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Jedinec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/>
          <a:lstStyle/>
          <a:p>
            <a:r>
              <a:rPr lang="cs-CZ" dirty="0" smtClean="0"/>
              <a:t>Profil uživatelů/profil prostředí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4" name="Elipsa 3"/>
          <p:cNvSpPr/>
          <p:nvPr/>
        </p:nvSpPr>
        <p:spPr>
          <a:xfrm>
            <a:off x="755576" y="1700808"/>
            <a:ext cx="2736304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Osobnostní charakteristiky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Elipsa 9"/>
          <p:cNvSpPr/>
          <p:nvPr/>
        </p:nvSpPr>
        <p:spPr>
          <a:xfrm>
            <a:off x="827584" y="4941168"/>
            <a:ext cx="2664296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Charakteristiky offline prostředí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755576" y="3356992"/>
            <a:ext cx="2736304" cy="1368152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Sociálně-psychologické charakteristiky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5" name="Elipsa 44"/>
          <p:cNvSpPr/>
          <p:nvPr/>
        </p:nvSpPr>
        <p:spPr>
          <a:xfrm>
            <a:off x="0" y="1700808"/>
            <a:ext cx="828600" cy="4680520"/>
          </a:xfrm>
          <a:prstGeom prst="ellipse">
            <a:avLst/>
          </a:prstGeom>
          <a:noFill/>
          <a:ln w="25400">
            <a:solidFill>
              <a:schemeClr val="accent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Jedinec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/>
          <a:lstStyle/>
          <a:p>
            <a:r>
              <a:rPr lang="cs-CZ" dirty="0" smtClean="0"/>
              <a:t>Profil uživatelů/profil prostředí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4" name="Elipsa 3"/>
          <p:cNvSpPr/>
          <p:nvPr/>
        </p:nvSpPr>
        <p:spPr>
          <a:xfrm>
            <a:off x="755576" y="1700808"/>
            <a:ext cx="2736304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Osobnostní charakteristiky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Elipsa 9"/>
          <p:cNvSpPr/>
          <p:nvPr/>
        </p:nvSpPr>
        <p:spPr>
          <a:xfrm>
            <a:off x="827584" y="4941168"/>
            <a:ext cx="2664296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Charakteristiky offline prostředí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755576" y="3356992"/>
            <a:ext cx="2736304" cy="1368152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Sociálně-psychologické charakteristiky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5" name="Elipsa 44"/>
          <p:cNvSpPr/>
          <p:nvPr/>
        </p:nvSpPr>
        <p:spPr>
          <a:xfrm>
            <a:off x="0" y="1700808"/>
            <a:ext cx="828600" cy="4680520"/>
          </a:xfrm>
          <a:prstGeom prst="ellipse">
            <a:avLst/>
          </a:prstGeom>
          <a:noFill/>
          <a:ln w="25400">
            <a:solidFill>
              <a:schemeClr val="accent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Jedinec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Pravá složená závorka 16"/>
          <p:cNvSpPr/>
          <p:nvPr/>
        </p:nvSpPr>
        <p:spPr>
          <a:xfrm>
            <a:off x="3491880" y="2348880"/>
            <a:ext cx="360040" cy="3384376"/>
          </a:xfrm>
          <a:prstGeom prst="rightBrace">
            <a:avLst/>
          </a:prstGeom>
          <a:ln w="19050" cmpd="sng">
            <a:headEnd w="med" len="lg"/>
            <a:tailEnd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827584" y="1412776"/>
            <a:ext cx="7416824" cy="1681336"/>
          </a:xfrm>
        </p:spPr>
        <p:txBody>
          <a:bodyPr/>
          <a:lstStyle/>
          <a:p>
            <a:pPr algn="ctr"/>
            <a:r>
              <a:rPr lang="cs-CZ" sz="3600" dirty="0" smtClean="0"/>
              <a:t>Online komunity</a:t>
            </a:r>
            <a:endParaRPr lang="en-US" sz="3600" dirty="0"/>
          </a:p>
        </p:txBody>
      </p:sp>
      <p:pic>
        <p:nvPicPr>
          <p:cNvPr id="9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573016"/>
            <a:ext cx="236220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/>
          <a:lstStyle/>
          <a:p>
            <a:r>
              <a:rPr lang="cs-CZ" dirty="0" smtClean="0"/>
              <a:t>Profil uživatelů/profil prostředí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4" name="Elipsa 3"/>
          <p:cNvSpPr/>
          <p:nvPr/>
        </p:nvSpPr>
        <p:spPr>
          <a:xfrm>
            <a:off x="755576" y="1700808"/>
            <a:ext cx="2736304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Osobnostní charakteristiky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Elipsa 9"/>
          <p:cNvSpPr/>
          <p:nvPr/>
        </p:nvSpPr>
        <p:spPr>
          <a:xfrm>
            <a:off x="827584" y="4941168"/>
            <a:ext cx="2664296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Charakteristiky offline prostředí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755576" y="3356992"/>
            <a:ext cx="2736304" cy="1368152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Sociálně-psychologické charakteristiky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4139952" y="1484784"/>
            <a:ext cx="2880320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Motivace k zapojení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0" name="Šipka doprava 39"/>
          <p:cNvSpPr/>
          <p:nvPr/>
        </p:nvSpPr>
        <p:spPr>
          <a:xfrm rot="19040062">
            <a:off x="3932923" y="3244294"/>
            <a:ext cx="117294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Elipsa 44"/>
          <p:cNvSpPr/>
          <p:nvPr/>
        </p:nvSpPr>
        <p:spPr>
          <a:xfrm>
            <a:off x="0" y="1700808"/>
            <a:ext cx="828600" cy="4680520"/>
          </a:xfrm>
          <a:prstGeom prst="ellipse">
            <a:avLst/>
          </a:prstGeom>
          <a:noFill/>
          <a:ln w="25400">
            <a:solidFill>
              <a:schemeClr val="accent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Jedinec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Pravá složená závorka 16"/>
          <p:cNvSpPr/>
          <p:nvPr/>
        </p:nvSpPr>
        <p:spPr>
          <a:xfrm>
            <a:off x="3491880" y="2348880"/>
            <a:ext cx="360040" cy="3384376"/>
          </a:xfrm>
          <a:prstGeom prst="rightBrace">
            <a:avLst/>
          </a:prstGeom>
          <a:ln w="19050" cmpd="sng">
            <a:headEnd w="med" len="lg"/>
            <a:tailEnd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/>
          <a:lstStyle/>
          <a:p>
            <a:r>
              <a:rPr lang="cs-CZ" dirty="0" smtClean="0"/>
              <a:t>Profil uživatelů/profil prostředí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4" name="Elipsa 3"/>
          <p:cNvSpPr/>
          <p:nvPr/>
        </p:nvSpPr>
        <p:spPr>
          <a:xfrm>
            <a:off x="755576" y="1700808"/>
            <a:ext cx="2736304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Osobnostní charakteristiky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Elipsa 9"/>
          <p:cNvSpPr/>
          <p:nvPr/>
        </p:nvSpPr>
        <p:spPr>
          <a:xfrm>
            <a:off x="827584" y="4941168"/>
            <a:ext cx="2664296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Charakteristiky offline prostředí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755576" y="3356992"/>
            <a:ext cx="2736304" cy="1368152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Sociálně-psychologické charakteristiky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4139952" y="1484784"/>
            <a:ext cx="2880320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Motivace k zapojení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0" name="Šipka doprava 39"/>
          <p:cNvSpPr/>
          <p:nvPr/>
        </p:nvSpPr>
        <p:spPr>
          <a:xfrm rot="19040062">
            <a:off x="3932923" y="3244294"/>
            <a:ext cx="117294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Elipsa 40"/>
          <p:cNvSpPr/>
          <p:nvPr/>
        </p:nvSpPr>
        <p:spPr>
          <a:xfrm>
            <a:off x="4139952" y="4941168"/>
            <a:ext cx="2843808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    Způsob užívání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5" name="Elipsa 44"/>
          <p:cNvSpPr/>
          <p:nvPr/>
        </p:nvSpPr>
        <p:spPr>
          <a:xfrm>
            <a:off x="0" y="1700808"/>
            <a:ext cx="828600" cy="4680520"/>
          </a:xfrm>
          <a:prstGeom prst="ellipse">
            <a:avLst/>
          </a:prstGeom>
          <a:noFill/>
          <a:ln w="25400">
            <a:solidFill>
              <a:schemeClr val="accent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Jedinec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Šipka dolů 12"/>
          <p:cNvSpPr/>
          <p:nvPr/>
        </p:nvSpPr>
        <p:spPr>
          <a:xfrm>
            <a:off x="5364088" y="3068960"/>
            <a:ext cx="484632" cy="16561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ravá složená závorka 16"/>
          <p:cNvSpPr/>
          <p:nvPr/>
        </p:nvSpPr>
        <p:spPr>
          <a:xfrm>
            <a:off x="3491880" y="2348880"/>
            <a:ext cx="360040" cy="3384376"/>
          </a:xfrm>
          <a:prstGeom prst="rightBrace">
            <a:avLst/>
          </a:prstGeom>
          <a:ln w="19050" cmpd="sng">
            <a:headEnd w="med" len="lg"/>
            <a:tailEnd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/>
          <a:lstStyle/>
          <a:p>
            <a:r>
              <a:rPr lang="cs-CZ" dirty="0" smtClean="0"/>
              <a:t>Profil uživatelů/</a:t>
            </a:r>
            <a:r>
              <a:rPr lang="cs-CZ" u="sng" dirty="0" smtClean="0"/>
              <a:t>profil prostředí</a:t>
            </a:r>
            <a:endParaRPr lang="en-US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4" name="Elipsa 3"/>
          <p:cNvSpPr/>
          <p:nvPr/>
        </p:nvSpPr>
        <p:spPr>
          <a:xfrm>
            <a:off x="755576" y="1700808"/>
            <a:ext cx="2736304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Osobnostní charakteristiky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Elipsa 9"/>
          <p:cNvSpPr/>
          <p:nvPr/>
        </p:nvSpPr>
        <p:spPr>
          <a:xfrm>
            <a:off x="827584" y="4941168"/>
            <a:ext cx="2664296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Charakteristiky offline prostředí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755576" y="3356992"/>
            <a:ext cx="2736304" cy="1368152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Sociálně-psychologické charakteristiky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4139952" y="1484784"/>
            <a:ext cx="2880320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Motivace k zapojení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6804248" y="3068960"/>
            <a:ext cx="2074171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Online prostředí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0" name="Šipka doprava 39"/>
          <p:cNvSpPr/>
          <p:nvPr/>
        </p:nvSpPr>
        <p:spPr>
          <a:xfrm rot="19040062">
            <a:off x="3932923" y="3244294"/>
            <a:ext cx="117294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Elipsa 40"/>
          <p:cNvSpPr/>
          <p:nvPr/>
        </p:nvSpPr>
        <p:spPr>
          <a:xfrm>
            <a:off x="4139952" y="4941168"/>
            <a:ext cx="2843808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    Způsob užívání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5" name="Elipsa 44"/>
          <p:cNvSpPr/>
          <p:nvPr/>
        </p:nvSpPr>
        <p:spPr>
          <a:xfrm>
            <a:off x="0" y="1700808"/>
            <a:ext cx="828600" cy="4680520"/>
          </a:xfrm>
          <a:prstGeom prst="ellipse">
            <a:avLst/>
          </a:prstGeom>
          <a:noFill/>
          <a:ln w="25400">
            <a:solidFill>
              <a:schemeClr val="accent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Jedinec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Šipka dolů 12"/>
          <p:cNvSpPr/>
          <p:nvPr/>
        </p:nvSpPr>
        <p:spPr>
          <a:xfrm>
            <a:off x="5364088" y="3068960"/>
            <a:ext cx="484632" cy="16561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Šipka doleva 13"/>
          <p:cNvSpPr/>
          <p:nvPr/>
        </p:nvSpPr>
        <p:spPr>
          <a:xfrm rot="1494305">
            <a:off x="7148831" y="2244327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Šipka nahoru 14"/>
          <p:cNvSpPr/>
          <p:nvPr/>
        </p:nvSpPr>
        <p:spPr>
          <a:xfrm rot="14354875">
            <a:off x="7322275" y="4694325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ravá složená závorka 16"/>
          <p:cNvSpPr/>
          <p:nvPr/>
        </p:nvSpPr>
        <p:spPr>
          <a:xfrm>
            <a:off x="3491880" y="2348880"/>
            <a:ext cx="360040" cy="3384376"/>
          </a:xfrm>
          <a:prstGeom prst="rightBrace">
            <a:avLst/>
          </a:prstGeom>
          <a:ln w="19050" cmpd="sng">
            <a:headEnd w="med" len="lg"/>
            <a:tailEnd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/>
          <a:lstStyle/>
          <a:p>
            <a:r>
              <a:rPr lang="cs-CZ" dirty="0" smtClean="0"/>
              <a:t>Profil uživatelů/profil prostředí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4" name="Elipsa 3"/>
          <p:cNvSpPr/>
          <p:nvPr/>
        </p:nvSpPr>
        <p:spPr>
          <a:xfrm>
            <a:off x="755576" y="1700808"/>
            <a:ext cx="2736304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Osobnostní charakteristiky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Elipsa 9"/>
          <p:cNvSpPr/>
          <p:nvPr/>
        </p:nvSpPr>
        <p:spPr>
          <a:xfrm>
            <a:off x="827584" y="4941168"/>
            <a:ext cx="2664296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Charakteristiky offline prostředí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755576" y="3356992"/>
            <a:ext cx="2736304" cy="1368152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Sociálně-psychologické charakteristiky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4139952" y="1484784"/>
            <a:ext cx="2880320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Motivace k zapojení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6804248" y="3068960"/>
            <a:ext cx="2074171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Online prostředí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0" name="Šipka doprava 39"/>
          <p:cNvSpPr/>
          <p:nvPr/>
        </p:nvSpPr>
        <p:spPr>
          <a:xfrm rot="19040062">
            <a:off x="3932923" y="3244294"/>
            <a:ext cx="117294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Elipsa 40"/>
          <p:cNvSpPr/>
          <p:nvPr/>
        </p:nvSpPr>
        <p:spPr>
          <a:xfrm>
            <a:off x="4139952" y="4941168"/>
            <a:ext cx="2843808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    Způsob užívání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5" name="Elipsa 44"/>
          <p:cNvSpPr/>
          <p:nvPr/>
        </p:nvSpPr>
        <p:spPr>
          <a:xfrm>
            <a:off x="0" y="1700808"/>
            <a:ext cx="828600" cy="4680520"/>
          </a:xfrm>
          <a:prstGeom prst="ellipse">
            <a:avLst/>
          </a:prstGeom>
          <a:noFill/>
          <a:ln w="25400">
            <a:solidFill>
              <a:schemeClr val="accent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Jedinec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Šipka dolů 12"/>
          <p:cNvSpPr/>
          <p:nvPr/>
        </p:nvSpPr>
        <p:spPr>
          <a:xfrm>
            <a:off x="5364088" y="3068960"/>
            <a:ext cx="484632" cy="16561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Šipka doleva 13"/>
          <p:cNvSpPr/>
          <p:nvPr/>
        </p:nvSpPr>
        <p:spPr>
          <a:xfrm rot="1494305">
            <a:off x="7148831" y="2244327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Šipka nahoru 14"/>
          <p:cNvSpPr/>
          <p:nvPr/>
        </p:nvSpPr>
        <p:spPr>
          <a:xfrm rot="14354875">
            <a:off x="7322275" y="4694325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ravá složená závorka 16"/>
          <p:cNvSpPr/>
          <p:nvPr/>
        </p:nvSpPr>
        <p:spPr>
          <a:xfrm>
            <a:off x="3491880" y="2348880"/>
            <a:ext cx="360040" cy="3384376"/>
          </a:xfrm>
          <a:prstGeom prst="rightBrace">
            <a:avLst/>
          </a:prstGeom>
          <a:ln w="19050" cmpd="sng">
            <a:headEnd w="med" len="lg"/>
            <a:tailEnd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16" name="Šipka doleva 15"/>
          <p:cNvSpPr/>
          <p:nvPr/>
        </p:nvSpPr>
        <p:spPr>
          <a:xfrm rot="1991493">
            <a:off x="3885443" y="4226137"/>
            <a:ext cx="1215172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???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/>
          <a:lstStyle/>
          <a:p>
            <a:r>
              <a:rPr lang="cs-CZ" dirty="0" smtClean="0"/>
              <a:t>Profil uživatelů/profil prostředí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4" name="Elipsa 3"/>
          <p:cNvSpPr/>
          <p:nvPr/>
        </p:nvSpPr>
        <p:spPr>
          <a:xfrm>
            <a:off x="755576" y="1700808"/>
            <a:ext cx="2736304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Osobnostní charakteristiky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Elipsa 9"/>
          <p:cNvSpPr/>
          <p:nvPr/>
        </p:nvSpPr>
        <p:spPr>
          <a:xfrm>
            <a:off x="827584" y="4941168"/>
            <a:ext cx="2664296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Charakteristiky offline prostředí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755576" y="3356992"/>
            <a:ext cx="2736304" cy="1368152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Sociálně-psychologické charakteristiky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4139952" y="1484784"/>
            <a:ext cx="2880320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Motivace k zapojení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6804248" y="3068960"/>
            <a:ext cx="2074171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Online prostředí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0" name="Šipka doprava 39"/>
          <p:cNvSpPr/>
          <p:nvPr/>
        </p:nvSpPr>
        <p:spPr>
          <a:xfrm rot="19040062">
            <a:off x="3932923" y="3244294"/>
            <a:ext cx="117294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Elipsa 40"/>
          <p:cNvSpPr/>
          <p:nvPr/>
        </p:nvSpPr>
        <p:spPr>
          <a:xfrm>
            <a:off x="4139952" y="4941168"/>
            <a:ext cx="2843808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    Způsob užívání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5" name="Elipsa 44"/>
          <p:cNvSpPr/>
          <p:nvPr/>
        </p:nvSpPr>
        <p:spPr>
          <a:xfrm>
            <a:off x="0" y="1700808"/>
            <a:ext cx="828600" cy="4680520"/>
          </a:xfrm>
          <a:prstGeom prst="ellipse">
            <a:avLst/>
          </a:prstGeom>
          <a:noFill/>
          <a:ln w="25400">
            <a:solidFill>
              <a:schemeClr val="accent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Jedinec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Šipka dolů 12"/>
          <p:cNvSpPr/>
          <p:nvPr/>
        </p:nvSpPr>
        <p:spPr>
          <a:xfrm>
            <a:off x="5364088" y="3068960"/>
            <a:ext cx="484632" cy="16561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Šipka doleva 13"/>
          <p:cNvSpPr/>
          <p:nvPr/>
        </p:nvSpPr>
        <p:spPr>
          <a:xfrm rot="1494305">
            <a:off x="7148831" y="2244327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Šipka nahoru 14"/>
          <p:cNvSpPr/>
          <p:nvPr/>
        </p:nvSpPr>
        <p:spPr>
          <a:xfrm rot="14354875">
            <a:off x="7322275" y="4694325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ravá složená závorka 16"/>
          <p:cNvSpPr/>
          <p:nvPr/>
        </p:nvSpPr>
        <p:spPr>
          <a:xfrm>
            <a:off x="3491880" y="2348880"/>
            <a:ext cx="360040" cy="3384376"/>
          </a:xfrm>
          <a:prstGeom prst="rightBrace">
            <a:avLst/>
          </a:prstGeom>
          <a:ln w="19050" cmpd="sng">
            <a:headEnd w="med" len="lg"/>
            <a:tailEnd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16" name="Šipka doleva 15"/>
          <p:cNvSpPr/>
          <p:nvPr/>
        </p:nvSpPr>
        <p:spPr>
          <a:xfrm rot="1991493">
            <a:off x="3885443" y="4226137"/>
            <a:ext cx="1215172" cy="484632"/>
          </a:xfrm>
          <a:prstGeom prst="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???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/>
          <a:lstStyle/>
          <a:p>
            <a:r>
              <a:rPr lang="cs-CZ" dirty="0" smtClean="0"/>
              <a:t>Profil uživatelů/profil prostředí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4" name="Elipsa 3"/>
          <p:cNvSpPr/>
          <p:nvPr/>
        </p:nvSpPr>
        <p:spPr>
          <a:xfrm>
            <a:off x="755576" y="1700808"/>
            <a:ext cx="2736304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Osobnostní charakteristiky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Elipsa 9"/>
          <p:cNvSpPr/>
          <p:nvPr/>
        </p:nvSpPr>
        <p:spPr>
          <a:xfrm>
            <a:off x="827584" y="4941168"/>
            <a:ext cx="2664296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Charakteristiky offline prostředí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755576" y="3356992"/>
            <a:ext cx="2736304" cy="1368152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Sociálně-psychologické charakteristiky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4139952" y="1484784"/>
            <a:ext cx="2880320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Motivace k zapojení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6804248" y="3068960"/>
            <a:ext cx="2074171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Online prostředí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0" name="Šipka doprava 39"/>
          <p:cNvSpPr/>
          <p:nvPr/>
        </p:nvSpPr>
        <p:spPr>
          <a:xfrm rot="19040062">
            <a:off x="3932923" y="3244294"/>
            <a:ext cx="117294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Elipsa 40"/>
          <p:cNvSpPr/>
          <p:nvPr/>
        </p:nvSpPr>
        <p:spPr>
          <a:xfrm>
            <a:off x="4139952" y="4941168"/>
            <a:ext cx="2843808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    Způsob užívání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5" name="Elipsa 44"/>
          <p:cNvSpPr/>
          <p:nvPr/>
        </p:nvSpPr>
        <p:spPr>
          <a:xfrm>
            <a:off x="0" y="1700808"/>
            <a:ext cx="828600" cy="4680520"/>
          </a:xfrm>
          <a:prstGeom prst="ellipse">
            <a:avLst/>
          </a:prstGeom>
          <a:noFill/>
          <a:ln w="25400">
            <a:solidFill>
              <a:schemeClr val="accent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Jedinec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Šipka dolů 12"/>
          <p:cNvSpPr/>
          <p:nvPr/>
        </p:nvSpPr>
        <p:spPr>
          <a:xfrm>
            <a:off x="5364088" y="3068960"/>
            <a:ext cx="484632" cy="16561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Šipka doleva 13"/>
          <p:cNvSpPr/>
          <p:nvPr/>
        </p:nvSpPr>
        <p:spPr>
          <a:xfrm rot="1494305">
            <a:off x="7148831" y="2244327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Šipka nahoru 14"/>
          <p:cNvSpPr/>
          <p:nvPr/>
        </p:nvSpPr>
        <p:spPr>
          <a:xfrm rot="14354875">
            <a:off x="7322275" y="4694325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ravá složená závorka 16"/>
          <p:cNvSpPr/>
          <p:nvPr/>
        </p:nvSpPr>
        <p:spPr>
          <a:xfrm>
            <a:off x="3491880" y="2348880"/>
            <a:ext cx="360040" cy="3384376"/>
          </a:xfrm>
          <a:prstGeom prst="rightBrace">
            <a:avLst/>
          </a:prstGeom>
          <a:ln w="19050" cmpd="sng">
            <a:headEnd w="med" len="lg"/>
            <a:tailEnd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16" name="Šipka doleva 15"/>
          <p:cNvSpPr/>
          <p:nvPr/>
        </p:nvSpPr>
        <p:spPr>
          <a:xfrm rot="1991493">
            <a:off x="3885443" y="4226137"/>
            <a:ext cx="1215172" cy="48463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???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Rizikové komunity,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Jaký je význam komunity?</a:t>
            </a:r>
          </a:p>
          <a:p>
            <a:endParaRPr lang="cs-CZ" dirty="0" smtClean="0"/>
          </a:p>
          <a:p>
            <a:r>
              <a:rPr lang="cs-CZ" dirty="0" smtClean="0"/>
              <a:t>Nakolik je kongruentní s naším já (reálné, ideální, chtěné? námi a druhými)?</a:t>
            </a:r>
          </a:p>
          <a:p>
            <a:pPr lvl="1"/>
            <a:r>
              <a:rPr lang="cs-CZ" dirty="0" smtClean="0"/>
              <a:t>Mění se v průběhu vývoje (adolescence!)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Nakolik je kongruentní s obecnějšími normami?</a:t>
            </a:r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Komunity jako sociální prostředí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OC: společný </a:t>
            </a:r>
            <a:r>
              <a:rPr lang="cs-CZ" dirty="0"/>
              <a:t>jmenovatel, </a:t>
            </a:r>
            <a:r>
              <a:rPr lang="cs-CZ" dirty="0" smtClean="0"/>
              <a:t>téma, normy </a:t>
            </a:r>
            <a:r>
              <a:rPr lang="cs-CZ" dirty="0"/>
              <a:t>a obecněji diskurz </a:t>
            </a:r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SIDE: anonymita - </a:t>
            </a:r>
            <a:r>
              <a:rPr lang="cs-CZ" dirty="0" smtClean="0"/>
              <a:t>více viditelné společné aspekty, méně ty individuální</a:t>
            </a:r>
          </a:p>
          <a:p>
            <a:pPr lvl="1"/>
            <a:r>
              <a:rPr lang="cs-CZ" dirty="0" smtClean="0"/>
              <a:t>Stabilní informace a materiály („živé rozhovory“)</a:t>
            </a:r>
          </a:p>
          <a:p>
            <a:r>
              <a:rPr lang="cs-CZ" dirty="0" smtClean="0"/>
              <a:t>Sebe-prezentace v souladu se skupinou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Pozitivní zpětná vazba</a:t>
            </a:r>
          </a:p>
          <a:p>
            <a:r>
              <a:rPr lang="cs-CZ" dirty="0" smtClean="0"/>
              <a:t>Odmítána konfrontační ZV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86136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Komunity jako sociální prostředí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Otázka budování sociální identity</a:t>
            </a:r>
          </a:p>
          <a:p>
            <a:endParaRPr lang="cs-CZ" dirty="0"/>
          </a:p>
          <a:p>
            <a:r>
              <a:rPr lang="cs-CZ" dirty="0" smtClean="0"/>
              <a:t>„Přenášení“ do </a:t>
            </a:r>
            <a:r>
              <a:rPr lang="cs-CZ" dirty="0" err="1" smtClean="0"/>
              <a:t>offline</a:t>
            </a:r>
            <a:r>
              <a:rPr lang="cs-CZ" dirty="0" smtClean="0"/>
              <a:t> prostředí</a:t>
            </a:r>
          </a:p>
          <a:p>
            <a:endParaRPr lang="cs-CZ" dirty="0" smtClean="0"/>
          </a:p>
          <a:p>
            <a:r>
              <a:rPr lang="cs-CZ" dirty="0" smtClean="0"/>
              <a:t>Působení </a:t>
            </a:r>
            <a:r>
              <a:rPr lang="cs-CZ" dirty="0"/>
              <a:t>na duševní </a:t>
            </a:r>
            <a:r>
              <a:rPr lang="cs-CZ" dirty="0" smtClean="0"/>
              <a:t>(i tělesný) </a:t>
            </a:r>
            <a:r>
              <a:rPr lang="cs-CZ" dirty="0"/>
              <a:t>rozvoj</a:t>
            </a:r>
          </a:p>
          <a:p>
            <a:pPr marL="109728" indent="0">
              <a:buNone/>
            </a:pPr>
            <a:endParaRPr lang="cs-CZ" dirty="0"/>
          </a:p>
          <a:p>
            <a:r>
              <a:rPr lang="cs-CZ" dirty="0" smtClean="0"/>
              <a:t>Pozitivní i negativní</a:t>
            </a:r>
          </a:p>
          <a:p>
            <a:pPr lvl="1"/>
            <a:r>
              <a:rPr lang="cs-CZ" dirty="0" smtClean="0"/>
              <a:t>Záleží na existujícím sociálním zázemí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60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Vliv komunity - Individuální faktory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Kvalita </a:t>
            </a:r>
            <a:r>
              <a:rPr lang="cs-CZ" dirty="0" err="1" smtClean="0"/>
              <a:t>offline</a:t>
            </a:r>
            <a:r>
              <a:rPr lang="cs-CZ" dirty="0" smtClean="0"/>
              <a:t> vztahů</a:t>
            </a:r>
          </a:p>
          <a:p>
            <a:r>
              <a:rPr lang="cs-CZ" dirty="0" smtClean="0"/>
              <a:t>Potřeba náležení</a:t>
            </a:r>
          </a:p>
          <a:p>
            <a:r>
              <a:rPr lang="cs-CZ" dirty="0" smtClean="0"/>
              <a:t>Potřeba opory</a:t>
            </a:r>
          </a:p>
          <a:p>
            <a:endParaRPr lang="cs-CZ" dirty="0"/>
          </a:p>
          <a:p>
            <a:r>
              <a:rPr lang="cs-CZ" dirty="0" smtClean="0"/>
              <a:t>„Téma“: postoje, názory, zkušenost, individuální znaky</a:t>
            </a:r>
          </a:p>
          <a:p>
            <a:endParaRPr lang="cs-CZ" dirty="0"/>
          </a:p>
          <a:p>
            <a:r>
              <a:rPr lang="cs-CZ" dirty="0" smtClean="0"/>
              <a:t>Můžeme hodnotit pozitivně i negativně!</a:t>
            </a:r>
          </a:p>
          <a:p>
            <a:pPr lvl="1"/>
            <a:r>
              <a:rPr lang="cs-CZ" dirty="0" smtClean="0"/>
              <a:t>Velmi často propojeno</a:t>
            </a:r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073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381000" y="980728"/>
            <a:ext cx="4041648" cy="457200"/>
          </a:xfrm>
        </p:spPr>
        <p:txBody>
          <a:bodyPr/>
          <a:lstStyle/>
          <a:p>
            <a:r>
              <a:rPr lang="cs-CZ" dirty="0" smtClean="0"/>
              <a:t>Komunity – tradiční pojetí</a:t>
            </a:r>
            <a:endParaRPr lang="en-US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2"/>
          </p:nvPr>
        </p:nvSpPr>
        <p:spPr>
          <a:xfrm>
            <a:off x="381000" y="1628800"/>
            <a:ext cx="4041648" cy="4965919"/>
          </a:xfrm>
        </p:spPr>
        <p:txBody>
          <a:bodyPr>
            <a:normAutofit/>
          </a:bodyPr>
          <a:lstStyle/>
          <a:p>
            <a:r>
              <a:rPr lang="cs-CZ" b="1" dirty="0" smtClean="0"/>
              <a:t>Úzké (prostorové) vymezení, vyhraněnost, koheze</a:t>
            </a:r>
          </a:p>
          <a:p>
            <a:endParaRPr lang="cs-CZ" dirty="0" smtClean="0"/>
          </a:p>
          <a:p>
            <a:r>
              <a:rPr lang="cs-CZ" dirty="0" smtClean="0"/>
              <a:t>Společná historie a cíle</a:t>
            </a:r>
          </a:p>
          <a:p>
            <a:endParaRPr lang="cs-CZ" dirty="0" smtClean="0"/>
          </a:p>
          <a:p>
            <a:r>
              <a:rPr lang="cs-CZ" dirty="0" smtClean="0"/>
              <a:t>Blízké vztahy, časté interakce, závazky </a:t>
            </a:r>
          </a:p>
          <a:p>
            <a:endParaRPr lang="cs-CZ" dirty="0" smtClean="0"/>
          </a:p>
          <a:p>
            <a:r>
              <a:rPr lang="cs-CZ" dirty="0" smtClean="0"/>
              <a:t>Pocit náležení  (viz ohraničenost – kam? Mezi koho?)</a:t>
            </a:r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Pozitivní a negativní působení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Otázka: </a:t>
            </a:r>
          </a:p>
          <a:p>
            <a:r>
              <a:rPr lang="cs-CZ" dirty="0" smtClean="0"/>
              <a:t>Kdy komunita více prospívá? </a:t>
            </a:r>
          </a:p>
          <a:p>
            <a:r>
              <a:rPr lang="cs-CZ" dirty="0" smtClean="0"/>
              <a:t>Kdy může škodit?</a:t>
            </a:r>
          </a:p>
          <a:p>
            <a:endParaRPr lang="cs-CZ" dirty="0" smtClean="0"/>
          </a:p>
          <a:p>
            <a:endParaRPr lang="cs-CZ" dirty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1804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Působení komunit</a:t>
            </a:r>
            <a:endParaRPr lang="en-US" dirty="0"/>
          </a:p>
        </p:txBody>
      </p:sp>
      <p:sp>
        <p:nvSpPr>
          <p:cNvPr id="4" name="Zaoblený obdélník 3"/>
          <p:cNvSpPr/>
          <p:nvPr/>
        </p:nvSpPr>
        <p:spPr>
          <a:xfrm>
            <a:off x="179512" y="2264003"/>
            <a:ext cx="2808312" cy="42544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5760" lvl="0" indent="-256032">
              <a:spcBef>
                <a:spcPts val="300"/>
              </a:spcBef>
              <a:buClr>
                <a:srgbClr val="0BD0D9"/>
              </a:buClr>
              <a:buFont typeface="Georgia"/>
              <a:buChar char="•"/>
            </a:pPr>
            <a:r>
              <a:rPr lang="cs-CZ" sz="2800" dirty="0">
                <a:solidFill>
                  <a:schemeClr val="bg1"/>
                </a:solidFill>
              </a:rPr>
              <a:t>Silný pocit náležení</a:t>
            </a:r>
          </a:p>
          <a:p>
            <a:pPr marL="365760" lvl="0" indent="-256032">
              <a:spcBef>
                <a:spcPts val="300"/>
              </a:spcBef>
              <a:buClr>
                <a:srgbClr val="0BD0D9"/>
              </a:buClr>
              <a:buFont typeface="Georgia"/>
              <a:buChar char="•"/>
            </a:pPr>
            <a:endParaRPr lang="cs-CZ" sz="2800" dirty="0">
              <a:solidFill>
                <a:schemeClr val="bg1"/>
              </a:solidFill>
            </a:endParaRPr>
          </a:p>
          <a:p>
            <a:pPr marL="365760" lvl="0" indent="-256032">
              <a:spcBef>
                <a:spcPts val="300"/>
              </a:spcBef>
              <a:buClr>
                <a:srgbClr val="0BD0D9"/>
              </a:buClr>
              <a:buFont typeface="Georgia"/>
              <a:buChar char="•"/>
            </a:pPr>
            <a:r>
              <a:rPr lang="cs-CZ" sz="2800" dirty="0">
                <a:solidFill>
                  <a:schemeClr val="bg1"/>
                </a:solidFill>
              </a:rPr>
              <a:t>Silná vyhraněnost</a:t>
            </a:r>
          </a:p>
          <a:p>
            <a:pPr marL="365760" lvl="0" indent="-256032">
              <a:spcBef>
                <a:spcPts val="300"/>
              </a:spcBef>
              <a:buClr>
                <a:srgbClr val="0BD0D9"/>
              </a:buClr>
              <a:buFont typeface="Georgia"/>
              <a:buChar char="•"/>
            </a:pPr>
            <a:endParaRPr lang="cs-CZ" sz="2800" dirty="0">
              <a:solidFill>
                <a:schemeClr val="bg1"/>
              </a:solidFill>
            </a:endParaRPr>
          </a:p>
          <a:p>
            <a:pPr marL="365760" lvl="0" indent="-256032">
              <a:spcBef>
                <a:spcPts val="300"/>
              </a:spcBef>
              <a:buClr>
                <a:srgbClr val="0BD0D9"/>
              </a:buClr>
              <a:buFont typeface="Georgia"/>
              <a:buChar char="•"/>
            </a:pPr>
            <a:r>
              <a:rPr lang="cs-CZ" sz="2800" dirty="0">
                <a:solidFill>
                  <a:schemeClr val="bg1"/>
                </a:solidFill>
              </a:rPr>
              <a:t>In-</a:t>
            </a:r>
            <a:r>
              <a:rPr lang="cs-CZ" sz="2800" dirty="0" err="1">
                <a:solidFill>
                  <a:schemeClr val="bg1"/>
                </a:solidFill>
              </a:rPr>
              <a:t>group</a:t>
            </a:r>
            <a:r>
              <a:rPr lang="cs-CZ" sz="2800" dirty="0">
                <a:solidFill>
                  <a:schemeClr val="bg1"/>
                </a:solidFill>
              </a:rPr>
              <a:t> a </a:t>
            </a:r>
            <a:r>
              <a:rPr lang="cs-CZ" sz="2800" dirty="0" err="1">
                <a:solidFill>
                  <a:schemeClr val="bg1"/>
                </a:solidFill>
              </a:rPr>
              <a:t>out-group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96450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Působení komunit</a:t>
            </a:r>
            <a:endParaRPr lang="en-US" dirty="0"/>
          </a:p>
        </p:txBody>
      </p:sp>
      <p:sp>
        <p:nvSpPr>
          <p:cNvPr id="4" name="Zaoblený obdélník 3"/>
          <p:cNvSpPr/>
          <p:nvPr/>
        </p:nvSpPr>
        <p:spPr>
          <a:xfrm>
            <a:off x="179512" y="2264003"/>
            <a:ext cx="2808312" cy="42544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5760" lvl="0" indent="-256032">
              <a:spcBef>
                <a:spcPts val="300"/>
              </a:spcBef>
              <a:buClr>
                <a:srgbClr val="0BD0D9"/>
              </a:buClr>
              <a:buFont typeface="Georgia"/>
              <a:buChar char="•"/>
            </a:pPr>
            <a:r>
              <a:rPr lang="cs-CZ" sz="2800" dirty="0">
                <a:solidFill>
                  <a:schemeClr val="bg1"/>
                </a:solidFill>
              </a:rPr>
              <a:t>Silný pocit náležení</a:t>
            </a:r>
          </a:p>
          <a:p>
            <a:pPr marL="365760" lvl="0" indent="-256032">
              <a:spcBef>
                <a:spcPts val="300"/>
              </a:spcBef>
              <a:buClr>
                <a:srgbClr val="0BD0D9"/>
              </a:buClr>
              <a:buFont typeface="Georgia"/>
              <a:buChar char="•"/>
            </a:pPr>
            <a:endParaRPr lang="cs-CZ" sz="2800" dirty="0">
              <a:solidFill>
                <a:schemeClr val="bg1"/>
              </a:solidFill>
            </a:endParaRPr>
          </a:p>
          <a:p>
            <a:pPr marL="365760" lvl="0" indent="-256032">
              <a:spcBef>
                <a:spcPts val="300"/>
              </a:spcBef>
              <a:buClr>
                <a:srgbClr val="0BD0D9"/>
              </a:buClr>
              <a:buFont typeface="Georgia"/>
              <a:buChar char="•"/>
            </a:pPr>
            <a:r>
              <a:rPr lang="cs-CZ" sz="2800" dirty="0">
                <a:solidFill>
                  <a:schemeClr val="bg1"/>
                </a:solidFill>
              </a:rPr>
              <a:t>Silná vyhraněnost</a:t>
            </a:r>
          </a:p>
          <a:p>
            <a:pPr marL="365760" lvl="0" indent="-256032">
              <a:spcBef>
                <a:spcPts val="300"/>
              </a:spcBef>
              <a:buClr>
                <a:srgbClr val="0BD0D9"/>
              </a:buClr>
              <a:buFont typeface="Georgia"/>
              <a:buChar char="•"/>
            </a:pPr>
            <a:endParaRPr lang="cs-CZ" sz="2800" dirty="0">
              <a:solidFill>
                <a:schemeClr val="bg1"/>
              </a:solidFill>
            </a:endParaRPr>
          </a:p>
          <a:p>
            <a:pPr marL="365760" lvl="0" indent="-256032">
              <a:spcBef>
                <a:spcPts val="300"/>
              </a:spcBef>
              <a:buClr>
                <a:srgbClr val="0BD0D9"/>
              </a:buClr>
              <a:buFont typeface="Georgia"/>
              <a:buChar char="•"/>
            </a:pPr>
            <a:r>
              <a:rPr lang="cs-CZ" sz="2800" dirty="0">
                <a:solidFill>
                  <a:schemeClr val="bg1"/>
                </a:solidFill>
              </a:rPr>
              <a:t>In-</a:t>
            </a:r>
            <a:r>
              <a:rPr lang="cs-CZ" sz="2800" dirty="0" err="1">
                <a:solidFill>
                  <a:schemeClr val="bg1"/>
                </a:solidFill>
              </a:rPr>
              <a:t>group</a:t>
            </a:r>
            <a:r>
              <a:rPr lang="cs-CZ" sz="2800" dirty="0">
                <a:solidFill>
                  <a:schemeClr val="bg1"/>
                </a:solidFill>
              </a:rPr>
              <a:t> a </a:t>
            </a:r>
            <a:r>
              <a:rPr lang="cs-CZ" sz="2800" dirty="0" err="1">
                <a:solidFill>
                  <a:schemeClr val="bg1"/>
                </a:solidFill>
              </a:rPr>
              <a:t>out-group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139952" y="2204864"/>
            <a:ext cx="4355976" cy="1004848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5760" lvl="0" indent="-256032">
              <a:spcBef>
                <a:spcPts val="300"/>
              </a:spcBef>
              <a:buClr>
                <a:srgbClr val="0BD0D9"/>
              </a:buClr>
              <a:buFont typeface="Georgia"/>
              <a:buChar char="•"/>
            </a:pPr>
            <a:r>
              <a:rPr lang="cs-CZ" sz="2800" dirty="0" err="1" smtClean="0">
                <a:solidFill>
                  <a:schemeClr val="tx1"/>
                </a:solidFill>
              </a:rPr>
              <a:t>Healthy-lifestyle</a:t>
            </a:r>
            <a:r>
              <a:rPr lang="cs-CZ" sz="2800" dirty="0" smtClean="0">
                <a:solidFill>
                  <a:schemeClr val="tx1"/>
                </a:solidFill>
              </a:rPr>
              <a:t> OC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139952" y="3861048"/>
            <a:ext cx="4355976" cy="1004848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5760" lvl="0" indent="-256032">
              <a:spcBef>
                <a:spcPts val="300"/>
              </a:spcBef>
              <a:buClr>
                <a:srgbClr val="0BD0D9"/>
              </a:buClr>
              <a:buFont typeface="Georgia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OC zájmu/praxe 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39952" y="5517232"/>
            <a:ext cx="4355976" cy="1004848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5760" lvl="0" indent="-256032">
              <a:spcBef>
                <a:spcPts val="300"/>
              </a:spcBef>
              <a:buClr>
                <a:srgbClr val="0BD0D9"/>
              </a:buClr>
              <a:buFont typeface="Georgia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Politicky zaměřená OC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341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381000" y="1268760"/>
            <a:ext cx="8223448" cy="457200"/>
          </a:xfrm>
        </p:spPr>
        <p:txBody>
          <a:bodyPr/>
          <a:lstStyle/>
          <a:p>
            <a:r>
              <a:rPr lang="cs-CZ" dirty="0" smtClean="0"/>
              <a:t>Online komunity – různá prostředí</a:t>
            </a:r>
            <a:endParaRPr lang="en-US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578620"/>
            <a:ext cx="122413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060924"/>
            <a:ext cx="2582978" cy="1259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7904" y="3111725"/>
            <a:ext cx="2736304" cy="1372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Labu&amp;zcaron;ník.cz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081025"/>
            <a:ext cx="25908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179" y="4838964"/>
            <a:ext cx="1402653" cy="1402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733908"/>
            <a:ext cx="2428066" cy="160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381000" y="1268760"/>
            <a:ext cx="8223448" cy="457200"/>
          </a:xfrm>
        </p:spPr>
        <p:txBody>
          <a:bodyPr/>
          <a:lstStyle/>
          <a:p>
            <a:r>
              <a:rPr lang="cs-CZ" dirty="0" smtClean="0"/>
              <a:t>Online komunity – různá prostředí</a:t>
            </a:r>
            <a:endParaRPr lang="en-US" dirty="0"/>
          </a:p>
        </p:txBody>
      </p:sp>
      <p:sp>
        <p:nvSpPr>
          <p:cNvPr id="2" name="Zaoblený obdélník 1"/>
          <p:cNvSpPr/>
          <p:nvPr/>
        </p:nvSpPr>
        <p:spPr>
          <a:xfrm>
            <a:off x="1907704" y="2287605"/>
            <a:ext cx="5688632" cy="34945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 </a:t>
            </a:r>
            <a:r>
              <a:rPr lang="cs-CZ" sz="3600" dirty="0"/>
              <a:t>sociální </a:t>
            </a:r>
            <a:r>
              <a:rPr lang="cs-CZ" sz="3600" dirty="0" smtClean="0"/>
              <a:t>sítě</a:t>
            </a:r>
          </a:p>
          <a:p>
            <a:pPr algn="ctr"/>
            <a:r>
              <a:rPr lang="cs-CZ" sz="3600" dirty="0" smtClean="0"/>
              <a:t>online hry </a:t>
            </a:r>
          </a:p>
          <a:p>
            <a:pPr algn="ctr"/>
            <a:r>
              <a:rPr lang="cs-CZ" sz="3600" dirty="0" smtClean="0"/>
              <a:t>blogy </a:t>
            </a:r>
          </a:p>
          <a:p>
            <a:pPr algn="ctr"/>
            <a:r>
              <a:rPr lang="cs-CZ" sz="3600" dirty="0" smtClean="0"/>
              <a:t>diskusní fóra</a:t>
            </a:r>
          </a:p>
          <a:p>
            <a:pPr algn="ctr"/>
            <a:r>
              <a:rPr lang="cs-CZ" sz="3600" dirty="0"/>
              <a:t>w</a:t>
            </a:r>
            <a:r>
              <a:rPr lang="cs-CZ" sz="3600" dirty="0" smtClean="0"/>
              <a:t>ebové stránky….</a:t>
            </a:r>
            <a:endParaRPr lang="en-US" sz="36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62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 internetu…</a:t>
            </a:r>
            <a:endParaRPr lang="en-US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8151440" cy="457200"/>
          </a:xfrm>
        </p:spPr>
        <p:txBody>
          <a:bodyPr/>
          <a:lstStyle/>
          <a:p>
            <a:r>
              <a:rPr lang="cs-CZ" u="sng" dirty="0" smtClean="0"/>
              <a:t>Online</a:t>
            </a:r>
            <a:r>
              <a:rPr lang="cs-CZ" dirty="0" smtClean="0"/>
              <a:t> komunity</a:t>
            </a:r>
            <a:endParaRPr lang="en-US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2"/>
          </p:nvPr>
        </p:nvSpPr>
        <p:spPr>
          <a:xfrm>
            <a:off x="395536" y="2636912"/>
            <a:ext cx="8223448" cy="3886200"/>
          </a:xfrm>
        </p:spPr>
        <p:txBody>
          <a:bodyPr/>
          <a:lstStyle/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smtClean="0"/>
              <a:t>Mohou být:</a:t>
            </a:r>
          </a:p>
          <a:p>
            <a:r>
              <a:rPr lang="cs-CZ" dirty="0" smtClean="0"/>
              <a:t>I velmi široké</a:t>
            </a:r>
          </a:p>
          <a:p>
            <a:r>
              <a:rPr lang="cs-CZ" dirty="0" smtClean="0"/>
              <a:t>Vztahy mělké, bez závazků</a:t>
            </a:r>
          </a:p>
          <a:p>
            <a:r>
              <a:rPr lang="cs-CZ" dirty="0" smtClean="0"/>
              <a:t>Nepravidelná interakce</a:t>
            </a:r>
          </a:p>
          <a:p>
            <a:r>
              <a:rPr lang="cs-CZ" dirty="0" smtClean="0"/>
              <a:t>Mnoho „odpadlíků“</a:t>
            </a:r>
          </a:p>
          <a:p>
            <a:r>
              <a:rPr lang="cs-CZ" dirty="0" smtClean="0"/>
              <a:t>Mnoho různých cílů</a:t>
            </a:r>
          </a:p>
          <a:p>
            <a:r>
              <a:rPr lang="cs-CZ" dirty="0" err="1" smtClean="0"/>
              <a:t>Bridging</a:t>
            </a:r>
            <a:r>
              <a:rPr lang="cs-CZ" dirty="0" smtClean="0"/>
              <a:t> i </a:t>
            </a:r>
            <a:r>
              <a:rPr lang="cs-CZ" dirty="0" err="1" smtClean="0"/>
              <a:t>bonding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capital</a:t>
            </a:r>
            <a:endParaRPr lang="cs-CZ" dirty="0" smtClean="0"/>
          </a:p>
          <a:p>
            <a:endParaRPr lang="en-US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381000" y="980728"/>
            <a:ext cx="4041648" cy="457200"/>
          </a:xfrm>
        </p:spPr>
        <p:txBody>
          <a:bodyPr/>
          <a:lstStyle/>
          <a:p>
            <a:r>
              <a:rPr lang="cs-CZ" dirty="0" smtClean="0"/>
              <a:t>Komunity – tradiční pojetí</a:t>
            </a:r>
            <a:endParaRPr lang="en-US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2"/>
          </p:nvPr>
        </p:nvSpPr>
        <p:spPr>
          <a:xfrm>
            <a:off x="381000" y="1628800"/>
            <a:ext cx="4041648" cy="4965919"/>
          </a:xfrm>
        </p:spPr>
        <p:txBody>
          <a:bodyPr>
            <a:normAutofit/>
          </a:bodyPr>
          <a:lstStyle/>
          <a:p>
            <a:r>
              <a:rPr lang="cs-CZ" b="1" dirty="0" smtClean="0"/>
              <a:t>Úzké (prostorové) vymezení, vyhraněnost, koheze</a:t>
            </a:r>
          </a:p>
          <a:p>
            <a:endParaRPr lang="cs-CZ" dirty="0" smtClean="0"/>
          </a:p>
          <a:p>
            <a:r>
              <a:rPr lang="cs-CZ" dirty="0" smtClean="0"/>
              <a:t>Společná historie a cíle</a:t>
            </a:r>
          </a:p>
          <a:p>
            <a:endParaRPr lang="cs-CZ" dirty="0" smtClean="0"/>
          </a:p>
          <a:p>
            <a:r>
              <a:rPr lang="cs-CZ" dirty="0" smtClean="0"/>
              <a:t>Blízké vztahy, časté interakce, závazky </a:t>
            </a:r>
          </a:p>
          <a:p>
            <a:endParaRPr lang="cs-CZ" dirty="0" smtClean="0"/>
          </a:p>
          <a:p>
            <a:r>
              <a:rPr lang="cs-CZ" dirty="0" smtClean="0"/>
              <a:t>Pocit náležení  (viz ohraničenost – kam? Mezi koho?)</a:t>
            </a:r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4"/>
          </p:nvPr>
        </p:nvSpPr>
        <p:spPr>
          <a:xfrm>
            <a:off x="4718304" y="1628800"/>
            <a:ext cx="4041775" cy="4965919"/>
          </a:xfrm>
        </p:spPr>
        <p:txBody>
          <a:bodyPr>
            <a:normAutofit/>
          </a:bodyPr>
          <a:lstStyle/>
          <a:p>
            <a:r>
              <a:rPr lang="cs-CZ" b="1" dirty="0" smtClean="0"/>
              <a:t>Různě</a:t>
            </a:r>
            <a:r>
              <a:rPr lang="cs-CZ" dirty="0" smtClean="0"/>
              <a:t> pevné vztahy </a:t>
            </a:r>
          </a:p>
          <a:p>
            <a:endParaRPr lang="cs-CZ" dirty="0"/>
          </a:p>
          <a:p>
            <a:r>
              <a:rPr lang="cs-CZ" dirty="0" smtClean="0"/>
              <a:t>Rozprostřenost, takřka neohraničenost</a:t>
            </a:r>
          </a:p>
          <a:p>
            <a:endParaRPr lang="cs-CZ" dirty="0" smtClean="0"/>
          </a:p>
          <a:p>
            <a:r>
              <a:rPr lang="cs-CZ" dirty="0" smtClean="0"/>
              <a:t>Malé závazky, různá frekvence interakcí, i neosobní vztahy</a:t>
            </a:r>
          </a:p>
        </p:txBody>
      </p:sp>
      <p:sp>
        <p:nvSpPr>
          <p:cNvPr id="12" name="Zástupný symbol pro text 6"/>
          <p:cNvSpPr>
            <a:spLocks noGrp="1"/>
          </p:cNvSpPr>
          <p:nvPr>
            <p:ph type="body" sz="half" idx="3"/>
          </p:nvPr>
        </p:nvSpPr>
        <p:spPr>
          <a:xfrm>
            <a:off x="4721225" y="980728"/>
            <a:ext cx="4041775" cy="457200"/>
          </a:xfrm>
        </p:spPr>
        <p:txBody>
          <a:bodyPr/>
          <a:lstStyle/>
          <a:p>
            <a:r>
              <a:rPr lang="cs-CZ" dirty="0" smtClean="0"/>
              <a:t>Online vztahy</a:t>
            </a:r>
            <a:endParaRPr lang="en-US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23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/>
          <a:lstStyle/>
          <a:p>
            <a:r>
              <a:rPr lang="cs-CZ" dirty="0" smtClean="0"/>
              <a:t>Online komunity a SNS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84784"/>
            <a:ext cx="8712968" cy="5089752"/>
          </a:xfrm>
        </p:spPr>
        <p:txBody>
          <a:bodyPr>
            <a:normAutofit/>
          </a:bodyPr>
          <a:lstStyle/>
          <a:p>
            <a:r>
              <a:rPr lang="cs-CZ" dirty="0"/>
              <a:t>Problematické uchopení ve vztahu k dřívějším významům</a:t>
            </a:r>
          </a:p>
          <a:p>
            <a:r>
              <a:rPr lang="cs-CZ" dirty="0"/>
              <a:t>Návaznost také na širší sociální procesy</a:t>
            </a:r>
          </a:p>
          <a:p>
            <a:pPr lvl="2"/>
            <a:r>
              <a:rPr lang="cs-CZ" dirty="0"/>
              <a:t>Proměna společnosti – rozpad komunit (viz </a:t>
            </a:r>
            <a:r>
              <a:rPr lang="cs-CZ" dirty="0" err="1"/>
              <a:t>Putnam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Postupující globalizace („společnost sítí“; </a:t>
            </a:r>
            <a:r>
              <a:rPr lang="cs-CZ" dirty="0" err="1"/>
              <a:t>Castells</a:t>
            </a:r>
            <a:r>
              <a:rPr lang="cs-CZ" dirty="0"/>
              <a:t>)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cs-CZ" dirty="0" smtClean="0"/>
              <a:t>„</a:t>
            </a:r>
            <a:r>
              <a:rPr lang="cs-CZ" dirty="0" err="1" smtClean="0"/>
              <a:t>Networked</a:t>
            </a:r>
            <a:r>
              <a:rPr lang="cs-CZ" dirty="0" smtClean="0"/>
              <a:t> </a:t>
            </a:r>
            <a:r>
              <a:rPr lang="cs-CZ" dirty="0" err="1" smtClean="0"/>
              <a:t>individualism</a:t>
            </a:r>
            <a:r>
              <a:rPr lang="cs-CZ" dirty="0"/>
              <a:t>“ (</a:t>
            </a:r>
            <a:r>
              <a:rPr lang="cs-CZ" dirty="0" err="1"/>
              <a:t>Barry</a:t>
            </a:r>
            <a:r>
              <a:rPr lang="cs-CZ" dirty="0"/>
              <a:t> </a:t>
            </a:r>
            <a:r>
              <a:rPr lang="cs-CZ" dirty="0" err="1" smtClean="0"/>
              <a:t>Wellman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SNS jako komunita</a:t>
            </a:r>
          </a:p>
          <a:p>
            <a:pPr lvl="1"/>
            <a:r>
              <a:rPr lang="cs-CZ" dirty="0" smtClean="0"/>
              <a:t>často problematické </a:t>
            </a:r>
            <a:r>
              <a:rPr lang="cs-CZ" dirty="0"/>
              <a:t>– např. </a:t>
            </a:r>
            <a:r>
              <a:rPr lang="cs-CZ" dirty="0" smtClean="0"/>
              <a:t>přes pocit </a:t>
            </a:r>
            <a:r>
              <a:rPr lang="cs-CZ" dirty="0"/>
              <a:t>emoční </a:t>
            </a:r>
            <a:r>
              <a:rPr lang="cs-CZ" dirty="0" smtClean="0"/>
              <a:t>propojenosti chybí pocit vymezení a náležení do komunity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801</TotalTime>
  <Words>1059</Words>
  <Application>Microsoft Office PowerPoint</Application>
  <PresentationFormat>Předvádění na obrazovce (4:3)</PresentationFormat>
  <Paragraphs>323</Paragraphs>
  <Slides>42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7" baseType="lpstr">
      <vt:lpstr>Calibri</vt:lpstr>
      <vt:lpstr>Georgia</vt:lpstr>
      <vt:lpstr>Trebuchet MS</vt:lpstr>
      <vt:lpstr>Wingdings 2</vt:lpstr>
      <vt:lpstr>Urbanistický</vt:lpstr>
      <vt:lpstr>Online komunity</vt:lpstr>
      <vt:lpstr>Úvod</vt:lpstr>
      <vt:lpstr>Prezentace aplikace PowerPoint</vt:lpstr>
      <vt:lpstr>Prezentace aplikace PowerPoint</vt:lpstr>
      <vt:lpstr>Prezentace aplikace PowerPoint</vt:lpstr>
      <vt:lpstr>Prezentace aplikace PowerPoint</vt:lpstr>
      <vt:lpstr>Na internetu…</vt:lpstr>
      <vt:lpstr>Prezentace aplikace PowerPoint</vt:lpstr>
      <vt:lpstr>Online komunity a SNS</vt:lpstr>
      <vt:lpstr>Prezentace aplikace PowerPoint</vt:lpstr>
      <vt:lpstr>Psychologický zážitek komunity</vt:lpstr>
      <vt:lpstr>Zážitek virtuální komunity</vt:lpstr>
      <vt:lpstr>Online komunity</vt:lpstr>
      <vt:lpstr>Co je na nich specifické?</vt:lpstr>
      <vt:lpstr>Co je na nich specifické?</vt:lpstr>
      <vt:lpstr>Online komunita</vt:lpstr>
      <vt:lpstr>Online komunita</vt:lpstr>
      <vt:lpstr>Co je na nich specifické?</vt:lpstr>
      <vt:lpstr>Online komunity</vt:lpstr>
      <vt:lpstr>Online komunity</vt:lpstr>
      <vt:lpstr>Online komunity</vt:lpstr>
      <vt:lpstr>Častá – zjednodušená - představa</vt:lpstr>
      <vt:lpstr>Nebo dokonce jen…</vt:lpstr>
      <vt:lpstr>Nebo dokonce jen…</vt:lpstr>
      <vt:lpstr>Profil uživatelů/profil prostředí</vt:lpstr>
      <vt:lpstr>Profil uživatelů/profil prostředí</vt:lpstr>
      <vt:lpstr>Profil uživatelů/profil prostředí</vt:lpstr>
      <vt:lpstr>Profil uživatelů/profil prostředí</vt:lpstr>
      <vt:lpstr>Profil uživatelů/profil prostředí</vt:lpstr>
      <vt:lpstr>Profil uživatelů/profil prostředí</vt:lpstr>
      <vt:lpstr>Profil uživatelů/profil prostředí</vt:lpstr>
      <vt:lpstr>Profil uživatelů/profil prostředí</vt:lpstr>
      <vt:lpstr>Profil uživatelů/profil prostředí</vt:lpstr>
      <vt:lpstr>Profil uživatelů/profil prostředí</vt:lpstr>
      <vt:lpstr>Profil uživatelů/profil prostředí</vt:lpstr>
      <vt:lpstr>Rizikové komunity,</vt:lpstr>
      <vt:lpstr>Komunity jako sociální prostředí</vt:lpstr>
      <vt:lpstr>Komunity jako sociální prostředí</vt:lpstr>
      <vt:lpstr>Vliv komunity - Individuální faktory</vt:lpstr>
      <vt:lpstr>Pozitivní a negativní působení</vt:lpstr>
      <vt:lpstr>Působení komunit</vt:lpstr>
      <vt:lpstr>Působení komunit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komunity a SNS</dc:title>
  <dc:creator>Hanka</dc:creator>
  <cp:lastModifiedBy>Hana M</cp:lastModifiedBy>
  <cp:revision>216</cp:revision>
  <dcterms:created xsi:type="dcterms:W3CDTF">2013-04-06T03:58:12Z</dcterms:created>
  <dcterms:modified xsi:type="dcterms:W3CDTF">2016-04-18T08:42:38Z</dcterms:modified>
</cp:coreProperties>
</file>