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5" r:id="rId19"/>
    <p:sldId id="281" r:id="rId20"/>
    <p:sldId id="282" r:id="rId21"/>
    <p:sldId id="283" r:id="rId22"/>
    <p:sldId id="288" r:id="rId23"/>
    <p:sldId id="285" r:id="rId24"/>
    <p:sldId id="284" r:id="rId25"/>
    <p:sldId id="277" r:id="rId26"/>
    <p:sldId id="278" r:id="rId27"/>
    <p:sldId id="279" r:id="rId28"/>
    <p:sldId id="280" r:id="rId29"/>
    <p:sldId id="286" r:id="rId30"/>
    <p:sldId id="274" r:id="rId31"/>
    <p:sldId id="266" r:id="rId3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D150E75-B93C-42AB-9EEC-B8AD13FBC7C5}" type="datetimeFigureOut">
              <a:rPr lang="uk-UA" smtClean="0"/>
              <a:pPr/>
              <a:t>02.03.2016</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133EFD1-6B78-4EDE-AEA9-04B94FEA63E3}"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50E75-B93C-42AB-9EEC-B8AD13FBC7C5}" type="datetimeFigureOut">
              <a:rPr lang="uk-UA" smtClean="0"/>
              <a:pPr/>
              <a:t>02.03.2016</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33EFD1-6B78-4EDE-AEA9-04B94FEA63E3}"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9"/>
            <a:ext cx="7772400" cy="2857519"/>
          </a:xfrm>
        </p:spPr>
        <p:txBody>
          <a:bodyPr/>
          <a:lstStyle/>
          <a:p>
            <a:r>
              <a:rPr lang="en-US" b="1" i="1" dirty="0" smtClean="0"/>
              <a:t/>
            </a:r>
            <a:br>
              <a:rPr lang="en-US" b="1" i="1" dirty="0" smtClean="0"/>
            </a:br>
            <a:r>
              <a:rPr lang="en-US" b="1" i="1" dirty="0" smtClean="0"/>
              <a:t/>
            </a:r>
            <a:br>
              <a:rPr lang="en-US" b="1" i="1" dirty="0" smtClean="0"/>
            </a:br>
            <a:r>
              <a:rPr lang="en-US" b="1" i="1" dirty="0" smtClean="0"/>
              <a:t>Psychology </a:t>
            </a:r>
            <a:r>
              <a:rPr lang="en-US" b="1" i="1" dirty="0"/>
              <a:t>of </a:t>
            </a:r>
            <a:r>
              <a:rPr lang="en-US" b="1" i="1" dirty="0" smtClean="0"/>
              <a:t>Self-knowledge</a:t>
            </a:r>
            <a:endParaRPr lang="uk-UA" dirty="0"/>
          </a:p>
        </p:txBody>
      </p:sp>
      <p:sp>
        <p:nvSpPr>
          <p:cNvPr id="3" name="Подзаголовок 2"/>
          <p:cNvSpPr>
            <a:spLocks noGrp="1"/>
          </p:cNvSpPr>
          <p:nvPr>
            <p:ph type="subTitle" idx="1"/>
          </p:nvPr>
        </p:nvSpPr>
        <p:spPr>
          <a:xfrm>
            <a:off x="1000100" y="3786190"/>
            <a:ext cx="3571900" cy="571504"/>
          </a:xfrm>
        </p:spPr>
        <p:txBody>
          <a:bodyPr/>
          <a:lstStyle/>
          <a:p>
            <a:pPr algn="l"/>
            <a:r>
              <a:rPr lang="en-US" sz="2400" b="1" i="1" dirty="0" err="1" smtClean="0"/>
              <a:t>Olexandra</a:t>
            </a:r>
            <a:r>
              <a:rPr lang="en-US" sz="2400" b="1" i="1" dirty="0" smtClean="0"/>
              <a:t> </a:t>
            </a:r>
            <a:r>
              <a:rPr lang="en-US" sz="2400" b="1" i="1" dirty="0" err="1"/>
              <a:t>Loshenko</a:t>
            </a:r>
            <a:r>
              <a:rPr lang="en-US" sz="2400" b="1" i="1" dirty="0"/>
              <a:t>, Ph.D.</a:t>
            </a:r>
            <a:endParaRPr lang="uk-UA" sz="2400" dirty="0"/>
          </a:p>
          <a:p>
            <a:endParaRPr lang="uk-UA" dirty="0"/>
          </a:p>
        </p:txBody>
      </p:sp>
      <p:pic>
        <p:nvPicPr>
          <p:cNvPr id="1026" name="Picture 2" descr="C:\Users\Сашулька\Desktop\index 1.jpg"/>
          <p:cNvPicPr>
            <a:picLocks noChangeAspect="1" noChangeArrowheads="1"/>
          </p:cNvPicPr>
          <p:nvPr/>
        </p:nvPicPr>
        <p:blipFill>
          <a:blip r:embed="rId2"/>
          <a:srcRect/>
          <a:stretch>
            <a:fillRect/>
          </a:stretch>
        </p:blipFill>
        <p:spPr bwMode="auto">
          <a:xfrm>
            <a:off x="857224" y="285728"/>
            <a:ext cx="1007269" cy="1007269"/>
          </a:xfrm>
          <a:prstGeom prst="rect">
            <a:avLst/>
          </a:prstGeom>
          <a:noFill/>
        </p:spPr>
      </p:pic>
      <p:pic>
        <p:nvPicPr>
          <p:cNvPr id="5" name="Picture 6" descr="C:\Users\Оля\Desktop\logo.png"/>
          <p:cNvPicPr>
            <a:picLocks noChangeAspect="1" noChangeArrowheads="1"/>
          </p:cNvPicPr>
          <p:nvPr/>
        </p:nvPicPr>
        <p:blipFill>
          <a:blip r:embed="rId3"/>
          <a:srcRect/>
          <a:stretch>
            <a:fillRect/>
          </a:stretch>
        </p:blipFill>
        <p:spPr bwMode="auto">
          <a:xfrm>
            <a:off x="7358082" y="285728"/>
            <a:ext cx="954921" cy="954921"/>
          </a:xfrm>
          <a:prstGeom prst="rect">
            <a:avLst/>
          </a:prstGeom>
          <a:noFill/>
        </p:spPr>
      </p:pic>
      <p:pic>
        <p:nvPicPr>
          <p:cNvPr id="1027" name="Picture 3" descr="C:\Users\Сашулька\Desktop\logo_Erasmus_plus.png"/>
          <p:cNvPicPr>
            <a:picLocks noChangeAspect="1" noChangeArrowheads="1"/>
          </p:cNvPicPr>
          <p:nvPr/>
        </p:nvPicPr>
        <p:blipFill>
          <a:blip r:embed="rId4" cstate="print"/>
          <a:srcRect/>
          <a:stretch>
            <a:fillRect/>
          </a:stretch>
        </p:blipFill>
        <p:spPr bwMode="auto">
          <a:xfrm>
            <a:off x="2143108" y="500042"/>
            <a:ext cx="1981200" cy="428435"/>
          </a:xfrm>
          <a:prstGeom prst="rect">
            <a:avLst/>
          </a:prstGeom>
          <a:noFill/>
        </p:spPr>
      </p:pic>
      <p:pic>
        <p:nvPicPr>
          <p:cNvPr id="1028" name="Picture 4" descr="C:\Users\Сашулька\Desktop\338_logo.jpg"/>
          <p:cNvPicPr>
            <a:picLocks noChangeAspect="1" noChangeArrowheads="1"/>
          </p:cNvPicPr>
          <p:nvPr/>
        </p:nvPicPr>
        <p:blipFill>
          <a:blip r:embed="rId5"/>
          <a:srcRect/>
          <a:stretch>
            <a:fillRect/>
          </a:stretch>
        </p:blipFill>
        <p:spPr bwMode="auto">
          <a:xfrm>
            <a:off x="4500562" y="428604"/>
            <a:ext cx="2457450" cy="647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686800" cy="439718"/>
          </a:xfrm>
        </p:spPr>
        <p:txBody>
          <a:bodyPr>
            <a:normAutofit fontScale="90000"/>
          </a:bodyPr>
          <a:lstStyle/>
          <a:p>
            <a:r>
              <a:rPr kumimoji="0" lang="en-US"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r>
              <a:rPr kumimoji="0" lang="en-US"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endParaRPr lang="uk-UA" sz="2200" dirty="0"/>
          </a:p>
        </p:txBody>
      </p:sp>
      <p:sp>
        <p:nvSpPr>
          <p:cNvPr id="3" name="Содержимое 2"/>
          <p:cNvSpPr>
            <a:spLocks noGrp="1"/>
          </p:cNvSpPr>
          <p:nvPr>
            <p:ph idx="1"/>
          </p:nvPr>
        </p:nvSpPr>
        <p:spPr/>
        <p:txBody>
          <a:bodyPr/>
          <a:lstStyle/>
          <a:p>
            <a:pPr algn="ctr">
              <a:buNone/>
            </a:pPr>
            <a:r>
              <a:rPr lang="en-US" i="1" dirty="0" smtClean="0"/>
              <a:t>Self-knowledge in everyday human life</a:t>
            </a:r>
            <a:endParaRPr lang="uk-UA" i="1" dirty="0"/>
          </a:p>
        </p:txBody>
      </p:sp>
      <p:sp>
        <p:nvSpPr>
          <p:cNvPr id="5" name="Line 2"/>
          <p:cNvSpPr>
            <a:spLocks noChangeShapeType="1"/>
          </p:cNvSpPr>
          <p:nvPr/>
        </p:nvSpPr>
        <p:spPr bwMode="auto">
          <a:xfrm>
            <a:off x="1214414" y="714356"/>
            <a:ext cx="7704138" cy="1588"/>
          </a:xfrm>
          <a:prstGeom prst="line">
            <a:avLst/>
          </a:prstGeom>
          <a:noFill/>
          <a:ln w="9360">
            <a:solidFill>
              <a:srgbClr val="3465A4"/>
            </a:solidFill>
            <a:round/>
            <a:headEnd/>
            <a:tailEnd/>
          </a:ln>
          <a:effectLst/>
        </p:spPr>
        <p:txBody>
          <a:bodyPr/>
          <a:lstStyle/>
          <a:p>
            <a:endParaRPr lang="uk-UA"/>
          </a:p>
        </p:txBody>
      </p:sp>
      <p:cxnSp>
        <p:nvCxnSpPr>
          <p:cNvPr id="7" name="Прямая со стрелкой 6"/>
          <p:cNvCxnSpPr/>
          <p:nvPr/>
        </p:nvCxnSpPr>
        <p:spPr>
          <a:xfrm rot="10800000" flipV="1">
            <a:off x="1714480" y="2143116"/>
            <a:ext cx="2786082"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rot="5400000">
            <a:off x="3929058" y="2714620"/>
            <a:ext cx="114300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4500562" y="2143116"/>
            <a:ext cx="2714644"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42910" y="3143248"/>
            <a:ext cx="2071702" cy="1015663"/>
          </a:xfrm>
          <a:prstGeom prst="rect">
            <a:avLst/>
          </a:prstGeom>
          <a:noFill/>
        </p:spPr>
        <p:txBody>
          <a:bodyPr wrap="square" rtlCol="0">
            <a:spAutoFit/>
          </a:bodyPr>
          <a:lstStyle/>
          <a:p>
            <a:pPr algn="just"/>
            <a:r>
              <a:rPr lang="en-GB" sz="2000" dirty="0" smtClean="0"/>
              <a:t>is a reproduction and awareness of what he is doing</a:t>
            </a:r>
            <a:endParaRPr lang="uk-UA" sz="2000" dirty="0"/>
          </a:p>
        </p:txBody>
      </p:sp>
      <p:sp>
        <p:nvSpPr>
          <p:cNvPr id="14" name="TextBox 13"/>
          <p:cNvSpPr txBox="1"/>
          <p:nvPr/>
        </p:nvSpPr>
        <p:spPr>
          <a:xfrm>
            <a:off x="3357554" y="3286124"/>
            <a:ext cx="2071702" cy="400110"/>
          </a:xfrm>
          <a:prstGeom prst="rect">
            <a:avLst/>
          </a:prstGeom>
          <a:noFill/>
        </p:spPr>
        <p:txBody>
          <a:bodyPr wrap="square" rtlCol="0">
            <a:spAutoFit/>
          </a:bodyPr>
          <a:lstStyle/>
          <a:p>
            <a:pPr algn="ctr"/>
            <a:r>
              <a:rPr lang="en-GB" sz="2000" dirty="0" smtClean="0"/>
              <a:t>how he acts</a:t>
            </a:r>
            <a:endParaRPr lang="uk-UA" sz="2000" dirty="0"/>
          </a:p>
        </p:txBody>
      </p:sp>
      <p:sp>
        <p:nvSpPr>
          <p:cNvPr id="15" name="TextBox 14"/>
          <p:cNvSpPr txBox="1"/>
          <p:nvPr/>
        </p:nvSpPr>
        <p:spPr>
          <a:xfrm>
            <a:off x="6572264" y="3286124"/>
            <a:ext cx="2000264" cy="400110"/>
          </a:xfrm>
          <a:prstGeom prst="rect">
            <a:avLst/>
          </a:prstGeom>
          <a:noFill/>
        </p:spPr>
        <p:txBody>
          <a:bodyPr wrap="square" rtlCol="0">
            <a:spAutoFit/>
          </a:bodyPr>
          <a:lstStyle/>
          <a:p>
            <a:pPr algn="ctr"/>
            <a:r>
              <a:rPr lang="en-GB" sz="2000" dirty="0" smtClean="0"/>
              <a:t>why it is as it is </a:t>
            </a:r>
            <a:endParaRPr lang="uk-UA" sz="2000" dirty="0"/>
          </a:p>
        </p:txBody>
      </p:sp>
      <p:sp>
        <p:nvSpPr>
          <p:cNvPr id="16" name="TextBox 15"/>
          <p:cNvSpPr txBox="1"/>
          <p:nvPr/>
        </p:nvSpPr>
        <p:spPr>
          <a:xfrm>
            <a:off x="2143108" y="4786322"/>
            <a:ext cx="5072098" cy="646331"/>
          </a:xfrm>
          <a:prstGeom prst="rect">
            <a:avLst/>
          </a:prstGeom>
          <a:noFill/>
        </p:spPr>
        <p:txBody>
          <a:bodyPr wrap="square" rtlCol="0">
            <a:spAutoFit/>
          </a:bodyPr>
          <a:lstStyle/>
          <a:p>
            <a:pPr algn="ctr"/>
            <a:r>
              <a:rPr lang="en-GB" sz="3600" i="1" dirty="0" smtClean="0"/>
              <a:t>and so on</a:t>
            </a:r>
            <a:endParaRPr lang="uk-UA" sz="36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511156"/>
          </a:xfrm>
        </p:spPr>
        <p:txBody>
          <a:bodyPr>
            <a:normAutofit/>
          </a:bodyPr>
          <a:lstStyle/>
          <a:p>
            <a:r>
              <a:rPr lang="en-US" sz="2000" dirty="0" smtClean="0">
                <a:latin typeface="Trebuchet MS" pitchFamily="34" charset="0"/>
                <a:ea typeface="Times New Roman" pitchFamily="18" charset="0"/>
                <a:cs typeface="Times New Roman" pitchFamily="18" charset="0"/>
              </a:rPr>
              <a:t>                      </a:t>
            </a:r>
            <a:r>
              <a:rPr lang="uk-UA" sz="2000" dirty="0" smtClean="0">
                <a:latin typeface="Trebuchet MS" pitchFamily="34" charset="0"/>
                <a:ea typeface="Times New Roman" pitchFamily="18" charset="0"/>
                <a:cs typeface="Times New Roman" pitchFamily="18" charset="0"/>
              </a:rPr>
              <a:t>Self-</a:t>
            </a:r>
            <a:r>
              <a:rPr lang="uk-UA" sz="2000" dirty="0" err="1" smtClean="0">
                <a:latin typeface="Trebuchet MS" pitchFamily="34" charset="0"/>
                <a:ea typeface="Times New Roman" pitchFamily="18" charset="0"/>
                <a:cs typeface="Times New Roman" pitchFamily="18" charset="0"/>
              </a:rPr>
              <a:t>knowledge</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basic</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approaches</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to</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the</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understanding</a:t>
            </a:r>
            <a:endParaRPr lang="uk-UA" sz="2000" dirty="0"/>
          </a:p>
        </p:txBody>
      </p:sp>
      <p:sp>
        <p:nvSpPr>
          <p:cNvPr id="4" name="Line 2"/>
          <p:cNvSpPr>
            <a:spLocks noChangeShapeType="1"/>
          </p:cNvSpPr>
          <p:nvPr/>
        </p:nvSpPr>
        <p:spPr bwMode="auto">
          <a:xfrm>
            <a:off x="1214414" y="714356"/>
            <a:ext cx="7704138" cy="1588"/>
          </a:xfrm>
          <a:prstGeom prst="line">
            <a:avLst/>
          </a:prstGeom>
          <a:noFill/>
          <a:ln w="9360">
            <a:solidFill>
              <a:srgbClr val="3465A4"/>
            </a:solidFill>
            <a:round/>
            <a:headEnd/>
            <a:tailEnd/>
          </a:ln>
          <a:effectLst/>
        </p:spPr>
        <p:txBody>
          <a:bodyPr/>
          <a:lstStyle/>
          <a:p>
            <a:endParaRPr lang="uk-UA"/>
          </a:p>
        </p:txBody>
      </p:sp>
      <p:sp>
        <p:nvSpPr>
          <p:cNvPr id="5" name="TextBox 4"/>
          <p:cNvSpPr txBox="1"/>
          <p:nvPr/>
        </p:nvSpPr>
        <p:spPr>
          <a:xfrm>
            <a:off x="1071538" y="1928802"/>
            <a:ext cx="2571768" cy="830997"/>
          </a:xfrm>
          <a:prstGeom prst="rect">
            <a:avLst/>
          </a:prstGeom>
          <a:noFill/>
        </p:spPr>
        <p:txBody>
          <a:bodyPr wrap="square" rtlCol="0">
            <a:spAutoFit/>
          </a:bodyPr>
          <a:lstStyle/>
          <a:p>
            <a:r>
              <a:rPr lang="en-US" sz="2400" dirty="0" smtClean="0"/>
              <a:t>The product of self-knowledge</a:t>
            </a:r>
            <a:endParaRPr lang="uk-UA" sz="2400" dirty="0"/>
          </a:p>
        </p:txBody>
      </p:sp>
      <p:sp>
        <p:nvSpPr>
          <p:cNvPr id="6" name="Стрелка вправо 5"/>
          <p:cNvSpPr/>
          <p:nvPr/>
        </p:nvSpPr>
        <p:spPr>
          <a:xfrm>
            <a:off x="3643306" y="2143116"/>
            <a:ext cx="150019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TextBox 6"/>
          <p:cNvSpPr txBox="1"/>
          <p:nvPr/>
        </p:nvSpPr>
        <p:spPr>
          <a:xfrm>
            <a:off x="5572132" y="2071678"/>
            <a:ext cx="2286016" cy="461665"/>
          </a:xfrm>
          <a:prstGeom prst="rect">
            <a:avLst/>
          </a:prstGeom>
          <a:noFill/>
        </p:spPr>
        <p:txBody>
          <a:bodyPr wrap="square" rtlCol="0">
            <a:spAutoFit/>
          </a:bodyPr>
          <a:lstStyle/>
          <a:p>
            <a:pPr algn="ctr"/>
            <a:r>
              <a:rPr lang="en-GB" sz="2400" dirty="0" smtClean="0"/>
              <a:t>Self-conception</a:t>
            </a:r>
            <a:endParaRPr lang="uk-UA" sz="2400" dirty="0"/>
          </a:p>
        </p:txBody>
      </p:sp>
      <p:sp>
        <p:nvSpPr>
          <p:cNvPr id="3074" name="Rectangle 2"/>
          <p:cNvSpPr>
            <a:spLocks noChangeArrowheads="1"/>
          </p:cNvSpPr>
          <p:nvPr/>
        </p:nvSpPr>
        <p:spPr bwMode="auto">
          <a:xfrm>
            <a:off x="642910" y="3286124"/>
            <a:ext cx="7593874"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539750" algn="ctr" defTabSz="914400" rtl="0" eaLnBrk="1" fontAlgn="base" latinLnBrk="0" hangingPunct="1">
              <a:lnSpc>
                <a:spcPct val="100000"/>
              </a:lnSpc>
              <a:spcBef>
                <a:spcPct val="0"/>
              </a:spcBef>
              <a:spcAft>
                <a:spcPct val="0"/>
              </a:spcAft>
              <a:buClrTx/>
              <a:buSzTx/>
              <a:buFontTx/>
              <a:buNone/>
              <a:tabLst>
                <a:tab pos="4051300" algn="l"/>
              </a:tabLst>
            </a:pPr>
            <a:r>
              <a:rPr lang="en-GB" sz="2400" i="1" dirty="0" smtClean="0">
                <a:latin typeface="Calibri" pitchFamily="34" charset="0"/>
                <a:ea typeface="Times New Roman" pitchFamily="18" charset="0"/>
                <a:cs typeface="Times New Roman" pitchFamily="18" charset="0"/>
              </a:rPr>
              <a:t>S</a:t>
            </a:r>
            <a:r>
              <a:rPr kumimoji="0" lang="en-GB" sz="2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elf-conception </a:t>
            </a:r>
            <a:r>
              <a:rPr lang="en-GB" sz="2400" i="1" dirty="0" smtClean="0">
                <a:latin typeface="Calibri" pitchFamily="34" charset="0"/>
                <a:ea typeface="Times New Roman" pitchFamily="18" charset="0"/>
                <a:cs typeface="Times New Roman" pitchFamily="18" charset="0"/>
              </a:rPr>
              <a:t>i</a:t>
            </a:r>
            <a:r>
              <a:rPr kumimoji="0" lang="en-GB" sz="2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 a combination of all the individual </a:t>
            </a:r>
          </a:p>
          <a:p>
            <a:pPr marL="0" marR="0" lvl="0" indent="539750" algn="ctr" defTabSz="914400" rtl="0" eaLnBrk="1" fontAlgn="base" latinLnBrk="0" hangingPunct="1">
              <a:lnSpc>
                <a:spcPct val="100000"/>
              </a:lnSpc>
              <a:spcBef>
                <a:spcPct val="0"/>
              </a:spcBef>
              <a:spcAft>
                <a:spcPct val="0"/>
              </a:spcAft>
              <a:buClrTx/>
              <a:buSzTx/>
              <a:buFontTx/>
              <a:buNone/>
              <a:tabLst>
                <a:tab pos="4051300" algn="l"/>
              </a:tabLst>
            </a:pPr>
            <a:r>
              <a:rPr kumimoji="0" lang="en-GB" sz="2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perceptions of himself, connected with his assessment.</a:t>
            </a:r>
            <a:endParaRPr kumimoji="0" lang="en-GB" sz="2400" b="0" i="1" u="none" strike="noStrike" cap="none" normalizeH="0" baseline="0" dirty="0" smtClean="0">
              <a:ln>
                <a:noFill/>
              </a:ln>
              <a:solidFill>
                <a:schemeClr val="tx1"/>
              </a:solidFill>
              <a:effectLst/>
              <a:latin typeface="Calibri" pitchFamily="34" charset="0"/>
              <a:cs typeface="Arial" pitchFamily="34" charset="0"/>
            </a:endParaRPr>
          </a:p>
        </p:txBody>
      </p:sp>
      <p:sp>
        <p:nvSpPr>
          <p:cNvPr id="11" name="TextBox 10"/>
          <p:cNvSpPr txBox="1"/>
          <p:nvPr/>
        </p:nvSpPr>
        <p:spPr>
          <a:xfrm>
            <a:off x="6357950" y="4286256"/>
            <a:ext cx="2214578" cy="461665"/>
          </a:xfrm>
          <a:prstGeom prst="rect">
            <a:avLst/>
          </a:prstGeom>
          <a:noFill/>
        </p:spPr>
        <p:txBody>
          <a:bodyPr wrap="square" rtlCol="0">
            <a:spAutoFit/>
          </a:bodyPr>
          <a:lstStyle/>
          <a:p>
            <a:r>
              <a:rPr lang="en-GB" sz="2400" i="1" dirty="0" smtClean="0"/>
              <a:t>Robert Burns </a:t>
            </a:r>
            <a:endParaRPr lang="uk-UA" sz="24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686800" cy="439718"/>
          </a:xfrm>
        </p:spPr>
        <p:txBody>
          <a:bodyPr>
            <a:normAutofit fontScale="90000"/>
          </a:bodyPr>
          <a:lstStyle/>
          <a:p>
            <a:r>
              <a:rPr lang="en-US" dirty="0" smtClean="0">
                <a:latin typeface="Trebuchet MS" pitchFamily="34" charset="0"/>
                <a:ea typeface="Times New Roman" pitchFamily="18" charset="0"/>
                <a:cs typeface="Times New Roman" pitchFamily="18" charset="0"/>
              </a:rPr>
              <a:t>           </a:t>
            </a:r>
            <a:r>
              <a:rPr lang="uk-UA" sz="2200" dirty="0" smtClean="0">
                <a:latin typeface="Trebuchet MS" pitchFamily="34" charset="0"/>
                <a:ea typeface="Times New Roman" pitchFamily="18" charset="0"/>
                <a:cs typeface="Times New Roman" pitchFamily="18" charset="0"/>
              </a:rPr>
              <a:t>Self-</a:t>
            </a:r>
            <a:r>
              <a:rPr lang="uk-UA" sz="2200" dirty="0" err="1" smtClean="0">
                <a:latin typeface="Trebuchet MS" pitchFamily="34" charset="0"/>
                <a:ea typeface="Times New Roman" pitchFamily="18" charset="0"/>
                <a:cs typeface="Times New Roman" pitchFamily="18" charset="0"/>
              </a:rPr>
              <a:t>knowledge</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basic</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approaches</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to</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the</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understanding</a:t>
            </a:r>
            <a:endParaRPr lang="uk-UA" sz="2200" dirty="0"/>
          </a:p>
        </p:txBody>
      </p:sp>
      <p:sp>
        <p:nvSpPr>
          <p:cNvPr id="3" name="Содержимое 2"/>
          <p:cNvSpPr>
            <a:spLocks noGrp="1"/>
          </p:cNvSpPr>
          <p:nvPr>
            <p:ph idx="1"/>
          </p:nvPr>
        </p:nvSpPr>
        <p:spPr/>
        <p:txBody>
          <a:bodyPr>
            <a:normAutofit/>
          </a:bodyPr>
          <a:lstStyle/>
          <a:p>
            <a:pPr algn="ctr">
              <a:buNone/>
            </a:pPr>
            <a:r>
              <a:rPr lang="en-GB" sz="3000" dirty="0" smtClean="0"/>
              <a:t>  </a:t>
            </a:r>
            <a:r>
              <a:rPr lang="en-GB" sz="2600" i="1" dirty="0" smtClean="0"/>
              <a:t>Modern studies present different types of self-knowledge.</a:t>
            </a:r>
            <a:endParaRPr lang="uk-UA" sz="2600" i="1" dirty="0" smtClean="0"/>
          </a:p>
          <a:p>
            <a:pPr algn="ctr">
              <a:buNone/>
            </a:pPr>
            <a:r>
              <a:rPr lang="en-GB" sz="2600" u="sng" dirty="0" smtClean="0"/>
              <a:t>   William Nasby </a:t>
            </a:r>
            <a:r>
              <a:rPr lang="en-GB" sz="2600" dirty="0" smtClean="0"/>
              <a:t>provides </a:t>
            </a:r>
            <a:r>
              <a:rPr lang="en-GB" sz="2600" dirty="0" smtClean="0">
                <a:solidFill>
                  <a:srgbClr val="FFC000"/>
                </a:solidFill>
              </a:rPr>
              <a:t>"private" </a:t>
            </a:r>
            <a:r>
              <a:rPr lang="en-GB" sz="2600" dirty="0" smtClean="0"/>
              <a:t>and </a:t>
            </a:r>
            <a:r>
              <a:rPr lang="en-GB" sz="2600" dirty="0" smtClean="0">
                <a:solidFill>
                  <a:srgbClr val="FFC000"/>
                </a:solidFill>
              </a:rPr>
              <a:t>"social" </a:t>
            </a:r>
            <a:r>
              <a:rPr lang="en-GB" sz="2600" dirty="0" smtClean="0"/>
              <a:t>self-knowledge:</a:t>
            </a:r>
            <a:endParaRPr lang="uk-UA" sz="2600" dirty="0" smtClean="0"/>
          </a:p>
          <a:p>
            <a:pPr algn="just"/>
            <a:r>
              <a:rPr lang="en-GB" sz="2600" dirty="0" smtClean="0">
                <a:solidFill>
                  <a:srgbClr val="FFC000"/>
                </a:solidFill>
              </a:rPr>
              <a:t>"Private" </a:t>
            </a:r>
            <a:r>
              <a:rPr lang="en-GB" sz="2600" dirty="0" smtClean="0"/>
              <a:t>is knowledge of the hidden aspects of "self”, which only the subject can observe (</a:t>
            </a:r>
            <a:r>
              <a:rPr lang="en-GB" sz="2600" dirty="0" err="1" smtClean="0"/>
              <a:t>eg</a:t>
            </a:r>
            <a:r>
              <a:rPr lang="en-GB" sz="2600" dirty="0" smtClean="0"/>
              <a:t>, his true feelings, thoughts, goals, motivations, desires, etc.).</a:t>
            </a:r>
            <a:endParaRPr lang="uk-UA" sz="2600" dirty="0" smtClean="0"/>
          </a:p>
          <a:p>
            <a:pPr algn="just"/>
            <a:r>
              <a:rPr lang="en-GB" sz="2600" dirty="0" smtClean="0">
                <a:solidFill>
                  <a:srgbClr val="FFC000"/>
                </a:solidFill>
              </a:rPr>
              <a:t>"Social" </a:t>
            </a:r>
            <a:r>
              <a:rPr lang="en-GB" sz="2600" dirty="0" smtClean="0"/>
              <a:t>provides the display of an open, visible aspects of the "self" (</a:t>
            </a:r>
            <a:r>
              <a:rPr lang="en-GB" sz="2600" dirty="0" err="1" smtClean="0"/>
              <a:t>eg</a:t>
            </a:r>
            <a:r>
              <a:rPr lang="en-GB" sz="2600" dirty="0" smtClean="0"/>
              <a:t>, physical appearance and behaviour in the state of affect, anxiety or joy).</a:t>
            </a:r>
            <a:endParaRPr lang="uk-UA" sz="2600" dirty="0" smtClean="0"/>
          </a:p>
          <a:p>
            <a:pPr>
              <a:buNone/>
            </a:pPr>
            <a:endParaRPr lang="uk-UA" sz="2600" dirty="0"/>
          </a:p>
        </p:txBody>
      </p:sp>
      <p:sp>
        <p:nvSpPr>
          <p:cNvPr id="4" name="Line 2"/>
          <p:cNvSpPr>
            <a:spLocks noChangeShapeType="1"/>
          </p:cNvSpPr>
          <p:nvPr/>
        </p:nvSpPr>
        <p:spPr bwMode="auto">
          <a:xfrm>
            <a:off x="1214414" y="714356"/>
            <a:ext cx="7704138" cy="1588"/>
          </a:xfrm>
          <a:prstGeom prst="line">
            <a:avLst/>
          </a:prstGeom>
          <a:noFill/>
          <a:ln w="9360">
            <a:solidFill>
              <a:srgbClr val="3465A4"/>
            </a:solidFill>
            <a:round/>
            <a:headEnd/>
            <a:tailEnd/>
          </a:ln>
          <a:effectLst/>
        </p:spPr>
        <p:txBody>
          <a:bodyPr/>
          <a:lstStyle/>
          <a:p>
            <a:endParaRPr lang="uk-U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14290"/>
            <a:ext cx="8501090" cy="511156"/>
          </a:xfrm>
        </p:spPr>
        <p:txBody>
          <a:bodyPr>
            <a:normAutofit fontScale="90000"/>
          </a:bodyPr>
          <a:lstStyle/>
          <a:p>
            <a:r>
              <a:rPr lang="en-US" dirty="0" smtClean="0">
                <a:latin typeface="Trebuchet MS" pitchFamily="34" charset="0"/>
                <a:ea typeface="Times New Roman" pitchFamily="18" charset="0"/>
                <a:cs typeface="Times New Roman" pitchFamily="18" charset="0"/>
              </a:rPr>
              <a:t>          </a:t>
            </a:r>
            <a:r>
              <a:rPr lang="uk-UA" sz="2200" dirty="0" smtClean="0">
                <a:latin typeface="Trebuchet MS" pitchFamily="34" charset="0"/>
                <a:ea typeface="Times New Roman" pitchFamily="18" charset="0"/>
                <a:cs typeface="Times New Roman" pitchFamily="18" charset="0"/>
              </a:rPr>
              <a:t>Self-</a:t>
            </a:r>
            <a:r>
              <a:rPr lang="uk-UA" sz="2200" dirty="0" err="1" smtClean="0">
                <a:latin typeface="Trebuchet MS" pitchFamily="34" charset="0"/>
                <a:ea typeface="Times New Roman" pitchFamily="18" charset="0"/>
                <a:cs typeface="Times New Roman" pitchFamily="18" charset="0"/>
              </a:rPr>
              <a:t>knowledge</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basic</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approaches</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to</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the</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understanding</a:t>
            </a:r>
            <a:endParaRPr lang="uk-UA" sz="2200" dirty="0"/>
          </a:p>
        </p:txBody>
      </p:sp>
      <p:sp>
        <p:nvSpPr>
          <p:cNvPr id="3" name="Содержимое 2"/>
          <p:cNvSpPr>
            <a:spLocks noGrp="1"/>
          </p:cNvSpPr>
          <p:nvPr>
            <p:ph idx="1"/>
          </p:nvPr>
        </p:nvSpPr>
        <p:spPr>
          <a:xfrm>
            <a:off x="457200" y="1357298"/>
            <a:ext cx="8229600" cy="4768865"/>
          </a:xfrm>
        </p:spPr>
        <p:txBody>
          <a:bodyPr>
            <a:normAutofit/>
          </a:bodyPr>
          <a:lstStyle/>
          <a:p>
            <a:pPr algn="ctr">
              <a:buNone/>
            </a:pPr>
            <a:r>
              <a:rPr lang="en-US" b="1" dirty="0" smtClean="0"/>
              <a:t>Understanding of </a:t>
            </a:r>
            <a:r>
              <a:rPr lang="en-US" b="1" dirty="0" smtClean="0">
                <a:ea typeface="Times New Roman" pitchFamily="18" charset="0"/>
                <a:cs typeface="Times New Roman" pitchFamily="18" charset="0"/>
              </a:rPr>
              <a:t> s</a:t>
            </a:r>
            <a:r>
              <a:rPr lang="uk-UA" b="1" dirty="0" smtClean="0">
                <a:ea typeface="Times New Roman" pitchFamily="18" charset="0"/>
                <a:cs typeface="Times New Roman" pitchFamily="18" charset="0"/>
              </a:rPr>
              <a:t>elf-</a:t>
            </a:r>
            <a:r>
              <a:rPr lang="uk-UA" b="1" dirty="0" err="1" smtClean="0">
                <a:ea typeface="Times New Roman" pitchFamily="18" charset="0"/>
                <a:cs typeface="Times New Roman" pitchFamily="18" charset="0"/>
              </a:rPr>
              <a:t>knowledge</a:t>
            </a:r>
            <a:r>
              <a:rPr lang="en-US" b="1" dirty="0" smtClean="0">
                <a:ea typeface="Times New Roman" pitchFamily="18" charset="0"/>
                <a:cs typeface="Times New Roman" pitchFamily="18" charset="0"/>
              </a:rPr>
              <a:t> </a:t>
            </a:r>
            <a:r>
              <a:rPr lang="en-US" b="1" dirty="0" smtClean="0"/>
              <a:t>in Psychoanalysis</a:t>
            </a:r>
          </a:p>
          <a:p>
            <a:pPr algn="just">
              <a:buNone/>
            </a:pPr>
            <a:r>
              <a:rPr lang="en-GB" sz="2400" dirty="0" smtClean="0"/>
              <a:t>     </a:t>
            </a:r>
            <a:r>
              <a:rPr lang="en-GB" sz="2400" u="sng" dirty="0" smtClean="0"/>
              <a:t>In classic psychoanalysis </a:t>
            </a:r>
            <a:r>
              <a:rPr lang="en-GB" sz="2400" dirty="0" smtClean="0"/>
              <a:t>an important part of self-knowledge is awareness of the displaced in the unconscious. </a:t>
            </a:r>
          </a:p>
          <a:p>
            <a:pPr algn="just">
              <a:buNone/>
            </a:pPr>
            <a:r>
              <a:rPr lang="en-GB" sz="2400" dirty="0" smtClean="0"/>
              <a:t>     </a:t>
            </a:r>
            <a:r>
              <a:rPr lang="en-GB" sz="2400" u="sng" dirty="0" smtClean="0"/>
              <a:t>A. Adler sees the sense of self-knowledge</a:t>
            </a:r>
            <a:r>
              <a:rPr lang="en-GB" sz="2400" dirty="0" smtClean="0"/>
              <a:t> in knowledge of human its true life purpose, which is hidden from the individual often by the false goals that motivate him to superiority over others, to power and so on.</a:t>
            </a:r>
            <a:endParaRPr lang="uk-UA" sz="2400" dirty="0" smtClean="0"/>
          </a:p>
          <a:p>
            <a:pPr algn="ctr">
              <a:buNone/>
            </a:pPr>
            <a:endParaRPr lang="uk-UA" sz="2400" b="1" dirty="0"/>
          </a:p>
        </p:txBody>
      </p:sp>
      <p:sp>
        <p:nvSpPr>
          <p:cNvPr id="4" name="Line 2"/>
          <p:cNvSpPr>
            <a:spLocks noChangeShapeType="1"/>
          </p:cNvSpPr>
          <p:nvPr/>
        </p:nvSpPr>
        <p:spPr bwMode="auto">
          <a:xfrm>
            <a:off x="1214414" y="714356"/>
            <a:ext cx="7704138" cy="1588"/>
          </a:xfrm>
          <a:prstGeom prst="line">
            <a:avLst/>
          </a:prstGeom>
          <a:noFill/>
          <a:ln w="9360">
            <a:solidFill>
              <a:srgbClr val="3465A4"/>
            </a:solidFill>
            <a:round/>
            <a:headEnd/>
            <a:tailEnd/>
          </a:ln>
          <a:effectLst/>
        </p:spPr>
        <p:txBody>
          <a:bodyPr/>
          <a:lstStyle/>
          <a:p>
            <a:endParaRPr lang="uk-U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511156"/>
          </a:xfrm>
        </p:spPr>
        <p:txBody>
          <a:bodyPr>
            <a:normAutofit/>
          </a:bodyPr>
          <a:lstStyle/>
          <a:p>
            <a:r>
              <a:rPr lang="en-US" sz="2000" dirty="0" smtClean="0">
                <a:latin typeface="Trebuchet MS" pitchFamily="34" charset="0"/>
                <a:ea typeface="Times New Roman" pitchFamily="18" charset="0"/>
                <a:cs typeface="Times New Roman" pitchFamily="18" charset="0"/>
              </a:rPr>
              <a:t>                       </a:t>
            </a:r>
            <a:r>
              <a:rPr lang="uk-UA" sz="2000" dirty="0" smtClean="0">
                <a:latin typeface="Trebuchet MS" pitchFamily="34" charset="0"/>
                <a:ea typeface="Times New Roman" pitchFamily="18" charset="0"/>
                <a:cs typeface="Times New Roman" pitchFamily="18" charset="0"/>
              </a:rPr>
              <a:t>Self-</a:t>
            </a:r>
            <a:r>
              <a:rPr lang="uk-UA" sz="2000" dirty="0" err="1" smtClean="0">
                <a:latin typeface="Trebuchet MS" pitchFamily="34" charset="0"/>
                <a:ea typeface="Times New Roman" pitchFamily="18" charset="0"/>
                <a:cs typeface="Times New Roman" pitchFamily="18" charset="0"/>
              </a:rPr>
              <a:t>knowledge</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basic</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approaches</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to</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the</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understanding</a:t>
            </a:r>
            <a:endParaRPr lang="uk-UA" sz="2000" dirty="0"/>
          </a:p>
        </p:txBody>
      </p:sp>
      <p:sp>
        <p:nvSpPr>
          <p:cNvPr id="3" name="Содержимое 2"/>
          <p:cNvSpPr>
            <a:spLocks noGrp="1"/>
          </p:cNvSpPr>
          <p:nvPr>
            <p:ph idx="1"/>
          </p:nvPr>
        </p:nvSpPr>
        <p:spPr/>
        <p:txBody>
          <a:bodyPr>
            <a:normAutofit/>
          </a:bodyPr>
          <a:lstStyle/>
          <a:p>
            <a:pPr algn="ctr">
              <a:buNone/>
            </a:pPr>
            <a:r>
              <a:rPr lang="en-US" b="1" dirty="0" smtClean="0"/>
              <a:t>Understanding of </a:t>
            </a:r>
            <a:r>
              <a:rPr lang="en-US" b="1" dirty="0" smtClean="0">
                <a:ea typeface="Times New Roman" pitchFamily="18" charset="0"/>
                <a:cs typeface="Times New Roman" pitchFamily="18" charset="0"/>
              </a:rPr>
              <a:t> s</a:t>
            </a:r>
            <a:r>
              <a:rPr lang="uk-UA" b="1" dirty="0" smtClean="0">
                <a:ea typeface="Times New Roman" pitchFamily="18" charset="0"/>
                <a:cs typeface="Times New Roman" pitchFamily="18" charset="0"/>
              </a:rPr>
              <a:t>elf-</a:t>
            </a:r>
            <a:r>
              <a:rPr lang="uk-UA" b="1" dirty="0" err="1" smtClean="0">
                <a:ea typeface="Times New Roman" pitchFamily="18" charset="0"/>
                <a:cs typeface="Times New Roman" pitchFamily="18" charset="0"/>
              </a:rPr>
              <a:t>knowledge</a:t>
            </a:r>
            <a:r>
              <a:rPr lang="en-US" b="1" dirty="0" smtClean="0">
                <a:ea typeface="Times New Roman" pitchFamily="18" charset="0"/>
                <a:cs typeface="Times New Roman" pitchFamily="18" charset="0"/>
              </a:rPr>
              <a:t> </a:t>
            </a:r>
            <a:r>
              <a:rPr lang="en-US" b="1" dirty="0" smtClean="0"/>
              <a:t>in </a:t>
            </a:r>
            <a:r>
              <a:rPr lang="en-GB" b="1" dirty="0" err="1" smtClean="0"/>
              <a:t>Psychosynthesis</a:t>
            </a:r>
            <a:endParaRPr lang="en-GB" b="1" dirty="0" smtClean="0"/>
          </a:p>
          <a:p>
            <a:pPr algn="just">
              <a:buNone/>
            </a:pPr>
            <a:r>
              <a:rPr lang="en-GB" dirty="0" smtClean="0"/>
              <a:t>   		</a:t>
            </a:r>
            <a:r>
              <a:rPr lang="en-GB" sz="2800" u="sng" dirty="0" smtClean="0"/>
              <a:t>The main idea of ​​self-knowledge</a:t>
            </a:r>
            <a:r>
              <a:rPr lang="en-GB" sz="2800" dirty="0" smtClean="0"/>
              <a:t> is achieving </a:t>
            </a:r>
            <a:r>
              <a:rPr lang="en-GB" sz="2800" dirty="0" smtClean="0">
                <a:solidFill>
                  <a:srgbClr val="FFC000"/>
                </a:solidFill>
              </a:rPr>
              <a:t>inner harmony </a:t>
            </a:r>
            <a:r>
              <a:rPr lang="en-GB" sz="2800" dirty="0" smtClean="0"/>
              <a:t>and unity with the Supreme Self. To find inner harmony, he should define and understand it </a:t>
            </a:r>
            <a:r>
              <a:rPr lang="en-GB" sz="2800" dirty="0" err="1" smtClean="0"/>
              <a:t>subpersonalities</a:t>
            </a:r>
            <a:r>
              <a:rPr lang="en-GB" sz="2800" dirty="0" smtClean="0"/>
              <a:t>, </a:t>
            </a:r>
            <a:r>
              <a:rPr lang="en-GB" sz="2800" dirty="0" err="1" smtClean="0"/>
              <a:t>disidentification</a:t>
            </a:r>
            <a:r>
              <a:rPr lang="en-GB" sz="2800" dirty="0" smtClean="0"/>
              <a:t> with those of them who took over most of "power" and to find the full control over all its </a:t>
            </a:r>
            <a:r>
              <a:rPr lang="en-GB" sz="2800" dirty="0" err="1" smtClean="0"/>
              <a:t>subpersonalities</a:t>
            </a:r>
            <a:r>
              <a:rPr lang="en-GB" sz="2800" dirty="0" smtClean="0"/>
              <a:t>.</a:t>
            </a:r>
            <a:endParaRPr lang="uk-UA" sz="2800" b="1" dirty="0"/>
          </a:p>
        </p:txBody>
      </p:sp>
      <p:sp>
        <p:nvSpPr>
          <p:cNvPr id="4" name="Line 2"/>
          <p:cNvSpPr>
            <a:spLocks noChangeShapeType="1"/>
          </p:cNvSpPr>
          <p:nvPr/>
        </p:nvSpPr>
        <p:spPr bwMode="auto">
          <a:xfrm>
            <a:off x="1214414" y="714356"/>
            <a:ext cx="7704138" cy="1588"/>
          </a:xfrm>
          <a:prstGeom prst="line">
            <a:avLst/>
          </a:prstGeom>
          <a:noFill/>
          <a:ln w="9360">
            <a:solidFill>
              <a:srgbClr val="3465A4"/>
            </a:solidFill>
            <a:round/>
            <a:headEnd/>
            <a:tailEnd/>
          </a:ln>
          <a:effectLst/>
        </p:spPr>
        <p:txBody>
          <a:bodyPr/>
          <a:lstStyle/>
          <a:p>
            <a:endParaRPr lang="uk-U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85728"/>
            <a:ext cx="8715436" cy="428628"/>
          </a:xfrm>
        </p:spPr>
        <p:txBody>
          <a:bodyPr>
            <a:normAutofit/>
          </a:bodyPr>
          <a:lstStyle/>
          <a:p>
            <a:r>
              <a:rPr lang="en-US" sz="2000" dirty="0" smtClean="0">
                <a:latin typeface="Trebuchet MS" pitchFamily="34" charset="0"/>
                <a:ea typeface="Times New Roman" pitchFamily="18" charset="0"/>
                <a:cs typeface="Times New Roman" pitchFamily="18" charset="0"/>
              </a:rPr>
              <a:t>                           </a:t>
            </a:r>
            <a:r>
              <a:rPr lang="uk-UA" sz="2000" dirty="0" smtClean="0">
                <a:latin typeface="Trebuchet MS" pitchFamily="34" charset="0"/>
                <a:ea typeface="Times New Roman" pitchFamily="18" charset="0"/>
                <a:cs typeface="Times New Roman" pitchFamily="18" charset="0"/>
              </a:rPr>
              <a:t>Self-</a:t>
            </a:r>
            <a:r>
              <a:rPr lang="uk-UA" sz="2000" dirty="0" err="1" smtClean="0">
                <a:latin typeface="Trebuchet MS" pitchFamily="34" charset="0"/>
                <a:ea typeface="Times New Roman" pitchFamily="18" charset="0"/>
                <a:cs typeface="Times New Roman" pitchFamily="18" charset="0"/>
              </a:rPr>
              <a:t>knowledge</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basic</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approaches</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to</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the</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understanding</a:t>
            </a:r>
            <a:endParaRPr lang="uk-UA" sz="2000" dirty="0"/>
          </a:p>
        </p:txBody>
      </p:sp>
      <p:sp>
        <p:nvSpPr>
          <p:cNvPr id="3" name="Содержимое 2"/>
          <p:cNvSpPr>
            <a:spLocks noGrp="1"/>
          </p:cNvSpPr>
          <p:nvPr>
            <p:ph idx="1"/>
          </p:nvPr>
        </p:nvSpPr>
        <p:spPr/>
        <p:txBody>
          <a:bodyPr>
            <a:normAutofit/>
          </a:bodyPr>
          <a:lstStyle/>
          <a:p>
            <a:pPr algn="ctr">
              <a:buNone/>
            </a:pPr>
            <a:r>
              <a:rPr lang="en-US" b="1" dirty="0" smtClean="0"/>
              <a:t>Understanding of </a:t>
            </a:r>
            <a:r>
              <a:rPr lang="en-US" b="1" dirty="0" smtClean="0">
                <a:ea typeface="Times New Roman" pitchFamily="18" charset="0"/>
                <a:cs typeface="Times New Roman" pitchFamily="18" charset="0"/>
              </a:rPr>
              <a:t> s</a:t>
            </a:r>
            <a:r>
              <a:rPr lang="uk-UA" b="1" dirty="0" smtClean="0">
                <a:ea typeface="Times New Roman" pitchFamily="18" charset="0"/>
                <a:cs typeface="Times New Roman" pitchFamily="18" charset="0"/>
              </a:rPr>
              <a:t>elf-</a:t>
            </a:r>
            <a:r>
              <a:rPr lang="uk-UA" b="1" dirty="0" err="1" smtClean="0">
                <a:ea typeface="Times New Roman" pitchFamily="18" charset="0"/>
                <a:cs typeface="Times New Roman" pitchFamily="18" charset="0"/>
              </a:rPr>
              <a:t>knowledge</a:t>
            </a:r>
            <a:r>
              <a:rPr lang="en-US" b="1" dirty="0" smtClean="0">
                <a:ea typeface="Times New Roman" pitchFamily="18" charset="0"/>
                <a:cs typeface="Times New Roman" pitchFamily="18" charset="0"/>
              </a:rPr>
              <a:t> </a:t>
            </a:r>
            <a:r>
              <a:rPr lang="en-US" b="1" dirty="0" smtClean="0"/>
              <a:t>in Gestalt Therapy</a:t>
            </a:r>
          </a:p>
          <a:p>
            <a:pPr algn="just">
              <a:buNone/>
            </a:pPr>
            <a:r>
              <a:rPr lang="en-GB" sz="2400" dirty="0" smtClean="0"/>
              <a:t>   </a:t>
            </a:r>
            <a:r>
              <a:rPr lang="en-GB" sz="2400" dirty="0" smtClean="0">
                <a:solidFill>
                  <a:srgbClr val="FFC000"/>
                </a:solidFill>
              </a:rPr>
              <a:t>Self-knowledge is</a:t>
            </a:r>
            <a:r>
              <a:rPr lang="en-GB" sz="2400" dirty="0" smtClean="0"/>
              <a:t> defined as a mean to personal maturity. </a:t>
            </a:r>
          </a:p>
          <a:p>
            <a:pPr algn="just">
              <a:buNone/>
            </a:pPr>
            <a:r>
              <a:rPr lang="en-GB" sz="2400" dirty="0" smtClean="0"/>
              <a:t>   </a:t>
            </a:r>
            <a:r>
              <a:rPr lang="en-GB" sz="2400" dirty="0" err="1" smtClean="0"/>
              <a:t>F.Perls</a:t>
            </a:r>
            <a:r>
              <a:rPr lang="en-GB" sz="2400" dirty="0" smtClean="0"/>
              <a:t> identifies the following </a:t>
            </a:r>
            <a:r>
              <a:rPr lang="en-GB" sz="2400" dirty="0" smtClean="0">
                <a:solidFill>
                  <a:srgbClr val="FFC000"/>
                </a:solidFill>
              </a:rPr>
              <a:t>indicators of personality</a:t>
            </a:r>
          </a:p>
          <a:p>
            <a:pPr algn="just">
              <a:buNone/>
            </a:pPr>
            <a:r>
              <a:rPr lang="en-GB" sz="2400" dirty="0" smtClean="0">
                <a:solidFill>
                  <a:srgbClr val="FFC000"/>
                </a:solidFill>
              </a:rPr>
              <a:t>   maturity: </a:t>
            </a:r>
          </a:p>
          <a:p>
            <a:pPr algn="just"/>
            <a:r>
              <a:rPr lang="en-GB" sz="2400" dirty="0" smtClean="0"/>
              <a:t>the ability to find support from inside, not from others; </a:t>
            </a:r>
          </a:p>
          <a:p>
            <a:pPr algn="just"/>
            <a:r>
              <a:rPr lang="en-GB" sz="2400" dirty="0" smtClean="0"/>
              <a:t>ability to take responsibility; </a:t>
            </a:r>
          </a:p>
          <a:p>
            <a:pPr algn="just"/>
            <a:r>
              <a:rPr lang="en-GB" sz="2400" dirty="0" smtClean="0"/>
              <a:t>to mobilize own resources in difficult situations; </a:t>
            </a:r>
          </a:p>
          <a:p>
            <a:pPr algn="just"/>
            <a:r>
              <a:rPr lang="en-GB" sz="2400" dirty="0" smtClean="0"/>
              <a:t>to take risks to get out of the dead end.</a:t>
            </a:r>
            <a:endParaRPr lang="uk-UA" sz="2400" dirty="0" smtClean="0"/>
          </a:p>
          <a:p>
            <a:pPr algn="ctr">
              <a:buNone/>
            </a:pPr>
            <a:endParaRPr lang="en-US" b="1" dirty="0" smtClean="0"/>
          </a:p>
          <a:p>
            <a:pPr algn="ctr">
              <a:buNone/>
            </a:pPr>
            <a:endParaRPr lang="uk-UA" dirty="0"/>
          </a:p>
        </p:txBody>
      </p:sp>
      <p:sp>
        <p:nvSpPr>
          <p:cNvPr id="4" name="Line 2"/>
          <p:cNvSpPr>
            <a:spLocks noChangeShapeType="1"/>
          </p:cNvSpPr>
          <p:nvPr/>
        </p:nvSpPr>
        <p:spPr bwMode="auto">
          <a:xfrm>
            <a:off x="1214414" y="714356"/>
            <a:ext cx="7704138" cy="1588"/>
          </a:xfrm>
          <a:prstGeom prst="line">
            <a:avLst/>
          </a:prstGeom>
          <a:noFill/>
          <a:ln w="9360">
            <a:solidFill>
              <a:srgbClr val="3465A4"/>
            </a:solidFill>
            <a:round/>
            <a:headEnd/>
            <a:tailEnd/>
          </a:ln>
          <a:effectLst/>
        </p:spPr>
        <p:txBody>
          <a:bodyPr/>
          <a:lstStyle/>
          <a:p>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439718"/>
          </a:xfrm>
        </p:spPr>
        <p:txBody>
          <a:bodyPr>
            <a:normAutofit/>
          </a:bodyPr>
          <a:lstStyle/>
          <a:p>
            <a:r>
              <a:rPr lang="en-US" sz="2000" dirty="0" smtClean="0">
                <a:latin typeface="Trebuchet MS" pitchFamily="34" charset="0"/>
                <a:ea typeface="Times New Roman" pitchFamily="18" charset="0"/>
                <a:cs typeface="Times New Roman" pitchFamily="18" charset="0"/>
              </a:rPr>
              <a:t>                       </a:t>
            </a:r>
            <a:r>
              <a:rPr lang="uk-UA" sz="2000" dirty="0" smtClean="0">
                <a:latin typeface="Trebuchet MS" pitchFamily="34" charset="0"/>
                <a:ea typeface="Times New Roman" pitchFamily="18" charset="0"/>
                <a:cs typeface="Times New Roman" pitchFamily="18" charset="0"/>
              </a:rPr>
              <a:t>Self-</a:t>
            </a:r>
            <a:r>
              <a:rPr lang="uk-UA" sz="2000" dirty="0" err="1" smtClean="0">
                <a:latin typeface="Trebuchet MS" pitchFamily="34" charset="0"/>
                <a:ea typeface="Times New Roman" pitchFamily="18" charset="0"/>
                <a:cs typeface="Times New Roman" pitchFamily="18" charset="0"/>
              </a:rPr>
              <a:t>knowledge</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basic</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approaches</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to</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the</a:t>
            </a:r>
            <a:r>
              <a:rPr lang="uk-UA" sz="2000" dirty="0" smtClean="0">
                <a:latin typeface="Trebuchet MS" pitchFamily="34" charset="0"/>
                <a:ea typeface="Times New Roman" pitchFamily="18" charset="0"/>
                <a:cs typeface="Times New Roman" pitchFamily="18" charset="0"/>
              </a:rPr>
              <a:t> </a:t>
            </a:r>
            <a:r>
              <a:rPr lang="uk-UA" sz="2000" dirty="0" err="1" smtClean="0">
                <a:latin typeface="Trebuchet MS" pitchFamily="34" charset="0"/>
                <a:ea typeface="Times New Roman" pitchFamily="18" charset="0"/>
                <a:cs typeface="Times New Roman" pitchFamily="18" charset="0"/>
              </a:rPr>
              <a:t>understanding</a:t>
            </a:r>
            <a:endParaRPr lang="uk-UA" sz="2000" dirty="0"/>
          </a:p>
        </p:txBody>
      </p:sp>
      <p:sp>
        <p:nvSpPr>
          <p:cNvPr id="3" name="Содержимое 2"/>
          <p:cNvSpPr>
            <a:spLocks noGrp="1"/>
          </p:cNvSpPr>
          <p:nvPr>
            <p:ph idx="1"/>
          </p:nvPr>
        </p:nvSpPr>
        <p:spPr/>
        <p:txBody>
          <a:bodyPr/>
          <a:lstStyle/>
          <a:p>
            <a:pPr algn="ctr">
              <a:buNone/>
            </a:pPr>
            <a:r>
              <a:rPr lang="en-US" b="1" dirty="0" smtClean="0"/>
              <a:t>Understanding of </a:t>
            </a:r>
            <a:r>
              <a:rPr lang="en-US" b="1" dirty="0" smtClean="0">
                <a:ea typeface="Times New Roman" pitchFamily="18" charset="0"/>
                <a:cs typeface="Times New Roman" pitchFamily="18" charset="0"/>
              </a:rPr>
              <a:t> s</a:t>
            </a:r>
            <a:r>
              <a:rPr lang="uk-UA" b="1" dirty="0" smtClean="0">
                <a:ea typeface="Times New Roman" pitchFamily="18" charset="0"/>
                <a:cs typeface="Times New Roman" pitchFamily="18" charset="0"/>
              </a:rPr>
              <a:t>elf-</a:t>
            </a:r>
            <a:r>
              <a:rPr lang="uk-UA" b="1" dirty="0" err="1" smtClean="0">
                <a:ea typeface="Times New Roman" pitchFamily="18" charset="0"/>
                <a:cs typeface="Times New Roman" pitchFamily="18" charset="0"/>
              </a:rPr>
              <a:t>knowledge</a:t>
            </a:r>
            <a:r>
              <a:rPr lang="en-US" b="1" dirty="0" smtClean="0">
                <a:ea typeface="Times New Roman" pitchFamily="18" charset="0"/>
                <a:cs typeface="Times New Roman" pitchFamily="18" charset="0"/>
              </a:rPr>
              <a:t> </a:t>
            </a:r>
            <a:r>
              <a:rPr lang="en-US" b="1" dirty="0" smtClean="0"/>
              <a:t>in </a:t>
            </a:r>
            <a:r>
              <a:rPr lang="en-GB" b="1" dirty="0" smtClean="0"/>
              <a:t>Humanistic Psychology</a:t>
            </a:r>
          </a:p>
          <a:p>
            <a:pPr algn="just">
              <a:buNone/>
            </a:pPr>
            <a:r>
              <a:rPr lang="en-GB" sz="2800" dirty="0" smtClean="0"/>
              <a:t>    It shows </a:t>
            </a:r>
            <a:r>
              <a:rPr lang="en-GB" sz="2800" dirty="0" smtClean="0">
                <a:solidFill>
                  <a:srgbClr val="FFC000"/>
                </a:solidFill>
              </a:rPr>
              <a:t>self-knowledge</a:t>
            </a:r>
            <a:r>
              <a:rPr lang="en-GB" sz="2800" dirty="0" smtClean="0"/>
              <a:t> </a:t>
            </a:r>
            <a:r>
              <a:rPr lang="en-GB" sz="2800" dirty="0" smtClean="0">
                <a:solidFill>
                  <a:srgbClr val="FFC000"/>
                </a:solidFill>
              </a:rPr>
              <a:t>as</a:t>
            </a:r>
            <a:r>
              <a:rPr lang="en-GB" sz="2800" dirty="0" smtClean="0"/>
              <a:t> a necessary </a:t>
            </a:r>
            <a:r>
              <a:rPr lang="en-GB" sz="2800" dirty="0" smtClean="0">
                <a:solidFill>
                  <a:srgbClr val="FFC000"/>
                </a:solidFill>
              </a:rPr>
              <a:t>condition</a:t>
            </a:r>
            <a:r>
              <a:rPr lang="en-GB" sz="2800" dirty="0" smtClean="0"/>
              <a:t> for </a:t>
            </a:r>
            <a:r>
              <a:rPr lang="en-GB" sz="2800" dirty="0" smtClean="0">
                <a:solidFill>
                  <a:srgbClr val="FFC000"/>
                </a:solidFill>
              </a:rPr>
              <a:t>self-development</a:t>
            </a:r>
            <a:r>
              <a:rPr lang="en-GB" sz="2800" dirty="0" smtClean="0"/>
              <a:t> of personality, </a:t>
            </a:r>
            <a:r>
              <a:rPr lang="en-US" sz="2800" dirty="0" smtClean="0"/>
              <a:t>for</a:t>
            </a:r>
            <a:r>
              <a:rPr lang="en-GB" sz="2800" dirty="0" smtClean="0"/>
              <a:t> </a:t>
            </a:r>
            <a:r>
              <a:rPr lang="en-GB" sz="2800" dirty="0" smtClean="0"/>
              <a:t>self-actualization, i.e. the ability to become the one that person is able to become, not the one who impose him to be by social environment.</a:t>
            </a:r>
            <a:endParaRPr lang="uk-UA" sz="2800" b="1" dirty="0"/>
          </a:p>
        </p:txBody>
      </p:sp>
      <p:sp>
        <p:nvSpPr>
          <p:cNvPr id="4" name="Line 2"/>
          <p:cNvSpPr>
            <a:spLocks noChangeShapeType="1"/>
          </p:cNvSpPr>
          <p:nvPr/>
        </p:nvSpPr>
        <p:spPr bwMode="auto">
          <a:xfrm>
            <a:off x="1214414" y="714356"/>
            <a:ext cx="7704138" cy="1588"/>
          </a:xfrm>
          <a:prstGeom prst="line">
            <a:avLst/>
          </a:prstGeom>
          <a:noFill/>
          <a:ln w="9360">
            <a:solidFill>
              <a:srgbClr val="3465A4"/>
            </a:solidFill>
            <a:round/>
            <a:headEnd/>
            <a:tailEnd/>
          </a:ln>
          <a:effectLst/>
        </p:spPr>
        <p:txBody>
          <a:bodyPr/>
          <a:lstStyle/>
          <a:p>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439718"/>
          </a:xfrm>
        </p:spPr>
        <p:txBody>
          <a:bodyPr>
            <a:normAutofit fontScale="90000"/>
          </a:bodyPr>
          <a:lstStyle/>
          <a:p>
            <a:r>
              <a:rPr lang="en-US" dirty="0" smtClean="0">
                <a:latin typeface="Trebuchet MS" pitchFamily="34" charset="0"/>
                <a:ea typeface="Times New Roman" pitchFamily="18" charset="0"/>
                <a:cs typeface="Times New Roman" pitchFamily="18" charset="0"/>
              </a:rPr>
              <a:t> </a:t>
            </a:r>
            <a:r>
              <a:rPr lang="ru-RU" dirty="0" smtClean="0">
                <a:latin typeface="Trebuchet MS" pitchFamily="34" charset="0"/>
                <a:ea typeface="Times New Roman" pitchFamily="18" charset="0"/>
                <a:cs typeface="Times New Roman" pitchFamily="18" charset="0"/>
              </a:rPr>
              <a:t>           </a:t>
            </a:r>
            <a:r>
              <a:rPr lang="uk-UA" sz="2200" dirty="0" smtClean="0">
                <a:latin typeface="Trebuchet MS" pitchFamily="34" charset="0"/>
                <a:ea typeface="Times New Roman" pitchFamily="18" charset="0"/>
                <a:cs typeface="Times New Roman" pitchFamily="18" charset="0"/>
              </a:rPr>
              <a:t>Self-</a:t>
            </a:r>
            <a:r>
              <a:rPr lang="uk-UA" sz="2200" dirty="0" err="1" smtClean="0">
                <a:latin typeface="Trebuchet MS" pitchFamily="34" charset="0"/>
                <a:ea typeface="Times New Roman" pitchFamily="18" charset="0"/>
                <a:cs typeface="Times New Roman" pitchFamily="18" charset="0"/>
              </a:rPr>
              <a:t>knowledge</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basic</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approaches</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to</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the</a:t>
            </a:r>
            <a:r>
              <a:rPr lang="uk-UA" sz="2200" dirty="0" smtClean="0">
                <a:latin typeface="Trebuchet MS" pitchFamily="34" charset="0"/>
                <a:ea typeface="Times New Roman" pitchFamily="18" charset="0"/>
                <a:cs typeface="Times New Roman" pitchFamily="18" charset="0"/>
              </a:rPr>
              <a:t> </a:t>
            </a:r>
            <a:r>
              <a:rPr lang="uk-UA" sz="2200" dirty="0" err="1" smtClean="0">
                <a:latin typeface="Trebuchet MS" pitchFamily="34" charset="0"/>
                <a:ea typeface="Times New Roman" pitchFamily="18" charset="0"/>
                <a:cs typeface="Times New Roman" pitchFamily="18" charset="0"/>
              </a:rPr>
              <a:t>understanding</a:t>
            </a:r>
            <a:endParaRPr lang="uk-UA" sz="2200" dirty="0"/>
          </a:p>
        </p:txBody>
      </p:sp>
      <p:sp>
        <p:nvSpPr>
          <p:cNvPr id="3" name="Содержимое 2"/>
          <p:cNvSpPr>
            <a:spLocks noGrp="1"/>
          </p:cNvSpPr>
          <p:nvPr>
            <p:ph idx="1"/>
          </p:nvPr>
        </p:nvSpPr>
        <p:spPr>
          <a:solidFill>
            <a:schemeClr val="accent1">
              <a:lumMod val="60000"/>
              <a:lumOff val="40000"/>
            </a:schemeClr>
          </a:solidFill>
          <a:effectLst>
            <a:glow rad="101600">
              <a:schemeClr val="accent4">
                <a:satMod val="175000"/>
                <a:alpha val="40000"/>
              </a:schemeClr>
            </a:glow>
          </a:effectLst>
        </p:spPr>
        <p:txBody>
          <a:bodyPr>
            <a:normAutofit fontScale="77500" lnSpcReduction="20000"/>
          </a:bodyPr>
          <a:lstStyle/>
          <a:p>
            <a:pPr algn="ctr">
              <a:buNone/>
            </a:pPr>
            <a:r>
              <a:rPr lang="en-US" u="sng" dirty="0" smtClean="0"/>
              <a:t>CONCLUSIONS</a:t>
            </a:r>
          </a:p>
          <a:p>
            <a:pPr algn="ctr">
              <a:buNone/>
            </a:pPr>
            <a:r>
              <a:rPr lang="en-GB" sz="3600" dirty="0" smtClean="0"/>
              <a:t>Three important </a:t>
            </a:r>
            <a:r>
              <a:rPr lang="en-US" sz="3600" dirty="0" smtClean="0"/>
              <a:t>meanings </a:t>
            </a:r>
            <a:r>
              <a:rPr lang="en-GB" sz="3600" dirty="0" smtClean="0"/>
              <a:t>of self-knowledge: </a:t>
            </a:r>
          </a:p>
          <a:p>
            <a:pPr algn="just">
              <a:buFont typeface="Wingdings" pitchFamily="2" charset="2"/>
              <a:buChar char="§"/>
            </a:pPr>
            <a:r>
              <a:rPr lang="en-GB" dirty="0" smtClean="0"/>
              <a:t>for religious person self-knowledge is a way to unite with God through the knowledge of a Divine origin in himself; </a:t>
            </a:r>
          </a:p>
          <a:p>
            <a:pPr algn="just">
              <a:buFont typeface="Wingdings" pitchFamily="2" charset="2"/>
              <a:buChar char="§"/>
            </a:pPr>
            <a:r>
              <a:rPr lang="en-GB" dirty="0" smtClean="0"/>
              <a:t>on the </a:t>
            </a:r>
            <a:r>
              <a:rPr lang="en-US" dirty="0" smtClean="0"/>
              <a:t>facile </a:t>
            </a:r>
            <a:r>
              <a:rPr lang="en-GB" dirty="0" smtClean="0"/>
              <a:t>psychological level self-knowledge is as means of the fullest usage of own abilities, skills in life and activities or as means of managing other people; </a:t>
            </a:r>
          </a:p>
          <a:p>
            <a:pPr algn="just">
              <a:buFont typeface="Wingdings" pitchFamily="2" charset="2"/>
              <a:buChar char="§"/>
            </a:pPr>
            <a:r>
              <a:rPr lang="en-GB" dirty="0" smtClean="0"/>
              <a:t>on a deep psychological level, which the science is trying to uncover, self-knowledge - is the way of gaining mental and psychological health, harmony and maturity, capacity for self-development and self-actualization.</a:t>
            </a:r>
            <a:endParaRPr lang="uk-UA" dirty="0" smtClean="0"/>
          </a:p>
          <a:p>
            <a:pPr algn="ctr">
              <a:buNone/>
            </a:pPr>
            <a:endParaRPr lang="uk-UA" dirty="0"/>
          </a:p>
        </p:txBody>
      </p:sp>
      <p:sp>
        <p:nvSpPr>
          <p:cNvPr id="4" name="Line 2"/>
          <p:cNvSpPr>
            <a:spLocks noChangeShapeType="1"/>
          </p:cNvSpPr>
          <p:nvPr/>
        </p:nvSpPr>
        <p:spPr bwMode="auto">
          <a:xfrm>
            <a:off x="1214414" y="714356"/>
            <a:ext cx="7704138" cy="1588"/>
          </a:xfrm>
          <a:prstGeom prst="line">
            <a:avLst/>
          </a:prstGeom>
          <a:noFill/>
          <a:ln w="9360">
            <a:solidFill>
              <a:srgbClr val="3465A4"/>
            </a:solidFill>
            <a:round/>
            <a:headEnd/>
            <a:tailEnd/>
          </a:ln>
          <a:effectLst/>
        </p:spPr>
        <p:txBody>
          <a:bodyPr/>
          <a:lstStyle/>
          <a:p>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a:ln>
            <a:solidFill>
              <a:schemeClr val="accent1">
                <a:lumMod val="75000"/>
              </a:schemeClr>
            </a:solidFill>
          </a:ln>
        </p:spPr>
        <p:txBody>
          <a:bodyPr>
            <a:normAutofit/>
          </a:bodyPr>
          <a:lstStyle/>
          <a:p>
            <a:pPr>
              <a:buNone/>
            </a:pPr>
            <a:endParaRPr lang="en-GB" sz="4800" dirty="0" smtClean="0"/>
          </a:p>
          <a:p>
            <a:pPr>
              <a:buNone/>
            </a:pPr>
            <a:endParaRPr lang="en-GB" sz="4800" dirty="0" smtClean="0"/>
          </a:p>
          <a:p>
            <a:pPr algn="ctr">
              <a:buNone/>
            </a:pPr>
            <a:r>
              <a:rPr lang="en-GB" sz="4800" dirty="0" smtClean="0"/>
              <a:t>Workshop</a:t>
            </a:r>
            <a:endParaRPr lang="uk-UA" sz="4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ctr">
              <a:buNone/>
            </a:pPr>
            <a:r>
              <a:rPr lang="en-US" sz="4400" dirty="0" smtClean="0"/>
              <a:t>What do you think how many emotional feelings exist ?</a:t>
            </a:r>
            <a:endParaRPr lang="uk-UA" sz="4400" dirty="0"/>
          </a:p>
        </p:txBody>
      </p:sp>
      <p:pic>
        <p:nvPicPr>
          <p:cNvPr id="4" name="Picture 7"/>
          <p:cNvPicPr>
            <a:picLocks noChangeAspect="1" noChangeArrowheads="1"/>
          </p:cNvPicPr>
          <p:nvPr/>
        </p:nvPicPr>
        <p:blipFill>
          <a:blip r:embed="rId2"/>
          <a:srcRect/>
          <a:stretch>
            <a:fillRect/>
          </a:stretch>
        </p:blipFill>
        <p:spPr bwMode="auto">
          <a:xfrm>
            <a:off x="6072198" y="3286124"/>
            <a:ext cx="2808288" cy="3095625"/>
          </a:xfrm>
          <a:prstGeom prst="rect">
            <a:avLst/>
          </a:prstGeom>
          <a:noFill/>
          <a:ln w="9525">
            <a:noFill/>
            <a:round/>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571612"/>
            <a:ext cx="8229600" cy="4525963"/>
          </a:xfrm>
        </p:spPr>
        <p:txBody>
          <a:bodyPr/>
          <a:lstStyle/>
          <a:p>
            <a:pPr algn="just">
              <a:buNone/>
            </a:pPr>
            <a:r>
              <a:rPr lang="en-GB" i="1" dirty="0" smtClean="0"/>
              <a:t>	“Nobody </a:t>
            </a:r>
            <a:r>
              <a:rPr lang="en-GB" i="1" dirty="0"/>
              <a:t>fully opened the secret of </a:t>
            </a:r>
            <a:r>
              <a:rPr lang="en-GB" i="1" dirty="0" smtClean="0"/>
              <a:t>personality. The </a:t>
            </a:r>
            <a:r>
              <a:rPr lang="en-GB" i="1" dirty="0"/>
              <a:t>personality of a human is more </a:t>
            </a:r>
            <a:r>
              <a:rPr lang="en-GB" i="1" dirty="0" smtClean="0"/>
              <a:t>mysterious than </a:t>
            </a:r>
            <a:r>
              <a:rPr lang="en-GB" i="1" dirty="0"/>
              <a:t>the world. It is the whole world. Man is </a:t>
            </a:r>
            <a:r>
              <a:rPr lang="en-GB" i="1" dirty="0" smtClean="0"/>
              <a:t>the microcosm </a:t>
            </a:r>
            <a:r>
              <a:rPr lang="en-GB" i="1" dirty="0"/>
              <a:t>and contains </a:t>
            </a:r>
            <a:r>
              <a:rPr lang="en-GB" i="1" dirty="0" smtClean="0"/>
              <a:t>everything”</a:t>
            </a:r>
          </a:p>
          <a:p>
            <a:pPr algn="r">
              <a:buNone/>
            </a:pPr>
            <a:r>
              <a:rPr lang="en-GB" i="1" dirty="0" smtClean="0"/>
              <a:t>Nikolas Berdyaev</a:t>
            </a:r>
            <a:r>
              <a:rPr lang="en-GB" dirty="0" smtClean="0"/>
              <a:t> </a:t>
            </a:r>
            <a:endParaRPr lang="uk-UA" dirty="0"/>
          </a:p>
        </p:txBody>
      </p:sp>
      <p:sp>
        <p:nvSpPr>
          <p:cNvPr id="4" name="Line 2"/>
          <p:cNvSpPr>
            <a:spLocks noChangeShapeType="1"/>
          </p:cNvSpPr>
          <p:nvPr/>
        </p:nvSpPr>
        <p:spPr bwMode="auto">
          <a:xfrm>
            <a:off x="1285852" y="642918"/>
            <a:ext cx="7704138" cy="1588"/>
          </a:xfrm>
          <a:prstGeom prst="line">
            <a:avLst/>
          </a:prstGeom>
          <a:noFill/>
          <a:ln w="9360">
            <a:solidFill>
              <a:srgbClr val="3465A4"/>
            </a:solidFill>
            <a:round/>
            <a:headEnd/>
            <a:tailEnd/>
          </a:ln>
          <a:effectLst/>
        </p:spPr>
        <p:txBody>
          <a:bodyPr/>
          <a:lstStyle/>
          <a:p>
            <a:endParaRPr lang="uk-UA"/>
          </a:p>
        </p:txBody>
      </p:sp>
      <p:sp>
        <p:nvSpPr>
          <p:cNvPr id="6" name="TextBox 5"/>
          <p:cNvSpPr txBox="1"/>
          <p:nvPr/>
        </p:nvSpPr>
        <p:spPr>
          <a:xfrm>
            <a:off x="5643570" y="285728"/>
            <a:ext cx="3286148" cy="369332"/>
          </a:xfrm>
          <a:prstGeom prst="rect">
            <a:avLst/>
          </a:prstGeom>
          <a:noFill/>
        </p:spPr>
        <p:txBody>
          <a:bodyPr wrap="square" rtlCol="0">
            <a:spAutoFit/>
          </a:bodyPr>
          <a:lstStyle/>
          <a:p>
            <a:endParaRPr lang="uk-UA" dirty="0"/>
          </a:p>
        </p:txBody>
      </p:sp>
      <p:sp>
        <p:nvSpPr>
          <p:cNvPr id="2049" name="Rectangle 1"/>
          <p:cNvSpPr>
            <a:spLocks noChangeArrowheads="1"/>
          </p:cNvSpPr>
          <p:nvPr/>
        </p:nvSpPr>
        <p:spPr bwMode="auto">
          <a:xfrm>
            <a:off x="1857356" y="214290"/>
            <a:ext cx="709681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1" fontAlgn="base">
              <a:spcBef>
                <a:spcPct val="0"/>
              </a:spcBef>
              <a:spcAft>
                <a:spcPct val="0"/>
              </a:spcAft>
            </a:pPr>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endParaRPr kumimoji="0" lang="uk-UA" sz="2000" i="0" u="none" strike="noStrike" cap="none" normalizeH="0" baseline="0" dirty="0" smtClean="0">
              <a:ln>
                <a:noFill/>
              </a:ln>
              <a:solidFill>
                <a:schemeClr val="tx1"/>
              </a:solidFill>
              <a:effectLst/>
              <a:latin typeface="Trebuchet MS"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Users\Сашулька\Desktop\126578.jpg"/>
          <p:cNvPicPr>
            <a:picLocks noChangeAspect="1" noChangeArrowheads="1"/>
          </p:cNvPicPr>
          <p:nvPr/>
        </p:nvPicPr>
        <p:blipFill>
          <a:blip r:embed="rId2"/>
          <a:srcRect/>
          <a:stretch>
            <a:fillRect/>
          </a:stretch>
        </p:blipFill>
        <p:spPr bwMode="auto">
          <a:xfrm>
            <a:off x="642910" y="500038"/>
            <a:ext cx="2209800" cy="2231898"/>
          </a:xfrm>
          <a:prstGeom prst="rect">
            <a:avLst/>
          </a:prstGeom>
          <a:noFill/>
        </p:spPr>
      </p:pic>
      <p:sp>
        <p:nvSpPr>
          <p:cNvPr id="5" name="TextBox 4"/>
          <p:cNvSpPr txBox="1"/>
          <p:nvPr/>
        </p:nvSpPr>
        <p:spPr>
          <a:xfrm>
            <a:off x="3857620" y="1000109"/>
            <a:ext cx="4429156" cy="1477328"/>
          </a:xfrm>
          <a:prstGeom prst="rect">
            <a:avLst/>
          </a:prstGeom>
          <a:solidFill>
            <a:srgbClr val="FFFF00"/>
          </a:solidFill>
        </p:spPr>
        <p:txBody>
          <a:bodyPr wrap="square" rtlCol="0">
            <a:spAutoFit/>
          </a:bodyPr>
          <a:lstStyle/>
          <a:p>
            <a:endParaRPr lang="en-US" dirty="0" smtClean="0"/>
          </a:p>
          <a:p>
            <a:pPr algn="just"/>
            <a:r>
              <a:rPr lang="en-US" sz="2400" dirty="0" smtClean="0"/>
              <a:t>Paul </a:t>
            </a:r>
            <a:r>
              <a:rPr lang="en-US" sz="2400" dirty="0" err="1" smtClean="0"/>
              <a:t>Ekman</a:t>
            </a:r>
            <a:r>
              <a:rPr lang="en-US" sz="2400" dirty="0" smtClean="0"/>
              <a:t> allocates 3000 basic facial expressions that express emotions.</a:t>
            </a:r>
          </a:p>
        </p:txBody>
      </p:sp>
      <p:sp>
        <p:nvSpPr>
          <p:cNvPr id="6" name="TextBox 5"/>
          <p:cNvSpPr txBox="1"/>
          <p:nvPr/>
        </p:nvSpPr>
        <p:spPr>
          <a:xfrm>
            <a:off x="1142976" y="3429000"/>
            <a:ext cx="4286280" cy="830997"/>
          </a:xfrm>
          <a:prstGeom prst="rect">
            <a:avLst/>
          </a:prstGeom>
          <a:solidFill>
            <a:srgbClr val="FFFF00"/>
          </a:solidFill>
        </p:spPr>
        <p:txBody>
          <a:bodyPr wrap="square" rtlCol="0">
            <a:spAutoFit/>
          </a:bodyPr>
          <a:lstStyle/>
          <a:p>
            <a:pPr algn="just"/>
            <a:r>
              <a:rPr lang="en-US" sz="2400" dirty="0" smtClean="0"/>
              <a:t>Only eyes can convey 85 shades of emotions.</a:t>
            </a:r>
            <a:endParaRPr lang="uk-UA"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ctr">
              <a:buNone/>
            </a:pPr>
            <a:endParaRPr lang="en-US" sz="4000" dirty="0" smtClean="0"/>
          </a:p>
          <a:p>
            <a:pPr algn="ctr">
              <a:buNone/>
            </a:pPr>
            <a:r>
              <a:rPr lang="en-US" sz="4000" dirty="0" smtClean="0"/>
              <a:t>How many emotions do you know?</a:t>
            </a:r>
            <a:endParaRPr lang="uk-UA" sz="4000" dirty="0"/>
          </a:p>
        </p:txBody>
      </p:sp>
      <p:pic>
        <p:nvPicPr>
          <p:cNvPr id="38914" name="Picture 2" descr="C:\Users\Сашулька\Desktop\question.jpg"/>
          <p:cNvPicPr>
            <a:picLocks noChangeAspect="1" noChangeArrowheads="1"/>
          </p:cNvPicPr>
          <p:nvPr/>
        </p:nvPicPr>
        <p:blipFill>
          <a:blip r:embed="rId2" cstate="print"/>
          <a:srcRect/>
          <a:stretch>
            <a:fillRect/>
          </a:stretch>
        </p:blipFill>
        <p:spPr bwMode="auto">
          <a:xfrm>
            <a:off x="3214678" y="3429000"/>
            <a:ext cx="3048000" cy="30480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1"/>
            <a:ext cx="8229600" cy="1614486"/>
          </a:xfrm>
        </p:spPr>
        <p:txBody>
          <a:bodyPr>
            <a:normAutofit/>
          </a:bodyPr>
          <a:lstStyle/>
          <a:p>
            <a:pPr algn="just">
              <a:buNone/>
            </a:pPr>
            <a:r>
              <a:rPr lang="en-US" sz="4000" dirty="0" smtClean="0"/>
              <a:t>   The more emotions you know, the more realities you open</a:t>
            </a:r>
            <a:endParaRPr lang="uk-UA" sz="4000" dirty="0"/>
          </a:p>
        </p:txBody>
      </p:sp>
      <p:pic>
        <p:nvPicPr>
          <p:cNvPr id="39938" name="Picture 2" descr="C:\Users\Сашулька\Desktop\index.jpg"/>
          <p:cNvPicPr>
            <a:picLocks noChangeAspect="1" noChangeArrowheads="1"/>
          </p:cNvPicPr>
          <p:nvPr/>
        </p:nvPicPr>
        <p:blipFill>
          <a:blip r:embed="rId2"/>
          <a:srcRect/>
          <a:stretch>
            <a:fillRect/>
          </a:stretch>
        </p:blipFill>
        <p:spPr bwMode="auto">
          <a:xfrm>
            <a:off x="4857752" y="3571876"/>
            <a:ext cx="3705987" cy="2309717"/>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229600" cy="4829196"/>
          </a:xfrm>
        </p:spPr>
        <p:txBody>
          <a:bodyPr>
            <a:noAutofit/>
          </a:bodyPr>
          <a:lstStyle/>
          <a:p>
            <a:r>
              <a:rPr lang="en-GB" sz="1100" b="1" dirty="0" smtClean="0"/>
              <a:t>Pride</a:t>
            </a:r>
            <a:r>
              <a:rPr lang="en-GB" sz="1100" dirty="0" smtClean="0"/>
              <a:t> - emotion; a sense of self-dignity, self-esteem.</a:t>
            </a:r>
            <a:endParaRPr lang="uk-UA" sz="1100" dirty="0" smtClean="0"/>
          </a:p>
          <a:p>
            <a:r>
              <a:rPr lang="en-GB" sz="1100" b="1" dirty="0" smtClean="0"/>
              <a:t>Disgust</a:t>
            </a:r>
            <a:r>
              <a:rPr lang="en-GB" sz="1100" dirty="0" smtClean="0"/>
              <a:t> - emotion or feeling; experience </a:t>
            </a:r>
            <a:r>
              <a:rPr lang="en-US" sz="1100" dirty="0" smtClean="0"/>
              <a:t>of </a:t>
            </a:r>
            <a:r>
              <a:rPr lang="en-GB" sz="1100" dirty="0" smtClean="0"/>
              <a:t>extreme level of rejection of anything.</a:t>
            </a:r>
            <a:endParaRPr lang="uk-UA" sz="1100" dirty="0" smtClean="0"/>
          </a:p>
          <a:p>
            <a:r>
              <a:rPr lang="en-GB" sz="1100" b="1" dirty="0" smtClean="0"/>
              <a:t>Hostility</a:t>
            </a:r>
            <a:r>
              <a:rPr lang="en-GB" sz="1100" dirty="0" smtClean="0"/>
              <a:t>–feeling of rejection towards something (person, group of people, some action, etc.). It may be expressed actively (anger, spite, rage, etc.) or passively (jealousy, contempt, etc.).</a:t>
            </a:r>
            <a:endParaRPr lang="uk-UA" sz="1100" dirty="0" smtClean="0"/>
          </a:p>
          <a:p>
            <a:r>
              <a:rPr lang="en-GB" sz="1100" b="1" dirty="0" smtClean="0"/>
              <a:t>Wrath</a:t>
            </a:r>
            <a:r>
              <a:rPr lang="en-GB" sz="1100" dirty="0" smtClean="0"/>
              <a:t> - affect; reaction to demonstrated injustice with the desire to resolve it; a healthy reaction of person towards breaking his personal boundaries.</a:t>
            </a:r>
            <a:endParaRPr lang="uk-UA" sz="1100" dirty="0" smtClean="0"/>
          </a:p>
          <a:p>
            <a:r>
              <a:rPr lang="en-GB" sz="1100" b="1" dirty="0" smtClean="0"/>
              <a:t>Sorrow</a:t>
            </a:r>
            <a:r>
              <a:rPr lang="en-GB" sz="1100" dirty="0" smtClean="0"/>
              <a:t> - the experience of losing someone (usually a beloved one) or something. It is a valuable emotional feeling after the death of a beloved person.</a:t>
            </a:r>
            <a:endParaRPr lang="uk-UA" sz="1100" dirty="0" smtClean="0"/>
          </a:p>
          <a:p>
            <a:r>
              <a:rPr lang="en-GB" sz="1100" b="1" dirty="0" smtClean="0"/>
              <a:t>Euphoria</a:t>
            </a:r>
            <a:r>
              <a:rPr lang="en-GB" sz="1100" dirty="0" smtClean="0"/>
              <a:t> - affect; experience a feeling of complete happiness, pleasure and joy simultaneously.</a:t>
            </a:r>
            <a:endParaRPr lang="uk-UA" sz="1100" dirty="0" smtClean="0"/>
          </a:p>
          <a:p>
            <a:r>
              <a:rPr lang="en-GB" sz="1100" b="1" dirty="0" smtClean="0"/>
              <a:t>Pity</a:t>
            </a:r>
            <a:r>
              <a:rPr lang="en-GB" sz="1100" dirty="0" smtClean="0"/>
              <a:t> - feeling a sense of injustice of suffering another (human, animal) while person has his own well-being. Often associated with a feeling of superiority.</a:t>
            </a:r>
            <a:endParaRPr lang="uk-UA" sz="1100" dirty="0" smtClean="0"/>
          </a:p>
          <a:p>
            <a:r>
              <a:rPr lang="en-GB" sz="1100" b="1" dirty="0" smtClean="0"/>
              <a:t>Horror</a:t>
            </a:r>
            <a:r>
              <a:rPr lang="en-GB" sz="1100" dirty="0" smtClean="0"/>
              <a:t> - affect; extreme level of fear, feelings of threat of existence. Accompanied by</a:t>
            </a:r>
            <a:r>
              <a:rPr lang="en-US" sz="1100" dirty="0" smtClean="0"/>
              <a:t>consternation, body</a:t>
            </a:r>
            <a:r>
              <a:rPr lang="en-GB" sz="1100" dirty="0" smtClean="0"/>
              <a:t>and breathing stupor, and other physiological changes.</a:t>
            </a:r>
            <a:endParaRPr lang="uk-UA" sz="1100" dirty="0" smtClean="0"/>
          </a:p>
          <a:p>
            <a:r>
              <a:rPr lang="en-GB" sz="1100" b="1" dirty="0" smtClean="0"/>
              <a:t>Envy</a:t>
            </a:r>
            <a:r>
              <a:rPr lang="en-GB" sz="1100" dirty="0" smtClean="0"/>
              <a:t> - feelings of discontent about the success of another person.</a:t>
            </a:r>
            <a:endParaRPr lang="uk-UA" sz="1100" dirty="0" smtClean="0"/>
          </a:p>
          <a:p>
            <a:r>
              <a:rPr lang="en-GB" sz="1100" b="1" dirty="0" smtClean="0"/>
              <a:t>Disappointment</a:t>
            </a:r>
            <a:r>
              <a:rPr lang="en-GB" sz="1100" dirty="0" smtClean="0"/>
              <a:t> - passive emotion; strong feelings of dissatisfaction, unfulfilled hopes.</a:t>
            </a:r>
            <a:endParaRPr lang="uk-UA" sz="1100" dirty="0" smtClean="0"/>
          </a:p>
          <a:p>
            <a:r>
              <a:rPr lang="en-GB" sz="1100" b="1" dirty="0" smtClean="0"/>
              <a:t>Admiration</a:t>
            </a:r>
            <a:r>
              <a:rPr lang="en-GB" sz="1100" dirty="0" smtClean="0"/>
              <a:t> - affect; feelings caused by something that greatly exceeded expectations and fully corresponds to the inner needs.</a:t>
            </a:r>
            <a:endParaRPr lang="uk-UA" sz="1100" dirty="0" smtClean="0"/>
          </a:p>
          <a:p>
            <a:r>
              <a:rPr lang="en-GB" sz="1100" b="1" dirty="0" smtClean="0"/>
              <a:t>Anger</a:t>
            </a:r>
            <a:r>
              <a:rPr lang="en-GB" sz="1100" dirty="0" smtClean="0"/>
              <a:t> - active emotion; feelings of hostility toward anyone or anything. The content of anger similar to the wrath but is less bright in the feeling.</a:t>
            </a:r>
            <a:endParaRPr lang="uk-UA" sz="1100" dirty="0" smtClean="0"/>
          </a:p>
          <a:p>
            <a:r>
              <a:rPr lang="en-GB" sz="1100" b="1" dirty="0" smtClean="0"/>
              <a:t>Interest</a:t>
            </a:r>
            <a:r>
              <a:rPr lang="en-GB" sz="1100" dirty="0" smtClean="0"/>
              <a:t> - active emotion; associated with the need to learn something new, increased attention to anything.</a:t>
            </a:r>
            <a:endParaRPr lang="uk-UA" sz="1100" dirty="0" smtClean="0"/>
          </a:p>
          <a:p>
            <a:r>
              <a:rPr lang="en-GB" sz="1100" b="1" dirty="0" smtClean="0"/>
              <a:t>Fury</a:t>
            </a:r>
            <a:r>
              <a:rPr lang="en-GB" sz="1100" dirty="0" smtClean="0"/>
              <a:t> - affect; the most intensive feeling of human, an extreme form of anger. In a state of fury, rage people lose sense of reality. Accompanied by extraordinary increase of physical strength and endurance.</a:t>
            </a:r>
            <a:endParaRPr lang="uk-UA" sz="1100" dirty="0" smtClean="0"/>
          </a:p>
          <a:p>
            <a:r>
              <a:rPr lang="en-US" sz="1100" b="1" dirty="0" smtClean="0"/>
              <a:t>A</a:t>
            </a:r>
            <a:r>
              <a:rPr lang="en-GB" sz="1100" b="1" dirty="0" err="1" smtClean="0"/>
              <a:t>wkwardness</a:t>
            </a:r>
            <a:r>
              <a:rPr lang="en-GB" sz="1100" b="1" dirty="0" smtClean="0"/>
              <a:t> </a:t>
            </a:r>
            <a:r>
              <a:rPr lang="en-GB" sz="1100" dirty="0" smtClean="0"/>
              <a:t>(in the context of emotion) - active emotion; caused a sense of wrongness of own actions in the presence of others.</a:t>
            </a:r>
            <a:endParaRPr lang="uk-UA" sz="1100" dirty="0" smtClean="0"/>
          </a:p>
          <a:p>
            <a:r>
              <a:rPr lang="en-GB" sz="1100" b="1" dirty="0" smtClean="0"/>
              <a:t>Boredom</a:t>
            </a:r>
            <a:r>
              <a:rPr lang="en-GB" sz="1100" dirty="0" smtClean="0"/>
              <a:t> - passive emotion or state; felling the lack of interest in anyone or anything.</a:t>
            </a:r>
            <a:endParaRPr lang="uk-UA" sz="1100" dirty="0" smtClean="0"/>
          </a:p>
          <a:p>
            <a:r>
              <a:rPr lang="en-GB" sz="1100" b="1" dirty="0" smtClean="0"/>
              <a:t>Offence</a:t>
            </a:r>
            <a:r>
              <a:rPr lang="en-GB" sz="1100" dirty="0" smtClean="0"/>
              <a:t> - feeling that occurs when someone feels strong injustice to himself. This anger is directed inward. Offense usually occurs in relationships with beloved ones.</a:t>
            </a:r>
            <a:endParaRPr lang="uk-UA" sz="1100" dirty="0" smtClean="0"/>
          </a:p>
          <a:p>
            <a:r>
              <a:rPr lang="en-GB" sz="1100" b="1" dirty="0" smtClean="0"/>
              <a:t>Panic</a:t>
            </a:r>
            <a:r>
              <a:rPr lang="en-GB" sz="1100" dirty="0" smtClean="0"/>
              <a:t> - affect; feelings of impending danger of losing a sense of reality and self-control.</a:t>
            </a:r>
            <a:endParaRPr lang="uk-UA" sz="1100" dirty="0" smtClean="0"/>
          </a:p>
          <a:p>
            <a:pPr>
              <a:buNone/>
            </a:pPr>
            <a:endParaRPr lang="uk-UA" sz="1100" dirty="0"/>
          </a:p>
        </p:txBody>
      </p:sp>
      <p:sp>
        <p:nvSpPr>
          <p:cNvPr id="4" name="Заголовок 1"/>
          <p:cNvSpPr>
            <a:spLocks noGrp="1"/>
          </p:cNvSpPr>
          <p:nvPr>
            <p:ph type="title"/>
          </p:nvPr>
        </p:nvSpPr>
        <p:spPr>
          <a:solidFill>
            <a:srgbClr val="FFC000"/>
          </a:solidFill>
        </p:spPr>
        <p:txBody>
          <a:bodyPr>
            <a:normAutofit fontScale="90000"/>
          </a:bodyPr>
          <a:lstStyle/>
          <a:p>
            <a:r>
              <a:rPr lang="en-GB" dirty="0" smtClean="0"/>
              <a:t/>
            </a:r>
            <a:br>
              <a:rPr lang="en-GB" dirty="0" smtClean="0"/>
            </a:br>
            <a:r>
              <a:rPr lang="en-GB" dirty="0" smtClean="0"/>
              <a:t>EMOTIONAL DICTIONARY</a:t>
            </a:r>
            <a:r>
              <a:rPr lang="uk-UA" dirty="0" smtClean="0"/>
              <a:t/>
            </a:r>
            <a:br>
              <a:rPr lang="uk-UA" dirty="0" smtClean="0"/>
            </a:br>
            <a:endParaRPr lang="uk-U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C000"/>
          </a:solidFill>
        </p:spPr>
        <p:txBody>
          <a:bodyPr>
            <a:normAutofit fontScale="90000"/>
          </a:bodyPr>
          <a:lstStyle/>
          <a:p>
            <a:r>
              <a:rPr lang="en-GB" dirty="0" smtClean="0"/>
              <a:t/>
            </a:r>
            <a:br>
              <a:rPr lang="en-GB" dirty="0" smtClean="0"/>
            </a:br>
            <a:r>
              <a:rPr lang="en-GB" dirty="0" smtClean="0"/>
              <a:t>EMOTIONAL DICTIONARY</a:t>
            </a:r>
            <a:r>
              <a:rPr lang="uk-UA" dirty="0" smtClean="0"/>
              <a:t/>
            </a:r>
            <a:br>
              <a:rPr lang="uk-UA" dirty="0" smtClean="0"/>
            </a:br>
            <a:endParaRPr lang="uk-UA" dirty="0"/>
          </a:p>
        </p:txBody>
      </p:sp>
      <p:sp>
        <p:nvSpPr>
          <p:cNvPr id="3" name="Содержимое 2"/>
          <p:cNvSpPr>
            <a:spLocks noGrp="1"/>
          </p:cNvSpPr>
          <p:nvPr>
            <p:ph idx="1"/>
          </p:nvPr>
        </p:nvSpPr>
        <p:spPr>
          <a:xfrm>
            <a:off x="457200" y="1600200"/>
            <a:ext cx="8229600" cy="4829196"/>
          </a:xfrm>
        </p:spPr>
        <p:txBody>
          <a:bodyPr>
            <a:normAutofit/>
          </a:bodyPr>
          <a:lstStyle/>
          <a:p>
            <a:r>
              <a:rPr lang="en-GB" sz="1100" b="1" dirty="0" smtClean="0"/>
              <a:t>Astonishment</a:t>
            </a:r>
            <a:r>
              <a:rPr lang="en-GB" sz="1100" dirty="0" smtClean="0"/>
              <a:t> - active emotion; caused by the sudden appearance of something unexpected, unusual.</a:t>
            </a:r>
            <a:endParaRPr lang="uk-UA" sz="1100" dirty="0" smtClean="0"/>
          </a:p>
          <a:p>
            <a:r>
              <a:rPr lang="en-GB" sz="1100" b="1" dirty="0" smtClean="0"/>
              <a:t>Scorn, disdain</a:t>
            </a:r>
            <a:r>
              <a:rPr lang="en-GB" sz="1100" dirty="0" smtClean="0"/>
              <a:t>–feeling of the complete neglect, indifference, extreme disrespect. Contempt can often be followed with the sense of superiority. It is the opposite of respect.</a:t>
            </a:r>
            <a:endParaRPr lang="en-GB" sz="1100" b="1" dirty="0" smtClean="0"/>
          </a:p>
          <a:p>
            <a:r>
              <a:rPr lang="en-GB" sz="1100" b="1" dirty="0" smtClean="0"/>
              <a:t>Oppression</a:t>
            </a:r>
            <a:r>
              <a:rPr lang="en-GB" sz="1100" dirty="0" smtClean="0"/>
              <a:t> - passive emotion or state; feeling of a crushing burden (weight).</a:t>
            </a:r>
            <a:endParaRPr lang="uk-UA" sz="1100" dirty="0" smtClean="0"/>
          </a:p>
          <a:p>
            <a:r>
              <a:rPr lang="en-GB" sz="1100" b="1" dirty="0" smtClean="0"/>
              <a:t>Vexation</a:t>
            </a:r>
            <a:r>
              <a:rPr lang="en-GB" sz="1100" dirty="0" smtClean="0"/>
              <a:t> - passive emotion; because of dissatisfaction with the state of failure.</a:t>
            </a:r>
            <a:endParaRPr lang="uk-UA" sz="1100" dirty="0" smtClean="0"/>
          </a:p>
          <a:p>
            <a:r>
              <a:rPr lang="en-GB" sz="1100" b="1" dirty="0" smtClean="0"/>
              <a:t>Guilt</a:t>
            </a:r>
            <a:r>
              <a:rPr lang="en-GB" sz="1100" dirty="0" smtClean="0"/>
              <a:t> - feeling that is experienced in the sense of personal responsibility for the injustice that happened. Guilt "eats" the person inside.</a:t>
            </a:r>
            <a:endParaRPr lang="uk-UA" sz="1100" dirty="0" smtClean="0"/>
          </a:p>
          <a:p>
            <a:r>
              <a:rPr lang="en-GB" sz="1100" b="1" dirty="0" smtClean="0"/>
              <a:t>Joy</a:t>
            </a:r>
            <a:r>
              <a:rPr lang="en-GB" sz="1100" dirty="0" smtClean="0"/>
              <a:t> - active or affect emotion; feeling of pleasure.</a:t>
            </a:r>
            <a:endParaRPr lang="uk-UA" sz="1100" dirty="0" smtClean="0"/>
          </a:p>
          <a:p>
            <a:r>
              <a:rPr lang="en-GB" sz="1100" b="1" dirty="0" smtClean="0"/>
              <a:t>Jealous</a:t>
            </a:r>
            <a:r>
              <a:rPr lang="en-US" sz="1100" b="1" dirty="0" smtClean="0"/>
              <a:t>it</a:t>
            </a:r>
            <a:r>
              <a:rPr lang="en-GB" sz="1100" b="1" dirty="0" smtClean="0"/>
              <a:t>y</a:t>
            </a:r>
            <a:r>
              <a:rPr lang="en-GB" sz="1100" dirty="0" smtClean="0"/>
              <a:t> - feeling or affect; feeling, which occurs when person feels the threat of sole possession of some person.</a:t>
            </a:r>
            <a:endParaRPr lang="uk-UA" sz="1100" dirty="0" smtClean="0"/>
          </a:p>
          <a:p>
            <a:r>
              <a:rPr lang="en-GB" sz="1100" b="1" dirty="0" smtClean="0"/>
              <a:t>Confusion</a:t>
            </a:r>
            <a:r>
              <a:rPr lang="en-GB" sz="1100" dirty="0" smtClean="0"/>
              <a:t> - a condition that is caused by lack of knowledge about what to do in the certain situation.</a:t>
            </a:r>
            <a:endParaRPr lang="uk-UA" sz="1100" dirty="0" smtClean="0"/>
          </a:p>
          <a:p>
            <a:r>
              <a:rPr lang="en-GB" sz="1100" b="1" dirty="0" smtClean="0"/>
              <a:t>Irritation</a:t>
            </a:r>
            <a:r>
              <a:rPr lang="en-GB" sz="1100" dirty="0" smtClean="0"/>
              <a:t> - active emotion; feeling of dissatisfaction with someone or something. Emotion can also be associated with unpleasant impact o external or internal factors on the senses.</a:t>
            </a:r>
            <a:endParaRPr lang="uk-UA" sz="1100" dirty="0" smtClean="0"/>
          </a:p>
          <a:p>
            <a:r>
              <a:rPr lang="en-GB" sz="1100" b="1" dirty="0" smtClean="0"/>
              <a:t>Despair</a:t>
            </a:r>
            <a:r>
              <a:rPr lang="en-GB" sz="1100" dirty="0" smtClean="0"/>
              <a:t> - passive emotion or condition; experiencing impotence to achieve a result. One of the symptoms of depression.</a:t>
            </a:r>
            <a:endParaRPr lang="uk-UA" sz="1100" dirty="0" smtClean="0"/>
          </a:p>
          <a:p>
            <a:r>
              <a:rPr lang="en-GB" sz="1100" b="1" dirty="0" smtClean="0"/>
              <a:t>Disappointment</a:t>
            </a:r>
            <a:r>
              <a:rPr lang="en-GB" sz="1100" dirty="0" smtClean="0"/>
              <a:t> - feelings of dissatisfaction of dashed hopes, beliefs.</a:t>
            </a:r>
            <a:endParaRPr lang="uk-UA" sz="1100" dirty="0" smtClean="0"/>
          </a:p>
          <a:p>
            <a:r>
              <a:rPr lang="en-GB" sz="1100" b="1" dirty="0" smtClean="0"/>
              <a:t>Sympathy</a:t>
            </a:r>
            <a:r>
              <a:rPr lang="en-GB" sz="1100" dirty="0" smtClean="0"/>
              <a:t> - feeling of acceptance, approval of another person (his attitudes, behaviour, appearance, etc.).</a:t>
            </a:r>
            <a:endParaRPr lang="uk-UA" sz="1100" dirty="0" smtClean="0"/>
          </a:p>
          <a:p>
            <a:r>
              <a:rPr lang="en-GB" sz="1100" b="1" dirty="0" smtClean="0"/>
              <a:t>Sadness</a:t>
            </a:r>
            <a:r>
              <a:rPr lang="en-GB" sz="1100" dirty="0" smtClean="0"/>
              <a:t> - passive emotion; feelings of dissatisfaction.</a:t>
            </a:r>
            <a:endParaRPr lang="uk-UA" sz="1100" dirty="0" smtClean="0"/>
          </a:p>
          <a:p>
            <a:r>
              <a:rPr lang="en-GB" sz="1100" b="1" dirty="0" smtClean="0"/>
              <a:t>Shame</a:t>
            </a:r>
            <a:r>
              <a:rPr lang="en-GB" sz="1100" dirty="0" smtClean="0"/>
              <a:t> - active emotion; person experiences a feeling of complete rejection of something of his life by other people.</a:t>
            </a:r>
            <a:endParaRPr lang="uk-UA" sz="1100" dirty="0" smtClean="0"/>
          </a:p>
          <a:p>
            <a:r>
              <a:rPr lang="en-GB" sz="1100" b="1" dirty="0" smtClean="0"/>
              <a:t>Calmness</a:t>
            </a:r>
            <a:r>
              <a:rPr lang="en-GB" sz="1100" dirty="0" smtClean="0"/>
              <a:t> - a state of inner emotional balance.</a:t>
            </a:r>
            <a:endParaRPr lang="uk-UA" sz="1100" dirty="0" smtClean="0"/>
          </a:p>
          <a:p>
            <a:r>
              <a:rPr lang="en-GB" sz="1100" b="1" dirty="0" smtClean="0"/>
              <a:t>Fear</a:t>
            </a:r>
            <a:r>
              <a:rPr lang="en-GB" sz="1100" dirty="0" smtClean="0"/>
              <a:t> - an emotion or state; feeling is associated with actual or apparent threat to life, health or welfare of person.</a:t>
            </a:r>
            <a:endParaRPr lang="uk-UA" sz="1100" dirty="0" smtClean="0"/>
          </a:p>
          <a:p>
            <a:r>
              <a:rPr lang="en-GB" sz="1100" b="1" dirty="0" smtClean="0"/>
              <a:t>Anxiety</a:t>
            </a:r>
            <a:r>
              <a:rPr lang="en-GB" sz="1100" dirty="0" smtClean="0"/>
              <a:t> - active emotion or state; feeling of threat that is coming, waiting troubles; inner uncertain, social “background” fear. Anxiety is associated with a sense of uncertainty. In the anxiety people badly feel reality.</a:t>
            </a:r>
            <a:endParaRPr lang="uk-UA" sz="1100" dirty="0" smtClean="0"/>
          </a:p>
          <a:p>
            <a:r>
              <a:rPr lang="en-GB" sz="1100" b="1" dirty="0" smtClean="0"/>
              <a:t>Wistfulness</a:t>
            </a:r>
            <a:r>
              <a:rPr lang="en-US" sz="1100" b="1" dirty="0" smtClean="0"/>
              <a:t>, yearning </a:t>
            </a:r>
            <a:r>
              <a:rPr lang="en-GB" sz="1100" dirty="0" smtClean="0"/>
              <a:t>- passive emotion; desire for something that is not nearby. In the experience of anguish people cannot accept reality, it is filled with images of the past or desired future.</a:t>
            </a:r>
            <a:endParaRPr lang="uk-UA" sz="1100" dirty="0" smtClean="0"/>
          </a:p>
          <a:p>
            <a:r>
              <a:rPr lang="en-GB" sz="1100" b="1" dirty="0" smtClean="0"/>
              <a:t>Shock</a:t>
            </a:r>
            <a:r>
              <a:rPr lang="en-GB" sz="1100" dirty="0" smtClean="0"/>
              <a:t> - affect; occurs at extremely fast unpredictable situations; when human activity</a:t>
            </a:r>
            <a:r>
              <a:rPr lang="en-US" sz="1100" dirty="0" smtClean="0"/>
              <a:t>is abruptly</a:t>
            </a:r>
            <a:r>
              <a:rPr lang="en-GB" sz="1100" dirty="0" smtClean="0"/>
              <a:t> slowed by the external event.</a:t>
            </a:r>
            <a:endParaRPr lang="uk-UA" sz="1100" dirty="0" smtClean="0"/>
          </a:p>
          <a:p>
            <a:pPr>
              <a:buNone/>
            </a:pPr>
            <a:endParaRPr lang="uk-UA" sz="11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54098"/>
          </a:xfrm>
          <a:solidFill>
            <a:schemeClr val="bg1"/>
          </a:solidFill>
        </p:spPr>
        <p:txBody>
          <a:bodyPr>
            <a:normAutofit fontScale="90000"/>
          </a:bodyPr>
          <a:lstStyle/>
          <a:p>
            <a:r>
              <a:rPr lang="en-GB" sz="3600" dirty="0" smtClean="0"/>
              <a:t/>
            </a:r>
            <a:br>
              <a:rPr lang="en-GB" sz="3600" dirty="0" smtClean="0"/>
            </a:br>
            <a:r>
              <a:rPr lang="en-GB"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“Emotional diary” </a:t>
            </a:r>
            <a:r>
              <a:rPr lang="uk-U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uk-U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idx="1"/>
          </p:nvPr>
        </p:nvSpPr>
        <p:spPr/>
        <p:txBody>
          <a:bodyPr>
            <a:normAutofit/>
          </a:bodyPr>
          <a:lstStyle/>
          <a:p>
            <a:pPr algn="just"/>
            <a:r>
              <a:rPr lang="en-GB" dirty="0" smtClean="0"/>
              <a:t>It is a self-report method</a:t>
            </a:r>
          </a:p>
          <a:p>
            <a:pPr algn="just"/>
            <a:r>
              <a:rPr lang="en-GB" dirty="0" smtClean="0"/>
              <a:t>It was designed by </a:t>
            </a:r>
            <a:r>
              <a:rPr lang="en-GB" dirty="0" err="1" smtClean="0"/>
              <a:t>Vilunas</a:t>
            </a:r>
            <a:r>
              <a:rPr lang="en-GB" dirty="0" smtClean="0"/>
              <a:t> and </a:t>
            </a:r>
            <a:r>
              <a:rPr lang="en-GB" dirty="0" err="1" smtClean="0"/>
              <a:t>Pocevicius</a:t>
            </a:r>
            <a:endParaRPr lang="uk-UA" dirty="0" smtClean="0"/>
          </a:p>
          <a:p>
            <a:pPr algn="just"/>
            <a:r>
              <a:rPr lang="en-GB" dirty="0" smtClean="0"/>
              <a:t>Emotional diary contains special units</a:t>
            </a:r>
            <a:r>
              <a:rPr lang="en-US" dirty="0" smtClean="0"/>
              <a:t>, that respondents are used while recording various feelings and current emotional states they experience in different life situations, using method of </a:t>
            </a:r>
            <a:r>
              <a:rPr lang="en-GB" dirty="0" smtClean="0"/>
              <a:t>introspection.</a:t>
            </a:r>
            <a:endParaRPr lang="uk-UA" dirty="0" smtClean="0"/>
          </a:p>
          <a:p>
            <a:pPr>
              <a:buNone/>
            </a:pPr>
            <a:endParaRPr lang="uk-U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u="sng" dirty="0" smtClean="0"/>
              <a:t>Instruction</a:t>
            </a:r>
            <a:endParaRPr lang="uk-UA" u="sng" dirty="0"/>
          </a:p>
        </p:txBody>
      </p:sp>
      <p:sp>
        <p:nvSpPr>
          <p:cNvPr id="3" name="Содержимое 2"/>
          <p:cNvSpPr>
            <a:spLocks noGrp="1"/>
          </p:cNvSpPr>
          <p:nvPr>
            <p:ph idx="1"/>
          </p:nvPr>
        </p:nvSpPr>
        <p:spPr>
          <a:xfrm>
            <a:off x="457200" y="1357299"/>
            <a:ext cx="8229600" cy="1714512"/>
          </a:xfrm>
        </p:spPr>
        <p:txBody>
          <a:bodyPr/>
          <a:lstStyle/>
          <a:p>
            <a:pPr algn="just">
              <a:buNone/>
            </a:pPr>
            <a:r>
              <a:rPr lang="en-GB" sz="2400" dirty="0" smtClean="0"/>
              <a:t>     During two weeks you have to mark in the diary emotional character, intensity, duration of emotional feelings, and also type of activity, during which they arise.</a:t>
            </a:r>
            <a:endParaRPr lang="uk-UA" sz="2400" dirty="0" smtClean="0"/>
          </a:p>
          <a:p>
            <a:pPr>
              <a:buNone/>
            </a:pPr>
            <a:endParaRPr lang="uk-UA" dirty="0"/>
          </a:p>
        </p:txBody>
      </p:sp>
      <p:graphicFrame>
        <p:nvGraphicFramePr>
          <p:cNvPr id="4" name="Таблица 3"/>
          <p:cNvGraphicFramePr>
            <a:graphicFrameLocks noGrp="1"/>
          </p:cNvGraphicFramePr>
          <p:nvPr/>
        </p:nvGraphicFramePr>
        <p:xfrm>
          <a:off x="857224" y="2938272"/>
          <a:ext cx="7786741" cy="1848051"/>
        </p:xfrm>
        <a:graphic>
          <a:graphicData uri="http://schemas.openxmlformats.org/drawingml/2006/table">
            <a:tbl>
              <a:tblPr>
                <a:tableStyleId>{3C2FFA5D-87B4-456A-9821-1D502468CF0F}</a:tableStyleId>
              </a:tblPr>
              <a:tblGrid>
                <a:gridCol w="959804"/>
                <a:gridCol w="1846079"/>
                <a:gridCol w="980331"/>
                <a:gridCol w="1342488"/>
                <a:gridCol w="1340088"/>
                <a:gridCol w="1317951"/>
              </a:tblGrid>
              <a:tr h="1386038">
                <a:tc>
                  <a:txBody>
                    <a:bodyPr/>
                    <a:lstStyle/>
                    <a:p>
                      <a:pPr algn="ctr">
                        <a:lnSpc>
                          <a:spcPct val="115000"/>
                        </a:lnSpc>
                      </a:pPr>
                      <a:r>
                        <a:rPr lang="uk-UA" sz="1600" dirty="0" err="1"/>
                        <a:t>Date</a:t>
                      </a:r>
                      <a:endParaRPr lang="uk-UA" sz="1600" dirty="0">
                        <a:solidFill>
                          <a:srgbClr val="00B0F0"/>
                        </a:solidFill>
                        <a:latin typeface="+mn-lt"/>
                        <a:ea typeface="Cambria"/>
                      </a:endParaRPr>
                    </a:p>
                  </a:txBody>
                  <a:tcPr marL="66846" marR="66846" marT="0" marB="0"/>
                </a:tc>
                <a:tc>
                  <a:txBody>
                    <a:bodyPr/>
                    <a:lstStyle/>
                    <a:p>
                      <a:pPr algn="ctr">
                        <a:lnSpc>
                          <a:spcPct val="115000"/>
                        </a:lnSpc>
                      </a:pPr>
                      <a:r>
                        <a:rPr lang="uk-UA" sz="1600" dirty="0" err="1"/>
                        <a:t>Emotional</a:t>
                      </a:r>
                      <a:r>
                        <a:rPr lang="uk-UA" sz="1600" dirty="0"/>
                        <a:t> </a:t>
                      </a:r>
                      <a:r>
                        <a:rPr lang="uk-UA" sz="1600" dirty="0" err="1" smtClean="0"/>
                        <a:t>experiences</a:t>
                      </a:r>
                      <a:endParaRPr lang="en-US" sz="1600" dirty="0" smtClean="0"/>
                    </a:p>
                    <a:p>
                      <a:pPr algn="ctr">
                        <a:lnSpc>
                          <a:spcPct val="115000"/>
                        </a:lnSpc>
                      </a:pPr>
                      <a:endParaRPr lang="en-US" sz="1600" dirty="0" smtClean="0"/>
                    </a:p>
                    <a:p>
                      <a:pPr algn="ctr">
                        <a:lnSpc>
                          <a:spcPct val="115000"/>
                        </a:lnSpc>
                      </a:pPr>
                      <a:r>
                        <a:rPr lang="en-US" sz="1600" dirty="0" smtClean="0"/>
                        <a:t>(feelings)</a:t>
                      </a:r>
                      <a:endParaRPr lang="uk-UA" sz="1600" dirty="0">
                        <a:solidFill>
                          <a:srgbClr val="00B0F0"/>
                        </a:solidFill>
                        <a:latin typeface="+mn-lt"/>
                        <a:ea typeface="Cambria"/>
                      </a:endParaRPr>
                    </a:p>
                  </a:txBody>
                  <a:tcPr marL="66846" marR="66846" marT="0" marB="0"/>
                </a:tc>
                <a:tc>
                  <a:txBody>
                    <a:bodyPr/>
                    <a:lstStyle/>
                    <a:p>
                      <a:pPr algn="ctr">
                        <a:lnSpc>
                          <a:spcPct val="115000"/>
                        </a:lnSpc>
                      </a:pPr>
                      <a:r>
                        <a:rPr lang="uk-UA" sz="1600" dirty="0" err="1" smtClean="0"/>
                        <a:t>Character</a:t>
                      </a:r>
                      <a:endParaRPr lang="en-US" sz="1600" dirty="0" smtClean="0"/>
                    </a:p>
                    <a:p>
                      <a:pPr algn="ctr">
                        <a:lnSpc>
                          <a:spcPct val="115000"/>
                        </a:lnSpc>
                      </a:pPr>
                      <a:r>
                        <a:rPr lang="en-US" sz="1600" dirty="0" smtClean="0"/>
                        <a:t>(+,-)</a:t>
                      </a:r>
                      <a:endParaRPr lang="uk-UA" sz="1600" dirty="0">
                        <a:solidFill>
                          <a:srgbClr val="00B0F0"/>
                        </a:solidFill>
                        <a:latin typeface="+mn-lt"/>
                        <a:ea typeface="Cambria"/>
                      </a:endParaRPr>
                    </a:p>
                  </a:txBody>
                  <a:tcPr marL="66846" marR="66846" marT="0" marB="0"/>
                </a:tc>
                <a:tc>
                  <a:txBody>
                    <a:bodyPr/>
                    <a:lstStyle/>
                    <a:p>
                      <a:pPr algn="ctr">
                        <a:lnSpc>
                          <a:spcPct val="115000"/>
                        </a:lnSpc>
                      </a:pPr>
                      <a:r>
                        <a:rPr lang="uk-UA" sz="1600" dirty="0" err="1"/>
                        <a:t>Duration</a:t>
                      </a:r>
                      <a:endParaRPr lang="uk-UA" sz="1600" dirty="0">
                        <a:solidFill>
                          <a:srgbClr val="00B0F0"/>
                        </a:solidFill>
                        <a:latin typeface="+mn-lt"/>
                        <a:ea typeface="Cambria"/>
                      </a:endParaRPr>
                    </a:p>
                  </a:txBody>
                  <a:tcPr marL="66846" marR="66846" marT="0" marB="0"/>
                </a:tc>
                <a:tc>
                  <a:txBody>
                    <a:bodyPr/>
                    <a:lstStyle/>
                    <a:p>
                      <a:pPr algn="ctr">
                        <a:lnSpc>
                          <a:spcPct val="115000"/>
                        </a:lnSpc>
                      </a:pPr>
                      <a:r>
                        <a:rPr lang="uk-UA" sz="1600" dirty="0" err="1"/>
                        <a:t>Type</a:t>
                      </a:r>
                      <a:r>
                        <a:rPr lang="uk-UA" sz="1600" dirty="0"/>
                        <a:t> </a:t>
                      </a:r>
                      <a:r>
                        <a:rPr lang="uk-UA" sz="1600" dirty="0" err="1"/>
                        <a:t>of</a:t>
                      </a:r>
                      <a:r>
                        <a:rPr lang="uk-UA" sz="1600" dirty="0"/>
                        <a:t> </a:t>
                      </a:r>
                      <a:r>
                        <a:rPr lang="uk-UA" sz="1600" dirty="0" err="1"/>
                        <a:t>activity</a:t>
                      </a:r>
                      <a:endParaRPr lang="uk-UA" sz="1600" dirty="0">
                        <a:solidFill>
                          <a:srgbClr val="00B0F0"/>
                        </a:solidFill>
                        <a:latin typeface="+mn-lt"/>
                        <a:ea typeface="Cambria"/>
                      </a:endParaRPr>
                    </a:p>
                  </a:txBody>
                  <a:tcPr marL="66846" marR="66846" marT="0" marB="0"/>
                </a:tc>
                <a:tc>
                  <a:txBody>
                    <a:bodyPr/>
                    <a:lstStyle/>
                    <a:p>
                      <a:pPr algn="ctr">
                        <a:lnSpc>
                          <a:spcPct val="115000"/>
                        </a:lnSpc>
                      </a:pPr>
                      <a:r>
                        <a:rPr lang="uk-UA" sz="1600" dirty="0" err="1"/>
                        <a:t>Intensivity</a:t>
                      </a:r>
                      <a:endParaRPr lang="uk-UA" sz="1600" dirty="0"/>
                    </a:p>
                    <a:p>
                      <a:pPr algn="ctr">
                        <a:lnSpc>
                          <a:spcPct val="115000"/>
                        </a:lnSpc>
                      </a:pPr>
                      <a:r>
                        <a:rPr lang="uk-UA" sz="1600" dirty="0"/>
                        <a:t>-5-4-3-2-1</a:t>
                      </a:r>
                    </a:p>
                    <a:p>
                      <a:pPr algn="ctr">
                        <a:lnSpc>
                          <a:spcPct val="115000"/>
                        </a:lnSpc>
                      </a:pPr>
                      <a:r>
                        <a:rPr lang="uk-UA" sz="1600" dirty="0"/>
                        <a:t>0 1 2 3 4 5</a:t>
                      </a:r>
                      <a:endParaRPr lang="uk-UA" sz="1600" dirty="0">
                        <a:solidFill>
                          <a:srgbClr val="00B0F0"/>
                        </a:solidFill>
                        <a:latin typeface="+mn-lt"/>
                        <a:ea typeface="Cambria"/>
                      </a:endParaRPr>
                    </a:p>
                  </a:txBody>
                  <a:tcPr marL="66846" marR="66846" marT="0" marB="0"/>
                </a:tc>
              </a:tr>
              <a:tr h="462013">
                <a:tc>
                  <a:txBody>
                    <a:bodyPr/>
                    <a:lstStyle/>
                    <a:p>
                      <a:pPr algn="ctr">
                        <a:lnSpc>
                          <a:spcPct val="115000"/>
                        </a:lnSpc>
                      </a:pPr>
                      <a:endParaRPr lang="uk-UA" sz="1400">
                        <a:latin typeface="Times New Roman"/>
                        <a:ea typeface="Cambria"/>
                      </a:endParaRPr>
                    </a:p>
                  </a:txBody>
                  <a:tcPr marL="66846" marR="66846" marT="0" marB="0"/>
                </a:tc>
                <a:tc>
                  <a:txBody>
                    <a:bodyPr/>
                    <a:lstStyle/>
                    <a:p>
                      <a:pPr algn="ctr">
                        <a:lnSpc>
                          <a:spcPct val="115000"/>
                        </a:lnSpc>
                      </a:pPr>
                      <a:endParaRPr lang="uk-UA" sz="1400">
                        <a:latin typeface="Times New Roman"/>
                        <a:ea typeface="Cambria"/>
                      </a:endParaRPr>
                    </a:p>
                  </a:txBody>
                  <a:tcPr marL="66846" marR="66846" marT="0" marB="0"/>
                </a:tc>
                <a:tc>
                  <a:txBody>
                    <a:bodyPr/>
                    <a:lstStyle/>
                    <a:p>
                      <a:pPr algn="ctr">
                        <a:lnSpc>
                          <a:spcPct val="115000"/>
                        </a:lnSpc>
                      </a:pPr>
                      <a:endParaRPr lang="uk-UA" sz="1400">
                        <a:latin typeface="Times New Roman"/>
                        <a:ea typeface="Cambria"/>
                      </a:endParaRPr>
                    </a:p>
                  </a:txBody>
                  <a:tcPr marL="66846" marR="66846" marT="0" marB="0"/>
                </a:tc>
                <a:tc>
                  <a:txBody>
                    <a:bodyPr/>
                    <a:lstStyle/>
                    <a:p>
                      <a:pPr algn="ctr">
                        <a:lnSpc>
                          <a:spcPct val="115000"/>
                        </a:lnSpc>
                      </a:pPr>
                      <a:endParaRPr lang="uk-UA" sz="1400">
                        <a:latin typeface="Times New Roman"/>
                        <a:ea typeface="Cambria"/>
                      </a:endParaRPr>
                    </a:p>
                  </a:txBody>
                  <a:tcPr marL="66846" marR="66846" marT="0" marB="0"/>
                </a:tc>
                <a:tc>
                  <a:txBody>
                    <a:bodyPr/>
                    <a:lstStyle/>
                    <a:p>
                      <a:pPr algn="ctr">
                        <a:lnSpc>
                          <a:spcPct val="115000"/>
                        </a:lnSpc>
                      </a:pPr>
                      <a:endParaRPr lang="uk-UA" sz="1400">
                        <a:latin typeface="Times New Roman"/>
                        <a:ea typeface="Cambria"/>
                      </a:endParaRPr>
                    </a:p>
                  </a:txBody>
                  <a:tcPr marL="66846" marR="66846" marT="0" marB="0"/>
                </a:tc>
                <a:tc>
                  <a:txBody>
                    <a:bodyPr/>
                    <a:lstStyle/>
                    <a:p>
                      <a:pPr algn="ctr">
                        <a:lnSpc>
                          <a:spcPct val="115000"/>
                        </a:lnSpc>
                      </a:pPr>
                      <a:endParaRPr lang="uk-UA" sz="1400" dirty="0">
                        <a:latin typeface="Times New Roman"/>
                        <a:ea typeface="Cambria"/>
                      </a:endParaRPr>
                    </a:p>
                  </a:txBody>
                  <a:tcPr marL="66846" marR="66846" marT="0" marB="0"/>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smtClean="0"/>
              <a:t/>
            </a:r>
            <a:br>
              <a:rPr lang="en-GB" dirty="0" smtClean="0"/>
            </a:br>
            <a:r>
              <a:rPr lang="en-GB" u="sng" dirty="0" smtClean="0"/>
              <a:t>Processing of results:</a:t>
            </a:r>
            <a:r>
              <a:rPr lang="uk-UA" u="sng" dirty="0" smtClean="0"/>
              <a:t/>
            </a:r>
            <a:br>
              <a:rPr lang="uk-UA" u="sng" dirty="0" smtClean="0"/>
            </a:br>
            <a:endParaRPr lang="uk-UA" u="sng" dirty="0"/>
          </a:p>
        </p:txBody>
      </p:sp>
      <p:sp>
        <p:nvSpPr>
          <p:cNvPr id="3" name="Содержимое 2"/>
          <p:cNvSpPr>
            <a:spLocks noGrp="1"/>
          </p:cNvSpPr>
          <p:nvPr>
            <p:ph idx="1"/>
          </p:nvPr>
        </p:nvSpPr>
        <p:spPr>
          <a:xfrm>
            <a:off x="457200" y="1428737"/>
            <a:ext cx="8229600" cy="928694"/>
          </a:xfrm>
        </p:spPr>
        <p:txBody>
          <a:bodyPr>
            <a:normAutofit/>
          </a:bodyPr>
          <a:lstStyle/>
          <a:p>
            <a:pPr>
              <a:lnSpc>
                <a:spcPct val="110000"/>
              </a:lnSpc>
            </a:pPr>
            <a:r>
              <a:rPr lang="en-GB" sz="2400" dirty="0" smtClean="0"/>
              <a:t>Determine the duration of emotional experience of different intensity as a percentage of all time activity.</a:t>
            </a:r>
            <a:endParaRPr lang="uk-UA" sz="2400" dirty="0" smtClean="0"/>
          </a:p>
          <a:p>
            <a:pPr>
              <a:buNone/>
            </a:pPr>
            <a:endParaRPr lang="uk-UA" dirty="0"/>
          </a:p>
        </p:txBody>
      </p:sp>
      <p:graphicFrame>
        <p:nvGraphicFramePr>
          <p:cNvPr id="4" name="Таблица 3"/>
          <p:cNvGraphicFramePr>
            <a:graphicFrameLocks noGrp="1"/>
          </p:cNvGraphicFramePr>
          <p:nvPr/>
        </p:nvGraphicFramePr>
        <p:xfrm>
          <a:off x="571472" y="2643182"/>
          <a:ext cx="8072494" cy="490728"/>
        </p:xfrm>
        <a:graphic>
          <a:graphicData uri="http://schemas.openxmlformats.org/drawingml/2006/table">
            <a:tbl>
              <a:tblPr>
                <a:tableStyleId>{3C2FFA5D-87B4-456A-9821-1D502468CF0F}</a:tableStyleId>
              </a:tblPr>
              <a:tblGrid>
                <a:gridCol w="4035838"/>
                <a:gridCol w="4036656"/>
              </a:tblGrid>
              <a:tr h="239015">
                <a:tc>
                  <a:txBody>
                    <a:bodyPr/>
                    <a:lstStyle/>
                    <a:p>
                      <a:pPr algn="ctr">
                        <a:lnSpc>
                          <a:spcPct val="115000"/>
                        </a:lnSpc>
                      </a:pPr>
                      <a:r>
                        <a:rPr lang="uk-UA" sz="1400"/>
                        <a:t>Intensivity</a:t>
                      </a:r>
                      <a:endParaRPr lang="uk-UA" sz="1100">
                        <a:latin typeface="Cambria"/>
                        <a:ea typeface="Cambria"/>
                      </a:endParaRPr>
                    </a:p>
                  </a:txBody>
                  <a:tcPr marL="66805" marR="66805" marT="0" marB="0"/>
                </a:tc>
                <a:tc>
                  <a:txBody>
                    <a:bodyPr/>
                    <a:lstStyle/>
                    <a:p>
                      <a:pPr algn="ctr">
                        <a:lnSpc>
                          <a:spcPct val="115000"/>
                        </a:lnSpc>
                      </a:pPr>
                      <a:r>
                        <a:rPr lang="uk-UA" sz="1400"/>
                        <a:t>-5-4-3-2-1 0 1 2 3 4 5</a:t>
                      </a:r>
                      <a:endParaRPr lang="uk-UA" sz="1100">
                        <a:latin typeface="Cambria"/>
                        <a:ea typeface="Cambria"/>
                      </a:endParaRPr>
                    </a:p>
                  </a:txBody>
                  <a:tcPr marL="66805" marR="66805" marT="0" marB="0"/>
                </a:tc>
              </a:tr>
              <a:tr h="239015">
                <a:tc>
                  <a:txBody>
                    <a:bodyPr/>
                    <a:lstStyle/>
                    <a:p>
                      <a:pPr algn="ctr">
                        <a:lnSpc>
                          <a:spcPct val="115000"/>
                        </a:lnSpc>
                      </a:pPr>
                      <a:r>
                        <a:rPr lang="uk-UA" sz="1400"/>
                        <a:t>Duration, %</a:t>
                      </a:r>
                      <a:endParaRPr lang="uk-UA" sz="1100">
                        <a:latin typeface="Cambria"/>
                        <a:ea typeface="Cambria"/>
                      </a:endParaRPr>
                    </a:p>
                  </a:txBody>
                  <a:tcPr marL="66805" marR="66805" marT="0" marB="0"/>
                </a:tc>
                <a:tc>
                  <a:txBody>
                    <a:bodyPr/>
                    <a:lstStyle/>
                    <a:p>
                      <a:pPr algn="ctr">
                        <a:lnSpc>
                          <a:spcPct val="115000"/>
                        </a:lnSpc>
                      </a:pPr>
                      <a:endParaRPr lang="uk-UA" sz="1400" dirty="0">
                        <a:latin typeface="Times New Roman"/>
                        <a:ea typeface="Cambria"/>
                      </a:endParaRPr>
                    </a:p>
                  </a:txBody>
                  <a:tcPr marL="66805" marR="66805" marT="0" marB="0"/>
                </a:tc>
              </a:tr>
            </a:tbl>
          </a:graphicData>
        </a:graphic>
      </p:graphicFrame>
      <p:sp>
        <p:nvSpPr>
          <p:cNvPr id="1025" name="Rectangle 1"/>
          <p:cNvSpPr>
            <a:spLocks noChangeArrowheads="1"/>
          </p:cNvSpPr>
          <p:nvPr/>
        </p:nvSpPr>
        <p:spPr bwMode="auto">
          <a:xfrm>
            <a:off x="428596" y="3429000"/>
            <a:ext cx="828680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 defTabSz="914400" rtl="0" eaLnBrk="1" fontAlgn="base" latinLnBrk="0" hangingPunct="1">
              <a:lnSpc>
                <a:spcPct val="100000"/>
              </a:lnSpc>
              <a:spcBef>
                <a:spcPct val="0"/>
              </a:spcBef>
              <a:spcAft>
                <a:spcPct val="0"/>
              </a:spcAft>
              <a:buClrTx/>
              <a:buSzTx/>
              <a:buFont typeface="Arial" pitchFamily="34" charset="0"/>
              <a:buChar char="•"/>
              <a:tabLst>
                <a:tab pos="4051300" algn="l"/>
              </a:tabLst>
            </a:pPr>
            <a:r>
              <a:rPr kumimoji="0" lang="en-GB" sz="2400" b="0" i="0" u="none" strike="noStrike" cap="none" normalizeH="0" baseline="0" dirty="0" smtClean="0">
                <a:ln>
                  <a:noFill/>
                </a:ln>
                <a:solidFill>
                  <a:schemeClr val="tx1"/>
                </a:solidFill>
                <a:effectLst/>
                <a:ea typeface="Times New Roman" pitchFamily="18" charset="0"/>
                <a:cs typeface="Times New Roman" pitchFamily="18" charset="0"/>
              </a:rPr>
              <a:t>Define the scope (</a:t>
            </a:r>
            <a:r>
              <a:rPr kumimoji="0" lang="ru-RU" sz="2400" b="0" i="0" u="none" strike="noStrike" cap="none" normalizeH="0" baseline="0" dirty="0" smtClean="0">
                <a:ln>
                  <a:noFill/>
                </a:ln>
                <a:solidFill>
                  <a:schemeClr val="tx1"/>
                </a:solidFill>
                <a:effectLst/>
                <a:ea typeface="Times New Roman" pitchFamily="18" charset="0"/>
                <a:cs typeface="Times New Roman" pitchFamily="18" charset="0"/>
              </a:rPr>
              <a:t>Х</a:t>
            </a:r>
            <a:r>
              <a:rPr kumimoji="0" lang="en-US" sz="2400" b="0" i="0" u="none" strike="noStrike" cap="none" normalizeH="0" baseline="-30000" dirty="0" smtClean="0">
                <a:ln>
                  <a:noFill/>
                </a:ln>
                <a:solidFill>
                  <a:schemeClr val="tx1"/>
                </a:solidFill>
                <a:effectLst/>
                <a:ea typeface="Times New Roman" pitchFamily="18" charset="0"/>
                <a:cs typeface="Times New Roman" pitchFamily="18" charset="0"/>
              </a:rPr>
              <a:t>max</a:t>
            </a: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ea typeface="Times New Roman" pitchFamily="18" charset="0"/>
                <a:cs typeface="Times New Roman" pitchFamily="18" charset="0"/>
              </a:rPr>
              <a:t>та Х</a:t>
            </a:r>
            <a:r>
              <a:rPr kumimoji="0" lang="en-US" sz="2400" b="0" i="0" u="none" strike="noStrike" cap="none" normalizeH="0" baseline="-30000" dirty="0" smtClean="0">
                <a:ln>
                  <a:noFill/>
                </a:ln>
                <a:solidFill>
                  <a:schemeClr val="tx1"/>
                </a:solidFill>
                <a:effectLst/>
                <a:ea typeface="Times New Roman" pitchFamily="18" charset="0"/>
                <a:cs typeface="Times New Roman" pitchFamily="18" charset="0"/>
              </a:rPr>
              <a:t>min</a:t>
            </a:r>
            <a:r>
              <a:rPr kumimoji="0" lang="en-GB" sz="2400" b="0" i="0" u="none" strike="noStrike" cap="none" normalizeH="0" baseline="0" dirty="0" smtClean="0">
                <a:ln>
                  <a:noFill/>
                </a:ln>
                <a:solidFill>
                  <a:schemeClr val="tx1"/>
                </a:solidFill>
                <a:effectLst/>
                <a:ea typeface="Times New Roman" pitchFamily="18" charset="0"/>
                <a:cs typeface="Times New Roman" pitchFamily="18" charset="0"/>
              </a:rPr>
              <a:t>) and the Mean (average) of </a:t>
            </a:r>
            <a:r>
              <a:rPr kumimoji="0" lang="en-GB" sz="2400" b="0" i="0" u="none" strike="noStrike" cap="none" normalizeH="0" dirty="0" smtClean="0">
                <a:ln>
                  <a:noFill/>
                </a:ln>
                <a:solidFill>
                  <a:schemeClr val="tx1"/>
                </a:solidFill>
                <a:effectLst/>
                <a:ea typeface="Times New Roman" pitchFamily="18" charset="0"/>
                <a:cs typeface="Times New Roman" pitchFamily="18" charset="0"/>
              </a:rPr>
              <a:t> </a:t>
            </a:r>
            <a:r>
              <a:rPr kumimoji="0" lang="en-GB" sz="2400" b="0" i="0" u="none" strike="noStrike" cap="none" normalizeH="0" baseline="0" dirty="0" smtClean="0">
                <a:ln>
                  <a:noFill/>
                </a:ln>
                <a:solidFill>
                  <a:schemeClr val="tx1"/>
                </a:solidFill>
                <a:effectLst/>
                <a:ea typeface="Times New Roman" pitchFamily="18" charset="0"/>
                <a:cs typeface="Times New Roman" pitchFamily="18" charset="0"/>
              </a:rPr>
              <a:t>intensity of emotional life.</a:t>
            </a:r>
            <a:endParaRPr kumimoji="0" lang="uk-UA" sz="2400" b="0" i="0" u="none" strike="noStrike" cap="none" normalizeH="0" baseline="0" dirty="0" smtClean="0">
              <a:ln>
                <a:noFill/>
              </a:ln>
              <a:solidFill>
                <a:schemeClr val="tx1"/>
              </a:solidFill>
              <a:effectLst/>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 typeface="Arial" pitchFamily="34" charset="0"/>
              <a:buChar char="•"/>
              <a:tabLst>
                <a:tab pos="4051300" algn="l"/>
              </a:tabLst>
            </a:pPr>
            <a:r>
              <a:rPr kumimoji="0" lang="en-GB" sz="2400" b="0" i="0" u="none" strike="noStrike" cap="none" normalizeH="0" baseline="0" dirty="0" smtClean="0">
                <a:ln>
                  <a:noFill/>
                </a:ln>
                <a:solidFill>
                  <a:schemeClr val="tx1"/>
                </a:solidFill>
                <a:effectLst/>
                <a:ea typeface="Times New Roman" pitchFamily="18" charset="0"/>
                <a:cs typeface="Times New Roman" pitchFamily="18" charset="0"/>
              </a:rPr>
              <a:t>Determine Mean - the average level of emotional experiences for separate types of activities</a:t>
            </a:r>
            <a:r>
              <a:rPr kumimoji="0" lang="en-GB" sz="12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u="sng" dirty="0" smtClean="0"/>
              <a:t>Make conclusions</a:t>
            </a:r>
            <a:endParaRPr lang="uk-UA" sz="3600" u="sng" dirty="0"/>
          </a:p>
        </p:txBody>
      </p:sp>
      <p:sp>
        <p:nvSpPr>
          <p:cNvPr id="3" name="Содержимое 2"/>
          <p:cNvSpPr>
            <a:spLocks noGrp="1"/>
          </p:cNvSpPr>
          <p:nvPr>
            <p:ph idx="1"/>
          </p:nvPr>
        </p:nvSpPr>
        <p:spPr>
          <a:solidFill>
            <a:schemeClr val="tx2">
              <a:lumMod val="40000"/>
              <a:lumOff val="60000"/>
            </a:schemeClr>
          </a:solidFill>
        </p:spPr>
        <p:txBody>
          <a:bodyPr/>
          <a:lstStyle/>
          <a:p>
            <a:pPr algn="ctr">
              <a:buNone/>
            </a:pPr>
            <a:r>
              <a:rPr lang="en-GB" dirty="0" smtClean="0"/>
              <a:t>   </a:t>
            </a:r>
          </a:p>
          <a:p>
            <a:pPr algn="just">
              <a:buNone/>
            </a:pPr>
            <a:r>
              <a:rPr lang="en-GB" dirty="0" smtClean="0"/>
              <a:t>   Analyse features of emotional experiences in their daily lives, their intensity, and quality specifics, based on quantitative and qualitative data analysis </a:t>
            </a:r>
            <a:endParaRPr lang="uk-UA" dirty="0" smtClean="0"/>
          </a:p>
          <a:p>
            <a:pPr>
              <a:buNone/>
            </a:pPr>
            <a:endParaRPr lang="uk-UA" dirty="0" smtClean="0"/>
          </a:p>
          <a:p>
            <a:pPr>
              <a:buNone/>
            </a:pPr>
            <a:endParaRPr lang="uk-U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YOUR TASK</a:t>
            </a:r>
            <a:endParaRPr lang="uk-UA" dirty="0"/>
          </a:p>
        </p:txBody>
      </p:sp>
      <p:sp>
        <p:nvSpPr>
          <p:cNvPr id="3" name="Содержимое 2"/>
          <p:cNvSpPr>
            <a:spLocks noGrp="1"/>
          </p:cNvSpPr>
          <p:nvPr>
            <p:ph idx="1"/>
          </p:nvPr>
        </p:nvSpPr>
        <p:spPr>
          <a:xfrm>
            <a:off x="457200" y="1285860"/>
            <a:ext cx="8229600" cy="5214974"/>
          </a:xfrm>
        </p:spPr>
        <p:txBody>
          <a:bodyPr>
            <a:normAutofit/>
          </a:bodyPr>
          <a:lstStyle/>
          <a:p>
            <a:pPr algn="ctr">
              <a:buNone/>
            </a:pPr>
            <a:r>
              <a:rPr lang="en-US" sz="2200" i="1" dirty="0" smtClean="0"/>
              <a:t>You should think</a:t>
            </a:r>
          </a:p>
          <a:p>
            <a:pPr algn="just">
              <a:buNone/>
            </a:pPr>
            <a:r>
              <a:rPr lang="en-US" sz="2200" dirty="0" smtClean="0"/>
              <a:t>    What types of self-knowledge should be allocated ?</a:t>
            </a:r>
            <a:endParaRPr lang="uk-UA" sz="2200" dirty="0" smtClean="0"/>
          </a:p>
          <a:p>
            <a:pPr algn="just">
              <a:buNone/>
            </a:pPr>
            <a:r>
              <a:rPr lang="en-GB" sz="2200" dirty="0" smtClean="0"/>
              <a:t>    What are the advantages and disadvantages of self-report method in evaluating emotions?</a:t>
            </a:r>
          </a:p>
          <a:p>
            <a:pPr algn="ctr">
              <a:buNone/>
            </a:pPr>
            <a:r>
              <a:rPr lang="en-GB" sz="2200" i="1" dirty="0" smtClean="0"/>
              <a:t>You should do</a:t>
            </a:r>
          </a:p>
          <a:p>
            <a:pPr>
              <a:buNone/>
            </a:pPr>
            <a:r>
              <a:rPr lang="en-US" sz="2200" dirty="0" smtClean="0"/>
              <a:t>    Emotional diary</a:t>
            </a:r>
          </a:p>
          <a:p>
            <a:pPr algn="ctr">
              <a:buNone/>
            </a:pPr>
            <a:r>
              <a:rPr lang="en-US" sz="2200" i="1" dirty="0" smtClean="0"/>
              <a:t>You should read</a:t>
            </a:r>
          </a:p>
          <a:p>
            <a:pPr algn="just">
              <a:buNone/>
            </a:pPr>
            <a:r>
              <a:rPr lang="en-US" sz="2200" dirty="0" smtClean="0"/>
              <a:t>     Horney K. </a:t>
            </a:r>
            <a:r>
              <a:rPr lang="en-US" sz="2200" smtClean="0"/>
              <a:t>Self-Analysis / </a:t>
            </a:r>
            <a:r>
              <a:rPr lang="en-US" sz="2200" dirty="0" smtClean="0"/>
              <a:t>chapter 1 “Feasibility and Desirability of Self-Analysis”</a:t>
            </a:r>
          </a:p>
          <a:p>
            <a:pPr algn="ctr">
              <a:buNone/>
            </a:pPr>
            <a:r>
              <a:rPr lang="en-US" sz="2200" i="1" dirty="0" smtClean="0"/>
              <a:t>You should write</a:t>
            </a:r>
          </a:p>
          <a:p>
            <a:pPr>
              <a:buNone/>
            </a:pPr>
            <a:r>
              <a:rPr lang="en-US" sz="2200" dirty="0" smtClean="0"/>
              <a:t>     Essay on the next topic  “Self-knowledge is a self-baring, or not ?”</a:t>
            </a:r>
          </a:p>
          <a:p>
            <a:pPr>
              <a:buNone/>
            </a:pPr>
            <a:r>
              <a:rPr lang="en-US" sz="2200" dirty="0" smtClean="0"/>
              <a:t>     Several questions based </a:t>
            </a:r>
            <a:r>
              <a:rPr lang="uk-UA" sz="2200" dirty="0" err="1" smtClean="0"/>
              <a:t>on</a:t>
            </a:r>
            <a:r>
              <a:rPr lang="uk-UA" sz="2200" dirty="0" smtClean="0"/>
              <a:t> </a:t>
            </a:r>
            <a:r>
              <a:rPr lang="uk-UA" sz="2200" dirty="0" err="1" smtClean="0"/>
              <a:t>the</a:t>
            </a:r>
            <a:r>
              <a:rPr lang="uk-UA" sz="2200" dirty="0" smtClean="0"/>
              <a:t> </a:t>
            </a:r>
            <a:r>
              <a:rPr lang="uk-UA" sz="2200" dirty="0" err="1" smtClean="0"/>
              <a:t>reading</a:t>
            </a:r>
            <a:r>
              <a:rPr lang="en-US" sz="2200" dirty="0" smtClean="0"/>
              <a:t> of Karen Horney.</a:t>
            </a:r>
          </a:p>
          <a:p>
            <a:pPr>
              <a:buNone/>
            </a:pPr>
            <a:endParaRPr lang="en-US" sz="2400" i="1" dirty="0" smtClean="0"/>
          </a:p>
          <a:p>
            <a:pPr>
              <a:buNone/>
            </a:pPr>
            <a:endParaRPr lang="en-US" sz="2800" dirty="0" smtClean="0"/>
          </a:p>
          <a:p>
            <a:pPr>
              <a:buNone/>
            </a:pPr>
            <a:endParaRPr lang="uk-UA"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714348" y="214290"/>
            <a:ext cx="842965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fontAlgn="base">
              <a:spcBef>
                <a:spcPct val="0"/>
              </a:spcBef>
              <a:spcAft>
                <a:spcPct val="0"/>
              </a:spcAft>
            </a:pPr>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endParaRPr kumimoji="0" lang="uk-UA" sz="2000" i="0" u="none" strike="noStrike" cap="none" normalizeH="0" baseline="0" dirty="0" smtClean="0">
              <a:ln>
                <a:noFill/>
              </a:ln>
              <a:solidFill>
                <a:schemeClr val="tx1"/>
              </a:solidFill>
              <a:effectLst/>
              <a:latin typeface="Trebuchet MS" pitchFamily="34" charset="0"/>
              <a:cs typeface="Arial" pitchFamily="34" charset="0"/>
            </a:endParaRPr>
          </a:p>
        </p:txBody>
      </p:sp>
      <p:sp>
        <p:nvSpPr>
          <p:cNvPr id="5" name="Line 2"/>
          <p:cNvSpPr>
            <a:spLocks noChangeShapeType="1"/>
          </p:cNvSpPr>
          <p:nvPr/>
        </p:nvSpPr>
        <p:spPr bwMode="auto">
          <a:xfrm>
            <a:off x="1285852" y="642918"/>
            <a:ext cx="7704138" cy="1588"/>
          </a:xfrm>
          <a:prstGeom prst="line">
            <a:avLst/>
          </a:prstGeom>
          <a:noFill/>
          <a:ln w="9360">
            <a:solidFill>
              <a:srgbClr val="3465A4"/>
            </a:solidFill>
            <a:round/>
            <a:headEnd/>
            <a:tailEnd/>
          </a:ln>
          <a:effectLst/>
        </p:spPr>
        <p:txBody>
          <a:bodyPr/>
          <a:lstStyle/>
          <a:p>
            <a:endParaRPr lang="uk-UA"/>
          </a:p>
        </p:txBody>
      </p:sp>
      <p:pic>
        <p:nvPicPr>
          <p:cNvPr id="15362" name="Picture 2" descr="C:\Users\Сашулька\Desktop\41HYpukcbRL._SX331_BO1,204,203,200_.jpg"/>
          <p:cNvPicPr>
            <a:picLocks noGrp="1" noChangeAspect="1" noChangeArrowheads="1"/>
          </p:cNvPicPr>
          <p:nvPr>
            <p:ph idx="1"/>
          </p:nvPr>
        </p:nvPicPr>
        <p:blipFill>
          <a:blip r:embed="rId2"/>
          <a:srcRect/>
          <a:stretch>
            <a:fillRect/>
          </a:stretch>
        </p:blipFill>
        <p:spPr bwMode="auto">
          <a:xfrm>
            <a:off x="785786" y="1214422"/>
            <a:ext cx="3020332" cy="4525963"/>
          </a:xfrm>
          <a:prstGeom prst="rect">
            <a:avLst/>
          </a:prstGeom>
          <a:noFill/>
        </p:spPr>
      </p:pic>
      <p:sp>
        <p:nvSpPr>
          <p:cNvPr id="7" name="TextBox 6"/>
          <p:cNvSpPr txBox="1"/>
          <p:nvPr/>
        </p:nvSpPr>
        <p:spPr>
          <a:xfrm>
            <a:off x="4357686" y="1285860"/>
            <a:ext cx="4357718" cy="3785652"/>
          </a:xfrm>
          <a:prstGeom prst="rect">
            <a:avLst/>
          </a:prstGeom>
          <a:noFill/>
        </p:spPr>
        <p:txBody>
          <a:bodyPr wrap="square" rtlCol="0">
            <a:spAutoFit/>
          </a:bodyPr>
          <a:lstStyle/>
          <a:p>
            <a:pPr algn="just"/>
            <a:endParaRPr lang="en-GB" sz="2400" i="1" dirty="0" smtClean="0"/>
          </a:p>
          <a:p>
            <a:pPr algn="just"/>
            <a:r>
              <a:rPr lang="en-GB" sz="2400" i="1" dirty="0" smtClean="0"/>
              <a:t>   Man </a:t>
            </a:r>
            <a:r>
              <a:rPr lang="en-GB" sz="2400" i="1" dirty="0"/>
              <a:t>is the two fold creature - magnificent and poor</a:t>
            </a:r>
            <a:r>
              <a:rPr lang="en-GB" sz="2400" i="1" dirty="0" smtClean="0"/>
              <a:t>. </a:t>
            </a:r>
            <a:r>
              <a:rPr lang="en-GB" sz="2400" i="1" dirty="0"/>
              <a:t>"I do not aim to hide myself in my mind ..., I leave a lot to be hidden and not even try to uncover it. There are myself borders deliberately set. I do not aim to expose myself ..., I'm wondering to comprehend my spiritual path </a:t>
            </a:r>
            <a:r>
              <a:rPr lang="en-GB" sz="2400" i="1" dirty="0" smtClean="0"/>
              <a:t>“.</a:t>
            </a:r>
            <a:endParaRPr lang="uk-UA" sz="2400"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ANd9GcRbWIqqq-Y7xD4gBnmbN2CcvkFMJIaG6j5iE6I1qMAb-sjv8mvt6A"/>
          <p:cNvPicPr>
            <a:picLocks noChangeAspect="1" noChangeArrowheads="1"/>
          </p:cNvPicPr>
          <p:nvPr/>
        </p:nvPicPr>
        <p:blipFill>
          <a:blip r:embed="rId2"/>
          <a:srcRect/>
          <a:stretch>
            <a:fillRect/>
          </a:stretch>
        </p:blipFill>
        <p:spPr bwMode="auto">
          <a:xfrm>
            <a:off x="0" y="0"/>
            <a:ext cx="6191250" cy="3495675"/>
          </a:xfrm>
          <a:prstGeom prst="rect">
            <a:avLst/>
          </a:prstGeom>
          <a:noFill/>
        </p:spPr>
      </p:pic>
      <p:sp>
        <p:nvSpPr>
          <p:cNvPr id="5" name="Прямоугольник 4"/>
          <p:cNvSpPr/>
          <p:nvPr/>
        </p:nvSpPr>
        <p:spPr>
          <a:xfrm>
            <a:off x="3357554" y="4143380"/>
            <a:ext cx="2517036" cy="570734"/>
          </a:xfrm>
          <a:prstGeom prst="rect">
            <a:avLst/>
          </a:prstGeom>
        </p:spPr>
        <p:txBody>
          <a:bodyPr wrap="none">
            <a:spAutoFit/>
          </a:bodyPr>
          <a:lstStyle/>
          <a:p>
            <a:pPr algn="ctr" defTabSz="446088">
              <a:lnSpc>
                <a:spcPct val="104000"/>
              </a:lnSpc>
              <a:buSzPct val="100000"/>
              <a:tabLst>
                <a:tab pos="0" algn="l"/>
                <a:tab pos="444500" algn="l"/>
                <a:tab pos="893763" algn="l"/>
                <a:tab pos="1343025" algn="l"/>
                <a:tab pos="1790700" algn="l"/>
                <a:tab pos="2239963" algn="l"/>
                <a:tab pos="2689225" algn="l"/>
                <a:tab pos="3138488" algn="l"/>
                <a:tab pos="3586163" algn="l"/>
                <a:tab pos="4033838" algn="l"/>
                <a:tab pos="4483100" algn="l"/>
                <a:tab pos="4932363" algn="l"/>
                <a:tab pos="5380038" algn="l"/>
                <a:tab pos="5829300" algn="l"/>
                <a:tab pos="6278563" algn="l"/>
                <a:tab pos="6727825" algn="l"/>
                <a:tab pos="7175500" algn="l"/>
                <a:tab pos="7624763" algn="l"/>
                <a:tab pos="8072438" algn="l"/>
                <a:tab pos="8520113" algn="l"/>
                <a:tab pos="8969375" algn="l"/>
                <a:tab pos="8970963" algn="l"/>
                <a:tab pos="9420225" algn="l"/>
              </a:tabLst>
            </a:pPr>
            <a:r>
              <a:rPr lang="en-US" sz="3200" b="1" dirty="0" smtClean="0">
                <a:solidFill>
                  <a:srgbClr val="000000"/>
                </a:solidFill>
                <a:latin typeface="Trebuchet MS" pitchFamily="34" charset="0"/>
              </a:rPr>
              <a:t>QUESTIONS?</a:t>
            </a:r>
            <a:endParaRPr lang="en-US" sz="3200" b="1" dirty="0">
              <a:solidFill>
                <a:srgbClr val="000000"/>
              </a:solidFill>
              <a:latin typeface="Trebuchet MS"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Сашулька\Desktop\Thank-You.png"/>
          <p:cNvPicPr>
            <a:picLocks noGrp="1" noChangeAspect="1" noChangeArrowheads="1"/>
          </p:cNvPicPr>
          <p:nvPr>
            <p:ph idx="1"/>
          </p:nvPr>
        </p:nvPicPr>
        <p:blipFill>
          <a:blip r:embed="rId2"/>
          <a:srcRect/>
          <a:stretch>
            <a:fillRect/>
          </a:stretch>
        </p:blipFill>
        <p:spPr bwMode="auto">
          <a:xfrm>
            <a:off x="1928794" y="1500174"/>
            <a:ext cx="5562600" cy="3142869"/>
          </a:xfrm>
          <a:prstGeom prst="rect">
            <a:avLst/>
          </a:prstGeom>
          <a:noFill/>
        </p:spPr>
      </p:pic>
      <p:sp>
        <p:nvSpPr>
          <p:cNvPr id="5" name="Прямоугольник 4"/>
          <p:cNvSpPr/>
          <p:nvPr/>
        </p:nvSpPr>
        <p:spPr>
          <a:xfrm>
            <a:off x="1357290" y="285728"/>
            <a:ext cx="7786710" cy="400110"/>
          </a:xfrm>
          <a:prstGeom prst="rect">
            <a:avLst/>
          </a:prstGeom>
        </p:spPr>
        <p:txBody>
          <a:bodyPr wrap="square">
            <a:spAutoFit/>
          </a:bodyPr>
          <a:lstStyle/>
          <a:p>
            <a:r>
              <a:rPr kumimoji="0" lang="en-US"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endParaRPr lang="uk-UA" sz="2000" dirty="0"/>
          </a:p>
        </p:txBody>
      </p:sp>
      <p:sp>
        <p:nvSpPr>
          <p:cNvPr id="6" name="Line 2"/>
          <p:cNvSpPr>
            <a:spLocks noChangeShapeType="1"/>
          </p:cNvSpPr>
          <p:nvPr/>
        </p:nvSpPr>
        <p:spPr bwMode="auto">
          <a:xfrm>
            <a:off x="1214414" y="642918"/>
            <a:ext cx="7704138" cy="1588"/>
          </a:xfrm>
          <a:prstGeom prst="line">
            <a:avLst/>
          </a:prstGeom>
          <a:noFill/>
          <a:ln w="9360">
            <a:solidFill>
              <a:srgbClr val="3465A4"/>
            </a:solidFill>
            <a:round/>
            <a:headEnd/>
            <a:tailEnd/>
          </a:ln>
          <a:effectLst/>
        </p:spPr>
        <p:txBody>
          <a:bodyPr/>
          <a:lstStyle/>
          <a:p>
            <a:endParaRPr lang="uk-U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972584" cy="857232"/>
          </a:xfrm>
        </p:spPr>
        <p:txBody>
          <a:bodyPr>
            <a:noAutofit/>
          </a:bodyPr>
          <a:lstStyle/>
          <a:p>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endParaRPr lang="uk-UA" sz="2000" dirty="0"/>
          </a:p>
        </p:txBody>
      </p:sp>
      <p:sp>
        <p:nvSpPr>
          <p:cNvPr id="3" name="Содержимое 2"/>
          <p:cNvSpPr>
            <a:spLocks noGrp="1"/>
          </p:cNvSpPr>
          <p:nvPr>
            <p:ph idx="1"/>
          </p:nvPr>
        </p:nvSpPr>
        <p:spPr>
          <a:xfrm>
            <a:off x="3357554" y="1600200"/>
            <a:ext cx="5329246" cy="4525963"/>
          </a:xfrm>
        </p:spPr>
        <p:txBody>
          <a:bodyPr>
            <a:normAutofit/>
          </a:bodyPr>
          <a:lstStyle/>
          <a:p>
            <a:pPr algn="just">
              <a:lnSpc>
                <a:spcPct val="150000"/>
              </a:lnSpc>
              <a:buNone/>
            </a:pPr>
            <a:r>
              <a:rPr lang="en-US" sz="4400" dirty="0" smtClean="0"/>
              <a:t>What is the difference between knowledge and self-knowledge?</a:t>
            </a:r>
            <a:endParaRPr lang="uk-UA" sz="4400" dirty="0"/>
          </a:p>
        </p:txBody>
      </p:sp>
      <p:sp>
        <p:nvSpPr>
          <p:cNvPr id="4" name="Line 2"/>
          <p:cNvSpPr>
            <a:spLocks noChangeShapeType="1"/>
          </p:cNvSpPr>
          <p:nvPr/>
        </p:nvSpPr>
        <p:spPr bwMode="auto">
          <a:xfrm>
            <a:off x="1285852" y="642918"/>
            <a:ext cx="7704138" cy="1588"/>
          </a:xfrm>
          <a:prstGeom prst="line">
            <a:avLst/>
          </a:prstGeom>
          <a:noFill/>
          <a:ln w="9360">
            <a:solidFill>
              <a:srgbClr val="3465A4"/>
            </a:solidFill>
            <a:round/>
            <a:headEnd/>
            <a:tailEnd/>
          </a:ln>
          <a:effectLst/>
        </p:spPr>
        <p:txBody>
          <a:bodyPr/>
          <a:lstStyle/>
          <a:p>
            <a:endParaRPr lang="uk-UA"/>
          </a:p>
        </p:txBody>
      </p:sp>
      <p:pic>
        <p:nvPicPr>
          <p:cNvPr id="5" name="Picture 7"/>
          <p:cNvPicPr>
            <a:picLocks noChangeAspect="1" noChangeArrowheads="1"/>
          </p:cNvPicPr>
          <p:nvPr/>
        </p:nvPicPr>
        <p:blipFill>
          <a:blip r:embed="rId2"/>
          <a:srcRect/>
          <a:stretch>
            <a:fillRect/>
          </a:stretch>
        </p:blipFill>
        <p:spPr bwMode="auto">
          <a:xfrm>
            <a:off x="642910" y="1785926"/>
            <a:ext cx="2808288" cy="3095625"/>
          </a:xfrm>
          <a:prstGeom prst="rect">
            <a:avLst/>
          </a:prstGeom>
          <a:noFill/>
          <a:ln w="9525">
            <a:noFill/>
            <a:round/>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439718"/>
          </a:xfrm>
        </p:spPr>
        <p:txBody>
          <a:bodyPr>
            <a:normAutofit/>
          </a:bodyPr>
          <a:lstStyle/>
          <a:p>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endParaRPr lang="uk-UA" sz="2000" dirty="0"/>
          </a:p>
        </p:txBody>
      </p:sp>
      <p:sp>
        <p:nvSpPr>
          <p:cNvPr id="3" name="Содержимое 2"/>
          <p:cNvSpPr>
            <a:spLocks noGrp="1"/>
          </p:cNvSpPr>
          <p:nvPr>
            <p:ph idx="1"/>
          </p:nvPr>
        </p:nvSpPr>
        <p:spPr/>
        <p:txBody>
          <a:bodyPr>
            <a:normAutofit/>
          </a:bodyPr>
          <a:lstStyle/>
          <a:p>
            <a:pPr algn="just"/>
            <a:r>
              <a:rPr lang="en-GB" sz="2800" dirty="0" smtClean="0"/>
              <a:t>Self-knowledge </a:t>
            </a:r>
            <a:r>
              <a:rPr lang="en-GB" sz="2800" dirty="0"/>
              <a:t>is a complex multilevel process, that </a:t>
            </a:r>
            <a:r>
              <a:rPr lang="en-GB" sz="2800" dirty="0" smtClean="0"/>
              <a:t>is individually </a:t>
            </a:r>
            <a:r>
              <a:rPr lang="en-GB" sz="2800" dirty="0"/>
              <a:t>expanded over time. Man learns the environment and at the same time – himself, through active interaction with the world.</a:t>
            </a:r>
            <a:endParaRPr lang="uk-UA" sz="2800" dirty="0"/>
          </a:p>
          <a:p>
            <a:pPr algn="just"/>
            <a:r>
              <a:rPr lang="en-GB" sz="2800" dirty="0" smtClean="0"/>
              <a:t>Self-knowledge </a:t>
            </a:r>
            <a:r>
              <a:rPr lang="en-GB" sz="2800" dirty="0"/>
              <a:t>is a dynamic process that never ends, because, firstly, there is a constant development of cognitive abilities itself; secondly, the object of cognition – person - changes </a:t>
            </a:r>
            <a:r>
              <a:rPr lang="en-GB" sz="2800" dirty="0" smtClean="0"/>
              <a:t>itself.</a:t>
            </a:r>
            <a:endParaRPr lang="uk-UA" sz="2800" dirty="0"/>
          </a:p>
        </p:txBody>
      </p:sp>
      <p:sp>
        <p:nvSpPr>
          <p:cNvPr id="4" name="Line 2"/>
          <p:cNvSpPr>
            <a:spLocks noChangeShapeType="1"/>
          </p:cNvSpPr>
          <p:nvPr/>
        </p:nvSpPr>
        <p:spPr bwMode="auto">
          <a:xfrm>
            <a:off x="1285852" y="642918"/>
            <a:ext cx="7704138" cy="1588"/>
          </a:xfrm>
          <a:prstGeom prst="line">
            <a:avLst/>
          </a:prstGeom>
          <a:noFill/>
          <a:ln w="9360">
            <a:solidFill>
              <a:srgbClr val="3465A4"/>
            </a:solidFill>
            <a:round/>
            <a:headEnd/>
            <a:tailEnd/>
          </a:ln>
          <a:effectLst/>
        </p:spPr>
        <p:txBody>
          <a:bodyPr/>
          <a:lstStyle/>
          <a:p>
            <a:endParaRPr lang="uk-U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439718"/>
          </a:xfrm>
        </p:spPr>
        <p:txBody>
          <a:bodyPr>
            <a:normAutofit/>
          </a:bodyPr>
          <a:lstStyle/>
          <a:p>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endParaRPr lang="uk-UA" sz="2000" dirty="0"/>
          </a:p>
        </p:txBody>
      </p:sp>
      <p:sp>
        <p:nvSpPr>
          <p:cNvPr id="3" name="Содержимое 2"/>
          <p:cNvSpPr>
            <a:spLocks noGrp="1"/>
          </p:cNvSpPr>
          <p:nvPr>
            <p:ph idx="1"/>
          </p:nvPr>
        </p:nvSpPr>
        <p:spPr/>
        <p:txBody>
          <a:bodyPr>
            <a:normAutofit/>
          </a:bodyPr>
          <a:lstStyle/>
          <a:p>
            <a:pPr>
              <a:buNone/>
            </a:pPr>
            <a:endParaRPr lang="en-GB" sz="6000" dirty="0" smtClean="0"/>
          </a:p>
          <a:p>
            <a:pPr algn="ctr">
              <a:buNone/>
            </a:pPr>
            <a:r>
              <a:rPr lang="en-GB" sz="6000" dirty="0" smtClean="0"/>
              <a:t>"</a:t>
            </a:r>
            <a:r>
              <a:rPr lang="en-GB" sz="6000" dirty="0"/>
              <a:t>Know yourself"</a:t>
            </a:r>
            <a:endParaRPr lang="uk-UA" sz="6000" dirty="0"/>
          </a:p>
        </p:txBody>
      </p:sp>
      <p:sp>
        <p:nvSpPr>
          <p:cNvPr id="4" name="Line 2"/>
          <p:cNvSpPr>
            <a:spLocks noChangeShapeType="1"/>
          </p:cNvSpPr>
          <p:nvPr/>
        </p:nvSpPr>
        <p:spPr bwMode="auto">
          <a:xfrm>
            <a:off x="1285852" y="642918"/>
            <a:ext cx="7704138" cy="1588"/>
          </a:xfrm>
          <a:prstGeom prst="line">
            <a:avLst/>
          </a:prstGeom>
          <a:noFill/>
          <a:ln w="9360">
            <a:solidFill>
              <a:srgbClr val="3465A4"/>
            </a:solidFill>
            <a:round/>
            <a:headEnd/>
            <a:tailEnd/>
          </a:ln>
          <a:effectLst/>
        </p:spPr>
        <p:txBody>
          <a:bodyPr/>
          <a:lstStyle/>
          <a:p>
            <a:endParaRPr lang="uk-UA"/>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686800" cy="428628"/>
          </a:xfrm>
        </p:spPr>
        <p:txBody>
          <a:bodyPr>
            <a:normAutofit fontScale="90000"/>
          </a:bodyPr>
          <a:lstStyle/>
          <a:p>
            <a:r>
              <a:rPr kumimoji="0" lang="en-US"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2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2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endParaRPr lang="uk-UA" sz="2200" dirty="0"/>
          </a:p>
        </p:txBody>
      </p:sp>
      <p:sp>
        <p:nvSpPr>
          <p:cNvPr id="3" name="Содержимое 2"/>
          <p:cNvSpPr>
            <a:spLocks noGrp="1"/>
          </p:cNvSpPr>
          <p:nvPr>
            <p:ph idx="1"/>
          </p:nvPr>
        </p:nvSpPr>
        <p:spPr/>
        <p:txBody>
          <a:bodyPr>
            <a:normAutofit/>
          </a:bodyPr>
          <a:lstStyle/>
          <a:p>
            <a:pPr algn="just">
              <a:buNone/>
            </a:pPr>
            <a:r>
              <a:rPr lang="en-GB" sz="2800" i="1" dirty="0" smtClean="0"/>
              <a:t>       Among </a:t>
            </a:r>
            <a:r>
              <a:rPr lang="en-GB" sz="2800" i="1" dirty="0"/>
              <a:t>contemporary philosophers we should pay additional attention to the work of </a:t>
            </a:r>
            <a:r>
              <a:rPr lang="en-GB" sz="2800" i="1" dirty="0">
                <a:solidFill>
                  <a:srgbClr val="FFC000"/>
                </a:solidFill>
              </a:rPr>
              <a:t>Michel Foucault</a:t>
            </a:r>
            <a:r>
              <a:rPr lang="en-GB" sz="2800" i="1" dirty="0"/>
              <a:t>, the famous French philosopher and historian of XX century</a:t>
            </a:r>
            <a:r>
              <a:rPr lang="en-US" sz="2800" i="1" dirty="0" smtClean="0"/>
              <a:t>, </a:t>
            </a:r>
            <a:r>
              <a:rPr lang="en-GB" sz="2800" i="1" dirty="0" smtClean="0"/>
              <a:t>who </a:t>
            </a:r>
            <a:r>
              <a:rPr lang="en-GB" sz="2800" i="1" dirty="0"/>
              <a:t>also paid much attention to the concept of self-knowledge. Foucault associates the call for self-</a:t>
            </a:r>
            <a:r>
              <a:rPr lang="en-GB" sz="2800" i="1" dirty="0" err="1"/>
              <a:t>knowl</a:t>
            </a:r>
            <a:r>
              <a:rPr lang="en-US" sz="2800" i="1" dirty="0"/>
              <a:t>e</a:t>
            </a:r>
            <a:r>
              <a:rPr lang="en-GB" sz="2800" i="1" dirty="0" err="1"/>
              <a:t>dge</a:t>
            </a:r>
            <a:r>
              <a:rPr lang="en-GB" sz="2800" i="1" dirty="0"/>
              <a:t> with the requirement of care about himself. Self-knowledge is interpreted as a special case of person’s caring about himself.</a:t>
            </a:r>
            <a:endParaRPr lang="uk-UA" sz="2800" i="1" dirty="0"/>
          </a:p>
        </p:txBody>
      </p:sp>
      <p:sp>
        <p:nvSpPr>
          <p:cNvPr id="4" name="Line 2"/>
          <p:cNvSpPr>
            <a:spLocks noChangeShapeType="1"/>
          </p:cNvSpPr>
          <p:nvPr/>
        </p:nvSpPr>
        <p:spPr bwMode="auto">
          <a:xfrm>
            <a:off x="1214414" y="642918"/>
            <a:ext cx="7704138" cy="1588"/>
          </a:xfrm>
          <a:prstGeom prst="line">
            <a:avLst/>
          </a:prstGeom>
          <a:noFill/>
          <a:ln w="9360">
            <a:solidFill>
              <a:srgbClr val="3465A4"/>
            </a:solidFill>
            <a:round/>
            <a:headEnd/>
            <a:tailEnd/>
          </a:ln>
          <a:effectLst/>
        </p:spPr>
        <p:txBody>
          <a:bodyPr/>
          <a:lstStyle/>
          <a:p>
            <a:endParaRPr lang="uk-U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511156"/>
          </a:xfrm>
        </p:spPr>
        <p:txBody>
          <a:bodyPr>
            <a:normAutofit/>
          </a:bodyPr>
          <a:lstStyle/>
          <a:p>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endParaRPr lang="uk-UA" sz="2000" dirty="0"/>
          </a:p>
        </p:txBody>
      </p:sp>
      <p:sp>
        <p:nvSpPr>
          <p:cNvPr id="3" name="Содержимое 2"/>
          <p:cNvSpPr>
            <a:spLocks noGrp="1"/>
          </p:cNvSpPr>
          <p:nvPr>
            <p:ph idx="1"/>
          </p:nvPr>
        </p:nvSpPr>
        <p:spPr>
          <a:xfrm>
            <a:off x="457200" y="928670"/>
            <a:ext cx="8229600" cy="5197493"/>
          </a:xfrm>
        </p:spPr>
        <p:txBody>
          <a:bodyPr>
            <a:normAutofit fontScale="77500" lnSpcReduction="20000"/>
          </a:bodyPr>
          <a:lstStyle/>
          <a:p>
            <a:pPr algn="r">
              <a:buNone/>
            </a:pPr>
            <a:r>
              <a:rPr lang="en-GB" sz="4000" i="1" dirty="0">
                <a:solidFill>
                  <a:srgbClr val="7030A0"/>
                </a:solidFill>
              </a:rPr>
              <a:t>Psychological meaning of self-knowledge</a:t>
            </a:r>
            <a:endParaRPr lang="uk-UA" sz="4000" dirty="0">
              <a:solidFill>
                <a:srgbClr val="7030A0"/>
              </a:solidFill>
            </a:endParaRPr>
          </a:p>
          <a:p>
            <a:pPr algn="just">
              <a:buNone/>
            </a:pPr>
            <a:r>
              <a:rPr lang="en-GB" sz="3400" dirty="0" smtClean="0"/>
              <a:t>     Self-knowledge </a:t>
            </a:r>
            <a:r>
              <a:rPr lang="en-GB" sz="3400" dirty="0"/>
              <a:t>is the primary link and the basis of existence and manifestation of </a:t>
            </a:r>
            <a:r>
              <a:rPr lang="en-GB" sz="3400" dirty="0">
                <a:solidFill>
                  <a:srgbClr val="FFC000"/>
                </a:solidFill>
              </a:rPr>
              <a:t>consciousness</a:t>
            </a:r>
            <a:r>
              <a:rPr lang="en-GB" sz="3400" dirty="0"/>
              <a:t>. Through self-knowledge </a:t>
            </a:r>
            <a:r>
              <a:rPr lang="en-US" sz="3400" dirty="0"/>
              <a:t>person</a:t>
            </a:r>
            <a:r>
              <a:rPr lang="en-GB" sz="3400" dirty="0"/>
              <a:t> acquires certain knowledge about </a:t>
            </a:r>
            <a:r>
              <a:rPr lang="en-US" sz="3400" dirty="0" err="1" smtClean="0"/>
              <a:t>hims</a:t>
            </a:r>
            <a:r>
              <a:rPr lang="en-GB" sz="3400" dirty="0"/>
              <a:t>elf. This knowledge is included to the content of consciousness as its core. In the process of interaction with the world man, being an active character, discovers it, and at the same time discovers himself. </a:t>
            </a:r>
            <a:r>
              <a:rPr lang="en-GB" sz="3400" dirty="0">
                <a:solidFill>
                  <a:srgbClr val="FFC000"/>
                </a:solidFill>
              </a:rPr>
              <a:t>T</a:t>
            </a:r>
            <a:r>
              <a:rPr lang="en-GB" sz="3400" dirty="0" smtClean="0">
                <a:solidFill>
                  <a:srgbClr val="FFC000"/>
                </a:solidFill>
              </a:rPr>
              <a:t>he </a:t>
            </a:r>
            <a:r>
              <a:rPr lang="en-GB" sz="3400" dirty="0">
                <a:solidFill>
                  <a:srgbClr val="FFC000"/>
                </a:solidFill>
              </a:rPr>
              <a:t>self-knowledge of human can only be realised through the relation of a certain person towards the others </a:t>
            </a:r>
            <a:r>
              <a:rPr lang="en-GB" sz="3400" dirty="0"/>
              <a:t>through the various forms of communication between own "self" and "self" of other people. </a:t>
            </a:r>
            <a:r>
              <a:rPr lang="en-GB" sz="3400" dirty="0">
                <a:solidFill>
                  <a:srgbClr val="FFC000"/>
                </a:solidFill>
              </a:rPr>
              <a:t>Self-knowledge</a:t>
            </a:r>
            <a:r>
              <a:rPr lang="en-GB" sz="3400" dirty="0"/>
              <a:t> as a process appears in a constant motion from one to the other knowledge about self, and that </a:t>
            </a:r>
            <a:r>
              <a:rPr lang="en-GB" sz="3400" dirty="0">
                <a:solidFill>
                  <a:srgbClr val="FFC000"/>
                </a:solidFill>
              </a:rPr>
              <a:t>is a process of self-improvement.</a:t>
            </a:r>
            <a:endParaRPr lang="uk-UA" sz="3400" dirty="0">
              <a:solidFill>
                <a:srgbClr val="FFC000"/>
              </a:solidFill>
            </a:endParaRPr>
          </a:p>
          <a:p>
            <a:pPr algn="just">
              <a:buNone/>
            </a:pPr>
            <a:endParaRPr lang="uk-UA" sz="2800" dirty="0"/>
          </a:p>
        </p:txBody>
      </p:sp>
      <p:sp>
        <p:nvSpPr>
          <p:cNvPr id="4" name="Line 2"/>
          <p:cNvSpPr>
            <a:spLocks noChangeShapeType="1"/>
          </p:cNvSpPr>
          <p:nvPr/>
        </p:nvSpPr>
        <p:spPr bwMode="auto">
          <a:xfrm>
            <a:off x="1214414" y="642918"/>
            <a:ext cx="7704138" cy="1588"/>
          </a:xfrm>
          <a:prstGeom prst="line">
            <a:avLst/>
          </a:prstGeom>
          <a:noFill/>
          <a:ln w="9360">
            <a:solidFill>
              <a:srgbClr val="3465A4"/>
            </a:solidFill>
            <a:round/>
            <a:headEnd/>
            <a:tailEnd/>
          </a:ln>
          <a:effectLst/>
        </p:spPr>
        <p:txBody>
          <a:bodyPr/>
          <a:lstStyle/>
          <a:p>
            <a:endParaRPr lang="uk-U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9401212" cy="642942"/>
          </a:xfrm>
        </p:spPr>
        <p:txBody>
          <a:bodyPr>
            <a:normAutofit/>
          </a:bodyPr>
          <a:lstStyle/>
          <a:p>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Self-</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knowledge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basic</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approaches</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to</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the</a:t>
            </a:r>
            <a:r>
              <a:rPr kumimoji="0" lang="uk-UA"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r>
              <a:rPr kumimoji="0" lang="uk-UA" sz="2000" i="0" u="none" strike="noStrike" cap="none" normalizeH="0" baseline="0" dirty="0" err="1" smtClean="0">
                <a:ln>
                  <a:noFill/>
                </a:ln>
                <a:solidFill>
                  <a:schemeClr val="tx1"/>
                </a:solidFill>
                <a:effectLst/>
                <a:latin typeface="Trebuchet MS" pitchFamily="34" charset="0"/>
                <a:ea typeface="Times New Roman" pitchFamily="18" charset="0"/>
                <a:cs typeface="Times New Roman" pitchFamily="18" charset="0"/>
              </a:rPr>
              <a:t>understanding</a:t>
            </a:r>
            <a:r>
              <a:rPr kumimoji="0" lang="en-US" sz="200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endParaRPr lang="uk-UA" sz="2000" dirty="0"/>
          </a:p>
        </p:txBody>
      </p:sp>
      <p:sp useBgFill="1">
        <p:nvSpPr>
          <p:cNvPr id="3" name="Содержимое 2"/>
          <p:cNvSpPr>
            <a:spLocks noGrp="1"/>
          </p:cNvSpPr>
          <p:nvPr>
            <p:ph idx="1"/>
          </p:nvPr>
        </p:nvSpPr>
        <p:spPr>
          <a:xfrm>
            <a:off x="2928926" y="1600200"/>
            <a:ext cx="5757874" cy="4525963"/>
          </a:xfrm>
        </p:spPr>
        <p:txBody>
          <a:bodyPr/>
          <a:lstStyle/>
          <a:p>
            <a:pPr algn="just">
              <a:buNone/>
            </a:pPr>
            <a:r>
              <a:rPr lang="en-GB" i="1" dirty="0" smtClean="0"/>
              <a:t>   The </a:t>
            </a:r>
            <a:r>
              <a:rPr lang="en-GB" i="1" dirty="0"/>
              <a:t>set of mental processes by which the individual becomes aware of being the subject, is called </a:t>
            </a:r>
            <a:r>
              <a:rPr lang="en-GB" i="1" dirty="0">
                <a:solidFill>
                  <a:srgbClr val="FFC000"/>
                </a:solidFill>
              </a:rPr>
              <a:t>self-consciousness</a:t>
            </a:r>
            <a:r>
              <a:rPr lang="en-GB" i="1" dirty="0"/>
              <a:t>, and his idea of ​​himself creates a certain image of "self".</a:t>
            </a:r>
            <a:endParaRPr lang="uk-UA" i="1" dirty="0"/>
          </a:p>
          <a:p>
            <a:pPr>
              <a:buNone/>
            </a:pPr>
            <a:endParaRPr lang="uk-UA" dirty="0"/>
          </a:p>
        </p:txBody>
      </p:sp>
      <p:sp>
        <p:nvSpPr>
          <p:cNvPr id="4" name="Line 2"/>
          <p:cNvSpPr>
            <a:spLocks noChangeShapeType="1"/>
          </p:cNvSpPr>
          <p:nvPr/>
        </p:nvSpPr>
        <p:spPr bwMode="auto">
          <a:xfrm>
            <a:off x="1214414" y="642918"/>
            <a:ext cx="7704138" cy="1588"/>
          </a:xfrm>
          <a:prstGeom prst="line">
            <a:avLst/>
          </a:prstGeom>
          <a:noFill/>
          <a:ln w="9360">
            <a:solidFill>
              <a:srgbClr val="3465A4"/>
            </a:solidFill>
            <a:round/>
            <a:headEnd/>
            <a:tailEnd/>
          </a:ln>
          <a:effectLst/>
        </p:spPr>
        <p:txBody>
          <a:bodyPr/>
          <a:lstStyle/>
          <a:p>
            <a:endParaRPr lang="uk-UA"/>
          </a:p>
        </p:txBody>
      </p:sp>
      <p:pic>
        <p:nvPicPr>
          <p:cNvPr id="16386" name="Picture 2" descr="C:\Users\Сашулька\Desktop\images.jpg"/>
          <p:cNvPicPr>
            <a:picLocks noChangeAspect="1" noChangeArrowheads="1"/>
          </p:cNvPicPr>
          <p:nvPr/>
        </p:nvPicPr>
        <p:blipFill>
          <a:blip r:embed="rId2"/>
          <a:srcRect/>
          <a:stretch>
            <a:fillRect/>
          </a:stretch>
        </p:blipFill>
        <p:spPr bwMode="auto">
          <a:xfrm>
            <a:off x="571472" y="1928802"/>
            <a:ext cx="2230850" cy="2526887"/>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1367</TotalTime>
  <Words>2089</Words>
  <Application>Microsoft Office PowerPoint</Application>
  <PresentationFormat>Экран (4:3)</PresentationFormat>
  <Paragraphs>155</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Тема Office</vt:lpstr>
      <vt:lpstr>  Psychology of Self-knowledge</vt:lpstr>
      <vt:lpstr>Слайд 2</vt:lpstr>
      <vt:lpstr>                        Self-knowledge: basic approaches to the understanding</vt:lpstr>
      <vt:lpstr>                      Self-knowledge: basic approaches to the understanding</vt:lpstr>
      <vt:lpstr>                      Self-knowledge: basic approaches to the understanding</vt:lpstr>
      <vt:lpstr>                        Self-knowledge: basic approaches to the understanding</vt:lpstr>
      <vt:lpstr>            Self-knowledge: basic approaches to the understanding</vt:lpstr>
      <vt:lpstr>                      Self-knowledge: basic approaches to the understanding</vt:lpstr>
      <vt:lpstr>            Self-knowledge: basic approaches to the understanding </vt:lpstr>
      <vt:lpstr>            Self-knowledge: basic approaches to the understanding            </vt:lpstr>
      <vt:lpstr>                      Self-knowledge: basic approaches to the understanding</vt:lpstr>
      <vt:lpstr>           Self-knowledge: basic approaches to the understanding</vt:lpstr>
      <vt:lpstr>          Self-knowledge: basic approaches to the understanding</vt:lpstr>
      <vt:lpstr>                       Self-knowledge: basic approaches to the understanding</vt:lpstr>
      <vt:lpstr>                           Self-knowledge: basic approaches to the understanding</vt:lpstr>
      <vt:lpstr>                       Self-knowledge: basic approaches to the understanding</vt:lpstr>
      <vt:lpstr>            Self-knowledge: basic approaches to the understanding</vt:lpstr>
      <vt:lpstr>Слайд 18</vt:lpstr>
      <vt:lpstr>Слайд 19</vt:lpstr>
      <vt:lpstr>Слайд 20</vt:lpstr>
      <vt:lpstr>Слайд 21</vt:lpstr>
      <vt:lpstr>Слайд 22</vt:lpstr>
      <vt:lpstr> EMOTIONAL DICTIONARY </vt:lpstr>
      <vt:lpstr> EMOTIONAL DICTIONARY </vt:lpstr>
      <vt:lpstr> “Emotional diary”  </vt:lpstr>
      <vt:lpstr>Instruction</vt:lpstr>
      <vt:lpstr> Processing of results: </vt:lpstr>
      <vt:lpstr>Make conclusions</vt:lpstr>
      <vt:lpstr>YOUR TASK</vt:lpstr>
      <vt:lpstr>Слайд 30</vt:lpstr>
      <vt:lpstr>Слайд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Сашунька</dc:creator>
  <cp:lastModifiedBy>Сашунька</cp:lastModifiedBy>
  <cp:revision>59</cp:revision>
  <dcterms:created xsi:type="dcterms:W3CDTF">2016-02-24T08:38:50Z</dcterms:created>
  <dcterms:modified xsi:type="dcterms:W3CDTF">2016-03-02T10:45:05Z</dcterms:modified>
</cp:coreProperties>
</file>