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58" r:id="rId3"/>
    <p:sldId id="262" r:id="rId4"/>
    <p:sldId id="267" r:id="rId5"/>
    <p:sldId id="272" r:id="rId6"/>
    <p:sldId id="268" r:id="rId7"/>
    <p:sldId id="263" r:id="rId8"/>
    <p:sldId id="264" r:id="rId9"/>
    <p:sldId id="265" r:id="rId10"/>
    <p:sldId id="266"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33"/>
    <a:srgbClr val="99FF99"/>
    <a:srgbClr val="00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546" autoAdjust="0"/>
  </p:normalViewPr>
  <p:slideViewPr>
    <p:cSldViewPr>
      <p:cViewPr varScale="1">
        <p:scale>
          <a:sx n="66" d="100"/>
          <a:sy n="66" d="100"/>
        </p:scale>
        <p:origin x="-1284"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204ABC-9B2A-48E7-9258-20535D6C3B99}" type="datetimeFigureOut">
              <a:rPr lang="en-US" smtClean="0"/>
              <a:pPr/>
              <a:t>11/7/2010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20A8F9-99BE-4BDA-B85E-EBECD034E4A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Rosenthal and Jacobson borrowed the term 'Pygmalion effect' from a play by George Bernard Shaw ('Pygmalion') in which a professor's high expectations radically transformed the educational performance of a lower-class girl.</a:t>
            </a:r>
            <a:endParaRPr lang="en-US" dirty="0"/>
          </a:p>
        </p:txBody>
      </p:sp>
      <p:sp>
        <p:nvSpPr>
          <p:cNvPr id="4" name="Slide Number Placeholder 3"/>
          <p:cNvSpPr>
            <a:spLocks noGrp="1"/>
          </p:cNvSpPr>
          <p:nvPr>
            <p:ph type="sldNum" sz="quarter" idx="10"/>
          </p:nvPr>
        </p:nvSpPr>
        <p:spPr/>
        <p:txBody>
          <a:bodyPr/>
          <a:lstStyle/>
          <a:p>
            <a:fld id="{5C20A8F9-99BE-4BDA-B85E-EBECD034E4AA}"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Wow!!! The pool right next to</a:t>
            </a:r>
            <a:r>
              <a:rPr lang="en-US" baseline="0" dirty="0" smtClean="0"/>
              <a:t> the see! (But what about the additional fees for the activities you want and are free in all the other hotels. And what about the free bar they are offering in the other hotel)</a:t>
            </a:r>
            <a:endParaRPr lang="en-US" dirty="0"/>
          </a:p>
        </p:txBody>
      </p:sp>
      <p:sp>
        <p:nvSpPr>
          <p:cNvPr id="4" name="Slide Number Placeholder 3"/>
          <p:cNvSpPr>
            <a:spLocks noGrp="1"/>
          </p:cNvSpPr>
          <p:nvPr>
            <p:ph type="sldNum" sz="quarter" idx="10"/>
          </p:nvPr>
        </p:nvSpPr>
        <p:spPr/>
        <p:txBody>
          <a:bodyPr/>
          <a:lstStyle/>
          <a:p>
            <a:fld id="{5C20A8F9-99BE-4BDA-B85E-EBECD034E4AA}"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74EDF4C-31B2-40BD-9DF5-3DDF80C6B747}" type="datetimeFigureOut">
              <a:rPr lang="en-US" smtClean="0"/>
              <a:pPr/>
              <a:t>11/7/2010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CDC6A74A-8BB9-4E89-A2B6-69333845BA3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4EDF4C-31B2-40BD-9DF5-3DDF80C6B747}" type="datetimeFigureOut">
              <a:rPr lang="en-US" smtClean="0"/>
              <a:pPr/>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6A74A-8BB9-4E89-A2B6-69333845BA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4EDF4C-31B2-40BD-9DF5-3DDF80C6B747}" type="datetimeFigureOut">
              <a:rPr lang="en-US" smtClean="0"/>
              <a:pPr/>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6A74A-8BB9-4E89-A2B6-69333845BA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74EDF4C-31B2-40BD-9DF5-3DDF80C6B747}" type="datetimeFigureOut">
              <a:rPr lang="en-US" smtClean="0"/>
              <a:pPr/>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6A74A-8BB9-4E89-A2B6-69333845BA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74EDF4C-31B2-40BD-9DF5-3DDF80C6B747}" type="datetimeFigureOut">
              <a:rPr lang="en-US" smtClean="0"/>
              <a:pPr/>
              <a:t>11/7/2010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C6A74A-8BB9-4E89-A2B6-69333845BA3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74EDF4C-31B2-40BD-9DF5-3DDF80C6B747}" type="datetimeFigureOut">
              <a:rPr lang="en-US" smtClean="0"/>
              <a:pPr/>
              <a:t>11/7/2010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6A74A-8BB9-4E89-A2B6-69333845BA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74EDF4C-31B2-40BD-9DF5-3DDF80C6B747}" type="datetimeFigureOut">
              <a:rPr lang="en-US" smtClean="0"/>
              <a:pPr/>
              <a:t>11/7/2010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C6A74A-8BB9-4E89-A2B6-69333845BA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74EDF4C-31B2-40BD-9DF5-3DDF80C6B747}" type="datetimeFigureOut">
              <a:rPr lang="en-US" smtClean="0"/>
              <a:pPr/>
              <a:t>11/7/2010</a:t>
            </a:fld>
            <a:endParaRPr lang="en-US"/>
          </a:p>
        </p:txBody>
      </p:sp>
      <p:sp>
        <p:nvSpPr>
          <p:cNvPr id="8" name="Slide Number Placeholder 7"/>
          <p:cNvSpPr>
            <a:spLocks noGrp="1"/>
          </p:cNvSpPr>
          <p:nvPr>
            <p:ph type="sldNum" sz="quarter" idx="11"/>
          </p:nvPr>
        </p:nvSpPr>
        <p:spPr/>
        <p:txBody>
          <a:bodyPr/>
          <a:lstStyle/>
          <a:p>
            <a:fld id="{CDC6A74A-8BB9-4E89-A2B6-69333845BA36}"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4EDF4C-31B2-40BD-9DF5-3DDF80C6B747}" type="datetimeFigureOut">
              <a:rPr lang="en-US" smtClean="0"/>
              <a:pPr/>
              <a:t>11/7/2010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C6A74A-8BB9-4E89-A2B6-69333845BA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74EDF4C-31B2-40BD-9DF5-3DDF80C6B747}" type="datetimeFigureOut">
              <a:rPr lang="en-US" smtClean="0"/>
              <a:pPr/>
              <a:t>11/7/2010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CDC6A74A-8BB9-4E89-A2B6-69333845BA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374EDF4C-31B2-40BD-9DF5-3DDF80C6B747}" type="datetimeFigureOut">
              <a:rPr lang="en-US" smtClean="0"/>
              <a:pPr/>
              <a:t>11/7/2010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C6A74A-8BB9-4E89-A2B6-69333845BA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374EDF4C-31B2-40BD-9DF5-3DDF80C6B747}" type="datetimeFigureOut">
              <a:rPr lang="en-US" smtClean="0"/>
              <a:pPr/>
              <a:t>11/7/2010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CDC6A74A-8BB9-4E89-A2B6-69333845BA3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Receiver factors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Halo effect </a:t>
            </a:r>
            <a:r>
              <a:rPr lang="en-US" smtClean="0"/>
              <a:t>- Conclusion</a:t>
            </a:r>
            <a:endParaRPr lang="en-US" dirty="0"/>
          </a:p>
        </p:txBody>
      </p:sp>
      <p:sp>
        <p:nvSpPr>
          <p:cNvPr id="3" name="Content Placeholder 2"/>
          <p:cNvSpPr>
            <a:spLocks noGrp="1"/>
          </p:cNvSpPr>
          <p:nvPr>
            <p:ph idx="1"/>
          </p:nvPr>
        </p:nvSpPr>
        <p:spPr/>
        <p:txBody>
          <a:bodyPr/>
          <a:lstStyle/>
          <a:p>
            <a:r>
              <a:rPr lang="en-US" dirty="0" smtClean="0"/>
              <a:t>Don’t get swayed by the “halo” </a:t>
            </a:r>
            <a:endParaRPr lang="en-US" dirty="0"/>
          </a:p>
        </p:txBody>
      </p:sp>
      <p:pic>
        <p:nvPicPr>
          <p:cNvPr id="4" name="Content Placeholder 3" descr="halo effect.jpg"/>
          <p:cNvPicPr>
            <a:picLocks noChangeAspect="1"/>
          </p:cNvPicPr>
          <p:nvPr/>
        </p:nvPicPr>
        <p:blipFill>
          <a:blip r:embed="rId2" cstate="print"/>
          <a:stretch>
            <a:fillRect/>
          </a:stretch>
        </p:blipFill>
        <p:spPr>
          <a:xfrm>
            <a:off x="990600" y="2514600"/>
            <a:ext cx="6324600" cy="3945346"/>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Personality characteristics</a:t>
            </a:r>
            <a:br>
              <a:rPr lang="en-US" dirty="0" smtClean="0"/>
            </a:br>
            <a:r>
              <a:rPr lang="en-US" dirty="0" smtClean="0"/>
              <a:t>				and persuasion</a:t>
            </a:r>
            <a:endParaRPr lang="en-US" dirty="0"/>
          </a:p>
        </p:txBody>
      </p:sp>
      <p:sp>
        <p:nvSpPr>
          <p:cNvPr id="3" name="Content Placeholder 2"/>
          <p:cNvSpPr>
            <a:spLocks noGrp="1"/>
          </p:cNvSpPr>
          <p:nvPr>
            <p:ph idx="1"/>
          </p:nvPr>
        </p:nvSpPr>
        <p:spPr/>
        <p:txBody>
          <a:bodyPr/>
          <a:lstStyle/>
          <a:p>
            <a:endParaRPr lang="en-US" dirty="0" smtClean="0"/>
          </a:p>
          <a:p>
            <a:r>
              <a:rPr lang="en-US" dirty="0" smtClean="0"/>
              <a:t>Need for cognition</a:t>
            </a:r>
          </a:p>
          <a:p>
            <a:r>
              <a:rPr lang="en-US" dirty="0" smtClean="0"/>
              <a:t>Self-monitoring</a:t>
            </a:r>
          </a:p>
          <a:p>
            <a:pPr>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FF00"/>
                </a:solidFill>
              </a:rPr>
              <a:t>Self-fulfilling prophecy</a:t>
            </a:r>
            <a:endParaRPr lang="en-US" dirty="0">
              <a:solidFill>
                <a:srgbClr val="00FF00"/>
              </a:solidFill>
            </a:endParaRPr>
          </a:p>
        </p:txBody>
      </p:sp>
      <p:sp>
        <p:nvSpPr>
          <p:cNvPr id="3" name="Content Placeholder 2"/>
          <p:cNvSpPr>
            <a:spLocks noGrp="1"/>
          </p:cNvSpPr>
          <p:nvPr>
            <p:ph idx="1"/>
          </p:nvPr>
        </p:nvSpPr>
        <p:spPr>
          <a:xfrm>
            <a:off x="457200" y="1600200"/>
            <a:ext cx="8382000" cy="4525963"/>
          </a:xfrm>
        </p:spPr>
        <p:txBody>
          <a:bodyPr/>
          <a:lstStyle/>
          <a:p>
            <a:r>
              <a:rPr lang="cs-CZ" sz="2400" b="1" dirty="0" err="1" smtClean="0">
                <a:solidFill>
                  <a:srgbClr val="00FF00"/>
                </a:solidFill>
              </a:rPr>
              <a:t>Sebanaplňujúce</a:t>
            </a:r>
            <a:r>
              <a:rPr lang="cs-CZ" sz="2400" b="1" dirty="0" smtClean="0">
                <a:solidFill>
                  <a:srgbClr val="00FF00"/>
                </a:solidFill>
              </a:rPr>
              <a:t> </a:t>
            </a:r>
            <a:r>
              <a:rPr lang="cs-CZ" sz="2400" b="1" dirty="0" err="1" smtClean="0">
                <a:solidFill>
                  <a:srgbClr val="00FF00"/>
                </a:solidFill>
              </a:rPr>
              <a:t>sa</a:t>
            </a:r>
            <a:r>
              <a:rPr lang="cs-CZ" sz="2400" b="1" dirty="0" smtClean="0">
                <a:solidFill>
                  <a:srgbClr val="00FF00"/>
                </a:solidFill>
              </a:rPr>
              <a:t> proroctvo </a:t>
            </a:r>
            <a:r>
              <a:rPr lang="cs-CZ" sz="2400" b="1" dirty="0" smtClean="0"/>
              <a:t>je fenomén, kde </a:t>
            </a:r>
            <a:r>
              <a:rPr lang="cs-CZ" sz="2400" b="1" dirty="0" err="1" smtClean="0"/>
              <a:t>očakávania</a:t>
            </a:r>
            <a:r>
              <a:rPr lang="cs-CZ" sz="2400" b="1" dirty="0" smtClean="0"/>
              <a:t> </a:t>
            </a:r>
            <a:r>
              <a:rPr lang="cs-CZ" sz="2400" b="1" dirty="0" err="1" smtClean="0"/>
              <a:t>budúcich</a:t>
            </a:r>
            <a:r>
              <a:rPr lang="cs-CZ" sz="2400" b="1" dirty="0" smtClean="0"/>
              <a:t> </a:t>
            </a:r>
            <a:r>
              <a:rPr lang="cs-CZ" sz="2400" b="1" dirty="0" err="1" smtClean="0"/>
              <a:t>udalostí</a:t>
            </a:r>
            <a:r>
              <a:rPr lang="cs-CZ" sz="2400" b="1" dirty="0" smtClean="0"/>
              <a:t> </a:t>
            </a:r>
            <a:r>
              <a:rPr lang="cs-CZ" sz="2400" b="1" dirty="0" err="1" smtClean="0"/>
              <a:t>vedú</a:t>
            </a:r>
            <a:r>
              <a:rPr lang="cs-CZ" sz="2400" b="1" dirty="0" smtClean="0"/>
              <a:t> k </a:t>
            </a:r>
            <a:r>
              <a:rPr lang="cs-CZ" sz="2400" b="1" dirty="0" err="1" smtClean="0"/>
              <a:t>správaniu</a:t>
            </a:r>
            <a:r>
              <a:rPr lang="cs-CZ" sz="2400" b="1" dirty="0" smtClean="0"/>
              <a:t>, </a:t>
            </a:r>
            <a:r>
              <a:rPr lang="cs-CZ" sz="2400" b="1" dirty="0" err="1" smtClean="0"/>
              <a:t>ktoré</a:t>
            </a:r>
            <a:r>
              <a:rPr lang="cs-CZ" sz="2400" b="1" dirty="0" smtClean="0"/>
              <a:t> </a:t>
            </a:r>
            <a:r>
              <a:rPr lang="cs-CZ" sz="2400" b="1" dirty="0" err="1" smtClean="0"/>
              <a:t>zapríčiní</a:t>
            </a:r>
            <a:r>
              <a:rPr lang="cs-CZ" sz="2400" b="1" dirty="0" smtClean="0"/>
              <a:t>, že </a:t>
            </a:r>
            <a:r>
              <a:rPr lang="cs-CZ" sz="2400" b="1" dirty="0" err="1" smtClean="0"/>
              <a:t>sa</a:t>
            </a:r>
            <a:r>
              <a:rPr lang="cs-CZ" sz="2400" b="1" dirty="0" smtClean="0"/>
              <a:t> daná </a:t>
            </a:r>
            <a:r>
              <a:rPr lang="cs-CZ" sz="2400" b="1" dirty="0" err="1" smtClean="0"/>
              <a:t>udalosť</a:t>
            </a:r>
            <a:r>
              <a:rPr lang="cs-CZ" sz="2400" b="1" dirty="0" smtClean="0"/>
              <a:t> </a:t>
            </a:r>
            <a:r>
              <a:rPr lang="cs-CZ" sz="2400" b="1" dirty="0" err="1" smtClean="0"/>
              <a:t>skutočne</a:t>
            </a:r>
            <a:r>
              <a:rPr lang="cs-CZ" sz="2400" b="1" dirty="0" smtClean="0"/>
              <a:t> stane</a:t>
            </a:r>
            <a:r>
              <a:rPr lang="cs-CZ" sz="2400" b="1" dirty="0" smtClean="0">
                <a:solidFill>
                  <a:srgbClr val="00FF00"/>
                </a:solidFill>
              </a:rPr>
              <a:t>.</a:t>
            </a:r>
          </a:p>
          <a:p>
            <a:endParaRPr lang="cs-CZ" sz="2400" b="1" i="1" dirty="0" smtClean="0">
              <a:solidFill>
                <a:srgbClr val="00FF00"/>
              </a:solidFill>
            </a:endParaRPr>
          </a:p>
          <a:p>
            <a:r>
              <a:rPr lang="cs-CZ" sz="2400" b="1" dirty="0" err="1" smtClean="0"/>
              <a:t>Realizácia</a:t>
            </a:r>
            <a:r>
              <a:rPr lang="cs-CZ" sz="2400" b="1" dirty="0" smtClean="0"/>
              <a:t> je známa jako </a:t>
            </a:r>
            <a:r>
              <a:rPr lang="cs-CZ" sz="2400" b="1" dirty="0" err="1" smtClean="0">
                <a:solidFill>
                  <a:srgbClr val="00FF00"/>
                </a:solidFill>
              </a:rPr>
              <a:t>Pygmalion</a:t>
            </a:r>
            <a:r>
              <a:rPr lang="cs-CZ" sz="2400" b="1" dirty="0" smtClean="0">
                <a:solidFill>
                  <a:srgbClr val="00FF00"/>
                </a:solidFill>
              </a:rPr>
              <a:t> efekt</a:t>
            </a:r>
            <a:endParaRPr lang="en-US" sz="2400" dirty="0" smtClean="0">
              <a:solidFill>
                <a:srgbClr val="66FF33"/>
              </a:solidFill>
            </a:endParaRPr>
          </a:p>
          <a:p>
            <a:endParaRPr lang="en-US" sz="2400" i="1" dirty="0" smtClean="0"/>
          </a:p>
        </p:txBody>
      </p:sp>
      <p:pic>
        <p:nvPicPr>
          <p:cNvPr id="4" name="Picture 3" descr="crystal ball.jpg"/>
          <p:cNvPicPr>
            <a:picLocks noChangeAspect="1"/>
          </p:cNvPicPr>
          <p:nvPr/>
        </p:nvPicPr>
        <p:blipFill>
          <a:blip r:embed="rId2" cstate="print"/>
          <a:stretch>
            <a:fillRect/>
          </a:stretch>
        </p:blipFill>
        <p:spPr>
          <a:xfrm>
            <a:off x="7239000" y="152400"/>
            <a:ext cx="1771650" cy="1200028"/>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305800" cy="1143000"/>
          </a:xfrm>
        </p:spPr>
        <p:txBody>
          <a:bodyPr>
            <a:normAutofit/>
          </a:bodyPr>
          <a:lstStyle/>
          <a:p>
            <a:r>
              <a:rPr lang="en-US" b="1" dirty="0" smtClean="0">
                <a:solidFill>
                  <a:srgbClr val="FFFF00"/>
                </a:solidFill>
              </a:rPr>
              <a:t>Pygmalion effect </a:t>
            </a:r>
            <a:r>
              <a:rPr lang="en-US" b="1" dirty="0" smtClean="0"/>
              <a:t/>
            </a:r>
            <a:br>
              <a:rPr lang="en-US" b="1" dirty="0" smtClean="0"/>
            </a:br>
            <a:r>
              <a:rPr lang="en-US" sz="1800" b="1" dirty="0" smtClean="0"/>
              <a:t>				</a:t>
            </a:r>
            <a:r>
              <a:rPr lang="en-US" sz="2000" dirty="0" smtClean="0"/>
              <a:t>Rosenthal &amp; Jacobson (1968/1992) </a:t>
            </a:r>
            <a:endParaRPr lang="en-US" sz="2000" dirty="0"/>
          </a:p>
        </p:txBody>
      </p:sp>
      <p:sp>
        <p:nvSpPr>
          <p:cNvPr id="7" name="TextBox 6"/>
          <p:cNvSpPr txBox="1"/>
          <p:nvPr/>
        </p:nvSpPr>
        <p:spPr>
          <a:xfrm>
            <a:off x="304800" y="1828800"/>
            <a:ext cx="8382000" cy="4524315"/>
          </a:xfrm>
          <a:prstGeom prst="rect">
            <a:avLst/>
          </a:prstGeom>
          <a:noFill/>
        </p:spPr>
        <p:txBody>
          <a:bodyPr wrap="square" rtlCol="0">
            <a:spAutoFit/>
          </a:bodyPr>
          <a:lstStyle/>
          <a:p>
            <a:pPr marL="342900" indent="-342900"/>
            <a:r>
              <a:rPr lang="en-US" dirty="0" smtClean="0">
                <a:solidFill>
                  <a:srgbClr val="FFFF00"/>
                </a:solidFill>
              </a:rPr>
              <a:t>PROCEDURE:</a:t>
            </a:r>
          </a:p>
          <a:p>
            <a:pPr marL="800100" lvl="1" indent="-342900">
              <a:buFont typeface="+mj-lt"/>
              <a:buAutoNum type="arabicPeriod"/>
            </a:pPr>
            <a:r>
              <a:rPr lang="en-US" dirty="0" smtClean="0"/>
              <a:t>Intelligence test was given to elementary school pupils</a:t>
            </a:r>
          </a:p>
          <a:p>
            <a:pPr marL="800100" lvl="1" indent="-342900">
              <a:buFont typeface="+mj-lt"/>
              <a:buAutoNum type="arabicPeriod"/>
            </a:pPr>
            <a:r>
              <a:rPr lang="en-US" dirty="0" smtClean="0"/>
              <a:t>20% of those pupils were randomly selected.</a:t>
            </a:r>
          </a:p>
          <a:p>
            <a:pPr marL="800100" lvl="1" indent="-342900">
              <a:buFont typeface="+mj-lt"/>
              <a:buAutoNum type="arabicPeriod"/>
            </a:pPr>
            <a:r>
              <a:rPr lang="en-US" dirty="0" smtClean="0"/>
              <a:t>The teachers were told that these pupils have "unusual potential for intellectual growth“</a:t>
            </a:r>
          </a:p>
          <a:p>
            <a:pPr marL="800100" lvl="1" indent="-342900">
              <a:buFont typeface="+mj-lt"/>
              <a:buAutoNum type="arabicPeriod"/>
            </a:pPr>
            <a:r>
              <a:rPr lang="en-US" dirty="0" smtClean="0"/>
              <a:t>8 months later, the researchers came to re-test the pupils</a:t>
            </a:r>
          </a:p>
          <a:p>
            <a:pPr marL="342900" indent="-342900"/>
            <a:endParaRPr lang="en-US" dirty="0" smtClean="0"/>
          </a:p>
          <a:p>
            <a:pPr marL="342900" indent="-342900"/>
            <a:r>
              <a:rPr lang="en-US" dirty="0" smtClean="0">
                <a:solidFill>
                  <a:srgbClr val="FFFF00"/>
                </a:solidFill>
              </a:rPr>
              <a:t>RESULTS:</a:t>
            </a:r>
            <a:r>
              <a:rPr lang="en-US" dirty="0" smtClean="0"/>
              <a:t>	- Those labeled as "intelligent" children showed significantly 		greater increase in the new tests than the other children.</a:t>
            </a:r>
          </a:p>
          <a:p>
            <a:pPr marL="342900" indent="-342900"/>
            <a:r>
              <a:rPr lang="en-US" dirty="0" smtClean="0"/>
              <a:t>			- These kids were also rated by teachers as more intellectually 		curious and happier.</a:t>
            </a:r>
          </a:p>
          <a:p>
            <a:pPr marL="342900" indent="-342900"/>
            <a:endParaRPr lang="en-US" dirty="0" smtClean="0"/>
          </a:p>
          <a:p>
            <a:pPr marL="342900" indent="-342900" algn="just"/>
            <a:r>
              <a:rPr lang="en-US" dirty="0" smtClean="0">
                <a:solidFill>
                  <a:srgbClr val="FFFF00"/>
                </a:solidFill>
              </a:rPr>
              <a:t>EXPLANATION:  </a:t>
            </a:r>
            <a:r>
              <a:rPr lang="en-US" dirty="0" smtClean="0"/>
              <a:t>The </a:t>
            </a:r>
            <a:r>
              <a:rPr lang="en-US" u="sng" dirty="0" smtClean="0"/>
              <a:t>change in the teachers' expectations</a:t>
            </a:r>
            <a:r>
              <a:rPr lang="en-US" dirty="0" smtClean="0"/>
              <a:t> (consequently also in behavior) regarding the intellectual performance of these 'special' children had led to an actual change in the intellectual performance of these randomly selected children.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800" decel="100000"/>
                                        <p:tgtEl>
                                          <p:spTgt spid="7">
                                            <p:txEl>
                                              <p:pRg st="0" end="0"/>
                                            </p:txEl>
                                          </p:spTgt>
                                        </p:tgtEl>
                                      </p:cBhvr>
                                    </p:animEffect>
                                    <p:anim calcmode="lin" valueType="num">
                                      <p:cBhvr>
                                        <p:cTn id="8" dur="800" decel="100000" fill="hold"/>
                                        <p:tgtEl>
                                          <p:spTgt spid="7">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7">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7">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7">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7">
                                            <p:txEl>
                                              <p:pRg st="0" end="0"/>
                                            </p:txEl>
                                          </p:spTgt>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7">
                                            <p:txEl>
                                              <p:pRg st="1" end="1"/>
                                            </p:txEl>
                                          </p:spTgt>
                                        </p:tgtEl>
                                        <p:attrNameLst>
                                          <p:attrName>style.visibility</p:attrName>
                                        </p:attrNameLst>
                                      </p:cBhvr>
                                      <p:to>
                                        <p:strVal val="visible"/>
                                      </p:to>
                                    </p:set>
                                    <p:animEffect transition="in" filter="fade">
                                      <p:cBhvr>
                                        <p:cTn id="15" dur="800" decel="100000"/>
                                        <p:tgtEl>
                                          <p:spTgt spid="7">
                                            <p:txEl>
                                              <p:pRg st="1" end="1"/>
                                            </p:txEl>
                                          </p:spTgt>
                                        </p:tgtEl>
                                      </p:cBhvr>
                                    </p:animEffect>
                                    <p:anim calcmode="lin" valueType="num">
                                      <p:cBhvr>
                                        <p:cTn id="16" dur="800" decel="100000" fill="hold"/>
                                        <p:tgtEl>
                                          <p:spTgt spid="7">
                                            <p:txEl>
                                              <p:pRg st="1" end="1"/>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7">
                                            <p:txEl>
                                              <p:pRg st="1" end="1"/>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7">
                                            <p:txEl>
                                              <p:pRg st="1" end="1"/>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7">
                                            <p:txEl>
                                              <p:pRg st="1" end="1"/>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7">
                                            <p:txEl>
                                              <p:pRg st="1" end="1"/>
                                            </p:txEl>
                                          </p:spTgt>
                                        </p:tgtEl>
                                        <p:attrNameLst>
                                          <p:attrName>ppt_y</p:attrName>
                                        </p:attrNameLst>
                                      </p:cBhvr>
                                      <p:tavLst>
                                        <p:tav tm="0">
                                          <p:val>
                                            <p:strVal val="#ppt_y+0.1"/>
                                          </p:val>
                                        </p:tav>
                                        <p:tav tm="100000">
                                          <p:val>
                                            <p:strVal val="#ppt_y"/>
                                          </p:val>
                                        </p:tav>
                                      </p:tavLst>
                                    </p:anim>
                                  </p:childTnLst>
                                </p:cTn>
                              </p:par>
                              <p:par>
                                <p:cTn id="21" presetID="30" presetClass="entr" presetSubtype="0" fill="hold" nodeType="withEffect">
                                  <p:stCondLst>
                                    <p:cond delay="0"/>
                                  </p:stCondLst>
                                  <p:childTnLst>
                                    <p:set>
                                      <p:cBhvr>
                                        <p:cTn id="22" dur="1" fill="hold">
                                          <p:stCondLst>
                                            <p:cond delay="0"/>
                                          </p:stCondLst>
                                        </p:cTn>
                                        <p:tgtEl>
                                          <p:spTgt spid="7">
                                            <p:txEl>
                                              <p:pRg st="2" end="2"/>
                                            </p:txEl>
                                          </p:spTgt>
                                        </p:tgtEl>
                                        <p:attrNameLst>
                                          <p:attrName>style.visibility</p:attrName>
                                        </p:attrNameLst>
                                      </p:cBhvr>
                                      <p:to>
                                        <p:strVal val="visible"/>
                                      </p:to>
                                    </p:set>
                                    <p:animEffect transition="in" filter="fade">
                                      <p:cBhvr>
                                        <p:cTn id="23" dur="800" decel="100000"/>
                                        <p:tgtEl>
                                          <p:spTgt spid="7">
                                            <p:txEl>
                                              <p:pRg st="2" end="2"/>
                                            </p:txEl>
                                          </p:spTgt>
                                        </p:tgtEl>
                                      </p:cBhvr>
                                    </p:animEffect>
                                    <p:anim calcmode="lin" valueType="num">
                                      <p:cBhvr>
                                        <p:cTn id="24" dur="800" decel="100000" fill="hold"/>
                                        <p:tgtEl>
                                          <p:spTgt spid="7">
                                            <p:txEl>
                                              <p:pRg st="2" end="2"/>
                                            </p:txEl>
                                          </p:spTgt>
                                        </p:tgtEl>
                                        <p:attrNameLst>
                                          <p:attrName>style.rotation</p:attrName>
                                        </p:attrNameLst>
                                      </p:cBhvr>
                                      <p:tavLst>
                                        <p:tav tm="0">
                                          <p:val>
                                            <p:fltVal val="-90"/>
                                          </p:val>
                                        </p:tav>
                                        <p:tav tm="100000">
                                          <p:val>
                                            <p:fltVal val="0"/>
                                          </p:val>
                                        </p:tav>
                                      </p:tavLst>
                                    </p:anim>
                                    <p:anim calcmode="lin" valueType="num">
                                      <p:cBhvr>
                                        <p:cTn id="25" dur="800" decel="100000" fill="hold"/>
                                        <p:tgtEl>
                                          <p:spTgt spid="7">
                                            <p:txEl>
                                              <p:pRg st="2" end="2"/>
                                            </p:txEl>
                                          </p:spTgt>
                                        </p:tgtEl>
                                        <p:attrNameLst>
                                          <p:attrName>ppt_x</p:attrName>
                                        </p:attrNameLst>
                                      </p:cBhvr>
                                      <p:tavLst>
                                        <p:tav tm="0">
                                          <p:val>
                                            <p:strVal val="#ppt_x+0.4"/>
                                          </p:val>
                                        </p:tav>
                                        <p:tav tm="100000">
                                          <p:val>
                                            <p:strVal val="#ppt_x-0.05"/>
                                          </p:val>
                                        </p:tav>
                                      </p:tavLst>
                                    </p:anim>
                                    <p:anim calcmode="lin" valueType="num">
                                      <p:cBhvr>
                                        <p:cTn id="26" dur="800" decel="100000" fill="hold"/>
                                        <p:tgtEl>
                                          <p:spTgt spid="7">
                                            <p:txEl>
                                              <p:pRg st="2" end="2"/>
                                            </p:txEl>
                                          </p:spTgt>
                                        </p:tgtEl>
                                        <p:attrNameLst>
                                          <p:attrName>ppt_y</p:attrName>
                                        </p:attrNameLst>
                                      </p:cBhvr>
                                      <p:tavLst>
                                        <p:tav tm="0">
                                          <p:val>
                                            <p:strVal val="#ppt_y-0.4"/>
                                          </p:val>
                                        </p:tav>
                                        <p:tav tm="100000">
                                          <p:val>
                                            <p:strVal val="#ppt_y+0.1"/>
                                          </p:val>
                                        </p:tav>
                                      </p:tavLst>
                                    </p:anim>
                                    <p:anim calcmode="lin" valueType="num">
                                      <p:cBhvr>
                                        <p:cTn id="27" dur="200" accel="100000" fill="hold">
                                          <p:stCondLst>
                                            <p:cond delay="800"/>
                                          </p:stCondLst>
                                        </p:cTn>
                                        <p:tgtEl>
                                          <p:spTgt spid="7">
                                            <p:txEl>
                                              <p:pRg st="2" end="2"/>
                                            </p:txEl>
                                          </p:spTgt>
                                        </p:tgtEl>
                                        <p:attrNameLst>
                                          <p:attrName>ppt_x</p:attrName>
                                        </p:attrNameLst>
                                      </p:cBhvr>
                                      <p:tavLst>
                                        <p:tav tm="0">
                                          <p:val>
                                            <p:strVal val="#ppt_x-0.05"/>
                                          </p:val>
                                        </p:tav>
                                        <p:tav tm="100000">
                                          <p:val>
                                            <p:strVal val="#ppt_x"/>
                                          </p:val>
                                        </p:tav>
                                      </p:tavLst>
                                    </p:anim>
                                    <p:anim calcmode="lin" valueType="num">
                                      <p:cBhvr>
                                        <p:cTn id="28" dur="200" accel="100000" fill="hold">
                                          <p:stCondLst>
                                            <p:cond delay="800"/>
                                          </p:stCondLst>
                                        </p:cTn>
                                        <p:tgtEl>
                                          <p:spTgt spid="7">
                                            <p:txEl>
                                              <p:pRg st="2" end="2"/>
                                            </p:txEl>
                                          </p:spTgt>
                                        </p:tgtEl>
                                        <p:attrNameLst>
                                          <p:attrName>ppt_y</p:attrName>
                                        </p:attrNameLst>
                                      </p:cBhvr>
                                      <p:tavLst>
                                        <p:tav tm="0">
                                          <p:val>
                                            <p:strVal val="#ppt_y+0.1"/>
                                          </p:val>
                                        </p:tav>
                                        <p:tav tm="100000">
                                          <p:val>
                                            <p:strVal val="#ppt_y"/>
                                          </p:val>
                                        </p:tav>
                                      </p:tavLst>
                                    </p:anim>
                                  </p:childTnLst>
                                </p:cTn>
                              </p:par>
                              <p:par>
                                <p:cTn id="29" presetID="30" presetClass="entr" presetSubtype="0" fill="hold" nodeType="with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animEffect transition="in" filter="fade">
                                      <p:cBhvr>
                                        <p:cTn id="31" dur="800" decel="100000"/>
                                        <p:tgtEl>
                                          <p:spTgt spid="7">
                                            <p:txEl>
                                              <p:pRg st="3" end="3"/>
                                            </p:txEl>
                                          </p:spTgt>
                                        </p:tgtEl>
                                      </p:cBhvr>
                                    </p:animEffect>
                                    <p:anim calcmode="lin" valueType="num">
                                      <p:cBhvr>
                                        <p:cTn id="32" dur="800" decel="100000" fill="hold"/>
                                        <p:tgtEl>
                                          <p:spTgt spid="7">
                                            <p:txEl>
                                              <p:pRg st="3" end="3"/>
                                            </p:txEl>
                                          </p:spTgt>
                                        </p:tgtEl>
                                        <p:attrNameLst>
                                          <p:attrName>style.rotation</p:attrName>
                                        </p:attrNameLst>
                                      </p:cBhvr>
                                      <p:tavLst>
                                        <p:tav tm="0">
                                          <p:val>
                                            <p:fltVal val="-90"/>
                                          </p:val>
                                        </p:tav>
                                        <p:tav tm="100000">
                                          <p:val>
                                            <p:fltVal val="0"/>
                                          </p:val>
                                        </p:tav>
                                      </p:tavLst>
                                    </p:anim>
                                    <p:anim calcmode="lin" valueType="num">
                                      <p:cBhvr>
                                        <p:cTn id="33" dur="800" decel="100000" fill="hold"/>
                                        <p:tgtEl>
                                          <p:spTgt spid="7">
                                            <p:txEl>
                                              <p:pRg st="3" end="3"/>
                                            </p:txEl>
                                          </p:spTgt>
                                        </p:tgtEl>
                                        <p:attrNameLst>
                                          <p:attrName>ppt_x</p:attrName>
                                        </p:attrNameLst>
                                      </p:cBhvr>
                                      <p:tavLst>
                                        <p:tav tm="0">
                                          <p:val>
                                            <p:strVal val="#ppt_x+0.4"/>
                                          </p:val>
                                        </p:tav>
                                        <p:tav tm="100000">
                                          <p:val>
                                            <p:strVal val="#ppt_x-0.05"/>
                                          </p:val>
                                        </p:tav>
                                      </p:tavLst>
                                    </p:anim>
                                    <p:anim calcmode="lin" valueType="num">
                                      <p:cBhvr>
                                        <p:cTn id="34" dur="800" decel="100000" fill="hold"/>
                                        <p:tgtEl>
                                          <p:spTgt spid="7">
                                            <p:txEl>
                                              <p:pRg st="3" end="3"/>
                                            </p:txEl>
                                          </p:spTgt>
                                        </p:tgtEl>
                                        <p:attrNameLst>
                                          <p:attrName>ppt_y</p:attrName>
                                        </p:attrNameLst>
                                      </p:cBhvr>
                                      <p:tavLst>
                                        <p:tav tm="0">
                                          <p:val>
                                            <p:strVal val="#ppt_y-0.4"/>
                                          </p:val>
                                        </p:tav>
                                        <p:tav tm="100000">
                                          <p:val>
                                            <p:strVal val="#ppt_y+0.1"/>
                                          </p:val>
                                        </p:tav>
                                      </p:tavLst>
                                    </p:anim>
                                    <p:anim calcmode="lin" valueType="num">
                                      <p:cBhvr>
                                        <p:cTn id="35" dur="200" accel="100000" fill="hold">
                                          <p:stCondLst>
                                            <p:cond delay="800"/>
                                          </p:stCondLst>
                                        </p:cTn>
                                        <p:tgtEl>
                                          <p:spTgt spid="7">
                                            <p:txEl>
                                              <p:pRg st="3" end="3"/>
                                            </p:txEl>
                                          </p:spTgt>
                                        </p:tgtEl>
                                        <p:attrNameLst>
                                          <p:attrName>ppt_x</p:attrName>
                                        </p:attrNameLst>
                                      </p:cBhvr>
                                      <p:tavLst>
                                        <p:tav tm="0">
                                          <p:val>
                                            <p:strVal val="#ppt_x-0.05"/>
                                          </p:val>
                                        </p:tav>
                                        <p:tav tm="100000">
                                          <p:val>
                                            <p:strVal val="#ppt_x"/>
                                          </p:val>
                                        </p:tav>
                                      </p:tavLst>
                                    </p:anim>
                                    <p:anim calcmode="lin" valueType="num">
                                      <p:cBhvr>
                                        <p:cTn id="36" dur="200" accel="100000" fill="hold">
                                          <p:stCondLst>
                                            <p:cond delay="800"/>
                                          </p:stCondLst>
                                        </p:cTn>
                                        <p:tgtEl>
                                          <p:spTgt spid="7">
                                            <p:txEl>
                                              <p:pRg st="3" end="3"/>
                                            </p:txEl>
                                          </p:spTgt>
                                        </p:tgtEl>
                                        <p:attrNameLst>
                                          <p:attrName>ppt_y</p:attrName>
                                        </p:attrNameLst>
                                      </p:cBhvr>
                                      <p:tavLst>
                                        <p:tav tm="0">
                                          <p:val>
                                            <p:strVal val="#ppt_y+0.1"/>
                                          </p:val>
                                        </p:tav>
                                        <p:tav tm="100000">
                                          <p:val>
                                            <p:strVal val="#ppt_y"/>
                                          </p:val>
                                        </p:tav>
                                      </p:tavLst>
                                    </p:anim>
                                  </p:childTnLst>
                                </p:cTn>
                              </p:par>
                              <p:par>
                                <p:cTn id="37" presetID="30" presetClass="entr" presetSubtype="0" fill="hold" nodeType="withEffect">
                                  <p:stCondLst>
                                    <p:cond delay="0"/>
                                  </p:stCondLst>
                                  <p:childTnLst>
                                    <p:set>
                                      <p:cBhvr>
                                        <p:cTn id="38" dur="1" fill="hold">
                                          <p:stCondLst>
                                            <p:cond delay="0"/>
                                          </p:stCondLst>
                                        </p:cTn>
                                        <p:tgtEl>
                                          <p:spTgt spid="7">
                                            <p:txEl>
                                              <p:pRg st="4" end="4"/>
                                            </p:txEl>
                                          </p:spTgt>
                                        </p:tgtEl>
                                        <p:attrNameLst>
                                          <p:attrName>style.visibility</p:attrName>
                                        </p:attrNameLst>
                                      </p:cBhvr>
                                      <p:to>
                                        <p:strVal val="visible"/>
                                      </p:to>
                                    </p:set>
                                    <p:animEffect transition="in" filter="fade">
                                      <p:cBhvr>
                                        <p:cTn id="39" dur="800" decel="100000"/>
                                        <p:tgtEl>
                                          <p:spTgt spid="7">
                                            <p:txEl>
                                              <p:pRg st="4" end="4"/>
                                            </p:txEl>
                                          </p:spTgt>
                                        </p:tgtEl>
                                      </p:cBhvr>
                                    </p:animEffect>
                                    <p:anim calcmode="lin" valueType="num">
                                      <p:cBhvr>
                                        <p:cTn id="40" dur="800" decel="100000" fill="hold"/>
                                        <p:tgtEl>
                                          <p:spTgt spid="7">
                                            <p:txEl>
                                              <p:pRg st="4" end="4"/>
                                            </p:txEl>
                                          </p:spTgt>
                                        </p:tgtEl>
                                        <p:attrNameLst>
                                          <p:attrName>style.rotation</p:attrName>
                                        </p:attrNameLst>
                                      </p:cBhvr>
                                      <p:tavLst>
                                        <p:tav tm="0">
                                          <p:val>
                                            <p:fltVal val="-90"/>
                                          </p:val>
                                        </p:tav>
                                        <p:tav tm="100000">
                                          <p:val>
                                            <p:fltVal val="0"/>
                                          </p:val>
                                        </p:tav>
                                      </p:tavLst>
                                    </p:anim>
                                    <p:anim calcmode="lin" valueType="num">
                                      <p:cBhvr>
                                        <p:cTn id="41" dur="800" decel="100000" fill="hold"/>
                                        <p:tgtEl>
                                          <p:spTgt spid="7">
                                            <p:txEl>
                                              <p:pRg st="4" end="4"/>
                                            </p:txEl>
                                          </p:spTgt>
                                        </p:tgtEl>
                                        <p:attrNameLst>
                                          <p:attrName>ppt_x</p:attrName>
                                        </p:attrNameLst>
                                      </p:cBhvr>
                                      <p:tavLst>
                                        <p:tav tm="0">
                                          <p:val>
                                            <p:strVal val="#ppt_x+0.4"/>
                                          </p:val>
                                        </p:tav>
                                        <p:tav tm="100000">
                                          <p:val>
                                            <p:strVal val="#ppt_x-0.05"/>
                                          </p:val>
                                        </p:tav>
                                      </p:tavLst>
                                    </p:anim>
                                    <p:anim calcmode="lin" valueType="num">
                                      <p:cBhvr>
                                        <p:cTn id="42" dur="800" decel="100000" fill="hold"/>
                                        <p:tgtEl>
                                          <p:spTgt spid="7">
                                            <p:txEl>
                                              <p:pRg st="4" end="4"/>
                                            </p:txEl>
                                          </p:spTgt>
                                        </p:tgtEl>
                                        <p:attrNameLst>
                                          <p:attrName>ppt_y</p:attrName>
                                        </p:attrNameLst>
                                      </p:cBhvr>
                                      <p:tavLst>
                                        <p:tav tm="0">
                                          <p:val>
                                            <p:strVal val="#ppt_y-0.4"/>
                                          </p:val>
                                        </p:tav>
                                        <p:tav tm="100000">
                                          <p:val>
                                            <p:strVal val="#ppt_y+0.1"/>
                                          </p:val>
                                        </p:tav>
                                      </p:tavLst>
                                    </p:anim>
                                    <p:anim calcmode="lin" valueType="num">
                                      <p:cBhvr>
                                        <p:cTn id="43" dur="200" accel="100000" fill="hold">
                                          <p:stCondLst>
                                            <p:cond delay="800"/>
                                          </p:stCondLst>
                                        </p:cTn>
                                        <p:tgtEl>
                                          <p:spTgt spid="7">
                                            <p:txEl>
                                              <p:pRg st="4" end="4"/>
                                            </p:txEl>
                                          </p:spTgt>
                                        </p:tgtEl>
                                        <p:attrNameLst>
                                          <p:attrName>ppt_x</p:attrName>
                                        </p:attrNameLst>
                                      </p:cBhvr>
                                      <p:tavLst>
                                        <p:tav tm="0">
                                          <p:val>
                                            <p:strVal val="#ppt_x-0.05"/>
                                          </p:val>
                                        </p:tav>
                                        <p:tav tm="100000">
                                          <p:val>
                                            <p:strVal val="#ppt_x"/>
                                          </p:val>
                                        </p:tav>
                                      </p:tavLst>
                                    </p:anim>
                                    <p:anim calcmode="lin" valueType="num">
                                      <p:cBhvr>
                                        <p:cTn id="44" dur="200" accel="100000" fill="hold">
                                          <p:stCondLst>
                                            <p:cond delay="800"/>
                                          </p:stCondLst>
                                        </p:cTn>
                                        <p:tgtEl>
                                          <p:spTgt spid="7">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30" presetClass="entr" presetSubtype="0" fill="hold" nodeType="clickEffect">
                                  <p:stCondLst>
                                    <p:cond delay="0"/>
                                  </p:stCondLst>
                                  <p:childTnLst>
                                    <p:set>
                                      <p:cBhvr>
                                        <p:cTn id="48" dur="1" fill="hold">
                                          <p:stCondLst>
                                            <p:cond delay="0"/>
                                          </p:stCondLst>
                                        </p:cTn>
                                        <p:tgtEl>
                                          <p:spTgt spid="7">
                                            <p:txEl>
                                              <p:pRg st="6" end="6"/>
                                            </p:txEl>
                                          </p:spTgt>
                                        </p:tgtEl>
                                        <p:attrNameLst>
                                          <p:attrName>style.visibility</p:attrName>
                                        </p:attrNameLst>
                                      </p:cBhvr>
                                      <p:to>
                                        <p:strVal val="visible"/>
                                      </p:to>
                                    </p:set>
                                    <p:animEffect transition="in" filter="fade">
                                      <p:cBhvr>
                                        <p:cTn id="49" dur="800" decel="100000"/>
                                        <p:tgtEl>
                                          <p:spTgt spid="7">
                                            <p:txEl>
                                              <p:pRg st="6" end="6"/>
                                            </p:txEl>
                                          </p:spTgt>
                                        </p:tgtEl>
                                      </p:cBhvr>
                                    </p:animEffect>
                                    <p:anim calcmode="lin" valueType="num">
                                      <p:cBhvr>
                                        <p:cTn id="50" dur="800" decel="100000" fill="hold"/>
                                        <p:tgtEl>
                                          <p:spTgt spid="7">
                                            <p:txEl>
                                              <p:pRg st="6" end="6"/>
                                            </p:txEl>
                                          </p:spTgt>
                                        </p:tgtEl>
                                        <p:attrNameLst>
                                          <p:attrName>style.rotation</p:attrName>
                                        </p:attrNameLst>
                                      </p:cBhvr>
                                      <p:tavLst>
                                        <p:tav tm="0">
                                          <p:val>
                                            <p:fltVal val="-90"/>
                                          </p:val>
                                        </p:tav>
                                        <p:tav tm="100000">
                                          <p:val>
                                            <p:fltVal val="0"/>
                                          </p:val>
                                        </p:tav>
                                      </p:tavLst>
                                    </p:anim>
                                    <p:anim calcmode="lin" valueType="num">
                                      <p:cBhvr>
                                        <p:cTn id="51" dur="800" decel="100000" fill="hold"/>
                                        <p:tgtEl>
                                          <p:spTgt spid="7">
                                            <p:txEl>
                                              <p:pRg st="6" end="6"/>
                                            </p:txEl>
                                          </p:spTgt>
                                        </p:tgtEl>
                                        <p:attrNameLst>
                                          <p:attrName>ppt_x</p:attrName>
                                        </p:attrNameLst>
                                      </p:cBhvr>
                                      <p:tavLst>
                                        <p:tav tm="0">
                                          <p:val>
                                            <p:strVal val="#ppt_x+0.4"/>
                                          </p:val>
                                        </p:tav>
                                        <p:tav tm="100000">
                                          <p:val>
                                            <p:strVal val="#ppt_x-0.05"/>
                                          </p:val>
                                        </p:tav>
                                      </p:tavLst>
                                    </p:anim>
                                    <p:anim calcmode="lin" valueType="num">
                                      <p:cBhvr>
                                        <p:cTn id="52" dur="800" decel="100000" fill="hold"/>
                                        <p:tgtEl>
                                          <p:spTgt spid="7">
                                            <p:txEl>
                                              <p:pRg st="6" end="6"/>
                                            </p:txEl>
                                          </p:spTgt>
                                        </p:tgtEl>
                                        <p:attrNameLst>
                                          <p:attrName>ppt_y</p:attrName>
                                        </p:attrNameLst>
                                      </p:cBhvr>
                                      <p:tavLst>
                                        <p:tav tm="0">
                                          <p:val>
                                            <p:strVal val="#ppt_y-0.4"/>
                                          </p:val>
                                        </p:tav>
                                        <p:tav tm="100000">
                                          <p:val>
                                            <p:strVal val="#ppt_y+0.1"/>
                                          </p:val>
                                        </p:tav>
                                      </p:tavLst>
                                    </p:anim>
                                    <p:anim calcmode="lin" valueType="num">
                                      <p:cBhvr>
                                        <p:cTn id="53" dur="200" accel="100000" fill="hold">
                                          <p:stCondLst>
                                            <p:cond delay="800"/>
                                          </p:stCondLst>
                                        </p:cTn>
                                        <p:tgtEl>
                                          <p:spTgt spid="7">
                                            <p:txEl>
                                              <p:pRg st="6" end="6"/>
                                            </p:txEl>
                                          </p:spTgt>
                                        </p:tgtEl>
                                        <p:attrNameLst>
                                          <p:attrName>ppt_x</p:attrName>
                                        </p:attrNameLst>
                                      </p:cBhvr>
                                      <p:tavLst>
                                        <p:tav tm="0">
                                          <p:val>
                                            <p:strVal val="#ppt_x-0.05"/>
                                          </p:val>
                                        </p:tav>
                                        <p:tav tm="100000">
                                          <p:val>
                                            <p:strVal val="#ppt_x"/>
                                          </p:val>
                                        </p:tav>
                                      </p:tavLst>
                                    </p:anim>
                                    <p:anim calcmode="lin" valueType="num">
                                      <p:cBhvr>
                                        <p:cTn id="54" dur="200" accel="100000" fill="hold">
                                          <p:stCondLst>
                                            <p:cond delay="800"/>
                                          </p:stCondLst>
                                        </p:cTn>
                                        <p:tgtEl>
                                          <p:spTgt spid="7">
                                            <p:txEl>
                                              <p:pRg st="6" end="6"/>
                                            </p:txEl>
                                          </p:spTgt>
                                        </p:tgtEl>
                                        <p:attrNameLst>
                                          <p:attrName>ppt_y</p:attrName>
                                        </p:attrNameLst>
                                      </p:cBhvr>
                                      <p:tavLst>
                                        <p:tav tm="0">
                                          <p:val>
                                            <p:strVal val="#ppt_y+0.1"/>
                                          </p:val>
                                        </p:tav>
                                        <p:tav tm="100000">
                                          <p:val>
                                            <p:strVal val="#ppt_y"/>
                                          </p:val>
                                        </p:tav>
                                      </p:tavLst>
                                    </p:anim>
                                  </p:childTnLst>
                                </p:cTn>
                              </p:par>
                              <p:par>
                                <p:cTn id="55" presetID="30" presetClass="entr" presetSubtype="0" fill="hold" nodeType="withEffect">
                                  <p:stCondLst>
                                    <p:cond delay="0"/>
                                  </p:stCondLst>
                                  <p:childTnLst>
                                    <p:set>
                                      <p:cBhvr>
                                        <p:cTn id="56" dur="1" fill="hold">
                                          <p:stCondLst>
                                            <p:cond delay="0"/>
                                          </p:stCondLst>
                                        </p:cTn>
                                        <p:tgtEl>
                                          <p:spTgt spid="7">
                                            <p:txEl>
                                              <p:pRg st="7" end="7"/>
                                            </p:txEl>
                                          </p:spTgt>
                                        </p:tgtEl>
                                        <p:attrNameLst>
                                          <p:attrName>style.visibility</p:attrName>
                                        </p:attrNameLst>
                                      </p:cBhvr>
                                      <p:to>
                                        <p:strVal val="visible"/>
                                      </p:to>
                                    </p:set>
                                    <p:animEffect transition="in" filter="fade">
                                      <p:cBhvr>
                                        <p:cTn id="57" dur="800" decel="100000"/>
                                        <p:tgtEl>
                                          <p:spTgt spid="7">
                                            <p:txEl>
                                              <p:pRg st="7" end="7"/>
                                            </p:txEl>
                                          </p:spTgt>
                                        </p:tgtEl>
                                      </p:cBhvr>
                                    </p:animEffect>
                                    <p:anim calcmode="lin" valueType="num">
                                      <p:cBhvr>
                                        <p:cTn id="58" dur="800" decel="100000" fill="hold"/>
                                        <p:tgtEl>
                                          <p:spTgt spid="7">
                                            <p:txEl>
                                              <p:pRg st="7" end="7"/>
                                            </p:txEl>
                                          </p:spTgt>
                                        </p:tgtEl>
                                        <p:attrNameLst>
                                          <p:attrName>style.rotation</p:attrName>
                                        </p:attrNameLst>
                                      </p:cBhvr>
                                      <p:tavLst>
                                        <p:tav tm="0">
                                          <p:val>
                                            <p:fltVal val="-90"/>
                                          </p:val>
                                        </p:tav>
                                        <p:tav tm="100000">
                                          <p:val>
                                            <p:fltVal val="0"/>
                                          </p:val>
                                        </p:tav>
                                      </p:tavLst>
                                    </p:anim>
                                    <p:anim calcmode="lin" valueType="num">
                                      <p:cBhvr>
                                        <p:cTn id="59" dur="800" decel="100000" fill="hold"/>
                                        <p:tgtEl>
                                          <p:spTgt spid="7">
                                            <p:txEl>
                                              <p:pRg st="7" end="7"/>
                                            </p:txEl>
                                          </p:spTgt>
                                        </p:tgtEl>
                                        <p:attrNameLst>
                                          <p:attrName>ppt_x</p:attrName>
                                        </p:attrNameLst>
                                      </p:cBhvr>
                                      <p:tavLst>
                                        <p:tav tm="0">
                                          <p:val>
                                            <p:strVal val="#ppt_x+0.4"/>
                                          </p:val>
                                        </p:tav>
                                        <p:tav tm="100000">
                                          <p:val>
                                            <p:strVal val="#ppt_x-0.05"/>
                                          </p:val>
                                        </p:tav>
                                      </p:tavLst>
                                    </p:anim>
                                    <p:anim calcmode="lin" valueType="num">
                                      <p:cBhvr>
                                        <p:cTn id="60" dur="800" decel="100000" fill="hold"/>
                                        <p:tgtEl>
                                          <p:spTgt spid="7">
                                            <p:txEl>
                                              <p:pRg st="7" end="7"/>
                                            </p:txEl>
                                          </p:spTgt>
                                        </p:tgtEl>
                                        <p:attrNameLst>
                                          <p:attrName>ppt_y</p:attrName>
                                        </p:attrNameLst>
                                      </p:cBhvr>
                                      <p:tavLst>
                                        <p:tav tm="0">
                                          <p:val>
                                            <p:strVal val="#ppt_y-0.4"/>
                                          </p:val>
                                        </p:tav>
                                        <p:tav tm="100000">
                                          <p:val>
                                            <p:strVal val="#ppt_y+0.1"/>
                                          </p:val>
                                        </p:tav>
                                      </p:tavLst>
                                    </p:anim>
                                    <p:anim calcmode="lin" valueType="num">
                                      <p:cBhvr>
                                        <p:cTn id="61" dur="200" accel="100000" fill="hold">
                                          <p:stCondLst>
                                            <p:cond delay="800"/>
                                          </p:stCondLst>
                                        </p:cTn>
                                        <p:tgtEl>
                                          <p:spTgt spid="7">
                                            <p:txEl>
                                              <p:pRg st="7" end="7"/>
                                            </p:txEl>
                                          </p:spTgt>
                                        </p:tgtEl>
                                        <p:attrNameLst>
                                          <p:attrName>ppt_x</p:attrName>
                                        </p:attrNameLst>
                                      </p:cBhvr>
                                      <p:tavLst>
                                        <p:tav tm="0">
                                          <p:val>
                                            <p:strVal val="#ppt_x-0.05"/>
                                          </p:val>
                                        </p:tav>
                                        <p:tav tm="100000">
                                          <p:val>
                                            <p:strVal val="#ppt_x"/>
                                          </p:val>
                                        </p:tav>
                                      </p:tavLst>
                                    </p:anim>
                                    <p:anim calcmode="lin" valueType="num">
                                      <p:cBhvr>
                                        <p:cTn id="62" dur="200" accel="100000" fill="hold">
                                          <p:stCondLst>
                                            <p:cond delay="800"/>
                                          </p:stCondLst>
                                        </p:cTn>
                                        <p:tgtEl>
                                          <p:spTgt spid="7">
                                            <p:txEl>
                                              <p:pRg st="7" end="7"/>
                                            </p:txEl>
                                          </p:spTgt>
                                        </p:tgtEl>
                                        <p:attrNameLst>
                                          <p:attrName>ppt_y</p:attrName>
                                        </p:attrNameLst>
                                      </p:cBhvr>
                                      <p:tavLst>
                                        <p:tav tm="0">
                                          <p:val>
                                            <p:strVal val="#ppt_y+0.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30" presetClass="entr" presetSubtype="0" fill="hold" nodeType="clickEffect">
                                  <p:stCondLst>
                                    <p:cond delay="0"/>
                                  </p:stCondLst>
                                  <p:childTnLst>
                                    <p:set>
                                      <p:cBhvr>
                                        <p:cTn id="66" dur="1" fill="hold">
                                          <p:stCondLst>
                                            <p:cond delay="0"/>
                                          </p:stCondLst>
                                        </p:cTn>
                                        <p:tgtEl>
                                          <p:spTgt spid="7">
                                            <p:txEl>
                                              <p:pRg st="9" end="9"/>
                                            </p:txEl>
                                          </p:spTgt>
                                        </p:tgtEl>
                                        <p:attrNameLst>
                                          <p:attrName>style.visibility</p:attrName>
                                        </p:attrNameLst>
                                      </p:cBhvr>
                                      <p:to>
                                        <p:strVal val="visible"/>
                                      </p:to>
                                    </p:set>
                                    <p:animEffect transition="in" filter="fade">
                                      <p:cBhvr>
                                        <p:cTn id="67" dur="800" decel="100000"/>
                                        <p:tgtEl>
                                          <p:spTgt spid="7">
                                            <p:txEl>
                                              <p:pRg st="9" end="9"/>
                                            </p:txEl>
                                          </p:spTgt>
                                        </p:tgtEl>
                                      </p:cBhvr>
                                    </p:animEffect>
                                    <p:anim calcmode="lin" valueType="num">
                                      <p:cBhvr>
                                        <p:cTn id="68" dur="800" decel="100000" fill="hold"/>
                                        <p:tgtEl>
                                          <p:spTgt spid="7">
                                            <p:txEl>
                                              <p:pRg st="9" end="9"/>
                                            </p:txEl>
                                          </p:spTgt>
                                        </p:tgtEl>
                                        <p:attrNameLst>
                                          <p:attrName>style.rotation</p:attrName>
                                        </p:attrNameLst>
                                      </p:cBhvr>
                                      <p:tavLst>
                                        <p:tav tm="0">
                                          <p:val>
                                            <p:fltVal val="-90"/>
                                          </p:val>
                                        </p:tav>
                                        <p:tav tm="100000">
                                          <p:val>
                                            <p:fltVal val="0"/>
                                          </p:val>
                                        </p:tav>
                                      </p:tavLst>
                                    </p:anim>
                                    <p:anim calcmode="lin" valueType="num">
                                      <p:cBhvr>
                                        <p:cTn id="69" dur="800" decel="100000" fill="hold"/>
                                        <p:tgtEl>
                                          <p:spTgt spid="7">
                                            <p:txEl>
                                              <p:pRg st="9" end="9"/>
                                            </p:txEl>
                                          </p:spTgt>
                                        </p:tgtEl>
                                        <p:attrNameLst>
                                          <p:attrName>ppt_x</p:attrName>
                                        </p:attrNameLst>
                                      </p:cBhvr>
                                      <p:tavLst>
                                        <p:tav tm="0">
                                          <p:val>
                                            <p:strVal val="#ppt_x+0.4"/>
                                          </p:val>
                                        </p:tav>
                                        <p:tav tm="100000">
                                          <p:val>
                                            <p:strVal val="#ppt_x-0.05"/>
                                          </p:val>
                                        </p:tav>
                                      </p:tavLst>
                                    </p:anim>
                                    <p:anim calcmode="lin" valueType="num">
                                      <p:cBhvr>
                                        <p:cTn id="70" dur="800" decel="100000" fill="hold"/>
                                        <p:tgtEl>
                                          <p:spTgt spid="7">
                                            <p:txEl>
                                              <p:pRg st="9" end="9"/>
                                            </p:txEl>
                                          </p:spTgt>
                                        </p:tgtEl>
                                        <p:attrNameLst>
                                          <p:attrName>ppt_y</p:attrName>
                                        </p:attrNameLst>
                                      </p:cBhvr>
                                      <p:tavLst>
                                        <p:tav tm="0">
                                          <p:val>
                                            <p:strVal val="#ppt_y-0.4"/>
                                          </p:val>
                                        </p:tav>
                                        <p:tav tm="100000">
                                          <p:val>
                                            <p:strVal val="#ppt_y+0.1"/>
                                          </p:val>
                                        </p:tav>
                                      </p:tavLst>
                                    </p:anim>
                                    <p:anim calcmode="lin" valueType="num">
                                      <p:cBhvr>
                                        <p:cTn id="71" dur="200" accel="100000" fill="hold">
                                          <p:stCondLst>
                                            <p:cond delay="800"/>
                                          </p:stCondLst>
                                        </p:cTn>
                                        <p:tgtEl>
                                          <p:spTgt spid="7">
                                            <p:txEl>
                                              <p:pRg st="9" end="9"/>
                                            </p:txEl>
                                          </p:spTgt>
                                        </p:tgtEl>
                                        <p:attrNameLst>
                                          <p:attrName>ppt_x</p:attrName>
                                        </p:attrNameLst>
                                      </p:cBhvr>
                                      <p:tavLst>
                                        <p:tav tm="0">
                                          <p:val>
                                            <p:strVal val="#ppt_x-0.05"/>
                                          </p:val>
                                        </p:tav>
                                        <p:tav tm="100000">
                                          <p:val>
                                            <p:strVal val="#ppt_x"/>
                                          </p:val>
                                        </p:tav>
                                      </p:tavLst>
                                    </p:anim>
                                    <p:anim calcmode="lin" valueType="num">
                                      <p:cBhvr>
                                        <p:cTn id="72" dur="200" accel="100000" fill="hold">
                                          <p:stCondLst>
                                            <p:cond delay="800"/>
                                          </p:stCondLst>
                                        </p:cTn>
                                        <p:tgtEl>
                                          <p:spTgt spid="7">
                                            <p:txEl>
                                              <p:pRg st="9" end="9"/>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 name="Content Placeholder 6" descr="selffulfilling prophecy.jpg"/>
          <p:cNvPicPr>
            <a:picLocks noGrp="1" noChangeAspect="1"/>
          </p:cNvPicPr>
          <p:nvPr>
            <p:ph idx="1"/>
          </p:nvPr>
        </p:nvPicPr>
        <p:blipFill>
          <a:blip r:embed="rId2" cstate="print"/>
          <a:stretch>
            <a:fillRect/>
          </a:stretch>
        </p:blipFill>
        <p:spPr>
          <a:xfrm>
            <a:off x="1066800" y="0"/>
            <a:ext cx="7162800" cy="6667847"/>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Confirmation bias</a:t>
            </a:r>
            <a:endParaRPr lang="en-US" dirty="0"/>
          </a:p>
        </p:txBody>
      </p:sp>
      <p:sp>
        <p:nvSpPr>
          <p:cNvPr id="3" name="Content Placeholder 2"/>
          <p:cNvSpPr>
            <a:spLocks noGrp="1"/>
          </p:cNvSpPr>
          <p:nvPr>
            <p:ph idx="1"/>
          </p:nvPr>
        </p:nvSpPr>
        <p:spPr/>
        <p:txBody>
          <a:bodyPr/>
          <a:lstStyle/>
          <a:p>
            <a:r>
              <a:rPr lang="en-US" i="1" dirty="0" smtClean="0"/>
              <a:t>Tendency to search for information that confirms our decision or hypothesis</a:t>
            </a:r>
          </a:p>
          <a:p>
            <a:endParaRPr lang="en-US" i="1" dirty="0" smtClean="0"/>
          </a:p>
          <a:p>
            <a:r>
              <a:rPr lang="en-US" b="1" dirty="0" smtClean="0"/>
              <a:t>How to use it?</a:t>
            </a:r>
          </a:p>
          <a:p>
            <a:pPr>
              <a:buNone/>
            </a:pPr>
            <a:r>
              <a:rPr lang="en-US" dirty="0" smtClean="0"/>
              <a:t>		After having persuaded a person of something, help them feel good by letting them find examples that confirm their good judgment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Halo effect</a:t>
            </a:r>
            <a:endParaRPr lang="en-US" dirty="0"/>
          </a:p>
        </p:txBody>
      </p:sp>
      <p:pic>
        <p:nvPicPr>
          <p:cNvPr id="4" name="Content Placeholder 3" descr="halo effect.jpg"/>
          <p:cNvPicPr>
            <a:picLocks noGrp="1" noChangeAspect="1"/>
          </p:cNvPicPr>
          <p:nvPr>
            <p:ph idx="1"/>
          </p:nvPr>
        </p:nvPicPr>
        <p:blipFill>
          <a:blip r:embed="rId2" cstate="print"/>
          <a:stretch>
            <a:fillRect/>
          </a:stretch>
        </p:blipFill>
        <p:spPr>
          <a:xfrm>
            <a:off x="609600" y="1676400"/>
            <a:ext cx="7848600" cy="4896032"/>
          </a:xfrm>
        </p:spPr>
      </p:pic>
      <p:sp>
        <p:nvSpPr>
          <p:cNvPr id="5" name="TextBox 4"/>
          <p:cNvSpPr txBox="1"/>
          <p:nvPr/>
        </p:nvSpPr>
        <p:spPr>
          <a:xfrm>
            <a:off x="4038600" y="457200"/>
            <a:ext cx="4724400" cy="830997"/>
          </a:xfrm>
          <a:prstGeom prst="rect">
            <a:avLst/>
          </a:prstGeom>
          <a:noFill/>
        </p:spPr>
        <p:txBody>
          <a:bodyPr wrap="square" rtlCol="0">
            <a:spAutoFit/>
          </a:bodyPr>
          <a:lstStyle/>
          <a:p>
            <a:r>
              <a:rPr lang="en-US" sz="2400" dirty="0" smtClean="0"/>
              <a:t>= concluding </a:t>
            </a:r>
            <a:r>
              <a:rPr lang="en-US" sz="2400" dirty="0"/>
              <a:t>from a perceived single </a:t>
            </a:r>
            <a:r>
              <a:rPr lang="en-US" sz="2400" dirty="0" smtClean="0"/>
              <a:t>trait a general assessment</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Halo effect</a:t>
            </a:r>
            <a:endParaRPr lang="en-US" dirty="0"/>
          </a:p>
        </p:txBody>
      </p:sp>
      <p:pic>
        <p:nvPicPr>
          <p:cNvPr id="4" name="Picture 3" descr="P1060496.JPG"/>
          <p:cNvPicPr>
            <a:picLocks noChangeAspect="1"/>
          </p:cNvPicPr>
          <p:nvPr/>
        </p:nvPicPr>
        <p:blipFill>
          <a:blip r:embed="rId2" cstate="print"/>
          <a:stretch>
            <a:fillRect/>
          </a:stretch>
        </p:blipFill>
        <p:spPr>
          <a:xfrm>
            <a:off x="457200" y="1447800"/>
            <a:ext cx="3962400" cy="2971800"/>
          </a:xfrm>
          <a:prstGeom prst="rect">
            <a:avLst/>
          </a:prstGeom>
        </p:spPr>
      </p:pic>
      <p:pic>
        <p:nvPicPr>
          <p:cNvPr id="5" name="Picture 4" descr="byt po rekon.jpg"/>
          <p:cNvPicPr>
            <a:picLocks noChangeAspect="1"/>
          </p:cNvPicPr>
          <p:nvPr/>
        </p:nvPicPr>
        <p:blipFill>
          <a:blip r:embed="rId3" cstate="print"/>
          <a:stretch>
            <a:fillRect/>
          </a:stretch>
        </p:blipFill>
        <p:spPr>
          <a:xfrm>
            <a:off x="4953000" y="3657600"/>
            <a:ext cx="3911600" cy="2933700"/>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Halo effect</a:t>
            </a:r>
            <a:endParaRPr lang="en-US" dirty="0"/>
          </a:p>
        </p:txBody>
      </p:sp>
      <p:pic>
        <p:nvPicPr>
          <p:cNvPr id="4" name="Content Placeholder 3" descr="vacation 2.jpg"/>
          <p:cNvPicPr>
            <a:picLocks noGrp="1" noChangeAspect="1"/>
          </p:cNvPicPr>
          <p:nvPr>
            <p:ph idx="1"/>
          </p:nvPr>
        </p:nvPicPr>
        <p:blipFill>
          <a:blip r:embed="rId3" cstate="print"/>
          <a:stretch>
            <a:fillRect/>
          </a:stretch>
        </p:blipFill>
        <p:spPr>
          <a:xfrm>
            <a:off x="1600200" y="1600200"/>
            <a:ext cx="6002603" cy="4525963"/>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154</TotalTime>
  <Words>217</Words>
  <Application>Microsoft Office PowerPoint</Application>
  <PresentationFormat>Předvádění na obrazovce (4:3)</PresentationFormat>
  <Paragraphs>35</Paragraphs>
  <Slides>10</Slides>
  <Notes>2</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Technic</vt:lpstr>
      <vt:lpstr>Receiver factors</vt:lpstr>
      <vt:lpstr>Personality characteristics     and persuasion</vt:lpstr>
      <vt:lpstr>Self-fulfilling prophecy</vt:lpstr>
      <vt:lpstr>Pygmalion effect      Rosenthal &amp; Jacobson (1968/1992) </vt:lpstr>
      <vt:lpstr>Snímek 5</vt:lpstr>
      <vt:lpstr>Confirmation bias</vt:lpstr>
      <vt:lpstr>Halo effect</vt:lpstr>
      <vt:lpstr>Halo effect</vt:lpstr>
      <vt:lpstr>Halo effect</vt:lpstr>
      <vt:lpstr>Halo effect - Conclusion</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Receiver factors</dc:title>
  <dc:creator>Stanley</dc:creator>
  <cp:lastModifiedBy>Stanislav Gálik</cp:lastModifiedBy>
  <cp:revision>28</cp:revision>
  <dcterms:created xsi:type="dcterms:W3CDTF">2009-07-17T12:27:46Z</dcterms:created>
  <dcterms:modified xsi:type="dcterms:W3CDTF">2010-11-07T15:53:23Z</dcterms:modified>
</cp:coreProperties>
</file>