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89FCBA8-CB9B-483F-9A6A-D1F05B091130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E2DDF0-AD82-4F66-86D9-899A5501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movies\reklamy\Calgon%20-%20do%20pracky%20ucinnejsi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movies\reklamy\Calgon%20-%20do%20pracky%20ucinnejsi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Faktory správy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/>
              <a:t>SEVERITY </a:t>
            </a:r>
            <a:r>
              <a:rPr lang="en-US" sz="2000" dirty="0" smtClean="0"/>
              <a:t>(seriousness or magnitude of the threat)</a:t>
            </a:r>
          </a:p>
          <a:p>
            <a:pPr marL="1088136" lvl="2" indent="-457200">
              <a:buNone/>
            </a:pPr>
            <a:r>
              <a:rPr lang="en-US" sz="1800" i="1" dirty="0" smtClean="0">
                <a:solidFill>
                  <a:srgbClr val="7030A0"/>
                </a:solidFill>
              </a:rPr>
              <a:t>	Consumption of junk food can lead to heart disease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/>
              <a:t>SUSCEPTIBILITY </a:t>
            </a:r>
            <a:r>
              <a:rPr lang="en-US" sz="2000" dirty="0" smtClean="0"/>
              <a:t>(likelihood that the threatening outcome  will occur)</a:t>
            </a:r>
          </a:p>
          <a:p>
            <a:pPr marL="1088136" lvl="2" indent="-457200">
              <a:buNone/>
            </a:pPr>
            <a:r>
              <a:rPr lang="en-US" sz="1800" i="1" dirty="0" smtClean="0">
                <a:solidFill>
                  <a:srgbClr val="7030A0"/>
                </a:solidFill>
              </a:rPr>
              <a:t>	People who eat junk food have 80% higher chance of having a heart disease</a:t>
            </a:r>
          </a:p>
          <a:p>
            <a:pPr marL="1088136" lvl="2" indent="-457200">
              <a:buNone/>
            </a:pPr>
            <a:endParaRPr lang="en-US" sz="1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/>
              <a:t>RESPONSE EFFICACY </a:t>
            </a:r>
            <a:r>
              <a:rPr lang="en-US" sz="2000" dirty="0" smtClean="0"/>
              <a:t>(effectiveness of the recommendation)</a:t>
            </a:r>
          </a:p>
          <a:p>
            <a:pPr marL="1088136" lvl="2" indent="-457200">
              <a:buNone/>
            </a:pPr>
            <a:r>
              <a:rPr lang="en-US" sz="1800" i="1" dirty="0" smtClean="0">
                <a:solidFill>
                  <a:srgbClr val="7030A0"/>
                </a:solidFill>
              </a:rPr>
              <a:t>	Healthy diet decrease the chance of heart disease.</a:t>
            </a:r>
            <a:endParaRPr lang="en-US" sz="18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sz="2000" b="1" dirty="0" smtClean="0"/>
              <a:t>SELF-EFFICACY</a:t>
            </a:r>
            <a:r>
              <a:rPr lang="en-US" sz="2000" dirty="0" smtClean="0"/>
              <a:t> (arguments that the individual is able to perform the recommended action)</a:t>
            </a:r>
          </a:p>
          <a:p>
            <a:pPr marL="1088136" lvl="2" indent="-457200">
              <a:buNone/>
            </a:pPr>
            <a:r>
              <a:rPr lang="en-US" sz="1800" i="1" dirty="0" smtClean="0">
                <a:solidFill>
                  <a:srgbClr val="7030A0"/>
                </a:solidFill>
              </a:rPr>
              <a:t>	You can change your diet. Millions have!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Creating a fear appeal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447800"/>
            <a:ext cx="6983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T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H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R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E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A</a:t>
            </a:r>
            <a:b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</a:b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T</a:t>
            </a:r>
            <a:endParaRPr lang="en-U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eservoirGrunge" pitchFamily="2" charset="0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3505200"/>
            <a:ext cx="69838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E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F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F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I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C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A</a:t>
            </a:r>
          </a:p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C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eservoirGrunge" pitchFamily="2" charset="0"/>
                <a:cs typeface="Aharoni" pitchFamily="2" charset="-79"/>
              </a:rPr>
              <a:t>Y</a:t>
            </a:r>
            <a:endParaRPr lang="en-U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eservoirGrunge" pitchFamily="2" charset="0"/>
              <a:cs typeface="Aharoni" pitchFamily="2" charset="-79"/>
            </a:endParaRPr>
          </a:p>
        </p:txBody>
      </p:sp>
      <p:pic>
        <p:nvPicPr>
          <p:cNvPr id="6" name="Picture 5" descr="calg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9450" y="5105400"/>
            <a:ext cx="1334549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le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828800"/>
            <a:ext cx="4114800" cy="3429000"/>
          </a:xfrm>
          <a:prstGeom prst="rect">
            <a:avLst/>
          </a:prstGeom>
        </p:spPr>
      </p:pic>
      <p:pic>
        <p:nvPicPr>
          <p:cNvPr id="8" name="Picture 7" descr="question ma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1447800"/>
            <a:ext cx="1066800" cy="106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fear appeal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057400"/>
            <a:ext cx="39624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Danger control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057400"/>
            <a:ext cx="396240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Fear control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181600"/>
            <a:ext cx="3886200" cy="646331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Perceived efficacy </a:t>
            </a:r>
            <a:r>
              <a:rPr lang="en-US" dirty="0" smtClean="0"/>
              <a:t>= </a:t>
            </a:r>
          </a:p>
          <a:p>
            <a:pPr algn="ctr"/>
            <a:r>
              <a:rPr lang="en-US" dirty="0" smtClean="0"/>
              <a:t>response efficacy </a:t>
            </a:r>
            <a:r>
              <a:rPr lang="en-US" b="1" dirty="0" smtClean="0"/>
              <a:t>x</a:t>
            </a:r>
            <a:r>
              <a:rPr lang="en-US" dirty="0" smtClean="0"/>
              <a:t> self-efficacy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5181600"/>
            <a:ext cx="3886200" cy="646331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Perceived threat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severity </a:t>
            </a:r>
            <a:r>
              <a:rPr lang="en-US" b="1" dirty="0" smtClean="0"/>
              <a:t>x</a:t>
            </a:r>
            <a:r>
              <a:rPr lang="en-US" dirty="0" smtClean="0"/>
              <a:t> susceptibility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50292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&gt;</a:t>
            </a:r>
            <a:endParaRPr lang="en-US" sz="6000" dirty="0"/>
          </a:p>
        </p:txBody>
      </p:sp>
      <p:sp>
        <p:nvSpPr>
          <p:cNvPr id="12" name="Oval 11"/>
          <p:cNvSpPr/>
          <p:nvPr/>
        </p:nvSpPr>
        <p:spPr>
          <a:xfrm>
            <a:off x="0" y="1447800"/>
            <a:ext cx="4572000" cy="1905000"/>
          </a:xfrm>
          <a:prstGeom prst="ellipse">
            <a:avLst/>
          </a:prstGeom>
          <a:noFill/>
          <a:ln w="635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72000" y="1447800"/>
            <a:ext cx="4572000" cy="1905000"/>
          </a:xfrm>
          <a:prstGeom prst="ellipse">
            <a:avLst/>
          </a:prstGeom>
          <a:noFill/>
          <a:ln w="635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91000" y="5029200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&lt;</a:t>
            </a:r>
            <a:endParaRPr lang="en-US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8956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When people perceive that they are able of averting the threat by undertaking recommended action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553200" y="29718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When people focus on the fear rather than the problem. They try to deal with the fear.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1" grpId="1"/>
      <p:bldP spid="12" grpId="0" animBg="1"/>
      <p:bldP spid="12" grpId="1" animBg="1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Scare the heck out of recipients</a:t>
            </a:r>
          </a:p>
          <a:p>
            <a:pPr marL="880110" lvl="1" indent="-51435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High fear appeals are more effective than low-fear appeals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Provide solutions</a:t>
            </a:r>
          </a:p>
          <a:p>
            <a:pPr marL="880110" lvl="1" indent="-51435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After you scare someone, tell them explicitly how to prevent it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Emphasize costs of not taking the action, as well as benefits of undertaking </a:t>
            </a:r>
            <a:r>
              <a:rPr lang="en-US" smtClean="0"/>
              <a:t>the action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80110" lvl="1" indent="-51435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People are more motivated by the threat of losing than by the</a:t>
            </a:r>
          </a:p>
          <a:p>
            <a:pPr marL="880110" lvl="1" indent="-51435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chance of gaining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Threats and recommendations should be relevant to the target group</a:t>
            </a:r>
          </a:p>
          <a:p>
            <a:pPr marL="880110" lvl="1" indent="-514350">
              <a:buNone/>
            </a:pP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Message has to be targeted.  Anti-obesity campaign should</a:t>
            </a:r>
          </a:p>
          <a:p>
            <a:pPr marL="880110" lvl="1" indent="-514350">
              <a:buNone/>
            </a:pP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</a:rPr>
              <a:t>have different message when focused on children and on adults.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create the best fear appeal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505200" y="1143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pic>
        <p:nvPicPr>
          <p:cNvPr id="6" name="Picture 5" descr="boomeran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362200"/>
            <a:ext cx="2438400" cy="2438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if the fear is to large?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2895600" cy="3477875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utura Hv" pitchFamily="34" charset="0"/>
                <a:cs typeface="Aharoni" pitchFamily="2" charset="-79"/>
              </a:rPr>
              <a:t>BOOMERANG </a:t>
            </a:r>
            <a:r>
              <a:rPr lang="en-US" sz="4800" dirty="0" smtClean="0">
                <a:latin typeface="Futura Hv" pitchFamily="34" charset="0"/>
                <a:cs typeface="Aharoni" pitchFamily="2" charset="-79"/>
              </a:rPr>
              <a:t>EFFECT</a:t>
            </a:r>
          </a:p>
          <a:p>
            <a:endParaRPr lang="en-US" sz="7200" dirty="0" smtClean="0">
              <a:latin typeface="Futura Hv" pitchFamily="34" charset="0"/>
              <a:cs typeface="Aharoni" pitchFamily="2" charset="-79"/>
            </a:endParaRPr>
          </a:p>
          <a:p>
            <a:endParaRPr lang="en-US" sz="7200" dirty="0">
              <a:latin typeface="Futura Hv" pitchFamily="34" charset="0"/>
              <a:cs typeface="Aharoni" pitchFamily="2" charset="-79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932112" y="3162300"/>
            <a:ext cx="3887788" cy="158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876800" y="5105400"/>
            <a:ext cx="3809206" cy="79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80915" y="2984679"/>
            <a:ext cx="1853484" cy="172684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143500" y="3162300"/>
            <a:ext cx="1752600" cy="137160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52406" y="525859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fear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85406" y="342979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i="1" dirty="0" smtClean="0">
                <a:solidFill>
                  <a:schemeClr val="bg1"/>
                </a:solidFill>
              </a:rPr>
              <a:t>* Boomerang effect</a:t>
            </a:r>
            <a:r>
              <a:rPr lang="en-US" sz="2000" dirty="0" smtClean="0">
                <a:solidFill>
                  <a:schemeClr val="bg1"/>
                </a:solidFill>
              </a:rPr>
              <a:t> is a general term describing the situation when we make too strong attempt to change prospect’s attitude and the prospect will end up with even stronger attitude of the original valence.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Forewarned is forearmed</a:t>
            </a:r>
            <a:endParaRPr lang="en-US" dirty="0"/>
          </a:p>
        </p:txBody>
      </p:sp>
      <p:pic>
        <p:nvPicPr>
          <p:cNvPr id="4" name="Picture 3" descr="arm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1904426"/>
            <a:ext cx="3962400" cy="37629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14400" y="5715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One-sided or Two-sided messages?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O’Keefe (1997) found that messages </a:t>
            </a:r>
            <a:r>
              <a:rPr lang="en-US" b="1" dirty="0" smtClean="0"/>
              <a:t>explicitly articulating an overall conclusion </a:t>
            </a:r>
            <a:r>
              <a:rPr lang="en-US" dirty="0" smtClean="0"/>
              <a:t>are more persuasive than those that omit a conclusion</a:t>
            </a:r>
          </a:p>
          <a:p>
            <a:endParaRPr lang="en-US" dirty="0" smtClean="0"/>
          </a:p>
          <a:p>
            <a:r>
              <a:rPr lang="en-US" dirty="0" smtClean="0"/>
              <a:t>Making the </a:t>
            </a:r>
            <a:r>
              <a:rPr lang="en-US" b="1" dirty="0" smtClean="0"/>
              <a:t>conclusion explicit </a:t>
            </a:r>
            <a:r>
              <a:rPr lang="en-US" dirty="0" smtClean="0"/>
              <a:t>minimizes the chances that individuals will be confused about where the communicator stands. It also helps people comprehend the message.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 </a:t>
            </a:r>
            <a:br>
              <a:rPr lang="en-US" dirty="0" smtClean="0"/>
            </a:br>
            <a:r>
              <a:rPr lang="en-US" dirty="0" smtClean="0"/>
              <a:t>	– to provide or not to provide?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speech suggest that the communicator is </a:t>
            </a:r>
            <a:r>
              <a:rPr lang="en-US" i="1" dirty="0" smtClean="0"/>
              <a:t>credible, knowledgeable, intelligent, and confident.</a:t>
            </a:r>
          </a:p>
          <a:p>
            <a:endParaRPr lang="en-US" dirty="0" smtClean="0"/>
          </a:p>
          <a:p>
            <a:r>
              <a:rPr lang="en-US" dirty="0" smtClean="0"/>
              <a:t>Slower pace brings </a:t>
            </a:r>
            <a:r>
              <a:rPr lang="en-US" i="1" dirty="0" smtClean="0"/>
              <a:t>calm and reassurance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pic>
        <p:nvPicPr>
          <p:cNvPr id="4" name="Picture 3" descr="speech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4495800"/>
            <a:ext cx="21336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79527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Uh…, Well, you know…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Sort of…, </a:t>
            </a:r>
            <a:r>
              <a:rPr lang="en-US" dirty="0" err="1" smtClean="0"/>
              <a:t>Kinda</a:t>
            </a:r>
            <a:r>
              <a:rPr lang="en-US" dirty="0" smtClean="0"/>
              <a:t>…, I guess….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I’m no expert, of course, but…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Powerful vs. Powerless language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3962400"/>
            <a:ext cx="8229600" cy="1795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Courier New" pitchFamily="49" charset="0"/>
              <a:buChar char="o"/>
              <a:tabLst/>
              <a:defRPr/>
            </a:pPr>
            <a:r>
              <a:rPr lang="en-US" sz="2700" dirty="0" smtClean="0"/>
              <a:t>V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ivid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specific, graphic language</a:t>
            </a:r>
          </a:p>
        </p:txBody>
      </p:sp>
      <p:pic>
        <p:nvPicPr>
          <p:cNvPr id="5" name="Picture 4" descr="no sig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1447800"/>
            <a:ext cx="1524000" cy="1524000"/>
          </a:xfrm>
          <a:prstGeom prst="rect">
            <a:avLst/>
          </a:prstGeom>
        </p:spPr>
      </p:pic>
      <p:pic>
        <p:nvPicPr>
          <p:cNvPr id="6" name="Picture 5" descr="yes sig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3505200"/>
            <a:ext cx="1428750" cy="14287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4800" y="63963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Obama’s speech on victory</a:t>
            </a:r>
          </a:p>
          <a:p>
            <a:r>
              <a:rPr lang="en-US" sz="1200" dirty="0" smtClean="0"/>
              <a:t>http://www.youtube.com/watch?v=otA7tjinFX4&amp;feature=fvst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fear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2438400"/>
            <a:ext cx="2743200" cy="39719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2438400" cy="1143000"/>
          </a:xfrm>
        </p:spPr>
        <p:txBody>
          <a:bodyPr/>
          <a:lstStyle/>
          <a:p>
            <a:r>
              <a:rPr lang="en-US" dirty="0" smtClean="0"/>
              <a:t>FEAR</a:t>
            </a:r>
            <a:endParaRPr lang="en-US" dirty="0"/>
          </a:p>
        </p:txBody>
      </p:sp>
      <p:pic>
        <p:nvPicPr>
          <p:cNvPr id="7" name="Picture 6" descr="fear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2341666"/>
            <a:ext cx="3581400" cy="4516334"/>
          </a:xfrm>
          <a:prstGeom prst="rect">
            <a:avLst/>
          </a:prstGeom>
        </p:spPr>
      </p:pic>
      <p:pic>
        <p:nvPicPr>
          <p:cNvPr id="8" name="Picture 7" descr="fear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5600" y="457200"/>
            <a:ext cx="1028700" cy="1028700"/>
          </a:xfrm>
          <a:prstGeom prst="rect">
            <a:avLst/>
          </a:prstGeom>
        </p:spPr>
      </p:pic>
      <p:pic>
        <p:nvPicPr>
          <p:cNvPr id="9" name="Picture 8" descr="fear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264288"/>
            <a:ext cx="2133600" cy="1717288"/>
          </a:xfrm>
          <a:prstGeom prst="rect">
            <a:avLst/>
          </a:prstGeom>
        </p:spPr>
      </p:pic>
      <p:pic>
        <p:nvPicPr>
          <p:cNvPr id="10" name="Picture 9" descr="fear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597920"/>
            <a:ext cx="1752600" cy="1345306"/>
          </a:xfrm>
          <a:prstGeom prst="rect">
            <a:avLst/>
          </a:prstGeom>
        </p:spPr>
      </p:pic>
      <p:pic>
        <p:nvPicPr>
          <p:cNvPr id="11" name="Picture 10" descr="fear 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95400" y="5147481"/>
            <a:ext cx="1219200" cy="1710519"/>
          </a:xfrm>
          <a:prstGeom prst="rect">
            <a:avLst/>
          </a:prstGeom>
        </p:spPr>
      </p:pic>
      <p:pic>
        <p:nvPicPr>
          <p:cNvPr id="12" name="Picture 11" descr="fear 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619125" cy="752475"/>
          </a:xfrm>
          <a:prstGeom prst="rect">
            <a:avLst/>
          </a:prstGeom>
        </p:spPr>
      </p:pic>
      <p:pic>
        <p:nvPicPr>
          <p:cNvPr id="13" name="Picture 12" descr="fear 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572000" y="0"/>
            <a:ext cx="4572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appeal</a:t>
            </a:r>
            <a:endParaRPr lang="en-US" dirty="0"/>
          </a:p>
        </p:txBody>
      </p:sp>
      <p:pic>
        <p:nvPicPr>
          <p:cNvPr id="5" name="Calgon - do pracky ucinnejsi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828800" y="1676400"/>
            <a:ext cx="56896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Fear appeal is a persuasive communication that tries to scare people into changing their attitudes by conjuring up negative consequences that will occur if they do not comply with the message recommendations</a:t>
            </a: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appeal</a:t>
            </a:r>
            <a:endParaRPr lang="en-US" dirty="0"/>
          </a:p>
        </p:txBody>
      </p:sp>
      <p:pic>
        <p:nvPicPr>
          <p:cNvPr id="5" name="Picture 4" descr="fear appeal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95608" y="4962525"/>
            <a:ext cx="2848392" cy="1895475"/>
          </a:xfrm>
          <a:prstGeom prst="rect">
            <a:avLst/>
          </a:prstGeom>
        </p:spPr>
      </p:pic>
      <p:pic>
        <p:nvPicPr>
          <p:cNvPr id="6" name="Picture 5" descr="fear appeal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53000"/>
            <a:ext cx="2531476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1328"/>
            <a:ext cx="8382000" cy="4525963"/>
          </a:xfrm>
        </p:spPr>
        <p:txBody>
          <a:bodyPr/>
          <a:lstStyle/>
          <a:p>
            <a:r>
              <a:rPr lang="sk-SK" sz="2400" dirty="0" err="1" smtClean="0"/>
              <a:t>Fear</a:t>
            </a:r>
            <a:r>
              <a:rPr lang="sk-SK" sz="2400" dirty="0" smtClean="0"/>
              <a:t> </a:t>
            </a:r>
            <a:r>
              <a:rPr lang="sk-SK" sz="2400" dirty="0" err="1" smtClean="0"/>
              <a:t>appeal</a:t>
            </a:r>
            <a:r>
              <a:rPr lang="sk-SK" sz="2400" dirty="0" smtClean="0"/>
              <a:t> </a:t>
            </a:r>
            <a:r>
              <a:rPr lang="sk-SK" sz="2400" dirty="0" err="1" smtClean="0"/>
              <a:t>message</a:t>
            </a:r>
            <a:r>
              <a:rPr lang="sk-SK" sz="2400" dirty="0" smtClean="0"/>
              <a:t> </a:t>
            </a:r>
            <a:r>
              <a:rPr lang="sk-SK" sz="2400" dirty="0" err="1" smtClean="0"/>
              <a:t>contains</a:t>
            </a:r>
            <a:r>
              <a:rPr lang="sk-SK" sz="2400" dirty="0" smtClean="0"/>
              <a:t> </a:t>
            </a:r>
            <a:r>
              <a:rPr lang="sk-SK" sz="2400" dirty="0" err="1" smtClean="0"/>
              <a:t>two</a:t>
            </a:r>
            <a:r>
              <a:rPr lang="sk-SK" sz="2400" dirty="0" smtClean="0"/>
              <a:t> </a:t>
            </a:r>
            <a:r>
              <a:rPr lang="sk-SK" sz="2400" dirty="0" err="1" smtClean="0"/>
              <a:t>information</a:t>
            </a:r>
            <a:r>
              <a:rPr lang="sk-SK" sz="2400" dirty="0" smtClean="0"/>
              <a:t>: </a:t>
            </a:r>
            <a:r>
              <a:rPr lang="en-US" sz="2400" dirty="0" smtClean="0"/>
              <a:t>	</a:t>
            </a:r>
            <a:r>
              <a:rPr lang="sk-SK" sz="2400" b="1" dirty="0" err="1" smtClean="0"/>
              <a:t>threat</a:t>
            </a:r>
            <a:r>
              <a:rPr lang="sk-SK" sz="2400" b="1" dirty="0" smtClean="0"/>
              <a:t> </a:t>
            </a:r>
            <a:r>
              <a:rPr lang="en-US" sz="2400" b="1" dirty="0" smtClean="0"/>
              <a:t>&amp;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efficacy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information</a:t>
            </a:r>
            <a:r>
              <a:rPr lang="sk-SK" sz="2400" b="1" dirty="0" smtClean="0"/>
              <a:t> </a:t>
            </a:r>
            <a:r>
              <a:rPr lang="en-US" sz="2400" b="1" dirty="0" smtClean="0"/>
              <a:t>			</a:t>
            </a:r>
            <a:r>
              <a:rPr lang="sk-SK" sz="2400" dirty="0" smtClean="0"/>
              <a:t>(</a:t>
            </a:r>
            <a:r>
              <a:rPr lang="en-US" sz="2400" dirty="0" smtClean="0"/>
              <a:t>problem &amp; solution</a:t>
            </a:r>
            <a:r>
              <a:rPr lang="sk-SK" sz="2400" dirty="0" smtClean="0"/>
              <a:t>)</a:t>
            </a:r>
            <a:endParaRPr lang="en-US" sz="2400" dirty="0" smtClean="0"/>
          </a:p>
          <a:p>
            <a:endParaRPr lang="en-US" sz="2400" dirty="0" smtClean="0"/>
          </a:p>
          <a:p>
            <a:pPr marL="850392" lvl="1" indent="-457200">
              <a:buFont typeface="+mj-lt"/>
              <a:buAutoNum type="arabicPeriod"/>
            </a:pPr>
            <a:endParaRPr lang="en-US" sz="2000" dirty="0" smtClean="0"/>
          </a:p>
          <a:p>
            <a:pPr marL="850392" lvl="1" indent="-45720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Fear Appeal</a:t>
            </a:r>
            <a:br>
              <a:rPr lang="en-US" dirty="0" smtClean="0"/>
            </a:br>
            <a:r>
              <a:rPr lang="en-US" sz="3100" dirty="0" smtClean="0"/>
              <a:t>Extended parallel process model (K. Witte)</a:t>
            </a:r>
            <a:endParaRPr lang="en-US" sz="3100" dirty="0"/>
          </a:p>
        </p:txBody>
      </p:sp>
      <p:pic>
        <p:nvPicPr>
          <p:cNvPr id="4" name="Calgon - do pracky ucinnejsi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38400" y="2895600"/>
            <a:ext cx="424180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397</Words>
  <Application>Microsoft Office PowerPoint</Application>
  <PresentationFormat>Předvádění na obrazovce (4:3)</PresentationFormat>
  <Paragraphs>76</Paragraphs>
  <Slides>13</Slides>
  <Notes>0</Notes>
  <HiddenSlides>0</HiddenSlides>
  <MMClips>2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Concourse</vt:lpstr>
      <vt:lpstr>Faktory správy</vt:lpstr>
      <vt:lpstr>Forewarned is forearmed</vt:lpstr>
      <vt:lpstr>Conclusion   – to provide or not to provide? </vt:lpstr>
      <vt:lpstr>Language</vt:lpstr>
      <vt:lpstr>Powerful vs. Powerless language</vt:lpstr>
      <vt:lpstr>FEAR</vt:lpstr>
      <vt:lpstr>Fear appeal</vt:lpstr>
      <vt:lpstr>Fear appeal</vt:lpstr>
      <vt:lpstr>Fear Appeal Extended parallel process model (K. Witte)</vt:lpstr>
      <vt:lpstr>Creating a fear appeal</vt:lpstr>
      <vt:lpstr>Response to fear appeal</vt:lpstr>
      <vt:lpstr>How to create the best fear appeal</vt:lpstr>
      <vt:lpstr>What if the fear is to large?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factors</dc:title>
  <dc:creator>Stanley</dc:creator>
  <cp:lastModifiedBy>Stanislav Gálik</cp:lastModifiedBy>
  <cp:revision>34</cp:revision>
  <dcterms:created xsi:type="dcterms:W3CDTF">2009-07-16T20:08:12Z</dcterms:created>
  <dcterms:modified xsi:type="dcterms:W3CDTF">2010-11-07T15:58:55Z</dcterms:modified>
</cp:coreProperties>
</file>