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</p:sldMasterIdLst>
  <p:sldIdLst>
    <p:sldId id="257" r:id="rId7"/>
    <p:sldId id="270" r:id="rId8"/>
    <p:sldId id="271" r:id="rId9"/>
    <p:sldId id="279" r:id="rId10"/>
    <p:sldId id="280" r:id="rId11"/>
    <p:sldId id="278" r:id="rId12"/>
    <p:sldId id="259" r:id="rId13"/>
    <p:sldId id="260" r:id="rId14"/>
    <p:sldId id="261" r:id="rId15"/>
    <p:sldId id="262" r:id="rId16"/>
    <p:sldId id="277" r:id="rId17"/>
    <p:sldId id="263" r:id="rId18"/>
    <p:sldId id="264" r:id="rId19"/>
    <p:sldId id="275" r:id="rId20"/>
    <p:sldId id="265" r:id="rId21"/>
    <p:sldId id="266" r:id="rId22"/>
    <p:sldId id="267" r:id="rId23"/>
    <p:sldId id="276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7C5082-4760-4F70-B78B-BD1B2174C0CF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8CE0FC-4EB7-4B62-BB9A-E806C04460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31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3069F0-8DEC-4587-88D2-9B4AEE93EFD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2924D-DBE6-4BAA-84CF-57F163DA93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56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86540-0AAA-4FD1-94C4-84A6FF764958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5623044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0A017-DCC1-4AA5-AD6A-BBD85560DE82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8218216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333270-479D-4B36-8033-D5FD15FCE3FA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27702415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95B76-D85C-4A9B-A06A-A87541DEB914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91939-5A14-4E2A-AC75-DE2152FEB7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019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5CF38D-2532-47E4-92C7-318259E62846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51C096-0260-43F1-8CDE-DBFF1AE09C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06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07519-4088-43C5-9885-2452CA3DA7EE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FE012-7129-466C-86DA-4F476CF805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86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FD66F-FE34-4C75-8064-B1BD6CA55C84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D5E2C-3DAA-4932-A2AA-FA2F9ED3DD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594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A183CE6-1508-4A41-A550-5A222AD916A2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39250918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EF8C0-2562-4C44-B36A-384D22ADE3CE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AF101-8C0E-4F11-9546-3448370637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49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463A82-1D27-4C23-9AF4-A2E117A6B21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F45BDE-1909-4609-9C78-AA5294391B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690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C7102-8462-42ED-85AB-064D2C6DFDC4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C0E41-B08D-4053-AF18-85E9B1875B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218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A9900-24F7-4BE9-9270-7B356F61BF66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0C694-C2BF-46AD-96B7-216BD409B9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83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72C05-9498-4962-8856-5CA463F8813F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B8065-D8F1-4252-8899-4155276988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0628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349B9-AEE2-4AE7-9866-EEB3D297522F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4AC3-E356-4257-A38E-187B198FE6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3872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078A2-41F1-45B8-B240-E6EBA250A25F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64E77-DD10-452E-B9FF-AB4DD5AF42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22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762BF-D826-41B8-94DD-55BAF20D8267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BF69-54F5-4155-B6EE-9422C01B90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279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64341C5-8A6E-4A8B-AC8D-E48B4C227451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379498914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D80D78C-9F10-47AD-AE17-73CE7235AD2A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85151833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5FA4329-91DE-4F85-BB58-00A2C927CACB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89845495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CF66B-7C91-42A6-BE49-89A52092F902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FB3B6-BCAD-42BF-A85A-1AFC9FEB8F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390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665D3B-134D-4514-9B78-F3CEAE12DF0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206134232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D7C54-A982-4073-8107-2EE8DC514761}" type="datetime4">
              <a:rPr lang="en-US" altLang="en-US"/>
              <a:pPr/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  <a:cs typeface="Arial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86150-05C3-435C-886E-DE6CDCDAA4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56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1BD1-4BAF-461E-9CBA-33BE6D1CF5A5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4547-907D-4DF0-94BD-8DD9725832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9361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E66B-DFB9-4A01-BBD2-98E09F72716E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181B-2D57-423E-9109-5C16DF3319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08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E694-401A-49D2-A6C2-5441C72F567B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344112413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574E-59A6-47E0-894F-446EDFE4F30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914D-68BE-4B90-82E3-D61044FB3F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6760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5B29-6211-4D20-A106-22C568A3238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C327-75DB-4B10-9AB6-A3ED9FF2EA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0990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D605-CDD5-4969-9595-327F04EB4847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0662-E82F-445E-847E-60BF7CD548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318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A59A-14E5-4C30-B189-637293C14C82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205F-401E-4930-B9CB-E9D4F8F525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636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E67E-E54B-45D5-9C03-09A3CA72A0B3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1021-8FCA-4926-B900-F335C624F2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5429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0F01-89F5-487E-B421-105091584B2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C3F6-B578-4468-B90E-0DB90E23FC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732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E2E824-D57A-4E18-B4BD-B76383DC9475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6FF27-6776-4A51-916A-C4E10CB072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736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5454-6352-4ACA-9BDD-36758855B68D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8FF1-C53B-4BE5-A85D-7D9EC0A233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392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94B8-5984-407B-BBF6-471FFA3F487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26590944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F131-2637-4C4A-AA17-7965D3DB0114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392762042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7DD4-BC54-453F-BDC5-7AAF0E4C848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319826685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F4AE-90F0-436A-9817-A76752F31F6F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1A8E-BC5E-449A-945F-E6734F953D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3946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F56C-9410-42C1-938A-E2E5B69F2A81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39C-53EA-472A-9539-F5CF302E8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634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1BD1-4BAF-461E-9CBA-33BE6D1CF5A5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4547-907D-4DF0-94BD-8DD9725832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713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E66B-DFB9-4A01-BBD2-98E09F72716E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181B-2D57-423E-9109-5C16DF3319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423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E694-401A-49D2-A6C2-5441C72F567B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62520535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574E-59A6-47E0-894F-446EDFE4F30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914D-68BE-4B90-82E3-D61044FB3F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62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8BFD7-2EE4-4014-8683-EC73E19245BD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98DA9D-34D5-496E-9D6E-CA25A31AF2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7722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5B29-6211-4D20-A106-22C568A3238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C327-75DB-4B10-9AB6-A3ED9FF2EA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2431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D605-CDD5-4969-9595-327F04EB4847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0662-E82F-445E-847E-60BF7CD548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959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A59A-14E5-4C30-B189-637293C14C82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205F-401E-4930-B9CB-E9D4F8F525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966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E67E-E54B-45D5-9C03-09A3CA72A0B3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1021-8FCA-4926-B900-F335C624F2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4129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0F01-89F5-487E-B421-105091584B2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C3F6-B578-4468-B90E-0DB90E23FC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4121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5454-6352-4ACA-9BDD-36758855B68D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8FF1-C53B-4BE5-A85D-7D9EC0A233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91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94B8-5984-407B-BBF6-471FFA3F487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185430585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F131-2637-4C4A-AA17-7965D3DB0114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25377329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7DD4-BC54-453F-BDC5-7AAF0E4C848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255397498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F4AE-90F0-436A-9817-A76752F31F6F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1A8E-BC5E-449A-945F-E6734F953D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24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17BCC-67FC-478E-A140-499ECE9524A1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497BB-7ABE-4C08-88E4-FFD4F7B174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924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F56C-9410-42C1-938A-E2E5B69F2A81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39C-53EA-472A-9539-F5CF302E8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265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1BD1-4BAF-461E-9CBA-33BE6D1CF5A5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4547-907D-4DF0-94BD-8DD9725832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089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E66B-DFB9-4A01-BBD2-98E09F72716E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181B-2D57-423E-9109-5C16DF3319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740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E694-401A-49D2-A6C2-5441C72F567B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283629620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574E-59A6-47E0-894F-446EDFE4F30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914D-68BE-4B90-82E3-D61044FB3F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271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5B29-6211-4D20-A106-22C568A3238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C327-75DB-4B10-9AB6-A3ED9FF2EA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5770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D605-CDD5-4969-9595-327F04EB4847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0662-E82F-445E-847E-60BF7CD548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371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A59A-14E5-4C30-B189-637293C14C82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205F-401E-4930-B9CB-E9D4F8F525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0253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E67E-E54B-45D5-9C03-09A3CA72A0B3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1021-8FCA-4926-B900-F335C624F2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664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0F01-89F5-487E-B421-105091584B2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C3F6-B578-4468-B90E-0DB90E23FC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46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F1322-DB4B-4D54-B2E7-179FD890BE54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B7F0B-1855-4C14-825B-DE3CA510CB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687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5454-6352-4ACA-9BDD-36758855B68D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8FF1-C53B-4BE5-A85D-7D9EC0A233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0636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94B8-5984-407B-BBF6-471FFA3F487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539929563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F131-2637-4C4A-AA17-7965D3DB0114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772764834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7DD4-BC54-453F-BDC5-7AAF0E4C848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878944251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F4AE-90F0-436A-9817-A76752F31F6F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1A8E-BC5E-449A-945F-E6734F953D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7889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F56C-9410-42C1-938A-E2E5B69F2A81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39C-53EA-472A-9539-F5CF302E8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490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1BD1-4BAF-461E-9CBA-33BE6D1CF5A5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4547-907D-4DF0-94BD-8DD9725832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58819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E66B-DFB9-4A01-BBD2-98E09F72716E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181B-2D57-423E-9109-5C16DF3319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59878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E694-401A-49D2-A6C2-5441C72F567B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16082953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574E-59A6-47E0-894F-446EDFE4F30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914D-68BE-4B90-82E3-D61044FB3F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929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A995FB-AAFA-4184-AC2A-4CC46E8915F8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F9C777-C7B3-4D07-8774-EF3CCEDA3B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566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5B29-6211-4D20-A106-22C568A3238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C327-75DB-4B10-9AB6-A3ED9FF2EA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92040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D605-CDD5-4969-9595-327F04EB4847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0662-E82F-445E-847E-60BF7CD548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3951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A59A-14E5-4C30-B189-637293C14C82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205F-401E-4930-B9CB-E9D4F8F525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9939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E67E-E54B-45D5-9C03-09A3CA72A0B3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1021-8FCA-4926-B900-F335C624F2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98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0F01-89F5-487E-B421-105091584B2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C3F6-B578-4468-B90E-0DB90E23FC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3823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5454-6352-4ACA-9BDD-36758855B68D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8FF1-C53B-4BE5-A85D-7D9EC0A233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163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94B8-5984-407B-BBF6-471FFA3F487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165130527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F131-2637-4C4A-AA17-7965D3DB0114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274614446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7DD4-BC54-453F-BDC5-7AAF0E4C8489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</p:spTree>
    <p:extLst>
      <p:ext uri="{BB962C8B-B14F-4D97-AF65-F5344CB8AC3E}">
        <p14:creationId xmlns:p14="http://schemas.microsoft.com/office/powerpoint/2010/main" val="3830642651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F4AE-90F0-436A-9817-A76752F31F6F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1A8E-BC5E-449A-945F-E6734F953D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22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75D03-5DA0-4B74-961E-8053DBEFC9E0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6F63CC-0B39-4028-9C11-81970A4384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8187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F56C-9410-42C1-938A-E2E5B69F2A81}" type="datetime4">
              <a:rPr lang="en-US" altLang="en-US"/>
              <a:pPr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39C-53EA-472A-9539-F5CF302E8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66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595959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D5AF4-CC67-4741-A1F4-E021D28EB2A3}" type="datetime4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9, 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rgbClr val="595959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D61B8-8ACC-4D1D-918F-0907AC87041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672547-6E5D-4091-B026-1004B092E70A}" type="datetime4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March 9, 2016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8652FF-F730-40D8-A4AC-863B76C5DC80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50BBD-1B58-4D6A-AF6D-AB242D31F7B0}" type="datetime4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9, 2016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447C9-511A-47C5-8565-ED22B7123129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50BBD-1B58-4D6A-AF6D-AB242D31F7B0}" type="datetime4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9, 2016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447C9-511A-47C5-8565-ED22B7123129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50BBD-1B58-4D6A-AF6D-AB242D31F7B0}" type="datetime4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9, 2016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447C9-511A-47C5-8565-ED22B7123129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50BBD-1B58-4D6A-AF6D-AB242D31F7B0}" type="datetime4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9, 2016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Copyright Lewandowski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447C9-511A-47C5-8565-ED22B7123129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maps/place/Clymer+George+School/@39.9956304,-75.1507276,3a,90y,1.21h,80.52t/data=!3m7!1e1!3m5!1sNbMRZNr0k_Ljj9V85tVlzw!2e0!6s%2F%2Fgeo3.ggpht.com%2Fcbk%3Fpanoid%3DNbMRZNr0k_Ljj9V85tVlzw%26output%3Dthumbnail%26cb_client%3Dsearch.TACTILE.gps%26thumb%3D2%26w%3D392%26h%3D106%26yaw%3D5.1336231%26pitch%3D0!7i13312!8i6656!4m2!3m1!1s0x89c6c801a3379337:0x8d3f339d407e2574!6m1!1e1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henticboxing.com/" TargetMode="Externa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ages/Authentic-Boxing-Club/182229248485793" TargetMode="Externa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kyWDhB_QeI" TargetMode="Externa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ly.com/philly/blogs/capitolinq/Fraziers-Philly-gym-gets-historic-designation.html" TargetMode="External"/><Relationship Id="rId2" Type="http://schemas.openxmlformats.org/officeDocument/2006/relationships/hyperlink" Target="https://www.google.cz/maps/place/2917+N+Broad+St,+Philadelphia,+PA+19132,+USA/@40.0000615,-75.1549435,3a,75y,271h,90t/data=!3m7!1e1!3m5!1scp1-LA1XHC7OuF30TEMdyA!2e0!6s%2F%2Fgeo2.ggpht.com%2Fcbk%3Fpanoid%3Dcp1-LA1XHC7OuF30TEMdyA%26output%3Dthumbnail%26cb_client%3Dmaps_sv.tactile.gps%26thumb%3D2%26w%3D203%26h%3D100%26yaw%3D271.5%26pitch%3D-3!7i13312!8i6656!4m2!3m1!1s0x89c6c800181c6e1d:0xa882168b397b2ee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800100"/>
            <a:ext cx="8915400" cy="1117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Boxing and Urban Cultures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5300"/>
            <a:ext cx="8001000" cy="4017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1400" b="1" dirty="0" smtClean="0">
                <a:solidFill>
                  <a:srgbClr val="595959"/>
                </a:solidFill>
                <a:ea typeface="MS PGothic" pitchFamily="34" charset="-128"/>
              </a:rPr>
              <a:t>‘When the Smoke Clears:’</a:t>
            </a:r>
            <a:r>
              <a:rPr lang="en-US" altLang="en-US" sz="1400" dirty="0" smtClean="0">
                <a:solidFill>
                  <a:srgbClr val="595959"/>
                </a:solidFill>
                <a:ea typeface="MS PGothic" pitchFamily="34" charset="-128"/>
              </a:rPr>
              <a:t/>
            </a:r>
            <a:br>
              <a:rPr lang="en-US" altLang="en-US" sz="1400" dirty="0" smtClean="0">
                <a:solidFill>
                  <a:srgbClr val="595959"/>
                </a:solidFill>
                <a:ea typeface="MS PGothic" pitchFamily="34" charset="-128"/>
              </a:rPr>
            </a:br>
            <a:r>
              <a:rPr lang="en-US" altLang="en-US" sz="1400" dirty="0" smtClean="0">
                <a:solidFill>
                  <a:srgbClr val="595959"/>
                </a:solidFill>
                <a:ea typeface="MS PGothic" pitchFamily="34" charset="-128"/>
              </a:rPr>
              <a:t/>
            </a:r>
            <a:br>
              <a:rPr lang="en-US" altLang="en-US" sz="1400" dirty="0" smtClean="0">
                <a:solidFill>
                  <a:srgbClr val="595959"/>
                </a:solidFill>
                <a:ea typeface="MS PGothic" pitchFamily="34" charset="-128"/>
              </a:rPr>
            </a:br>
            <a:r>
              <a:rPr lang="en-US" altLang="en-US" sz="1400" dirty="0" smtClean="0">
                <a:solidFill>
                  <a:srgbClr val="595959"/>
                </a:solidFill>
                <a:ea typeface="MS PGothic" pitchFamily="34" charset="-128"/>
              </a:rPr>
              <a:t>SOC280: Lecture </a:t>
            </a:r>
            <a:r>
              <a:rPr lang="en-US" altLang="en-US" sz="1400" dirty="0" smtClean="0">
                <a:solidFill>
                  <a:srgbClr val="595959"/>
                </a:solidFill>
                <a:ea typeface="MS PGothic" pitchFamily="34" charset="-128"/>
              </a:rPr>
              <a:t>II</a:t>
            </a:r>
            <a:endParaRPr lang="en-US" altLang="en-US" sz="1400" dirty="0" smtClean="0">
              <a:solidFill>
                <a:srgbClr val="595959"/>
              </a:solidFill>
              <a:ea typeface="MS PGothic" pitchFamily="34" charset="-128"/>
            </a:endParaRPr>
          </a:p>
          <a:p>
            <a:pPr algn="r">
              <a:defRPr/>
            </a:pPr>
            <a:r>
              <a:rPr lang="en-US" altLang="en-US" b="1" dirty="0" smtClean="0">
                <a:solidFill>
                  <a:srgbClr val="595959"/>
                </a:solidFill>
                <a:ea typeface="MS PGothic" pitchFamily="34" charset="-128"/>
              </a:rPr>
              <a:t> </a:t>
            </a:r>
            <a:br>
              <a:rPr lang="en-US" altLang="en-US" b="1" dirty="0" smtClean="0">
                <a:solidFill>
                  <a:srgbClr val="595959"/>
                </a:solidFill>
                <a:ea typeface="MS PGothic" pitchFamily="34" charset="-128"/>
              </a:rPr>
            </a:br>
            <a:r>
              <a:rPr lang="en-US" altLang="en-US" b="1" dirty="0" smtClean="0">
                <a:solidFill>
                  <a:srgbClr val="595959"/>
                </a:solidFill>
                <a:ea typeface="MS PGothic" pitchFamily="34" charset="-128"/>
              </a:rPr>
              <a:t> 2016 Czech Fulbright Mid-year Conference </a:t>
            </a:r>
          </a:p>
          <a:p>
            <a:pPr algn="r">
              <a:defRPr/>
            </a:pPr>
            <a:r>
              <a:rPr lang="en-US" altLang="en-US" dirty="0" smtClean="0">
                <a:solidFill>
                  <a:srgbClr val="595959"/>
                </a:solidFill>
                <a:ea typeface="MS PGothic" pitchFamily="34" charset="-128"/>
              </a:rPr>
              <a:t>Olomouc, Czech Republic</a:t>
            </a:r>
          </a:p>
          <a:p>
            <a:pPr algn="r">
              <a:defRPr/>
            </a:pPr>
            <a:r>
              <a:rPr lang="en-US" altLang="en-US" dirty="0" smtClean="0">
                <a:solidFill>
                  <a:srgbClr val="595959"/>
                </a:solidFill>
                <a:ea typeface="MS PGothic" pitchFamily="34" charset="-128"/>
              </a:rPr>
              <a:t>27-30 January 2016</a:t>
            </a:r>
          </a:p>
          <a:p>
            <a:pPr algn="r">
              <a:lnSpc>
                <a:spcPct val="80000"/>
              </a:lnSpc>
              <a:defRPr/>
            </a:pPr>
            <a:endParaRPr lang="en-US" altLang="en-US" dirty="0" smtClean="0">
              <a:solidFill>
                <a:srgbClr val="595959"/>
              </a:solidFill>
              <a:ea typeface="MS PGothic" pitchFamily="34" charset="-128"/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altLang="en-US" dirty="0" smtClean="0">
                <a:solidFill>
                  <a:srgbClr val="595959"/>
                </a:solidFill>
                <a:ea typeface="MS PGothic" pitchFamily="34" charset="-128"/>
              </a:rPr>
              <a:t/>
            </a:r>
            <a:br>
              <a:rPr lang="en-US" altLang="en-US" dirty="0" smtClean="0">
                <a:solidFill>
                  <a:srgbClr val="595959"/>
                </a:solidFill>
                <a:ea typeface="MS PGothic" pitchFamily="34" charset="-128"/>
              </a:rPr>
            </a:br>
            <a:endParaRPr lang="en-US" altLang="en-US" dirty="0" smtClean="0">
              <a:solidFill>
                <a:srgbClr val="595959"/>
              </a:solidFill>
              <a:ea typeface="MS PGothic" pitchFamily="34" charset="-128"/>
            </a:endParaRPr>
          </a:p>
        </p:txBody>
      </p:sp>
      <p:pic>
        <p:nvPicPr>
          <p:cNvPr id="4" name="Picture 3" descr="Tit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25" y="3063875"/>
            <a:ext cx="4733925" cy="3146425"/>
          </a:xfrm>
          <a:prstGeom prst="rect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878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830" b="13830"/>
          <a:stretch>
            <a:fillRect/>
          </a:stretch>
        </p:blipFill>
        <p:spPr>
          <a:xfrm>
            <a:off x="784225" y="2595563"/>
            <a:ext cx="7610475" cy="36703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2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36, 268 </a:t>
            </a:r>
            <a:r>
              <a:rPr lang="en-US" dirty="0" smtClean="0"/>
              <a:t>residents</a:t>
            </a:r>
          </a:p>
          <a:p>
            <a:r>
              <a:rPr lang="en-US" dirty="0" smtClean="0"/>
              <a:t>94% African-American</a:t>
            </a:r>
          </a:p>
          <a:p>
            <a:r>
              <a:rPr lang="en-US" dirty="0"/>
              <a:t>52% of </a:t>
            </a:r>
            <a:r>
              <a:rPr lang="en-US" dirty="0" smtClean="0"/>
              <a:t>residents are unemployed</a:t>
            </a:r>
          </a:p>
          <a:p>
            <a:r>
              <a:rPr lang="en-US" dirty="0" smtClean="0"/>
              <a:t>18777USD: median </a:t>
            </a:r>
            <a:r>
              <a:rPr lang="en-US" dirty="0"/>
              <a:t>household </a:t>
            </a:r>
            <a:r>
              <a:rPr lang="en-US" dirty="0" smtClean="0"/>
              <a:t>income for </a:t>
            </a:r>
            <a:r>
              <a:rPr lang="en-US" dirty="0"/>
              <a:t>a family of four </a:t>
            </a:r>
            <a:r>
              <a:rPr lang="en-US" dirty="0" smtClean="0"/>
              <a:t>(Pennsylvania household </a:t>
            </a:r>
            <a:r>
              <a:rPr lang="en-US" dirty="0"/>
              <a:t>median for a family of four is </a:t>
            </a:r>
            <a:r>
              <a:rPr lang="en-US" dirty="0" smtClean="0"/>
              <a:t>40106USD)</a:t>
            </a:r>
          </a:p>
        </p:txBody>
      </p:sp>
    </p:spTree>
    <p:extLst>
      <p:ext uri="{BB962C8B-B14F-4D97-AF65-F5344CB8AC3E}">
        <p14:creationId xmlns:p14="http://schemas.microsoft.com/office/powerpoint/2010/main" val="2861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7849" b="17849"/>
          <a:stretch>
            <a:fillRect/>
          </a:stretch>
        </p:blipFill>
        <p:spPr>
          <a:xfrm>
            <a:off x="860425" y="2455863"/>
            <a:ext cx="7610475" cy="36703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3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9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223" b="20465"/>
          <a:stretch/>
        </p:blipFill>
        <p:spPr>
          <a:xfrm>
            <a:off x="936625" y="2038350"/>
            <a:ext cx="7610475" cy="4724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5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25000USD: average </a:t>
            </a:r>
            <a:r>
              <a:rPr lang="en-US" dirty="0"/>
              <a:t>house </a:t>
            </a:r>
            <a:r>
              <a:rPr lang="en-US" dirty="0" smtClean="0"/>
              <a:t>value in area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25%: housing </a:t>
            </a:r>
            <a:r>
              <a:rPr lang="en-US" dirty="0"/>
              <a:t>unit vacancy </a:t>
            </a:r>
            <a:r>
              <a:rPr lang="en-US" dirty="0" smtClean="0"/>
              <a:t>rate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36</a:t>
            </a:r>
            <a:r>
              <a:rPr lang="en-US" dirty="0" smtClean="0"/>
              <a:t>%: number of Badlands residents with high </a:t>
            </a:r>
            <a:r>
              <a:rPr lang="en-US" dirty="0"/>
              <a:t>school </a:t>
            </a:r>
            <a:r>
              <a:rPr lang="en-US" dirty="0" smtClean="0"/>
              <a:t>diplomas</a:t>
            </a:r>
          </a:p>
        </p:txBody>
      </p:sp>
    </p:spTree>
    <p:extLst>
      <p:ext uri="{BB962C8B-B14F-4D97-AF65-F5344CB8AC3E}">
        <p14:creationId xmlns:p14="http://schemas.microsoft.com/office/powerpoint/2010/main" val="13052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10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21" b="9715"/>
          <a:stretch/>
        </p:blipFill>
        <p:spPr>
          <a:xfrm>
            <a:off x="911225" y="2349500"/>
            <a:ext cx="7610475" cy="41529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6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11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86" b="11934"/>
          <a:stretch/>
        </p:blipFill>
        <p:spPr>
          <a:xfrm>
            <a:off x="987425" y="2165350"/>
            <a:ext cx="7610475" cy="45656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4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1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05" b="7484"/>
          <a:stretch/>
        </p:blipFill>
        <p:spPr>
          <a:xfrm>
            <a:off x="1460500" y="2197100"/>
            <a:ext cx="6426200" cy="43005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7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George Clymer </a:t>
            </a:r>
            <a:r>
              <a:rPr lang="en-US" dirty="0" smtClean="0">
                <a:hlinkClick r:id="rId2"/>
              </a:rPr>
              <a:t>Elementary School</a:t>
            </a:r>
            <a:endParaRPr lang="en-US" dirty="0" smtClean="0"/>
          </a:p>
          <a:p>
            <a:r>
              <a:rPr lang="en-US" dirty="0" smtClean="0"/>
              <a:t>28</a:t>
            </a:r>
            <a:r>
              <a:rPr lang="en-US" dirty="0" smtClean="0"/>
              <a:t>%: number of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that perform at grade level in mathematics</a:t>
            </a:r>
          </a:p>
          <a:p>
            <a:r>
              <a:rPr lang="en-US" dirty="0"/>
              <a:t>1</a:t>
            </a:r>
            <a:r>
              <a:rPr lang="en-US" dirty="0" smtClean="0"/>
              <a:t>4%: number of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that perform at grade level in science</a:t>
            </a:r>
          </a:p>
          <a:p>
            <a:r>
              <a:rPr lang="en-US" dirty="0" smtClean="0"/>
              <a:t>42%: number of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 students </a:t>
            </a:r>
            <a:r>
              <a:rPr lang="en-US" dirty="0" smtClean="0"/>
              <a:t>that are able to read and write at grade level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1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1" t="12203" r="7677" b="9042"/>
          <a:stretch/>
        </p:blipFill>
        <p:spPr>
          <a:xfrm>
            <a:off x="1333500" y="2159000"/>
            <a:ext cx="6451600" cy="44958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9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Authentic Boxing Club </a:t>
            </a:r>
            <a:br>
              <a:rPr lang="en-US" altLang="en-US" sz="32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Kansas City, USA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http://www.authenticboxing.com</a:t>
            </a:r>
            <a:endParaRPr lang="en-US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488950"/>
            <a:ext cx="8913813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Badlands</a:t>
            </a:r>
            <a:endParaRPr lang="en-US" altLang="en-US" dirty="0" smtClean="0"/>
          </a:p>
        </p:txBody>
      </p:sp>
      <p:pic>
        <p:nvPicPr>
          <p:cNvPr id="4" name="Content Placeholder 3" descr="Slide_14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4203" r="-1206" b="10974"/>
          <a:stretch/>
        </p:blipFill>
        <p:spPr>
          <a:xfrm>
            <a:off x="2333625" y="1465263"/>
            <a:ext cx="4029075" cy="51006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Authentic Boxing Club </a:t>
            </a:r>
            <a:br>
              <a:rPr lang="en-US" altLang="en-US" sz="32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Kansas City, USA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https://www.facebook.com/pages/Authentic-Boxing-Club/182229248485793</a:t>
            </a:r>
            <a:endParaRPr lang="en-US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Structural Violence and the Damaged Urban Life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Kanye West: ‘All falls down’ College Dropout</a:t>
            </a:r>
          </a:p>
          <a:p>
            <a:r>
              <a:rPr lang="en-US" altLang="en-US" dirty="0" smtClean="0">
                <a:ea typeface="ＭＳ Ｐゴシック" pitchFamily="34" charset="-128"/>
                <a:hlinkClick r:id="rId2"/>
              </a:rPr>
              <a:t>https://www.youtube.com/watch?v=8kyWDhB_QeI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8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FFFF"/>
                </a:solidFill>
                <a:ea typeface="ＭＳ Ｐゴシック" pitchFamily="34" charset="-128"/>
              </a:rPr>
              <a:t>Structural Violence and the Damaged Urban Life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It seems we livin’ the American dream, but the people highest up got the lowest self-esteem.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The prettiest people do the ugliest things, for the road to riches and diamond rings.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We shine because they hate us, floss cause’ they degrade us.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We tryin’ to buy back our 40 acres. And for that paper,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Look how low we a’ stoop.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Even if you in a Benz, you still a nigga in a coupe.</a:t>
            </a:r>
          </a:p>
        </p:txBody>
      </p:sp>
    </p:spTree>
    <p:extLst>
      <p:ext uri="{BB962C8B-B14F-4D97-AF65-F5344CB8AC3E}">
        <p14:creationId xmlns:p14="http://schemas.microsoft.com/office/powerpoint/2010/main" val="41986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Happy Gilmore’s</a:t>
            </a:r>
            <a:br>
              <a:rPr lang="en-US" altLang="en-US" sz="3200" dirty="0" smtClean="0">
                <a:ea typeface="ＭＳ Ｐゴシック" pitchFamily="34" charset="-128"/>
              </a:rPr>
            </a:br>
            <a:r>
              <a:rPr lang="en-US" altLang="en-US" sz="3200" dirty="0" smtClean="0">
                <a:ea typeface="ＭＳ Ｐゴシック" pitchFamily="34" charset="-128"/>
              </a:rPr>
              <a:t>Kansas City, USA</a:t>
            </a:r>
          </a:p>
        </p:txBody>
      </p:sp>
      <p:pic>
        <p:nvPicPr>
          <p:cNvPr id="4" name="Content Placeholder 3" descr="happygilmor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267" r="-102267"/>
          <a:stretch>
            <a:fillRect/>
          </a:stretch>
        </p:blipFill>
        <p:spPr>
          <a:xfrm>
            <a:off x="-344488" y="2082800"/>
            <a:ext cx="9848851" cy="4749800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4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Frazier’s Gym</a:t>
            </a:r>
            <a:br>
              <a:rPr lang="en-US" dirty="0" smtClean="0"/>
            </a:br>
            <a:r>
              <a:rPr lang="en-US" dirty="0" smtClean="0"/>
              <a:t>Philadelphia,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North Philadelphia (The ‘Badlands’)</a:t>
            </a:r>
          </a:p>
          <a:p>
            <a:r>
              <a:rPr lang="en-US" dirty="0"/>
              <a:t>C</a:t>
            </a:r>
            <a:r>
              <a:rPr lang="en-US" dirty="0" smtClean="0"/>
              <a:t>entury-old</a:t>
            </a:r>
            <a:r>
              <a:rPr lang="en-US" dirty="0"/>
              <a:t>, 30,000 square feet former lumber </a:t>
            </a:r>
            <a:r>
              <a:rPr lang="en-US" dirty="0" smtClean="0"/>
              <a:t>warehouse (address: 2917 </a:t>
            </a:r>
            <a:r>
              <a:rPr lang="en-US" dirty="0"/>
              <a:t>North Broad Street </a:t>
            </a:r>
            <a:r>
              <a:rPr lang="en-US" dirty="0" smtClean="0"/>
              <a:t>)</a:t>
            </a:r>
          </a:p>
          <a:p>
            <a:r>
              <a:rPr lang="en-US" dirty="0"/>
              <a:t>O</a:t>
            </a:r>
            <a:r>
              <a:rPr lang="en-US" dirty="0" smtClean="0"/>
              <a:t>pened in 1968 as </a:t>
            </a:r>
            <a:r>
              <a:rPr lang="en-US" dirty="0"/>
              <a:t>the ‘Cloverlay </a:t>
            </a:r>
            <a:r>
              <a:rPr lang="en-US" dirty="0" smtClean="0"/>
              <a:t>Gym’</a:t>
            </a:r>
          </a:p>
          <a:p>
            <a:r>
              <a:rPr lang="en-US" dirty="0" smtClean="0"/>
              <a:t>Frazier trains there for his entire career, retiring and living in the upstairs flat in 1976</a:t>
            </a:r>
          </a:p>
          <a:p>
            <a:r>
              <a:rPr lang="en-US" dirty="0" smtClean="0">
                <a:hlinkClick r:id="rId2"/>
              </a:rPr>
              <a:t>Neighborhood to ‘the hood’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Recently designated as a US historical landmark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Joe Frazier’s Gym</a:t>
            </a:r>
            <a:br>
              <a:rPr lang="en-US" altLang="en-US" dirty="0" smtClean="0"/>
            </a:br>
            <a:r>
              <a:rPr lang="en-US" altLang="en-US" dirty="0" smtClean="0"/>
              <a:t>Philadelphia, PA</a:t>
            </a:r>
            <a:endParaRPr lang="en-US" altLang="en-US" dirty="0" smtClean="0"/>
          </a:p>
        </p:txBody>
      </p:sp>
      <p:pic>
        <p:nvPicPr>
          <p:cNvPr id="4" name="Content Placeholder 3" descr="Slide_5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81" b="13829"/>
          <a:stretch/>
        </p:blipFill>
        <p:spPr>
          <a:xfrm>
            <a:off x="923925" y="2324100"/>
            <a:ext cx="7610475" cy="39417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4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514350"/>
            <a:ext cx="8913813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Joe Frazier’s Gym</a:t>
            </a:r>
            <a:br>
              <a:rPr lang="en-US" altLang="en-US" dirty="0" smtClean="0"/>
            </a:br>
            <a:r>
              <a:rPr lang="en-US" altLang="en-US" dirty="0" smtClean="0"/>
              <a:t>Philadelphia, PA</a:t>
            </a:r>
            <a:endParaRPr lang="en-US" altLang="en-US" dirty="0" smtClean="0"/>
          </a:p>
        </p:txBody>
      </p:sp>
      <p:pic>
        <p:nvPicPr>
          <p:cNvPr id="6" name="Content Placeholder 5" descr="Slide_6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534" r="-5495"/>
          <a:stretch/>
        </p:blipFill>
        <p:spPr>
          <a:xfrm>
            <a:off x="1987550" y="1581150"/>
            <a:ext cx="4222750" cy="5111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7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341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Perception</vt:lpstr>
      <vt:lpstr>1_Perception</vt:lpstr>
      <vt:lpstr>2_Perception</vt:lpstr>
      <vt:lpstr>3_Perception</vt:lpstr>
      <vt:lpstr>4_Perception</vt:lpstr>
      <vt:lpstr>5_Perception</vt:lpstr>
      <vt:lpstr>Boxing and Urban Cultures</vt:lpstr>
      <vt:lpstr>Authentic Boxing Club  Kansas City, USA</vt:lpstr>
      <vt:lpstr>Authentic Boxing Club  Kansas City, USA</vt:lpstr>
      <vt:lpstr>Structural Violence and the Damaged Urban Life</vt:lpstr>
      <vt:lpstr>Structural Violence and the Damaged Urban Life</vt:lpstr>
      <vt:lpstr>Happy Gilmore’s Kansas City, USA</vt:lpstr>
      <vt:lpstr>Joe Frazier’s Gym Philadelphia, PA</vt:lpstr>
      <vt:lpstr>Joe Frazier’s Gym Philadelphia, PA</vt:lpstr>
      <vt:lpstr>Joe Frazier’s Gym Philadelphia, PA</vt:lpstr>
      <vt:lpstr>The Badlands</vt:lpstr>
      <vt:lpstr>The Badlands</vt:lpstr>
      <vt:lpstr>The Badlands</vt:lpstr>
      <vt:lpstr>The Badlands</vt:lpstr>
      <vt:lpstr>The Badlands</vt:lpstr>
      <vt:lpstr>The Badlands</vt:lpstr>
      <vt:lpstr>The Badlands</vt:lpstr>
      <vt:lpstr>The Badlands</vt:lpstr>
      <vt:lpstr>The Badlands</vt:lpstr>
      <vt:lpstr>The Badlands</vt:lpstr>
      <vt:lpstr>The Badlands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Boxing and Urban Cultures</dc:title>
  <dc:creator>Joseph Lewandowski</dc:creator>
  <cp:lastModifiedBy>Joseph Lewandowski</cp:lastModifiedBy>
  <cp:revision>6</cp:revision>
  <dcterms:created xsi:type="dcterms:W3CDTF">2016-03-09T10:31:07Z</dcterms:created>
  <dcterms:modified xsi:type="dcterms:W3CDTF">2016-03-09T11:09:47Z</dcterms:modified>
</cp:coreProperties>
</file>