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7" r:id="rId2"/>
    <p:sldId id="260" r:id="rId3"/>
    <p:sldId id="262" r:id="rId4"/>
    <p:sldId id="264" r:id="rId5"/>
    <p:sldId id="265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50" d="100"/>
          <a:sy n="150" d="100"/>
        </p:scale>
        <p:origin x="-72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E6C633-DD65-894C-9816-B0500806D529}" type="datetimeFigureOut">
              <a:rPr lang="en-US" smtClean="0"/>
              <a:t>3/10/2016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54216-3A2F-E44C-993B-BF15C41143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975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C6C45A8C-1876-5F4D-88D6-94B53A5B14A4}" type="slidenum">
              <a:rPr lang="en-US" sz="1200"/>
              <a:pPr eaLnBrk="1" hangingPunct="1"/>
              <a:t>1</a:t>
            </a:fld>
            <a:endParaRPr lang="en-US" sz="1200" dirty="0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 dirty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262D-9CE0-FF4E-BBC9-9FC39E0C7545}" type="datetimeFigureOut">
              <a:rPr lang="en-US" smtClean="0"/>
              <a:t>3/10/2016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A514-8535-9D46-8CE2-45159CF9DF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004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262D-9CE0-FF4E-BBC9-9FC39E0C7545}" type="datetimeFigureOut">
              <a:rPr lang="en-US" smtClean="0"/>
              <a:t>3/10/2016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A514-8535-9D46-8CE2-45159CF9DF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727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262D-9CE0-FF4E-BBC9-9FC39E0C7545}" type="datetimeFigureOut">
              <a:rPr lang="en-US" smtClean="0"/>
              <a:t>3/10/2016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A514-8535-9D46-8CE2-45159CF9DF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358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262D-9CE0-FF4E-BBC9-9FC39E0C7545}" type="datetimeFigureOut">
              <a:rPr lang="en-US" smtClean="0"/>
              <a:t>3/10/2016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A514-8535-9D46-8CE2-45159CF9DF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160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262D-9CE0-FF4E-BBC9-9FC39E0C7545}" type="datetimeFigureOut">
              <a:rPr lang="en-US" smtClean="0"/>
              <a:t>3/10/2016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A514-8535-9D46-8CE2-45159CF9DF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170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262D-9CE0-FF4E-BBC9-9FC39E0C7545}" type="datetimeFigureOut">
              <a:rPr lang="en-US" smtClean="0"/>
              <a:t>3/10/2016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A514-8535-9D46-8CE2-45159CF9DF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284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262D-9CE0-FF4E-BBC9-9FC39E0C7545}" type="datetimeFigureOut">
              <a:rPr lang="en-US" smtClean="0"/>
              <a:t>3/10/2016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A514-8535-9D46-8CE2-45159CF9DF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316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262D-9CE0-FF4E-BBC9-9FC39E0C7545}" type="datetimeFigureOut">
              <a:rPr lang="en-US" smtClean="0"/>
              <a:t>3/10/2016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A514-8535-9D46-8CE2-45159CF9DF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499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262D-9CE0-FF4E-BBC9-9FC39E0C7545}" type="datetimeFigureOut">
              <a:rPr lang="en-US" smtClean="0"/>
              <a:t>3/10/2016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A514-8535-9D46-8CE2-45159CF9DF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505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262D-9CE0-FF4E-BBC9-9FC39E0C7545}" type="datetimeFigureOut">
              <a:rPr lang="en-US" smtClean="0"/>
              <a:t>3/10/2016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A514-8535-9D46-8CE2-45159CF9DF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97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262D-9CE0-FF4E-BBC9-9FC39E0C7545}" type="datetimeFigureOut">
              <a:rPr lang="en-US" smtClean="0"/>
              <a:t>3/10/2016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A514-8535-9D46-8CE2-45159CF9DF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855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4262D-9CE0-FF4E-BBC9-9FC39E0C7545}" type="datetimeFigureOut">
              <a:rPr lang="en-US" smtClean="0"/>
              <a:t>3/10/2016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CA514-8535-9D46-8CE2-45159CF9DF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527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422275"/>
            <a:ext cx="8637588" cy="1062038"/>
          </a:xfrm>
        </p:spPr>
        <p:txBody>
          <a:bodyPr/>
          <a:lstStyle/>
          <a:p>
            <a:pPr algn="ctr" eaLnBrk="1" hangingPunct="1"/>
            <a:r>
              <a:rPr lang="en-US" altLang="ja-JP" sz="1500" dirty="0" smtClean="0">
                <a:latin typeface="Arial" charset="0"/>
              </a:rPr>
              <a:t>Street Codes, Violence, and Status Struggles</a:t>
            </a:r>
            <a:r>
              <a:rPr lang="en-US" altLang="ja-JP" sz="1500" dirty="0">
                <a:latin typeface="Arial" charset="0"/>
              </a:rPr>
              <a:t/>
            </a:r>
            <a:br>
              <a:rPr lang="en-US" altLang="ja-JP" sz="1500" dirty="0">
                <a:latin typeface="Arial" charset="0"/>
              </a:rPr>
            </a:br>
            <a:r>
              <a:rPr lang="en-US" altLang="ja-JP" sz="1500" dirty="0">
                <a:latin typeface="Arial" charset="0"/>
              </a:rPr>
              <a:t>SOC604: Lecture </a:t>
            </a:r>
            <a:r>
              <a:rPr lang="en-US" altLang="ja-JP" sz="1500" dirty="0" smtClean="0">
                <a:latin typeface="Arial" charset="0"/>
              </a:rPr>
              <a:t>III</a:t>
            </a:r>
            <a:r>
              <a:rPr lang="en-US" altLang="ja-JP" sz="1500" dirty="0">
                <a:latin typeface="Arial" charset="0"/>
              </a:rPr>
              <a:t/>
            </a:r>
            <a:br>
              <a:rPr lang="en-US" altLang="ja-JP" sz="1500" dirty="0">
                <a:latin typeface="Arial" charset="0"/>
              </a:rPr>
            </a:br>
            <a:r>
              <a:rPr lang="en-US" altLang="ja-JP" sz="1500" dirty="0">
                <a:latin typeface="Arial" charset="0"/>
              </a:rPr>
              <a:t>Joseph D. Lewandowski</a:t>
            </a:r>
            <a:br>
              <a:rPr lang="en-US" altLang="ja-JP" sz="1500" dirty="0">
                <a:latin typeface="Arial" charset="0"/>
              </a:rPr>
            </a:br>
            <a:endParaRPr lang="en-US" sz="1800" dirty="0">
              <a:latin typeface="Arial" charset="0"/>
            </a:endParaRPr>
          </a:p>
        </p:txBody>
      </p:sp>
      <p:sp>
        <p:nvSpPr>
          <p:cNvPr id="13314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0"/>
              <a:buNone/>
            </a:pPr>
            <a:endParaRPr lang="de-DE" sz="2400" dirty="0">
              <a:latin typeface="Arial" charset="0"/>
            </a:endParaRPr>
          </a:p>
        </p:txBody>
      </p:sp>
      <p:pic>
        <p:nvPicPr>
          <p:cNvPr id="13315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981200"/>
            <a:ext cx="60960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24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1027113"/>
            <a:ext cx="8637588" cy="4572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Arial" charset="0"/>
              </a:rPr>
              <a:t>Street Codes, Violence, and Status Struggles</a:t>
            </a:r>
            <a:endParaRPr lang="en-US" sz="2400" dirty="0">
              <a:latin typeface="Arial" charset="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400" dirty="0" smtClean="0">
                <a:latin typeface="Arial" charset="0"/>
                <a:cs typeface="Times New Roman" charset="0"/>
              </a:rPr>
              <a:t>Street codes as effects of structural </a:t>
            </a:r>
            <a:r>
              <a:rPr lang="en-US" sz="2400" dirty="0" smtClean="0">
                <a:latin typeface="Arial" charset="0"/>
                <a:cs typeface="Times New Roman" charset="0"/>
              </a:rPr>
              <a:t>v</a:t>
            </a:r>
            <a:r>
              <a:rPr lang="en-US" sz="2400" dirty="0" smtClean="0">
                <a:latin typeface="Arial" charset="0"/>
                <a:cs typeface="Times New Roman" charset="0"/>
              </a:rPr>
              <a:t>iolence</a:t>
            </a:r>
          </a:p>
          <a:p>
            <a:pPr marL="0" indent="0" eaLnBrk="1" hangingPunct="1">
              <a:buNone/>
            </a:pPr>
            <a:endParaRPr lang="en-US" sz="2400" dirty="0" smtClean="0">
              <a:latin typeface="Arial" charset="0"/>
              <a:cs typeface="Times New Roman" charset="0"/>
            </a:endParaRPr>
          </a:p>
          <a:p>
            <a:r>
              <a:rPr lang="en-US" sz="2400" dirty="0" smtClean="0">
                <a:latin typeface="Arial" charset="0"/>
                <a:cs typeface="Times New Roman" charset="0"/>
              </a:rPr>
              <a:t>Street codes as ‘</a:t>
            </a:r>
            <a:r>
              <a:rPr lang="en-US" sz="2400" dirty="0">
                <a:solidFill>
                  <a:srgbClr val="000000"/>
                </a:solidFill>
                <a:latin typeface="Univers 45 Light"/>
              </a:rPr>
              <a:t>deviant, anti-social </a:t>
            </a:r>
            <a:r>
              <a:rPr lang="en-US" sz="2400" dirty="0" smtClean="0">
                <a:solidFill>
                  <a:srgbClr val="000000"/>
                </a:solidFill>
                <a:latin typeface="Univers 45 Light"/>
              </a:rPr>
              <a:t>attitudes’ that </a:t>
            </a:r>
            <a:r>
              <a:rPr lang="en-US" sz="2400" dirty="0">
                <a:solidFill>
                  <a:srgbClr val="000000"/>
                </a:solidFill>
                <a:latin typeface="Univers 45 Light"/>
              </a:rPr>
              <a:t>are </a:t>
            </a:r>
            <a:r>
              <a:rPr lang="en-US" sz="2400" dirty="0" smtClean="0">
                <a:solidFill>
                  <a:srgbClr val="000000"/>
                </a:solidFill>
                <a:latin typeface="Univers 45 Light"/>
              </a:rPr>
              <a:t>apparently related </a:t>
            </a:r>
            <a:r>
              <a:rPr lang="en-US" sz="2400" dirty="0">
                <a:solidFill>
                  <a:srgbClr val="000000"/>
                </a:solidFill>
                <a:latin typeface="Univers 45 Light"/>
              </a:rPr>
              <a:t>to violent </a:t>
            </a:r>
            <a:r>
              <a:rPr lang="en-US" sz="2400" dirty="0" smtClean="0">
                <a:solidFill>
                  <a:srgbClr val="000000"/>
                </a:solidFill>
                <a:latin typeface="Univers 45 Light"/>
              </a:rPr>
              <a:t>behavior</a:t>
            </a:r>
          </a:p>
          <a:p>
            <a:pPr marL="0" indent="0">
              <a:buNone/>
            </a:pPr>
            <a:endParaRPr lang="en-US" sz="2400" dirty="0" smtClean="0">
              <a:solidFill>
                <a:srgbClr val="000000"/>
              </a:solidFill>
              <a:latin typeface="Univers 45 Light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Univers 45 Light"/>
                <a:cs typeface="Times New Roman" charset="0"/>
              </a:rPr>
              <a:t>Synopsis of street code argument(p.1-3)</a:t>
            </a:r>
          </a:p>
          <a:p>
            <a:pPr marL="0" indent="0" eaLnBrk="1" hangingPunct="1">
              <a:buNone/>
            </a:pP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05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1027113"/>
            <a:ext cx="8637588" cy="457200"/>
          </a:xfrm>
        </p:spPr>
        <p:txBody>
          <a:bodyPr/>
          <a:lstStyle/>
          <a:p>
            <a:r>
              <a:rPr lang="en-US" sz="2400" dirty="0">
                <a:solidFill>
                  <a:prstClr val="black"/>
                </a:solidFill>
                <a:latin typeface="Arial" charset="0"/>
              </a:rPr>
              <a:t>Street Codes, Violence, and Status Struggles</a:t>
            </a:r>
            <a:endParaRPr lang="en-US" sz="2400" dirty="0">
              <a:latin typeface="Arial" charset="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400" dirty="0" smtClean="0">
                <a:latin typeface="Arial" charset="0"/>
                <a:cs typeface="Times New Roman" charset="0"/>
              </a:rPr>
              <a:t>Respect and Disrespect in the Urban Milieu</a:t>
            </a:r>
          </a:p>
          <a:p>
            <a:pPr marL="0" indent="0" eaLnBrk="1" hangingPunct="1">
              <a:buNone/>
            </a:pPr>
            <a:r>
              <a:rPr lang="en-US" sz="2400" dirty="0" smtClean="0">
                <a:latin typeface="Arial" charset="0"/>
                <a:cs typeface="Times New Roman" charset="0"/>
              </a:rPr>
              <a:t>	* </a:t>
            </a:r>
            <a:r>
              <a:rPr lang="en-US" sz="2400" dirty="0" smtClean="0">
                <a:latin typeface="Arial" charset="0"/>
                <a:cs typeface="Times New Roman" charset="0"/>
              </a:rPr>
              <a:t>In sites of profound scarcity, struggles over status and 	respect are acute</a:t>
            </a:r>
          </a:p>
          <a:p>
            <a:pPr marL="0" indent="0" eaLnBrk="1" hangingPunct="1">
              <a:buNone/>
            </a:pPr>
            <a:endParaRPr lang="en-US" sz="2400" dirty="0" smtClean="0">
              <a:latin typeface="Arial" charset="0"/>
              <a:cs typeface="Times New Roman" charset="0"/>
            </a:endParaRPr>
          </a:p>
          <a:p>
            <a:pPr marL="0" indent="0">
              <a:buNone/>
            </a:pPr>
            <a:r>
              <a:rPr lang="en-US" sz="2400" dirty="0">
                <a:latin typeface="Arial" charset="0"/>
                <a:cs typeface="Times New Roman" charset="0"/>
              </a:rPr>
              <a:t>	</a:t>
            </a:r>
            <a:r>
              <a:rPr lang="en-US" sz="2400" dirty="0" smtClean="0">
                <a:latin typeface="Arial" charset="0"/>
                <a:cs typeface="Times New Roman" charset="0"/>
              </a:rPr>
              <a:t>* </a:t>
            </a:r>
            <a:r>
              <a:rPr lang="en-US" sz="2400" dirty="0">
                <a:solidFill>
                  <a:srgbClr val="000000"/>
                </a:solidFill>
                <a:latin typeface="Univers 45 Light"/>
              </a:rPr>
              <a:t>Young people who </a:t>
            </a:r>
            <a:r>
              <a:rPr lang="en-US" sz="2400" dirty="0" smtClean="0">
                <a:solidFill>
                  <a:srgbClr val="000000"/>
                </a:solidFill>
                <a:latin typeface="Univers 45 Light"/>
              </a:rPr>
              <a:t>experience </a:t>
            </a:r>
            <a:r>
              <a:rPr lang="en-US" sz="2400" dirty="0">
                <a:solidFill>
                  <a:srgbClr val="000000"/>
                </a:solidFill>
                <a:latin typeface="Univers 45 Light"/>
              </a:rPr>
              <a:t>racial </a:t>
            </a:r>
            <a:r>
              <a:rPr lang="en-US" sz="2400" dirty="0" smtClean="0">
                <a:solidFill>
                  <a:srgbClr val="000000"/>
                </a:solidFill>
                <a:latin typeface="Univers 45 Light"/>
              </a:rPr>
              <a:t>discrimination are 	more </a:t>
            </a:r>
            <a:r>
              <a:rPr lang="en-US" sz="2400" dirty="0">
                <a:solidFill>
                  <a:srgbClr val="000000"/>
                </a:solidFill>
                <a:latin typeface="Univers 45 Light"/>
              </a:rPr>
              <a:t>likely to </a:t>
            </a:r>
            <a:r>
              <a:rPr lang="en-US" sz="2400" dirty="0" smtClean="0">
                <a:solidFill>
                  <a:srgbClr val="000000"/>
                </a:solidFill>
                <a:latin typeface="Univers 45 Light"/>
              </a:rPr>
              <a:t>engage </a:t>
            </a:r>
            <a:r>
              <a:rPr lang="en-US" sz="2400" dirty="0">
                <a:solidFill>
                  <a:srgbClr val="000000"/>
                </a:solidFill>
                <a:latin typeface="Univers 45 Light"/>
              </a:rPr>
              <a:t>in violent </a:t>
            </a:r>
            <a:r>
              <a:rPr lang="en-US" sz="2400" dirty="0" smtClean="0">
                <a:solidFill>
                  <a:srgbClr val="000000"/>
                </a:solidFill>
                <a:latin typeface="Univers 45 Light"/>
              </a:rPr>
              <a:t>behavior</a:t>
            </a:r>
            <a:endParaRPr lang="en-US" sz="2400" dirty="0" smtClean="0">
              <a:latin typeface="Arial" charset="0"/>
              <a:cs typeface="Times New Roman" charset="0"/>
            </a:endParaRPr>
          </a:p>
          <a:p>
            <a:pPr marL="0" indent="0" eaLnBrk="1" hangingPunct="1">
              <a:buNone/>
            </a:pPr>
            <a:endParaRPr lang="en-US" sz="2400" dirty="0" smtClean="0">
              <a:latin typeface="Arial" charset="0"/>
              <a:cs typeface="Times New Roman" charset="0"/>
            </a:endParaRPr>
          </a:p>
          <a:p>
            <a:pPr marL="0" indent="0" eaLnBrk="1" hangingPunct="1">
              <a:buNone/>
            </a:pPr>
            <a:endParaRPr lang="en-US" sz="2400" dirty="0" smtClean="0">
              <a:latin typeface="Arial" charset="0"/>
              <a:cs typeface="Times New Roman" charset="0"/>
            </a:endParaRPr>
          </a:p>
          <a:p>
            <a:pPr marL="0" indent="0" eaLnBrk="1" hangingPunct="1">
              <a:buNone/>
            </a:pP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90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1027113"/>
            <a:ext cx="8637588" cy="457200"/>
          </a:xfrm>
        </p:spPr>
        <p:txBody>
          <a:bodyPr/>
          <a:lstStyle/>
          <a:p>
            <a:r>
              <a:rPr lang="en-US" sz="2400" dirty="0">
                <a:solidFill>
                  <a:prstClr val="black"/>
                </a:solidFill>
                <a:latin typeface="Arial" charset="0"/>
              </a:rPr>
              <a:t>Street Codes, Violence, and Status Struggles</a:t>
            </a:r>
            <a:endParaRPr lang="en-US" sz="2400" dirty="0">
              <a:latin typeface="Arial" charset="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400" dirty="0" smtClean="0">
                <a:latin typeface="Arial" charset="0"/>
                <a:cs typeface="Times New Roman" charset="0"/>
              </a:rPr>
              <a:t>Key </a:t>
            </a:r>
            <a:r>
              <a:rPr lang="en-US" sz="2400" dirty="0" smtClean="0">
                <a:latin typeface="Arial" charset="0"/>
                <a:cs typeface="Times New Roman" charset="0"/>
              </a:rPr>
              <a:t>causal factors in the adoption of street codes:</a:t>
            </a:r>
          </a:p>
          <a:p>
            <a:pPr marL="0" indent="0">
              <a:buNone/>
            </a:pPr>
            <a:r>
              <a:rPr lang="en-US" sz="2400" dirty="0">
                <a:latin typeface="Arial" charset="0"/>
                <a:cs typeface="Times New Roman" charset="0"/>
              </a:rPr>
              <a:t>	</a:t>
            </a:r>
            <a:r>
              <a:rPr lang="en-US" sz="2400" dirty="0" smtClean="0">
                <a:latin typeface="Arial" charset="0"/>
                <a:cs typeface="Times New Roman" charset="0"/>
              </a:rPr>
              <a:t>* </a:t>
            </a:r>
            <a:r>
              <a:rPr lang="en-US" sz="2400" dirty="0" smtClean="0">
                <a:solidFill>
                  <a:srgbClr val="000000"/>
                </a:solidFill>
                <a:latin typeface="Univers 45 Light"/>
              </a:rPr>
              <a:t>Neighborhood versus ‘the hood’ (embeddedness 	within an institutionalized ghetto)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Univers 45 Light"/>
                <a:cs typeface="Times New Roman" charset="0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Univers 45 Light"/>
                <a:cs typeface="Times New Roman" charset="0"/>
              </a:rPr>
              <a:t>* Ethno-racial discrimination (including repeated 	encounters with police)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Univers 45 Light"/>
                <a:cs typeface="Times New Roman" charset="0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Univers 45 Light"/>
                <a:cs typeface="Times New Roman" charset="0"/>
              </a:rPr>
              <a:t>* Family socialization: street versus decent</a:t>
            </a:r>
            <a:endParaRPr lang="en-US" sz="2400" dirty="0" smtClean="0">
              <a:latin typeface="Arial" charset="0"/>
              <a:cs typeface="Times New Roman" charset="0"/>
            </a:endParaRPr>
          </a:p>
          <a:p>
            <a:pPr marL="0" indent="0" eaLnBrk="1" hangingPunct="1">
              <a:buNone/>
            </a:pPr>
            <a:endParaRPr lang="en-US" sz="2400" dirty="0" smtClean="0">
              <a:latin typeface="Arial" charset="0"/>
              <a:cs typeface="Times New Roman" charset="0"/>
            </a:endParaRPr>
          </a:p>
          <a:p>
            <a:pPr marL="0" indent="0" eaLnBrk="1" hangingPunct="1">
              <a:buNone/>
            </a:pPr>
            <a:endParaRPr lang="en-US" sz="2400" dirty="0" smtClean="0">
              <a:latin typeface="Arial" charset="0"/>
              <a:cs typeface="Times New Roman" charset="0"/>
            </a:endParaRPr>
          </a:p>
          <a:p>
            <a:pPr marL="0" indent="0" eaLnBrk="1" hangingPunct="1">
              <a:buNone/>
            </a:pPr>
            <a:endParaRPr lang="en-US" sz="2400" dirty="0" smtClean="0">
              <a:latin typeface="Arial" charset="0"/>
              <a:cs typeface="Times New Roman" charset="0"/>
            </a:endParaRPr>
          </a:p>
          <a:p>
            <a:pPr marL="0" indent="0" eaLnBrk="1" hangingPunct="1">
              <a:buNone/>
            </a:pP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15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1027113"/>
            <a:ext cx="8637588" cy="457200"/>
          </a:xfrm>
        </p:spPr>
        <p:txBody>
          <a:bodyPr/>
          <a:lstStyle/>
          <a:p>
            <a:r>
              <a:rPr lang="en-US" sz="2400" dirty="0">
                <a:solidFill>
                  <a:prstClr val="black"/>
                </a:solidFill>
                <a:latin typeface="Arial" charset="0"/>
              </a:rPr>
              <a:t>Street Codes, Violence, and Status Struggles</a:t>
            </a:r>
            <a:endParaRPr lang="en-US" sz="2400" dirty="0">
              <a:latin typeface="Arial" charset="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charset="0"/>
                <a:cs typeface="Times New Roman" charset="0"/>
              </a:rPr>
              <a:t>Reflexivity </a:t>
            </a:r>
            <a:r>
              <a:rPr lang="en-US" sz="2400" dirty="0" smtClean="0">
                <a:latin typeface="Arial" charset="0"/>
                <a:cs typeface="Times New Roman" charset="0"/>
              </a:rPr>
              <a:t>and street code adoption?</a:t>
            </a:r>
          </a:p>
          <a:p>
            <a:pPr marL="0" indent="0">
              <a:buNone/>
            </a:pPr>
            <a:r>
              <a:rPr lang="en-US" sz="2400" dirty="0" smtClean="0">
                <a:latin typeface="Arial" charset="0"/>
                <a:cs typeface="Times New Roman" charset="0"/>
              </a:rPr>
              <a:t>	* </a:t>
            </a:r>
            <a:r>
              <a:rPr lang="en-US" sz="2400" dirty="0" smtClean="0">
                <a:latin typeface="Arial" charset="0"/>
                <a:cs typeface="Times New Roman" charset="0"/>
              </a:rPr>
              <a:t>Complex entwinement of reflexive choices and actions 	(code-selecting and switching); and durable 	constraints/structural violence in which such choices 	and actions are embedded</a:t>
            </a:r>
          </a:p>
          <a:p>
            <a:pPr marL="0" indent="0">
              <a:buNone/>
            </a:pPr>
            <a:r>
              <a:rPr lang="en-US" sz="2400" dirty="0">
                <a:latin typeface="Arial" charset="0"/>
                <a:cs typeface="Times New Roman" charset="0"/>
              </a:rPr>
              <a:t>	</a:t>
            </a:r>
            <a:r>
              <a:rPr lang="en-US" sz="2400" dirty="0" smtClean="0">
                <a:latin typeface="Arial" charset="0"/>
                <a:cs typeface="Times New Roman" charset="0"/>
              </a:rPr>
              <a:t>* </a:t>
            </a:r>
            <a:r>
              <a:rPr lang="en-US" sz="2400" dirty="0" smtClean="0">
                <a:latin typeface="Arial" charset="0"/>
                <a:cs typeface="Times New Roman" charset="0"/>
              </a:rPr>
              <a:t>Dialectic of </a:t>
            </a:r>
            <a:r>
              <a:rPr lang="en-US" sz="2400" dirty="0" smtClean="0">
                <a:latin typeface="Arial" charset="0"/>
                <a:cs typeface="Times New Roman" charset="0"/>
              </a:rPr>
              <a:t>actions (violent or otherwise) and 	structures (violent or otherwise)</a:t>
            </a:r>
            <a:endParaRPr lang="en-US" sz="2400" dirty="0" smtClean="0">
              <a:latin typeface="Arial" charset="0"/>
              <a:cs typeface="Times New Roman" charset="0"/>
            </a:endParaRPr>
          </a:p>
          <a:p>
            <a:pPr marL="0" indent="0" eaLnBrk="1" hangingPunct="1">
              <a:buNone/>
            </a:pPr>
            <a:r>
              <a:rPr lang="en-US" sz="2400" dirty="0" smtClean="0">
                <a:latin typeface="Arial" charset="0"/>
                <a:cs typeface="Times New Roman" charset="0"/>
              </a:rPr>
              <a:t>	</a:t>
            </a:r>
          </a:p>
          <a:p>
            <a:pPr marL="0" indent="0" eaLnBrk="1" hangingPunct="1">
              <a:buNone/>
            </a:pP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33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1027113"/>
            <a:ext cx="8637588" cy="457200"/>
          </a:xfrm>
        </p:spPr>
        <p:txBody>
          <a:bodyPr/>
          <a:lstStyle/>
          <a:p>
            <a:r>
              <a:rPr lang="en-US" sz="2400" dirty="0">
                <a:solidFill>
                  <a:prstClr val="black"/>
                </a:solidFill>
                <a:latin typeface="Arial" charset="0"/>
              </a:rPr>
              <a:t>Street Codes, Violence, and Status Struggles</a:t>
            </a:r>
            <a:endParaRPr lang="en-US" sz="2400" dirty="0">
              <a:latin typeface="Arial" charset="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charset="0"/>
                <a:cs typeface="Times New Roman" charset="0"/>
              </a:rPr>
              <a:t>Conclusions</a:t>
            </a:r>
            <a:endParaRPr lang="en-US" sz="2400" dirty="0" smtClean="0">
              <a:latin typeface="Arial" charset="0"/>
              <a:cs typeface="Times New Roman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Arial" charset="0"/>
                <a:cs typeface="Times New Roman" charset="0"/>
              </a:rPr>
              <a:t>	</a:t>
            </a:r>
            <a:r>
              <a:rPr lang="en-US" sz="2400" dirty="0" smtClean="0">
                <a:latin typeface="Arial" charset="0"/>
                <a:cs typeface="Times New Roman" charset="0"/>
              </a:rPr>
              <a:t>* </a:t>
            </a:r>
            <a:r>
              <a:rPr lang="en-US" sz="2400" dirty="0" smtClean="0">
                <a:solidFill>
                  <a:srgbClr val="000000"/>
                </a:solidFill>
                <a:latin typeface="Univers 45 Light"/>
              </a:rPr>
              <a:t>B</a:t>
            </a:r>
            <a:r>
              <a:rPr lang="en-US" sz="2400" dirty="0" smtClean="0">
                <a:solidFill>
                  <a:srgbClr val="000000"/>
                </a:solidFill>
                <a:latin typeface="Univers 45 Light"/>
              </a:rPr>
              <a:t>eing </a:t>
            </a:r>
            <a:r>
              <a:rPr lang="en-US" sz="2400" dirty="0">
                <a:solidFill>
                  <a:srgbClr val="000000"/>
                </a:solidFill>
                <a:latin typeface="Univers 45 Light"/>
              </a:rPr>
              <a:t>raised in a “decent” family appears to lower the </a:t>
            </a:r>
            <a:r>
              <a:rPr lang="en-US" sz="2400" dirty="0" smtClean="0">
                <a:solidFill>
                  <a:srgbClr val="000000"/>
                </a:solidFill>
                <a:latin typeface="Univers 45 Light"/>
              </a:rPr>
              <a:t>	risk </a:t>
            </a:r>
            <a:r>
              <a:rPr lang="en-US" sz="2400" dirty="0">
                <a:solidFill>
                  <a:srgbClr val="000000"/>
                </a:solidFill>
                <a:latin typeface="Univers 45 Light"/>
              </a:rPr>
              <a:t>of being involved in </a:t>
            </a:r>
            <a:r>
              <a:rPr lang="en-US" sz="2400" dirty="0" smtClean="0">
                <a:solidFill>
                  <a:srgbClr val="000000"/>
                </a:solidFill>
                <a:latin typeface="Univers 45 Light"/>
              </a:rPr>
              <a:t>violence</a:t>
            </a:r>
            <a:endParaRPr lang="en-US" sz="2400" dirty="0" smtClean="0">
              <a:latin typeface="Arial" charset="0"/>
              <a:cs typeface="Times New Roman" charset="0"/>
            </a:endParaRPr>
          </a:p>
          <a:p>
            <a:pPr marL="0" indent="0">
              <a:buNone/>
            </a:pPr>
            <a:r>
              <a:rPr lang="en-US" sz="2400" dirty="0">
                <a:latin typeface="Arial" charset="0"/>
                <a:cs typeface="Times New Roman" charset="0"/>
              </a:rPr>
              <a:t>	</a:t>
            </a:r>
            <a:r>
              <a:rPr lang="en-US" sz="2400" dirty="0" smtClean="0">
                <a:latin typeface="Arial" charset="0"/>
                <a:cs typeface="Times New Roman" charset="0"/>
              </a:rPr>
              <a:t>* </a:t>
            </a:r>
            <a:r>
              <a:rPr lang="en-US" sz="2400" dirty="0" smtClean="0">
                <a:solidFill>
                  <a:srgbClr val="000000"/>
                </a:solidFill>
                <a:latin typeface="Univers 45 Light"/>
              </a:rPr>
              <a:t>S</a:t>
            </a:r>
            <a:r>
              <a:rPr lang="en-US" sz="2400" dirty="0" smtClean="0">
                <a:solidFill>
                  <a:srgbClr val="000000"/>
                </a:solidFill>
                <a:latin typeface="Univers 45 Light"/>
              </a:rPr>
              <a:t>treet </a:t>
            </a:r>
            <a:r>
              <a:rPr lang="en-US" sz="2400" dirty="0">
                <a:solidFill>
                  <a:srgbClr val="000000"/>
                </a:solidFill>
                <a:latin typeface="Univers 45 Light"/>
              </a:rPr>
              <a:t>families use the threat of </a:t>
            </a:r>
            <a:r>
              <a:rPr lang="en-US" sz="2400" dirty="0" smtClean="0">
                <a:solidFill>
                  <a:srgbClr val="000000"/>
                </a:solidFill>
                <a:latin typeface="Univers 45 Light"/>
              </a:rPr>
              <a:t>violence (the ‘code’)as 	a </a:t>
            </a:r>
            <a:r>
              <a:rPr lang="en-US" sz="2400" dirty="0">
                <a:solidFill>
                  <a:srgbClr val="000000"/>
                </a:solidFill>
                <a:latin typeface="Univers 45 Light"/>
              </a:rPr>
              <a:t>form of </a:t>
            </a:r>
            <a:r>
              <a:rPr lang="en-US" sz="2400" dirty="0" smtClean="0">
                <a:solidFill>
                  <a:srgbClr val="000000"/>
                </a:solidFill>
                <a:latin typeface="Univers 45 Light"/>
              </a:rPr>
              <a:t>deterrence</a:t>
            </a:r>
            <a:endParaRPr lang="en-US" sz="2400" dirty="0" smtClean="0">
              <a:latin typeface="Arial" charset="0"/>
              <a:cs typeface="Times New Roman" charset="0"/>
            </a:endParaRPr>
          </a:p>
          <a:p>
            <a:pPr marL="0" indent="0">
              <a:buNone/>
            </a:pPr>
            <a:r>
              <a:rPr lang="en-US" sz="2400" dirty="0">
                <a:latin typeface="Arial" charset="0"/>
                <a:cs typeface="Times New Roman" charset="0"/>
              </a:rPr>
              <a:t>	</a:t>
            </a:r>
            <a:r>
              <a:rPr lang="en-US" sz="2400" dirty="0" smtClean="0">
                <a:latin typeface="Arial" charset="0"/>
                <a:cs typeface="Times New Roman" charset="0"/>
              </a:rPr>
              <a:t>* E</a:t>
            </a:r>
            <a:r>
              <a:rPr lang="en-US" sz="2400" dirty="0" smtClean="0">
                <a:solidFill>
                  <a:srgbClr val="000000"/>
                </a:solidFill>
                <a:latin typeface="Univers 45 Light"/>
              </a:rPr>
              <a:t>xperience </a:t>
            </a:r>
            <a:r>
              <a:rPr lang="en-US" sz="2400" dirty="0">
                <a:solidFill>
                  <a:srgbClr val="000000"/>
                </a:solidFill>
                <a:latin typeface="Univers 45 Light"/>
              </a:rPr>
              <a:t>with </a:t>
            </a:r>
            <a:r>
              <a:rPr lang="en-US" sz="2400" dirty="0" smtClean="0">
                <a:solidFill>
                  <a:srgbClr val="000000"/>
                </a:solidFill>
                <a:latin typeface="Univers 45 Light"/>
              </a:rPr>
              <a:t>ethno-racial </a:t>
            </a:r>
            <a:r>
              <a:rPr lang="en-US" sz="2400" dirty="0">
                <a:solidFill>
                  <a:srgbClr val="000000"/>
                </a:solidFill>
                <a:latin typeface="Univers 45 Light"/>
              </a:rPr>
              <a:t>discrimination </a:t>
            </a:r>
            <a:r>
              <a:rPr lang="en-US" sz="2400" dirty="0" smtClean="0">
                <a:solidFill>
                  <a:srgbClr val="000000"/>
                </a:solidFill>
                <a:latin typeface="Univers 45 Light"/>
              </a:rPr>
              <a:t>	significantly predicted </a:t>
            </a:r>
            <a:r>
              <a:rPr lang="en-US" sz="2400" dirty="0">
                <a:solidFill>
                  <a:srgbClr val="000000"/>
                </a:solidFill>
                <a:latin typeface="Univers 45 Light"/>
              </a:rPr>
              <a:t>self-reported violent </a:t>
            </a:r>
            <a:r>
              <a:rPr lang="en-US" sz="2400" dirty="0" smtClean="0">
                <a:solidFill>
                  <a:srgbClr val="000000"/>
                </a:solidFill>
                <a:latin typeface="Univers 45 Light"/>
              </a:rPr>
              <a:t>behavior</a:t>
            </a:r>
            <a:endParaRPr lang="en-US" sz="2400" dirty="0" smtClean="0">
              <a:latin typeface="Arial" charset="0"/>
              <a:cs typeface="Times New Roman" charset="0"/>
            </a:endParaRPr>
          </a:p>
          <a:p>
            <a:pPr marL="0" indent="0">
              <a:buNone/>
            </a:pPr>
            <a:r>
              <a:rPr lang="en-US" sz="2400" dirty="0">
                <a:latin typeface="Arial" charset="0"/>
                <a:cs typeface="Times New Roman" charset="0"/>
              </a:rPr>
              <a:t>	</a:t>
            </a:r>
            <a:endParaRPr lang="en-US" sz="2400" dirty="0" smtClean="0">
              <a:latin typeface="Arial" charset="0"/>
              <a:cs typeface="Times New Roman" charset="0"/>
            </a:endParaRPr>
          </a:p>
          <a:p>
            <a:pPr marL="0" indent="0" eaLnBrk="1" hangingPunct="1">
              <a:buNone/>
            </a:pPr>
            <a:r>
              <a:rPr lang="en-US" sz="2400" dirty="0" smtClean="0">
                <a:latin typeface="Arial" charset="0"/>
                <a:cs typeface="Times New Roman" charset="0"/>
              </a:rPr>
              <a:t>	</a:t>
            </a:r>
          </a:p>
          <a:p>
            <a:pPr marL="0" indent="0" eaLnBrk="1" hangingPunct="1">
              <a:buNone/>
            </a:pP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20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102</Words>
  <Application>Microsoft Office PowerPoint</Application>
  <PresentationFormat>On-screen Show (4:3)</PresentationFormat>
  <Paragraphs>33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Street Codes, Violence, and Status Struggles SOC604: Lecture III Joseph D. Lewandowski </vt:lpstr>
      <vt:lpstr>Street Codes, Violence, and Status Struggles</vt:lpstr>
      <vt:lpstr>Street Codes, Violence, and Status Struggles</vt:lpstr>
      <vt:lpstr>Street Codes, Violence, and Status Struggles</vt:lpstr>
      <vt:lpstr>Street Codes, Violence, and Status Struggles</vt:lpstr>
      <vt:lpstr>Street Codes, Violence, and Status Struggles</vt:lpstr>
    </vt:vector>
  </TitlesOfParts>
  <Company>jd associates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(White) Police and Black Males SOC604: Lecture II Joseph D. Lewandowski</dc:title>
  <dc:creator>Joseph Lewandowski</dc:creator>
  <cp:lastModifiedBy>Joseph Lewandowski</cp:lastModifiedBy>
  <cp:revision>11</cp:revision>
  <dcterms:created xsi:type="dcterms:W3CDTF">2016-03-08T10:00:46Z</dcterms:created>
  <dcterms:modified xsi:type="dcterms:W3CDTF">2016-03-10T11:32:49Z</dcterms:modified>
</cp:coreProperties>
</file>