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7" r:id="rId2"/>
    <p:sldId id="260" r:id="rId3"/>
    <p:sldId id="262" r:id="rId4"/>
    <p:sldId id="264" r:id="rId5"/>
    <p:sldId id="265" r:id="rId6"/>
    <p:sldId id="266" r:id="rId7"/>
    <p:sldId id="267" r:id="rId8"/>
    <p:sldId id="269" r:id="rId9"/>
    <p:sldId id="271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72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E6C633-DD65-894C-9816-B0500806D529}" type="datetimeFigureOut">
              <a:rPr lang="en-US" smtClean="0"/>
              <a:t>3/31/2016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54216-3A2F-E44C-993B-BF15C41143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975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6C45A8C-1876-5F4D-88D6-94B53A5B14A4}" type="slidenum">
              <a:rPr lang="en-US" sz="1200"/>
              <a:pPr eaLnBrk="1" hangingPunct="1"/>
              <a:t>1</a:t>
            </a:fld>
            <a:endParaRPr lang="en-US" sz="1200" dirty="0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de-DE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004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727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358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160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170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284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3/31/2016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316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3/31/2016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49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3/31/2016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505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97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855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4262D-9CE0-FF4E-BBC9-9FC39E0C7545}" type="datetimeFigureOut">
              <a:rPr lang="en-US" smtClean="0"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527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sephlewandowski.com/wp-content/uploads/2014/05/Rescuing_Critique.pdf" TargetMode="External"/><Relationship Id="rId2" Type="http://schemas.openxmlformats.org/officeDocument/2006/relationships/hyperlink" Target="http://invinciblecities.camden.rutgers.edu/intro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422275"/>
            <a:ext cx="8637588" cy="1062038"/>
          </a:xfrm>
        </p:spPr>
        <p:txBody>
          <a:bodyPr/>
          <a:lstStyle/>
          <a:p>
            <a:pPr algn="ctr" eaLnBrk="1" hangingPunct="1"/>
            <a:r>
              <a:rPr lang="en-US" altLang="ja-JP" sz="1500" dirty="0" smtClean="0">
                <a:latin typeface="Arial" charset="0"/>
              </a:rPr>
              <a:t>The Dialectic of Urbanism: Rethinking Street Cultures</a:t>
            </a:r>
            <a:r>
              <a:rPr lang="en-US" altLang="ja-JP" sz="1500" dirty="0">
                <a:latin typeface="Arial" charset="0"/>
              </a:rPr>
              <a:t/>
            </a:r>
            <a:br>
              <a:rPr lang="en-US" altLang="ja-JP" sz="1500" dirty="0">
                <a:latin typeface="Arial" charset="0"/>
              </a:rPr>
            </a:br>
            <a:r>
              <a:rPr lang="en-US" altLang="ja-JP" sz="1500" dirty="0">
                <a:latin typeface="Arial" charset="0"/>
              </a:rPr>
              <a:t>SOC604: Lecture </a:t>
            </a:r>
            <a:r>
              <a:rPr lang="en-US" altLang="ja-JP" sz="1500" dirty="0" smtClean="0">
                <a:latin typeface="Arial" charset="0"/>
              </a:rPr>
              <a:t>IV</a:t>
            </a:r>
            <a:r>
              <a:rPr lang="en-US" altLang="ja-JP" sz="1500" dirty="0">
                <a:latin typeface="Arial" charset="0"/>
              </a:rPr>
              <a:t/>
            </a:r>
            <a:br>
              <a:rPr lang="en-US" altLang="ja-JP" sz="1500" dirty="0">
                <a:latin typeface="Arial" charset="0"/>
              </a:rPr>
            </a:br>
            <a:r>
              <a:rPr lang="en-US" altLang="ja-JP" sz="1500" dirty="0">
                <a:latin typeface="Arial" charset="0"/>
              </a:rPr>
              <a:t>Joseph D. Lewandowski</a:t>
            </a:r>
            <a:br>
              <a:rPr lang="en-US" altLang="ja-JP" sz="1500" dirty="0">
                <a:latin typeface="Arial" charset="0"/>
              </a:rPr>
            </a:br>
            <a:endParaRPr lang="en-US" sz="1800" dirty="0">
              <a:latin typeface="Arial" charset="0"/>
            </a:endParaRPr>
          </a:p>
        </p:txBody>
      </p:sp>
      <p:sp>
        <p:nvSpPr>
          <p:cNvPr id="13314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endParaRPr lang="de-DE" sz="2400" dirty="0">
              <a:latin typeface="Arial" charset="0"/>
            </a:endParaRPr>
          </a:p>
        </p:txBody>
      </p:sp>
      <p:pic>
        <p:nvPicPr>
          <p:cNvPr id="1331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81200"/>
            <a:ext cx="60960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24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1027113"/>
            <a:ext cx="8637588" cy="457200"/>
          </a:xfrm>
        </p:spPr>
        <p:txBody>
          <a:bodyPr>
            <a:normAutofit fontScale="90000"/>
          </a:bodyPr>
          <a:lstStyle/>
          <a:p>
            <a:r>
              <a:rPr lang="en-US" sz="2000" dirty="0" smtClean="0">
                <a:solidFill>
                  <a:prstClr val="black"/>
                </a:solidFill>
                <a:latin typeface="Arial" charset="0"/>
              </a:rPr>
              <a:t>The </a:t>
            </a:r>
            <a:r>
              <a:rPr lang="en-US" sz="2000" dirty="0">
                <a:solidFill>
                  <a:prstClr val="black"/>
                </a:solidFill>
                <a:latin typeface="Arial" charset="0"/>
              </a:rPr>
              <a:t>Dialectic of </a:t>
            </a:r>
            <a:r>
              <a:rPr lang="en-US" sz="2000" dirty="0" smtClean="0">
                <a:solidFill>
                  <a:prstClr val="black"/>
                </a:solidFill>
                <a:latin typeface="Arial" charset="0"/>
              </a:rPr>
              <a:t>Urbanism today:</a:t>
            </a:r>
            <a:br>
              <a:rPr lang="en-US" sz="2000" dirty="0" smtClean="0">
                <a:solidFill>
                  <a:prstClr val="black"/>
                </a:solidFill>
                <a:latin typeface="Arial" charset="0"/>
              </a:rPr>
            </a:br>
            <a:r>
              <a:rPr lang="en-US" sz="2000" dirty="0" smtClean="0">
                <a:solidFill>
                  <a:prstClr val="black"/>
                </a:solidFill>
                <a:latin typeface="Arial" charset="0"/>
              </a:rPr>
              <a:t>Camilo Vergara’s </a:t>
            </a:r>
            <a:r>
              <a:rPr lang="en-US" sz="2000" i="1" dirty="0" smtClean="0">
                <a:solidFill>
                  <a:prstClr val="black"/>
                </a:solidFill>
                <a:latin typeface="Arial" charset="0"/>
              </a:rPr>
              <a:t>Invincible Cities</a:t>
            </a:r>
            <a:endParaRPr lang="en-US" sz="2400" i="1" dirty="0">
              <a:latin typeface="Arial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000" dirty="0" smtClean="0">
                <a:solidFill>
                  <a:prstClr val="black"/>
                </a:solidFill>
                <a:latin typeface="Arial" charset="0"/>
                <a:cs typeface="Times New Roman" charset="0"/>
              </a:rPr>
              <a:t>Invincible Cities </a:t>
            </a:r>
            <a:r>
              <a:rPr lang="en-US" sz="2000" dirty="0">
                <a:solidFill>
                  <a:prstClr val="black"/>
                </a:solidFill>
                <a:latin typeface="Arial" charset="0"/>
                <a:cs typeface="Times New Roman" charset="0"/>
              </a:rPr>
              <a:t>website: </a:t>
            </a:r>
            <a:r>
              <a:rPr lang="en-US" sz="2000" dirty="0">
                <a:solidFill>
                  <a:prstClr val="black"/>
                </a:solidFill>
                <a:latin typeface="Arial" charset="0"/>
                <a:cs typeface="Times New Roman" charset="0"/>
                <a:hlinkClick r:id="rId2"/>
              </a:rPr>
              <a:t>http://</a:t>
            </a:r>
            <a:r>
              <a:rPr lang="en-US" sz="2000" dirty="0" smtClean="0">
                <a:solidFill>
                  <a:prstClr val="black"/>
                </a:solidFill>
                <a:latin typeface="Arial" charset="0"/>
                <a:cs typeface="Times New Roman" charset="0"/>
                <a:hlinkClick r:id="rId2"/>
              </a:rPr>
              <a:t>invinciblecities.camden.rutgers.edu/intro.html</a:t>
            </a:r>
            <a:endParaRPr lang="en-US" sz="2000" dirty="0" smtClean="0">
              <a:solidFill>
                <a:prstClr val="black"/>
              </a:solidFill>
              <a:latin typeface="Arial" charset="0"/>
              <a:cs typeface="Times New Roman" charset="0"/>
            </a:endParaRPr>
          </a:p>
          <a:p>
            <a:pPr marL="0" lvl="0" indent="0">
              <a:buNone/>
            </a:pPr>
            <a:endParaRPr lang="en-US" sz="2000" dirty="0" smtClean="0">
              <a:solidFill>
                <a:prstClr val="black"/>
              </a:solidFill>
              <a:latin typeface="Arial" charset="0"/>
              <a:cs typeface="Times New Roman" charset="0"/>
            </a:endParaRPr>
          </a:p>
          <a:p>
            <a:pPr lvl="0"/>
            <a:r>
              <a:rPr lang="en-US" sz="2000" dirty="0" smtClean="0">
                <a:solidFill>
                  <a:prstClr val="black"/>
                </a:solidFill>
                <a:latin typeface="Arial" charset="0"/>
                <a:cs typeface="Times New Roman" charset="0"/>
              </a:rPr>
              <a:t>The ‘New’ American Ghetto:</a:t>
            </a: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Arial" charset="0"/>
                <a:cs typeface="Times New Roman" charset="0"/>
              </a:rPr>
              <a:t>	</a:t>
            </a:r>
            <a:r>
              <a:rPr lang="en-US" sz="2000" dirty="0">
                <a:solidFill>
                  <a:prstClr val="black"/>
                </a:solidFill>
                <a:latin typeface="Arial" charset="0"/>
                <a:cs typeface="Times New Roman" charset="0"/>
                <a:hlinkClick r:id="rId3"/>
              </a:rPr>
              <a:t>http://</a:t>
            </a:r>
            <a:r>
              <a:rPr lang="en-US" sz="2000" dirty="0" smtClean="0">
                <a:solidFill>
                  <a:prstClr val="black"/>
                </a:solidFill>
                <a:latin typeface="Arial" charset="0"/>
                <a:cs typeface="Times New Roman" charset="0"/>
                <a:hlinkClick r:id="rId3"/>
              </a:rPr>
              <a:t>www.josephlewandowski.com/wp-content/uploads/2014/05/Rescuing_Critique.pdf</a:t>
            </a:r>
            <a:endParaRPr lang="en-US" sz="2000" dirty="0" smtClean="0">
              <a:solidFill>
                <a:prstClr val="black"/>
              </a:solidFill>
              <a:latin typeface="Arial" charset="0"/>
              <a:cs typeface="Times New Roman" charset="0"/>
            </a:endParaRPr>
          </a:p>
          <a:p>
            <a:pPr marL="0" lvl="0" indent="0">
              <a:buNone/>
            </a:pPr>
            <a:endParaRPr lang="en-US" sz="2000" dirty="0" smtClean="0">
              <a:solidFill>
                <a:prstClr val="black"/>
              </a:solidFill>
              <a:latin typeface="Arial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79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1027113"/>
            <a:ext cx="8637588" cy="4572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Arial" charset="0"/>
              </a:rPr>
              <a:t>Dialectic of Urbanism</a:t>
            </a:r>
            <a:endParaRPr lang="en-US" sz="2400" dirty="0">
              <a:latin typeface="Arial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400" dirty="0" smtClean="0">
                <a:latin typeface="Arial" charset="0"/>
                <a:cs typeface="Times New Roman" charset="0"/>
              </a:rPr>
              <a:t>On the one hand, urban actors and their individual and collective actions are very much (pre)structured by the systems, structures, and built </a:t>
            </a:r>
            <a:r>
              <a:rPr lang="en-US" sz="2400" dirty="0" smtClean="0">
                <a:latin typeface="Arial" charset="0"/>
                <a:cs typeface="Times New Roman" charset="0"/>
              </a:rPr>
              <a:t>milieu in which they are embedded.</a:t>
            </a:r>
            <a:endParaRPr lang="en-US" sz="2400" dirty="0" smtClean="0">
              <a:latin typeface="Arial" charset="0"/>
              <a:cs typeface="Times New Roman" charset="0"/>
            </a:endParaRPr>
          </a:p>
          <a:p>
            <a:pPr marL="0" indent="0" eaLnBrk="1" hangingPunct="1">
              <a:buNone/>
            </a:pPr>
            <a:endParaRPr lang="en-US" sz="2400" dirty="0" smtClean="0">
              <a:latin typeface="Arial" charset="0"/>
              <a:cs typeface="Times New Roman" charset="0"/>
            </a:endParaRPr>
          </a:p>
          <a:p>
            <a:r>
              <a:rPr lang="en-US" sz="2400" dirty="0" smtClean="0">
                <a:latin typeface="Arial" charset="0"/>
                <a:cs typeface="Times New Roman" charset="0"/>
              </a:rPr>
              <a:t>On the other hand, such actors are always already agents, in the sense of reflexive actors engaged in making explicit, innovating, and transforming such a milieu from within.</a:t>
            </a:r>
            <a:endParaRPr lang="en-US" sz="2000" dirty="0" smtClean="0">
              <a:solidFill>
                <a:srgbClr val="000000"/>
              </a:solidFill>
              <a:latin typeface="Univers 45 Light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0000"/>
              </a:solidFill>
              <a:latin typeface="Univers 45 Light"/>
            </a:endParaRPr>
          </a:p>
          <a:p>
            <a:pPr marL="0" indent="0" eaLnBrk="1" hangingPunct="1">
              <a:buNone/>
            </a:pPr>
            <a:endParaRPr lang="en-US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05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1027113"/>
            <a:ext cx="8637588" cy="457200"/>
          </a:xfrm>
        </p:spPr>
        <p:txBody>
          <a:bodyPr/>
          <a:lstStyle/>
          <a:p>
            <a:r>
              <a:rPr lang="en-US" sz="2400" dirty="0" smtClean="0">
                <a:solidFill>
                  <a:prstClr val="black"/>
                </a:solidFill>
                <a:latin typeface="Arial" charset="0"/>
              </a:rPr>
              <a:t>Dialectic of Urbanism</a:t>
            </a:r>
            <a:endParaRPr lang="en-US" sz="2400" dirty="0">
              <a:latin typeface="Arial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Thus we must construe urbanism dialectically, as the interpenetration of actions and structures in complex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non-deterministic ways.</a:t>
            </a:r>
          </a:p>
          <a:p>
            <a:pPr lvl="0"/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Thus we must think of urbanism and the street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cultures that embody that way of life as a habitus for homo urbanus. 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90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1027113"/>
            <a:ext cx="8637588" cy="4572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prstClr val="black"/>
                </a:solidFill>
                <a:latin typeface="Arial" charset="0"/>
              </a:rPr>
              <a:t>Conceptual Origins of the Dialectic of Urbanism: Engels and Simmel</a:t>
            </a:r>
            <a:endParaRPr lang="en-US" sz="2000" dirty="0">
              <a:latin typeface="Arial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Engels’ pioneering 1844 study of the working-class in England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escribes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firsthand the daily degradations wrought by the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intersection of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modern capitalism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and urbanization.</a:t>
            </a:r>
          </a:p>
          <a:p>
            <a:pPr marL="0" indent="0">
              <a:buNone/>
            </a:pPr>
            <a:endParaRPr lang="en-US" sz="20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epeatedly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emphasizes the direct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connection between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capitalism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and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modern urban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planning: capitalist cities administratively 	designed to make invisible the conditions of the working-class in 	Manchester.</a:t>
            </a:r>
          </a:p>
          <a:p>
            <a:pPr marL="0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In capitalist urban planning, we witness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‘the dissolution of</a:t>
            </a: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mankind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into monads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’.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endParaRPr lang="en-US" sz="2400" dirty="0" smtClean="0">
              <a:latin typeface="Arial" charset="0"/>
              <a:cs typeface="Times New Roman" charset="0"/>
            </a:endParaRPr>
          </a:p>
          <a:p>
            <a:pPr marL="0" indent="0" eaLnBrk="1" hangingPunct="1">
              <a:buNone/>
            </a:pPr>
            <a:endParaRPr lang="en-US" sz="2400" dirty="0" smtClean="0">
              <a:latin typeface="Arial" charset="0"/>
              <a:cs typeface="Times New Roman" charset="0"/>
            </a:endParaRPr>
          </a:p>
          <a:p>
            <a:pPr marL="0" indent="0" eaLnBrk="1" hangingPunct="1">
              <a:buNone/>
            </a:pPr>
            <a:endParaRPr lang="en-US" sz="2400" dirty="0" smtClean="0">
              <a:latin typeface="Arial" charset="0"/>
              <a:cs typeface="Times New Roman" charset="0"/>
            </a:endParaRPr>
          </a:p>
          <a:p>
            <a:pPr marL="0" indent="0" eaLnBrk="1" hangingPunct="1">
              <a:buNone/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15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1027113"/>
            <a:ext cx="8637588" cy="457200"/>
          </a:xfrm>
        </p:spPr>
        <p:txBody>
          <a:bodyPr/>
          <a:lstStyle/>
          <a:p>
            <a:r>
              <a:rPr lang="en-US" sz="2000" dirty="0">
                <a:solidFill>
                  <a:prstClr val="black"/>
                </a:solidFill>
                <a:latin typeface="Arial" charset="0"/>
              </a:rPr>
              <a:t>Conceptual Origins of the Dialectic of Urbanism: Engels and Simmel</a:t>
            </a:r>
            <a:endParaRPr lang="en-US" sz="2400" dirty="0">
              <a:latin typeface="Arial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charset="0"/>
                <a:cs typeface="Times New Roman" charset="0"/>
              </a:rPr>
              <a:t>On Haussmannization:</a:t>
            </a:r>
          </a:p>
          <a:p>
            <a:pPr marL="0" indent="0" eaLnBrk="1" hangingPunct="1">
              <a:buNone/>
            </a:pPr>
            <a:r>
              <a:rPr lang="en-US" sz="1600" dirty="0" smtClean="0">
                <a:latin typeface="Arial" charset="0"/>
                <a:cs typeface="Times New Roman" charset="0"/>
              </a:rPr>
              <a:t>	</a:t>
            </a:r>
          </a:p>
          <a:p>
            <a:pPr marL="0" indent="0">
              <a:buNone/>
            </a:pPr>
            <a:r>
              <a:rPr lang="en-US" sz="1600" dirty="0" smtClean="0">
                <a:latin typeface="Arial" charset="0"/>
              </a:rPr>
              <a:t>‘By </a:t>
            </a:r>
            <a:r>
              <a:rPr lang="en-US" sz="1600" dirty="0">
                <a:latin typeface="Arial" charset="0"/>
              </a:rPr>
              <a:t>‘Haussmann’ I mean the practice which has now become general of</a:t>
            </a:r>
          </a:p>
          <a:p>
            <a:pPr marL="0" indent="0">
              <a:buNone/>
            </a:pPr>
            <a:r>
              <a:rPr lang="en-US" sz="1600" dirty="0">
                <a:latin typeface="Arial" charset="0"/>
              </a:rPr>
              <a:t>making breaches in the working class quarters of our big towns, and</a:t>
            </a:r>
          </a:p>
          <a:p>
            <a:pPr marL="0" indent="0">
              <a:buNone/>
            </a:pPr>
            <a:r>
              <a:rPr lang="en-US" sz="1600" dirty="0">
                <a:latin typeface="Arial" charset="0"/>
              </a:rPr>
              <a:t>particularly in those which are centrally situated, quite apart from whether</a:t>
            </a:r>
          </a:p>
          <a:p>
            <a:pPr marL="0" indent="0">
              <a:buNone/>
            </a:pPr>
            <a:r>
              <a:rPr lang="en-US" sz="1600" dirty="0">
                <a:latin typeface="Arial" charset="0"/>
              </a:rPr>
              <a:t>this is done from consideration of public health and for beautifying the</a:t>
            </a:r>
          </a:p>
          <a:p>
            <a:pPr marL="0" indent="0">
              <a:buNone/>
            </a:pPr>
            <a:r>
              <a:rPr lang="en-US" sz="1600" dirty="0">
                <a:latin typeface="Arial" charset="0"/>
              </a:rPr>
              <a:t>town, or owing to the demand for big centrally situated business premises,</a:t>
            </a:r>
          </a:p>
          <a:p>
            <a:pPr marL="0" indent="0">
              <a:buNone/>
            </a:pPr>
            <a:r>
              <a:rPr lang="en-US" sz="1600" dirty="0">
                <a:latin typeface="Arial" charset="0"/>
              </a:rPr>
              <a:t>or owing to traffic requirements, such as the laying down of railways,</a:t>
            </a:r>
          </a:p>
          <a:p>
            <a:pPr marL="0" indent="0">
              <a:buNone/>
            </a:pPr>
            <a:r>
              <a:rPr lang="en-US" sz="1600" dirty="0">
                <a:latin typeface="Arial" charset="0"/>
              </a:rPr>
              <a:t>streets, etc. No matter how different the reasons may be, the result is everywhere</a:t>
            </a:r>
          </a:p>
          <a:p>
            <a:pPr marL="0" indent="0">
              <a:buNone/>
            </a:pPr>
            <a:r>
              <a:rPr lang="en-US" sz="1600" dirty="0">
                <a:latin typeface="Arial" charset="0"/>
              </a:rPr>
              <a:t>the same: the scandalous alleys and lanes disappear . . . but they</a:t>
            </a:r>
          </a:p>
          <a:p>
            <a:pPr marL="0" indent="0">
              <a:buNone/>
            </a:pPr>
            <a:r>
              <a:rPr lang="en-US" sz="1600" dirty="0">
                <a:latin typeface="Arial" charset="0"/>
              </a:rPr>
              <a:t>reappear again immediately somewhere else</a:t>
            </a:r>
            <a:r>
              <a:rPr lang="en-US" sz="1600" dirty="0" smtClean="0">
                <a:latin typeface="Arial" charset="0"/>
              </a:rPr>
              <a:t>.’</a:t>
            </a:r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33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1027113"/>
            <a:ext cx="8637588" cy="457200"/>
          </a:xfrm>
        </p:spPr>
        <p:txBody>
          <a:bodyPr/>
          <a:lstStyle/>
          <a:p>
            <a:r>
              <a:rPr lang="en-US" sz="2000" dirty="0">
                <a:solidFill>
                  <a:prstClr val="black"/>
                </a:solidFill>
                <a:latin typeface="Arial" charset="0"/>
              </a:rPr>
              <a:t>Conceptual Origins of the Dialectic of Urbanism: Engels and Simmel</a:t>
            </a:r>
            <a:endParaRPr lang="en-US" sz="2400" dirty="0">
              <a:latin typeface="Arial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charset="0"/>
                <a:cs typeface="Times New Roman" charset="0"/>
              </a:rPr>
              <a:t>On Haussmannization:</a:t>
            </a:r>
            <a:endParaRPr lang="en-US" sz="2400" dirty="0" smtClean="0">
              <a:latin typeface="Arial" charset="0"/>
              <a:cs typeface="Times New Roman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charset="0"/>
                <a:cs typeface="Times New Roman" charset="0"/>
              </a:rPr>
              <a:t>‘</a:t>
            </a:r>
            <a:r>
              <a:rPr lang="en-US" sz="1600" dirty="0" smtClean="0">
                <a:latin typeface="Arial" charset="0"/>
                <a:cs typeface="Times New Roman" charset="0"/>
              </a:rPr>
              <a:t>The </a:t>
            </a:r>
            <a:r>
              <a:rPr lang="en-US" sz="1600" dirty="0">
                <a:latin typeface="Arial" charset="0"/>
                <a:cs typeface="Times New Roman" charset="0"/>
              </a:rPr>
              <a:t>growth of the big modern cities gives the land in certain areas . . . an</a:t>
            </a:r>
          </a:p>
          <a:p>
            <a:pPr marL="0" indent="0">
              <a:buNone/>
            </a:pPr>
            <a:r>
              <a:rPr lang="en-US" sz="1600" dirty="0">
                <a:latin typeface="Arial" charset="0"/>
                <a:cs typeface="Times New Roman" charset="0"/>
              </a:rPr>
              <a:t>artificial and often colossally increasing value; the buildings erected on</a:t>
            </a:r>
          </a:p>
          <a:p>
            <a:pPr marL="0" indent="0">
              <a:buNone/>
            </a:pPr>
            <a:r>
              <a:rPr lang="en-US" sz="1600" dirty="0">
                <a:latin typeface="Arial" charset="0"/>
                <a:cs typeface="Times New Roman" charset="0"/>
              </a:rPr>
              <a:t>these areas depress this value, instead of increasing it, because they no</a:t>
            </a:r>
          </a:p>
          <a:p>
            <a:pPr marL="0" indent="0">
              <a:buNone/>
            </a:pPr>
            <a:r>
              <a:rPr lang="en-US" sz="1600" dirty="0">
                <a:latin typeface="Arial" charset="0"/>
                <a:cs typeface="Times New Roman" charset="0"/>
              </a:rPr>
              <a:t>longer correspond to the changed circumstances. They are pulled down and</a:t>
            </a:r>
          </a:p>
          <a:p>
            <a:pPr marL="0" indent="0">
              <a:buNone/>
            </a:pPr>
            <a:r>
              <a:rPr lang="en-US" sz="1600" dirty="0">
                <a:latin typeface="Arial" charset="0"/>
                <a:cs typeface="Times New Roman" charset="0"/>
              </a:rPr>
              <a:t>replaced by others. This takes place above all with workers’ houses which</a:t>
            </a:r>
          </a:p>
          <a:p>
            <a:pPr marL="0" indent="0">
              <a:buNone/>
            </a:pPr>
            <a:r>
              <a:rPr lang="en-US" sz="1600" dirty="0">
                <a:latin typeface="Arial" charset="0"/>
                <a:cs typeface="Times New Roman" charset="0"/>
              </a:rPr>
              <a:t>are situated centrally and whose rents, even with the greatest overcrowding,</a:t>
            </a:r>
          </a:p>
          <a:p>
            <a:pPr marL="0" indent="0">
              <a:buNone/>
            </a:pPr>
            <a:r>
              <a:rPr lang="en-US" sz="1600" dirty="0">
                <a:latin typeface="Arial" charset="0"/>
                <a:cs typeface="Times New Roman" charset="0"/>
              </a:rPr>
              <a:t>can never, or only very slowly, increase above a certain maximum. They</a:t>
            </a:r>
          </a:p>
          <a:p>
            <a:pPr marL="0" indent="0">
              <a:buNone/>
            </a:pPr>
            <a:r>
              <a:rPr lang="en-US" sz="1600" dirty="0">
                <a:latin typeface="Arial" charset="0"/>
                <a:cs typeface="Times New Roman" charset="0"/>
              </a:rPr>
              <a:t>are pulled down and in their stead shops, warehouses and public buildings</a:t>
            </a:r>
          </a:p>
          <a:p>
            <a:pPr marL="0" indent="0">
              <a:buNone/>
            </a:pPr>
            <a:r>
              <a:rPr lang="en-US" sz="1600" dirty="0">
                <a:latin typeface="Arial" charset="0"/>
                <a:cs typeface="Times New Roman" charset="0"/>
              </a:rPr>
              <a:t>are erected. Through its Haussmann in Paris, Bonapartism exploited this</a:t>
            </a:r>
          </a:p>
          <a:p>
            <a:pPr marL="0" indent="0">
              <a:buNone/>
            </a:pPr>
            <a:r>
              <a:rPr lang="en-US" sz="1600" dirty="0">
                <a:latin typeface="Arial" charset="0"/>
                <a:cs typeface="Times New Roman" charset="0"/>
              </a:rPr>
              <a:t>tendency </a:t>
            </a:r>
            <a:r>
              <a:rPr lang="en-US" sz="1600" dirty="0" smtClean="0">
                <a:latin typeface="Arial" charset="0"/>
                <a:cs typeface="Times New Roman" charset="0"/>
              </a:rPr>
              <a:t>tremendously….The </a:t>
            </a:r>
            <a:r>
              <a:rPr lang="en-US" sz="1600" dirty="0">
                <a:latin typeface="Arial" charset="0"/>
                <a:cs typeface="Times New Roman" charset="0"/>
              </a:rPr>
              <a:t>result is that the workers are forced out of</a:t>
            </a:r>
          </a:p>
          <a:p>
            <a:pPr marL="0" indent="0">
              <a:buNone/>
            </a:pPr>
            <a:r>
              <a:rPr lang="en-US" sz="1600" dirty="0">
                <a:latin typeface="Arial" charset="0"/>
                <a:cs typeface="Times New Roman" charset="0"/>
              </a:rPr>
              <a:t>the center of the towns towards the </a:t>
            </a:r>
            <a:r>
              <a:rPr lang="en-US" sz="1600" dirty="0" smtClean="0">
                <a:latin typeface="Arial" charset="0"/>
                <a:cs typeface="Times New Roman" charset="0"/>
              </a:rPr>
              <a:t>outskirts…’</a:t>
            </a:r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20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1027113"/>
            <a:ext cx="8637588" cy="457200"/>
          </a:xfrm>
        </p:spPr>
        <p:txBody>
          <a:bodyPr/>
          <a:lstStyle/>
          <a:p>
            <a:r>
              <a:rPr lang="en-US" sz="2000" dirty="0">
                <a:solidFill>
                  <a:prstClr val="black"/>
                </a:solidFill>
                <a:latin typeface="Arial" charset="0"/>
              </a:rPr>
              <a:t>Conceptual Origins of the Dialectic of Urbanism: Engels and Simmel</a:t>
            </a:r>
            <a:endParaRPr lang="en-US" sz="2400" dirty="0">
              <a:latin typeface="Arial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Arial" charset="0"/>
                <a:cs typeface="Times New Roman" charset="0"/>
              </a:rPr>
              <a:t>Simmel’s 1903 work on metropolis and ‘spiritual’ or mental life</a:t>
            </a:r>
          </a:p>
          <a:p>
            <a:pPr marL="0" indent="0">
              <a:buNone/>
            </a:pPr>
            <a:endParaRPr lang="en-US" sz="2000" dirty="0" smtClean="0">
              <a:latin typeface="Arial" charset="0"/>
              <a:cs typeface="Times New Roman" charset="0"/>
            </a:endParaRPr>
          </a:p>
          <a:p>
            <a:pPr marL="0" indent="0">
              <a:buNone/>
            </a:pPr>
            <a:r>
              <a:rPr lang="en-US" sz="2000" dirty="0">
                <a:latin typeface="Arial" charset="0"/>
                <a:cs typeface="Times New Roman" charset="0"/>
              </a:rPr>
              <a:t>	</a:t>
            </a:r>
            <a:r>
              <a:rPr lang="en-US" sz="2000" dirty="0" smtClean="0">
                <a:latin typeface="Arial" charset="0"/>
                <a:cs typeface="Times New Roman" charset="0"/>
              </a:rPr>
              <a:t>* Modern cities generate dissociated individuals.</a:t>
            </a:r>
          </a:p>
          <a:p>
            <a:pPr marL="0" indent="0">
              <a:buNone/>
            </a:pPr>
            <a:endParaRPr lang="en-US" sz="2000" dirty="0" smtClean="0">
              <a:latin typeface="Arial" charset="0"/>
              <a:cs typeface="Times New Roman" charset="0"/>
            </a:endParaRPr>
          </a:p>
          <a:p>
            <a:pPr marL="0" indent="0">
              <a:buNone/>
            </a:pPr>
            <a:r>
              <a:rPr lang="en-US" sz="2000" dirty="0">
                <a:latin typeface="Arial" charset="0"/>
                <a:cs typeface="Times New Roman" charset="0"/>
              </a:rPr>
              <a:t>	* ‘Dissociation’ </a:t>
            </a:r>
            <a:r>
              <a:rPr lang="en-US" sz="2000" dirty="0" smtClean="0">
                <a:latin typeface="Arial" charset="0"/>
                <a:cs typeface="Times New Roman" charset="0"/>
              </a:rPr>
              <a:t>is the </a:t>
            </a:r>
            <a:r>
              <a:rPr lang="en-US" sz="2000" dirty="0">
                <a:latin typeface="Arial" charset="0"/>
                <a:cs typeface="Times New Roman" charset="0"/>
              </a:rPr>
              <a:t>general processes through which </a:t>
            </a:r>
            <a:r>
              <a:rPr lang="en-US" sz="2000" dirty="0" smtClean="0">
                <a:latin typeface="Arial" charset="0"/>
                <a:cs typeface="Times New Roman" charset="0"/>
              </a:rPr>
              <a:t>individuals 	become </a:t>
            </a:r>
            <a:r>
              <a:rPr lang="en-US" sz="2000" dirty="0">
                <a:latin typeface="Arial" charset="0"/>
                <a:cs typeface="Times New Roman" charset="0"/>
              </a:rPr>
              <a:t>both psychically hardened to harsh urban </a:t>
            </a:r>
            <a:r>
              <a:rPr lang="en-US" sz="2000" dirty="0" smtClean="0">
                <a:latin typeface="Arial" charset="0"/>
                <a:cs typeface="Times New Roman" charset="0"/>
              </a:rPr>
              <a:t>environments 	and </a:t>
            </a:r>
            <a:r>
              <a:rPr lang="en-US" sz="2000" dirty="0">
                <a:latin typeface="Arial" charset="0"/>
                <a:cs typeface="Times New Roman" charset="0"/>
              </a:rPr>
              <a:t>uncoupled from one another as an adaptive response to </a:t>
            </a:r>
            <a:r>
              <a:rPr lang="en-US" sz="2000" dirty="0" smtClean="0">
                <a:latin typeface="Arial" charset="0"/>
                <a:cs typeface="Times New Roman" charset="0"/>
              </a:rPr>
              <a:t>the 	colonization of </a:t>
            </a:r>
            <a:r>
              <a:rPr lang="en-US" sz="2000" dirty="0">
                <a:latin typeface="Arial" charset="0"/>
                <a:cs typeface="Times New Roman" charset="0"/>
              </a:rPr>
              <a:t>human interaction by the impersonal rationality </a:t>
            </a:r>
            <a:r>
              <a:rPr lang="en-US" sz="2000" dirty="0" smtClean="0">
                <a:latin typeface="Arial" charset="0"/>
                <a:cs typeface="Times New Roman" charset="0"/>
              </a:rPr>
              <a:t>of 	capitalistic existence </a:t>
            </a:r>
            <a:r>
              <a:rPr lang="en-US" sz="2000" dirty="0">
                <a:latin typeface="Arial" charset="0"/>
                <a:cs typeface="Times New Roman" charset="0"/>
              </a:rPr>
              <a:t>in the city</a:t>
            </a:r>
            <a:r>
              <a:rPr lang="en-US" sz="2000" dirty="0" smtClean="0">
                <a:latin typeface="Arial" charset="0"/>
                <a:cs typeface="Times New Roman" charset="0"/>
              </a:rPr>
              <a:t>. </a:t>
            </a:r>
          </a:p>
          <a:p>
            <a:pPr marL="0" indent="0">
              <a:buNone/>
            </a:pPr>
            <a:endParaRPr lang="en-US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74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1027113"/>
            <a:ext cx="8637588" cy="457200"/>
          </a:xfrm>
        </p:spPr>
        <p:txBody>
          <a:bodyPr/>
          <a:lstStyle/>
          <a:p>
            <a:r>
              <a:rPr lang="en-US" sz="2000" dirty="0">
                <a:solidFill>
                  <a:prstClr val="black"/>
                </a:solidFill>
                <a:latin typeface="Arial" charset="0"/>
              </a:rPr>
              <a:t>Conceptual Origins of the Dialectic of Urbanism: Engels and Simmel</a:t>
            </a:r>
            <a:endParaRPr lang="en-US" sz="2400" dirty="0">
              <a:latin typeface="Arial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Arial" charset="0"/>
                <a:cs typeface="Times New Roman" charset="0"/>
              </a:rPr>
              <a:t>Yet such dissociation enables a new kind of individual freedom and self-constitution.</a:t>
            </a:r>
          </a:p>
          <a:p>
            <a:r>
              <a:rPr lang="en-US" sz="2000" dirty="0" smtClean="0">
                <a:latin typeface="Arial" charset="0"/>
                <a:cs typeface="Times New Roman" charset="0"/>
              </a:rPr>
              <a:t>Simmel says: ‘What appears here </a:t>
            </a:r>
            <a:r>
              <a:rPr lang="en-US" sz="2000" dirty="0">
                <a:latin typeface="Arial" charset="0"/>
                <a:cs typeface="Times New Roman" charset="0"/>
              </a:rPr>
              <a:t>[in the capitalist metropolis] </a:t>
            </a:r>
            <a:r>
              <a:rPr lang="en-US" sz="2000" dirty="0" smtClean="0">
                <a:latin typeface="Arial" charset="0"/>
                <a:cs typeface="Times New Roman" charset="0"/>
              </a:rPr>
              <a:t>as dissociation </a:t>
            </a:r>
            <a:r>
              <a:rPr lang="en-US" sz="2000" dirty="0">
                <a:latin typeface="Arial" charset="0"/>
                <a:cs typeface="Times New Roman" charset="0"/>
              </a:rPr>
              <a:t>is in reality only </a:t>
            </a:r>
            <a:r>
              <a:rPr lang="en-US" sz="2000" dirty="0" smtClean="0">
                <a:latin typeface="Arial" charset="0"/>
                <a:cs typeface="Times New Roman" charset="0"/>
              </a:rPr>
              <a:t>one of </a:t>
            </a:r>
            <a:r>
              <a:rPr lang="en-US" sz="2000" dirty="0">
                <a:latin typeface="Arial" charset="0"/>
                <a:cs typeface="Times New Roman" charset="0"/>
              </a:rPr>
              <a:t>the elementary forms of </a:t>
            </a:r>
            <a:r>
              <a:rPr lang="en-US" sz="2000" dirty="0" smtClean="0">
                <a:latin typeface="Arial" charset="0"/>
                <a:cs typeface="Times New Roman" charset="0"/>
              </a:rPr>
              <a:t>socialization...It </a:t>
            </a:r>
            <a:r>
              <a:rPr lang="en-US" sz="2000" dirty="0">
                <a:latin typeface="Arial" charset="0"/>
                <a:cs typeface="Times New Roman" charset="0"/>
              </a:rPr>
              <a:t>assures the individual </a:t>
            </a:r>
            <a:r>
              <a:rPr lang="en-US" sz="2000" dirty="0" smtClean="0">
                <a:latin typeface="Arial" charset="0"/>
                <a:cs typeface="Times New Roman" charset="0"/>
              </a:rPr>
              <a:t>of a </a:t>
            </a:r>
            <a:r>
              <a:rPr lang="en-US" sz="2000" dirty="0">
                <a:latin typeface="Arial" charset="0"/>
                <a:cs typeface="Times New Roman" charset="0"/>
              </a:rPr>
              <a:t>type and degree </a:t>
            </a:r>
            <a:r>
              <a:rPr lang="en-US" sz="2000" dirty="0" smtClean="0">
                <a:latin typeface="Arial" charset="0"/>
                <a:cs typeface="Times New Roman" charset="0"/>
              </a:rPr>
              <a:t>of personal </a:t>
            </a:r>
            <a:r>
              <a:rPr lang="en-US" sz="2000" dirty="0">
                <a:latin typeface="Arial" charset="0"/>
                <a:cs typeface="Times New Roman" charset="0"/>
              </a:rPr>
              <a:t>freedom to which there is no analogy </a:t>
            </a:r>
            <a:r>
              <a:rPr lang="en-US" sz="2000" dirty="0" smtClean="0">
                <a:latin typeface="Arial" charset="0"/>
                <a:cs typeface="Times New Roman" charset="0"/>
              </a:rPr>
              <a:t>in other </a:t>
            </a:r>
            <a:r>
              <a:rPr lang="en-US" sz="2000" dirty="0">
                <a:latin typeface="Arial" charset="0"/>
                <a:cs typeface="Times New Roman" charset="0"/>
              </a:rPr>
              <a:t>circumstances</a:t>
            </a:r>
            <a:r>
              <a:rPr lang="en-US" sz="2000" dirty="0" smtClean="0">
                <a:latin typeface="Arial" charset="0"/>
                <a:cs typeface="Times New Roman" charset="0"/>
              </a:rPr>
              <a:t>.’</a:t>
            </a:r>
          </a:p>
          <a:p>
            <a:r>
              <a:rPr lang="en-US" sz="2000" dirty="0" smtClean="0">
                <a:latin typeface="Arial" charset="0"/>
                <a:cs typeface="Times New Roman" charset="0"/>
              </a:rPr>
              <a:t>Strong ties (community, tradition, etc.) become frayed in the urban milieu, and weak or ‘secondary’ ties come to replace them in emancipatory ways.</a:t>
            </a:r>
            <a:endParaRPr lang="en-US" sz="2000" dirty="0" smtClean="0">
              <a:latin typeface="Arial" charset="0"/>
              <a:cs typeface="Times New Roman" charset="0"/>
            </a:endParaRPr>
          </a:p>
          <a:p>
            <a:pPr marL="0" indent="0">
              <a:buNone/>
            </a:pPr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90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1027113"/>
            <a:ext cx="8637588" cy="457200"/>
          </a:xfrm>
        </p:spPr>
        <p:txBody>
          <a:bodyPr/>
          <a:lstStyle/>
          <a:p>
            <a:r>
              <a:rPr lang="en-US" sz="2000" dirty="0">
                <a:solidFill>
                  <a:prstClr val="black"/>
                </a:solidFill>
                <a:latin typeface="Arial" charset="0"/>
              </a:rPr>
              <a:t>Conceptual Origins of the Dialectic of Urbanism: Engels and Simmel</a:t>
            </a:r>
            <a:endParaRPr lang="en-US" sz="2400" dirty="0">
              <a:latin typeface="Arial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000" dirty="0" smtClean="0">
                <a:solidFill>
                  <a:prstClr val="black"/>
                </a:solidFill>
                <a:latin typeface="Arial" charset="0"/>
                <a:cs typeface="Times New Roman" charset="0"/>
              </a:rPr>
              <a:t>Simmel’s argument, which serves as a kind of an early articulation of the dialectic of urbanism, is that:</a:t>
            </a: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Arial" charset="0"/>
                <a:cs typeface="Times New Roman" charset="0"/>
              </a:rPr>
              <a:t>	</a:t>
            </a:r>
            <a:r>
              <a:rPr lang="en-US" sz="2000" dirty="0" smtClean="0">
                <a:solidFill>
                  <a:prstClr val="black"/>
                </a:solidFill>
                <a:latin typeface="Arial" charset="0"/>
                <a:cs typeface="Times New Roman" charset="0"/>
              </a:rPr>
              <a:t>While </a:t>
            </a:r>
            <a:r>
              <a:rPr lang="en-US" sz="2000" dirty="0">
                <a:solidFill>
                  <a:prstClr val="black"/>
                </a:solidFill>
                <a:latin typeface="Arial" charset="0"/>
                <a:cs typeface="Times New Roman" charset="0"/>
              </a:rPr>
              <a:t>the structures and routines of city life are </a:t>
            </a:r>
            <a:r>
              <a:rPr lang="en-US" sz="2000" dirty="0" smtClean="0">
                <a:solidFill>
                  <a:prstClr val="black"/>
                </a:solidFill>
                <a:latin typeface="Arial" charset="0"/>
                <a:cs typeface="Times New Roman" charset="0"/>
              </a:rPr>
              <a:t>profoundly 	dissociating, such </a:t>
            </a:r>
            <a:r>
              <a:rPr lang="en-US" sz="2000" dirty="0">
                <a:solidFill>
                  <a:prstClr val="black"/>
                </a:solidFill>
                <a:latin typeface="Arial" charset="0"/>
                <a:cs typeface="Times New Roman" charset="0"/>
              </a:rPr>
              <a:t>dissociating features make possible a flexible </a:t>
            </a:r>
            <a:r>
              <a:rPr lang="en-US" sz="2000" dirty="0" smtClean="0">
                <a:solidFill>
                  <a:prstClr val="black"/>
                </a:solidFill>
                <a:latin typeface="Arial" charset="0"/>
                <a:cs typeface="Times New Roman" charset="0"/>
              </a:rPr>
              <a:t>	scheme of perceptions </a:t>
            </a:r>
            <a:r>
              <a:rPr lang="en-US" sz="2000" dirty="0">
                <a:solidFill>
                  <a:prstClr val="black"/>
                </a:solidFill>
                <a:latin typeface="Arial" charset="0"/>
                <a:cs typeface="Times New Roman" charset="0"/>
              </a:rPr>
              <a:t>– an urban habitus, as it were – of creative </a:t>
            </a:r>
            <a:r>
              <a:rPr lang="en-US" sz="2000" dirty="0" smtClean="0">
                <a:solidFill>
                  <a:prstClr val="black"/>
                </a:solidFill>
                <a:latin typeface="Arial" charset="0"/>
                <a:cs typeface="Times New Roman" charset="0"/>
              </a:rPr>
              <a:t>	individualism and loose secondary ties that enable new forms of 	association and action outside of rigid non-urban cultural norms.</a:t>
            </a:r>
            <a:endParaRPr lang="en-US" sz="2000" dirty="0">
              <a:solidFill>
                <a:prstClr val="black"/>
              </a:solidFill>
              <a:latin typeface="Arial" charset="0"/>
              <a:cs typeface="Times New Roman" charset="0"/>
            </a:endParaRPr>
          </a:p>
          <a:p>
            <a:pPr marL="0" indent="0">
              <a:buNone/>
            </a:pPr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05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496</Words>
  <Application>Microsoft Office PowerPoint</Application>
  <PresentationFormat>On-screen Show (4:3)</PresentationFormat>
  <Paragraphs>64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The Dialectic of Urbanism: Rethinking Street Cultures SOC604: Lecture IV Joseph D. Lewandowski </vt:lpstr>
      <vt:lpstr>Dialectic of Urbanism</vt:lpstr>
      <vt:lpstr>Dialectic of Urbanism</vt:lpstr>
      <vt:lpstr>Conceptual Origins of the Dialectic of Urbanism: Engels and Simmel</vt:lpstr>
      <vt:lpstr>Conceptual Origins of the Dialectic of Urbanism: Engels and Simmel</vt:lpstr>
      <vt:lpstr>Conceptual Origins of the Dialectic of Urbanism: Engels and Simmel</vt:lpstr>
      <vt:lpstr>Conceptual Origins of the Dialectic of Urbanism: Engels and Simmel</vt:lpstr>
      <vt:lpstr>Conceptual Origins of the Dialectic of Urbanism: Engels and Simmel</vt:lpstr>
      <vt:lpstr>Conceptual Origins of the Dialectic of Urbanism: Engels and Simmel</vt:lpstr>
      <vt:lpstr>The Dialectic of Urbanism today: Camilo Vergara’s Invincible Cities</vt:lpstr>
    </vt:vector>
  </TitlesOfParts>
  <Company>jd associates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(White) Police and Black Males SOC604: Lecture II Joseph D. Lewandowski</dc:title>
  <dc:creator>Joseph Lewandowski</dc:creator>
  <cp:lastModifiedBy>Joseph Lewandowski</cp:lastModifiedBy>
  <cp:revision>18</cp:revision>
  <dcterms:created xsi:type="dcterms:W3CDTF">2016-03-08T10:00:46Z</dcterms:created>
  <dcterms:modified xsi:type="dcterms:W3CDTF">2016-03-31T10:45:14Z</dcterms:modified>
</cp:coreProperties>
</file>