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7" r:id="rId2"/>
    <p:sldId id="260" r:id="rId3"/>
    <p:sldId id="262" r:id="rId4"/>
    <p:sldId id="264" r:id="rId5"/>
    <p:sldId id="265" r:id="rId6"/>
    <p:sldId id="274" r:id="rId7"/>
    <p:sldId id="267" r:id="rId8"/>
    <p:sldId id="269" r:id="rId9"/>
    <p:sldId id="271"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50" d="100"/>
          <a:sy n="150" d="100"/>
        </p:scale>
        <p:origin x="330" y="7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E6C633-DD65-894C-9816-B0500806D529}" type="datetimeFigureOut">
              <a:rPr lang="en-US" smtClean="0"/>
              <a:t>4/26/2016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D54216-3A2F-E44C-993B-BF15C41143D5}" type="slidenum">
              <a:rPr lang="en-US" smtClean="0"/>
              <a:t>‹#›</a:t>
            </a:fld>
            <a:endParaRPr lang="en-US" dirty="0"/>
          </a:p>
        </p:txBody>
      </p:sp>
    </p:spTree>
    <p:extLst>
      <p:ext uri="{BB962C8B-B14F-4D97-AF65-F5344CB8AC3E}">
        <p14:creationId xmlns:p14="http://schemas.microsoft.com/office/powerpoint/2010/main" val="126697585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C6C45A8C-1876-5F4D-88D6-94B53A5B14A4}" type="slidenum">
              <a:rPr lang="en-US" sz="1200"/>
              <a:pPr eaLnBrk="1" hangingPunct="1"/>
              <a:t>1</a:t>
            </a:fld>
            <a:endParaRPr lang="en-US" sz="1200" dirty="0"/>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de-DE" dirty="0">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CF4262D-9CE0-FF4E-BBC9-9FC39E0C7545}" type="datetimeFigureOut">
              <a:rPr lang="en-US" smtClean="0"/>
              <a:t>4/26/2016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BACA514-8535-9D46-8CE2-45159CF9DFF9}" type="slidenum">
              <a:rPr lang="en-US" smtClean="0"/>
              <a:t>‹#›</a:t>
            </a:fld>
            <a:endParaRPr lang="en-US" dirty="0"/>
          </a:p>
        </p:txBody>
      </p:sp>
    </p:spTree>
    <p:extLst>
      <p:ext uri="{BB962C8B-B14F-4D97-AF65-F5344CB8AC3E}">
        <p14:creationId xmlns:p14="http://schemas.microsoft.com/office/powerpoint/2010/main" val="2110004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F4262D-9CE0-FF4E-BBC9-9FC39E0C7545}" type="datetimeFigureOut">
              <a:rPr lang="en-US" smtClean="0"/>
              <a:t>4/26/2016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BACA514-8535-9D46-8CE2-45159CF9DFF9}" type="slidenum">
              <a:rPr lang="en-US" smtClean="0"/>
              <a:t>‹#›</a:t>
            </a:fld>
            <a:endParaRPr lang="en-US" dirty="0"/>
          </a:p>
        </p:txBody>
      </p:sp>
    </p:spTree>
    <p:extLst>
      <p:ext uri="{BB962C8B-B14F-4D97-AF65-F5344CB8AC3E}">
        <p14:creationId xmlns:p14="http://schemas.microsoft.com/office/powerpoint/2010/main" val="3931727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F4262D-9CE0-FF4E-BBC9-9FC39E0C7545}" type="datetimeFigureOut">
              <a:rPr lang="en-US" smtClean="0"/>
              <a:t>4/26/2016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BACA514-8535-9D46-8CE2-45159CF9DFF9}" type="slidenum">
              <a:rPr lang="en-US" smtClean="0"/>
              <a:t>‹#›</a:t>
            </a:fld>
            <a:endParaRPr lang="en-US" dirty="0"/>
          </a:p>
        </p:txBody>
      </p:sp>
    </p:spTree>
    <p:extLst>
      <p:ext uri="{BB962C8B-B14F-4D97-AF65-F5344CB8AC3E}">
        <p14:creationId xmlns:p14="http://schemas.microsoft.com/office/powerpoint/2010/main" val="613358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F4262D-9CE0-FF4E-BBC9-9FC39E0C7545}" type="datetimeFigureOut">
              <a:rPr lang="en-US" smtClean="0"/>
              <a:t>4/26/2016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BACA514-8535-9D46-8CE2-45159CF9DFF9}" type="slidenum">
              <a:rPr lang="en-US" smtClean="0"/>
              <a:t>‹#›</a:t>
            </a:fld>
            <a:endParaRPr lang="en-US" dirty="0"/>
          </a:p>
        </p:txBody>
      </p:sp>
    </p:spTree>
    <p:extLst>
      <p:ext uri="{BB962C8B-B14F-4D97-AF65-F5344CB8AC3E}">
        <p14:creationId xmlns:p14="http://schemas.microsoft.com/office/powerpoint/2010/main" val="3050160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F4262D-9CE0-FF4E-BBC9-9FC39E0C7545}" type="datetimeFigureOut">
              <a:rPr lang="en-US" smtClean="0"/>
              <a:t>4/26/2016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BACA514-8535-9D46-8CE2-45159CF9DFF9}" type="slidenum">
              <a:rPr lang="en-US" smtClean="0"/>
              <a:t>‹#›</a:t>
            </a:fld>
            <a:endParaRPr lang="en-US" dirty="0"/>
          </a:p>
        </p:txBody>
      </p:sp>
    </p:spTree>
    <p:extLst>
      <p:ext uri="{BB962C8B-B14F-4D97-AF65-F5344CB8AC3E}">
        <p14:creationId xmlns:p14="http://schemas.microsoft.com/office/powerpoint/2010/main" val="2835170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CF4262D-9CE0-FF4E-BBC9-9FC39E0C7545}" type="datetimeFigureOut">
              <a:rPr lang="en-US" smtClean="0"/>
              <a:t>4/26/2016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BACA514-8535-9D46-8CE2-45159CF9DFF9}" type="slidenum">
              <a:rPr lang="en-US" smtClean="0"/>
              <a:t>‹#›</a:t>
            </a:fld>
            <a:endParaRPr lang="en-US" dirty="0"/>
          </a:p>
        </p:txBody>
      </p:sp>
    </p:spTree>
    <p:extLst>
      <p:ext uri="{BB962C8B-B14F-4D97-AF65-F5344CB8AC3E}">
        <p14:creationId xmlns:p14="http://schemas.microsoft.com/office/powerpoint/2010/main" val="2567284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CF4262D-9CE0-FF4E-BBC9-9FC39E0C7545}" type="datetimeFigureOut">
              <a:rPr lang="en-US" smtClean="0"/>
              <a:t>4/26/2016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BACA514-8535-9D46-8CE2-45159CF9DFF9}" type="slidenum">
              <a:rPr lang="en-US" smtClean="0"/>
              <a:t>‹#›</a:t>
            </a:fld>
            <a:endParaRPr lang="en-US" dirty="0"/>
          </a:p>
        </p:txBody>
      </p:sp>
    </p:spTree>
    <p:extLst>
      <p:ext uri="{BB962C8B-B14F-4D97-AF65-F5344CB8AC3E}">
        <p14:creationId xmlns:p14="http://schemas.microsoft.com/office/powerpoint/2010/main" val="1422316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CF4262D-9CE0-FF4E-BBC9-9FC39E0C7545}" type="datetimeFigureOut">
              <a:rPr lang="en-US" smtClean="0"/>
              <a:t>4/26/2016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BACA514-8535-9D46-8CE2-45159CF9DFF9}" type="slidenum">
              <a:rPr lang="en-US" smtClean="0"/>
              <a:t>‹#›</a:t>
            </a:fld>
            <a:endParaRPr lang="en-US" dirty="0"/>
          </a:p>
        </p:txBody>
      </p:sp>
    </p:spTree>
    <p:extLst>
      <p:ext uri="{BB962C8B-B14F-4D97-AF65-F5344CB8AC3E}">
        <p14:creationId xmlns:p14="http://schemas.microsoft.com/office/powerpoint/2010/main" val="1454499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F4262D-9CE0-FF4E-BBC9-9FC39E0C7545}" type="datetimeFigureOut">
              <a:rPr lang="en-US" smtClean="0"/>
              <a:t>4/26/2016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BACA514-8535-9D46-8CE2-45159CF9DFF9}" type="slidenum">
              <a:rPr lang="en-US" smtClean="0"/>
              <a:t>‹#›</a:t>
            </a:fld>
            <a:endParaRPr lang="en-US" dirty="0"/>
          </a:p>
        </p:txBody>
      </p:sp>
    </p:spTree>
    <p:extLst>
      <p:ext uri="{BB962C8B-B14F-4D97-AF65-F5344CB8AC3E}">
        <p14:creationId xmlns:p14="http://schemas.microsoft.com/office/powerpoint/2010/main" val="505505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F4262D-9CE0-FF4E-BBC9-9FC39E0C7545}" type="datetimeFigureOut">
              <a:rPr lang="en-US" smtClean="0"/>
              <a:t>4/26/2016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BACA514-8535-9D46-8CE2-45159CF9DFF9}" type="slidenum">
              <a:rPr lang="en-US" smtClean="0"/>
              <a:t>‹#›</a:t>
            </a:fld>
            <a:endParaRPr lang="en-US" dirty="0"/>
          </a:p>
        </p:txBody>
      </p:sp>
    </p:spTree>
    <p:extLst>
      <p:ext uri="{BB962C8B-B14F-4D97-AF65-F5344CB8AC3E}">
        <p14:creationId xmlns:p14="http://schemas.microsoft.com/office/powerpoint/2010/main" val="830971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F4262D-9CE0-FF4E-BBC9-9FC39E0C7545}" type="datetimeFigureOut">
              <a:rPr lang="en-US" smtClean="0"/>
              <a:t>4/26/2016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BACA514-8535-9D46-8CE2-45159CF9DFF9}" type="slidenum">
              <a:rPr lang="en-US" smtClean="0"/>
              <a:t>‹#›</a:t>
            </a:fld>
            <a:endParaRPr lang="en-US" dirty="0"/>
          </a:p>
        </p:txBody>
      </p:sp>
    </p:spTree>
    <p:extLst>
      <p:ext uri="{BB962C8B-B14F-4D97-AF65-F5344CB8AC3E}">
        <p14:creationId xmlns:p14="http://schemas.microsoft.com/office/powerpoint/2010/main" val="3300855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F4262D-9CE0-FF4E-BBC9-9FC39E0C7545}" type="datetimeFigureOut">
              <a:rPr lang="en-US" smtClean="0"/>
              <a:t>4/26/2016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ACA514-8535-9D46-8CE2-45159CF9DFF9}" type="slidenum">
              <a:rPr lang="en-US" smtClean="0"/>
              <a:t>‹#›</a:t>
            </a:fld>
            <a:endParaRPr lang="en-US" dirty="0"/>
          </a:p>
        </p:txBody>
      </p:sp>
    </p:spTree>
    <p:extLst>
      <p:ext uri="{BB962C8B-B14F-4D97-AF65-F5344CB8AC3E}">
        <p14:creationId xmlns:p14="http://schemas.microsoft.com/office/powerpoint/2010/main" val="19735274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ChangeArrowheads="1"/>
          </p:cNvSpPr>
          <p:nvPr>
            <p:ph type="title"/>
          </p:nvPr>
        </p:nvSpPr>
        <p:spPr>
          <a:xfrm>
            <a:off x="317500" y="422275"/>
            <a:ext cx="8637588" cy="1062038"/>
          </a:xfrm>
        </p:spPr>
        <p:txBody>
          <a:bodyPr/>
          <a:lstStyle/>
          <a:p>
            <a:pPr algn="ctr" eaLnBrk="1" hangingPunct="1"/>
            <a:r>
              <a:rPr lang="en-US" altLang="ja-JP" sz="1500" dirty="0" smtClean="0">
                <a:latin typeface="Arial" charset="0"/>
              </a:rPr>
              <a:t>Urbanism and Social Capital</a:t>
            </a:r>
            <a:r>
              <a:rPr lang="en-US" altLang="ja-JP" sz="1500" dirty="0">
                <a:latin typeface="Arial" charset="0"/>
              </a:rPr>
              <a:t/>
            </a:r>
            <a:br>
              <a:rPr lang="en-US" altLang="ja-JP" sz="1500" dirty="0">
                <a:latin typeface="Arial" charset="0"/>
              </a:rPr>
            </a:br>
            <a:r>
              <a:rPr lang="en-US" altLang="ja-JP" sz="1500" dirty="0">
                <a:latin typeface="Arial" charset="0"/>
              </a:rPr>
              <a:t>SOC604: Lecture </a:t>
            </a:r>
            <a:r>
              <a:rPr lang="en-US" altLang="ja-JP" sz="1500" dirty="0">
                <a:latin typeface="Arial" charset="0"/>
              </a:rPr>
              <a:t>V</a:t>
            </a:r>
            <a:r>
              <a:rPr lang="en-US" altLang="ja-JP" sz="1500" dirty="0" smtClean="0">
                <a:latin typeface="Arial" charset="0"/>
              </a:rPr>
              <a:t/>
            </a:r>
            <a:br>
              <a:rPr lang="en-US" altLang="ja-JP" sz="1500" dirty="0" smtClean="0">
                <a:latin typeface="Arial" charset="0"/>
              </a:rPr>
            </a:br>
            <a:r>
              <a:rPr lang="en-US" altLang="ja-JP" sz="1500" dirty="0" smtClean="0">
                <a:latin typeface="Arial" charset="0"/>
              </a:rPr>
              <a:t>Joseph </a:t>
            </a:r>
            <a:r>
              <a:rPr lang="en-US" altLang="ja-JP" sz="1500" dirty="0">
                <a:latin typeface="Arial" charset="0"/>
              </a:rPr>
              <a:t>D. Lewandowski</a:t>
            </a:r>
            <a:br>
              <a:rPr lang="en-US" altLang="ja-JP" sz="1500" dirty="0">
                <a:latin typeface="Arial" charset="0"/>
              </a:rPr>
            </a:br>
            <a:endParaRPr lang="en-US" sz="1800" dirty="0">
              <a:latin typeface="Arial" charset="0"/>
            </a:endParaRPr>
          </a:p>
        </p:txBody>
      </p:sp>
      <p:sp>
        <p:nvSpPr>
          <p:cNvPr id="13314" name="Rectangle 7"/>
          <p:cNvSpPr>
            <a:spLocks noGrp="1" noChangeArrowheads="1"/>
          </p:cNvSpPr>
          <p:nvPr>
            <p:ph type="body" idx="1"/>
          </p:nvPr>
        </p:nvSpPr>
        <p:spPr/>
        <p:txBody>
          <a:bodyPr/>
          <a:lstStyle/>
          <a:p>
            <a:pPr eaLnBrk="1" hangingPunct="1">
              <a:buFont typeface="Wingdings" charset="0"/>
              <a:buNone/>
            </a:pPr>
            <a:endParaRPr lang="de-DE" sz="2400" dirty="0">
              <a:latin typeface="Arial" charset="0"/>
            </a:endParaRPr>
          </a:p>
        </p:txBody>
      </p:sp>
      <p:pic>
        <p:nvPicPr>
          <p:cNvPr id="13315"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981200"/>
            <a:ext cx="60960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12435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a:xfrm>
            <a:off x="317500" y="1027113"/>
            <a:ext cx="8637588" cy="457200"/>
          </a:xfrm>
        </p:spPr>
        <p:txBody>
          <a:bodyPr/>
          <a:lstStyle/>
          <a:p>
            <a:r>
              <a:rPr lang="en-US" sz="2400" dirty="0">
                <a:latin typeface="Arial" panose="020B0604020202020204" pitchFamily="34" charset="0"/>
                <a:cs typeface="Arial" panose="020B0604020202020204" pitchFamily="34" charset="0"/>
              </a:rPr>
              <a:t>What is Social Capital?</a:t>
            </a:r>
            <a:endParaRPr lang="en-US" sz="2400" dirty="0">
              <a:latin typeface="Arial" panose="020B0604020202020204" pitchFamily="34" charset="0"/>
              <a:cs typeface="Arial" panose="020B0604020202020204" pitchFamily="34" charset="0"/>
            </a:endParaRPr>
          </a:p>
        </p:txBody>
      </p:sp>
      <p:sp>
        <p:nvSpPr>
          <p:cNvPr id="16386" name="Rectangle 3"/>
          <p:cNvSpPr>
            <a:spLocks noGrp="1" noChangeArrowheads="1"/>
          </p:cNvSpPr>
          <p:nvPr>
            <p:ph type="body" idx="1"/>
          </p:nvPr>
        </p:nvSpPr>
        <p:spPr/>
        <p:txBody>
          <a:bodyPr>
            <a:normAutofit/>
          </a:bodyPr>
          <a:lstStyle/>
          <a:p>
            <a:pPr>
              <a:lnSpc>
                <a:spcPct val="90000"/>
              </a:lnSpc>
            </a:pPr>
            <a:r>
              <a:rPr lang="en-US" altLang="en-US" sz="2000" b="1" dirty="0">
                <a:latin typeface="Arial" panose="020B0604020202020204" pitchFamily="34" charset="0"/>
                <a:cs typeface="Arial" panose="020B0604020202020204" pitchFamily="34" charset="0"/>
              </a:rPr>
              <a:t>Capital</a:t>
            </a:r>
            <a:r>
              <a:rPr lang="en-US" altLang="en-US" sz="2000" dirty="0">
                <a:latin typeface="Arial" panose="020B0604020202020204" pitchFamily="34" charset="0"/>
                <a:cs typeface="Arial" panose="020B0604020202020204" pitchFamily="34" charset="0"/>
              </a:rPr>
              <a:t> is value accumulated or stored in physical objects</a:t>
            </a:r>
            <a:r>
              <a:rPr lang="en-US" altLang="zh-CN" sz="2000" dirty="0">
                <a:latin typeface="Arial" panose="020B0604020202020204" pitchFamily="34" charset="0"/>
                <a:ea typeface="SimSun" pitchFamily="2" charset="-122"/>
                <a:cs typeface="Arial" panose="020B0604020202020204" pitchFamily="34" charset="0"/>
              </a:rPr>
              <a:t>—</a:t>
            </a:r>
            <a:r>
              <a:rPr lang="en-US" altLang="en-US" sz="2000" dirty="0">
                <a:latin typeface="Arial" panose="020B0604020202020204" pitchFamily="34" charset="0"/>
                <a:cs typeface="Arial" panose="020B0604020202020204" pitchFamily="34" charset="0"/>
              </a:rPr>
              <a:t>timber, coal, screwdrivers, etc.</a:t>
            </a:r>
          </a:p>
          <a:p>
            <a:pPr>
              <a:lnSpc>
                <a:spcPct val="90000"/>
              </a:lnSpc>
            </a:pPr>
            <a:r>
              <a:rPr lang="en-US" altLang="en-US" sz="2000" b="1" dirty="0">
                <a:latin typeface="Arial" panose="020B0604020202020204" pitchFamily="34" charset="0"/>
                <a:cs typeface="Arial" panose="020B0604020202020204" pitchFamily="34" charset="0"/>
              </a:rPr>
              <a:t>Human capital </a:t>
            </a:r>
            <a:r>
              <a:rPr lang="en-US" altLang="en-US" sz="2000" dirty="0">
                <a:latin typeface="Arial" panose="020B0604020202020204" pitchFamily="34" charset="0"/>
                <a:cs typeface="Arial" panose="020B0604020202020204" pitchFamily="34" charset="0"/>
              </a:rPr>
              <a:t>is value accumulated or stored in individual human beings</a:t>
            </a:r>
            <a:r>
              <a:rPr lang="en-US" altLang="zh-CN" sz="2000" dirty="0">
                <a:latin typeface="Arial" panose="020B0604020202020204" pitchFamily="34" charset="0"/>
                <a:ea typeface="SimSun" pitchFamily="2" charset="-122"/>
                <a:cs typeface="Arial" panose="020B0604020202020204" pitchFamily="34" charset="0"/>
              </a:rPr>
              <a:t>—</a:t>
            </a:r>
            <a:r>
              <a:rPr lang="en-US" altLang="en-US" sz="2000" dirty="0">
                <a:latin typeface="Arial" panose="020B0604020202020204" pitchFamily="34" charset="0"/>
                <a:cs typeface="Arial" panose="020B0604020202020204" pitchFamily="34" charset="0"/>
              </a:rPr>
              <a:t>skills, training, knowledge, education, etc.</a:t>
            </a:r>
          </a:p>
          <a:p>
            <a:pPr>
              <a:lnSpc>
                <a:spcPct val="90000"/>
              </a:lnSpc>
            </a:pPr>
            <a:r>
              <a:rPr lang="en-US" altLang="en-US" sz="2000" b="1" dirty="0">
                <a:latin typeface="Arial" panose="020B0604020202020204" pitchFamily="34" charset="0"/>
                <a:cs typeface="Arial" panose="020B0604020202020204" pitchFamily="34" charset="0"/>
              </a:rPr>
              <a:t>Social capital </a:t>
            </a:r>
            <a:r>
              <a:rPr lang="en-US" altLang="en-US" sz="2000" dirty="0">
                <a:latin typeface="Arial" panose="020B0604020202020204" pitchFamily="34" charset="0"/>
                <a:cs typeface="Arial" panose="020B0604020202020204" pitchFamily="34" charset="0"/>
              </a:rPr>
              <a:t>is value accumulated or stored between and among individual human beings</a:t>
            </a:r>
            <a:r>
              <a:rPr lang="en-US" altLang="zh-CN" sz="2000" dirty="0">
                <a:latin typeface="Arial" panose="020B0604020202020204" pitchFamily="34" charset="0"/>
                <a:ea typeface="SimSun" pitchFamily="2" charset="-122"/>
                <a:cs typeface="Arial" panose="020B0604020202020204" pitchFamily="34" charset="0"/>
              </a:rPr>
              <a:t>—</a:t>
            </a:r>
            <a:r>
              <a:rPr lang="en-US" altLang="en-US" sz="2000" dirty="0">
                <a:latin typeface="Arial" panose="020B0604020202020204" pitchFamily="34" charset="0"/>
                <a:cs typeface="Arial" panose="020B0604020202020204" pitchFamily="34" charset="0"/>
              </a:rPr>
              <a:t>social connections, norms, ties and networks of trust that facilitate individual and collective action in a given context or structure</a:t>
            </a:r>
          </a:p>
          <a:p>
            <a:pPr marL="0" indent="0" eaLnBrk="1" hangingPunct="1">
              <a:buNone/>
            </a:pPr>
            <a:endParaRPr lang="en-US" sz="2000" dirty="0">
              <a:latin typeface="Arial" charset="0"/>
            </a:endParaRPr>
          </a:p>
        </p:txBody>
      </p:sp>
    </p:spTree>
    <p:extLst>
      <p:ext uri="{BB962C8B-B14F-4D97-AF65-F5344CB8AC3E}">
        <p14:creationId xmlns:p14="http://schemas.microsoft.com/office/powerpoint/2010/main" val="38560576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a:xfrm>
            <a:off x="317500" y="1027113"/>
            <a:ext cx="8637588" cy="457200"/>
          </a:xfrm>
        </p:spPr>
        <p:txBody>
          <a:bodyPr/>
          <a:lstStyle/>
          <a:p>
            <a:r>
              <a:rPr lang="en-US" sz="2400" dirty="0">
                <a:latin typeface="Arial" panose="020B0604020202020204" pitchFamily="34" charset="0"/>
                <a:cs typeface="Arial" panose="020B0604020202020204" pitchFamily="34" charset="0"/>
              </a:rPr>
              <a:t>Dominant Threads in Contemporary Social Capital Studies</a:t>
            </a:r>
            <a:endParaRPr lang="en-US" sz="2400" dirty="0">
              <a:latin typeface="Arial" panose="020B0604020202020204" pitchFamily="34" charset="0"/>
              <a:cs typeface="Arial" panose="020B0604020202020204" pitchFamily="34" charset="0"/>
            </a:endParaRPr>
          </a:p>
        </p:txBody>
      </p:sp>
      <p:sp>
        <p:nvSpPr>
          <p:cNvPr id="16386" name="Rectangle 3"/>
          <p:cNvSpPr>
            <a:spLocks noGrp="1" noChangeArrowheads="1"/>
          </p:cNvSpPr>
          <p:nvPr>
            <p:ph type="body" idx="1"/>
          </p:nvPr>
        </p:nvSpPr>
        <p:spPr/>
        <p:txBody>
          <a:bodyPr>
            <a:normAutofit/>
          </a:bodyPr>
          <a:lstStyle/>
          <a:p>
            <a:pPr>
              <a:lnSpc>
                <a:spcPct val="80000"/>
              </a:lnSpc>
            </a:pPr>
            <a:r>
              <a:rPr lang="en-US" altLang="en-US" sz="2200" b="1" dirty="0">
                <a:latin typeface="Arial" panose="020B0604020202020204" pitchFamily="34" charset="0"/>
                <a:cs typeface="Arial" panose="020B0604020202020204" pitchFamily="34" charset="0"/>
              </a:rPr>
              <a:t>Economic thread</a:t>
            </a:r>
            <a:r>
              <a:rPr lang="en-US" altLang="en-US" sz="2200" dirty="0">
                <a:latin typeface="Arial" panose="020B0604020202020204" pitchFamily="34" charset="0"/>
                <a:cs typeface="Arial" panose="020B0604020202020204" pitchFamily="34" charset="0"/>
              </a:rPr>
              <a:t>: rational choice model found in Gary Becker and James Coleman and central to policy-oriented theories of growth and economic development such as those pursued at the World Bank</a:t>
            </a:r>
          </a:p>
          <a:p>
            <a:pPr>
              <a:lnSpc>
                <a:spcPct val="80000"/>
              </a:lnSpc>
            </a:pPr>
            <a:r>
              <a:rPr lang="en-US" altLang="en-US" sz="2200" b="1" dirty="0">
                <a:latin typeface="Arial" panose="020B0604020202020204" pitchFamily="34" charset="0"/>
                <a:cs typeface="Arial" panose="020B0604020202020204" pitchFamily="34" charset="0"/>
              </a:rPr>
              <a:t>Marxist thread</a:t>
            </a:r>
            <a:r>
              <a:rPr lang="en-US" altLang="en-US" sz="2200" dirty="0">
                <a:latin typeface="Arial" panose="020B0604020202020204" pitchFamily="34" charset="0"/>
                <a:cs typeface="Arial" panose="020B0604020202020204" pitchFamily="34" charset="0"/>
              </a:rPr>
              <a:t>: critical sociology exemplified by the work of Pierre Bourdieu, in which theories of social groups, stratification and conflict are applied in the empirical study of sociocultural practices</a:t>
            </a:r>
          </a:p>
          <a:p>
            <a:pPr>
              <a:lnSpc>
                <a:spcPct val="80000"/>
              </a:lnSpc>
            </a:pPr>
            <a:r>
              <a:rPr lang="en-US" altLang="en-US" sz="2200" b="1" dirty="0">
                <a:latin typeface="Arial" panose="020B0604020202020204" pitchFamily="34" charset="0"/>
                <a:cs typeface="Arial" panose="020B0604020202020204" pitchFamily="34" charset="0"/>
              </a:rPr>
              <a:t>Democratic thread</a:t>
            </a:r>
            <a:r>
              <a:rPr lang="en-US" altLang="en-US" sz="2200" dirty="0">
                <a:latin typeface="Arial" panose="020B0604020202020204" pitchFamily="34" charset="0"/>
                <a:cs typeface="Arial" panose="020B0604020202020204" pitchFamily="34" charset="0"/>
              </a:rPr>
              <a:t>: first intimated by Alexis de Tocqueville and popularized by Robert Putnam, in which civil associations—including sport associations—are considered crucial to making democracy work</a:t>
            </a:r>
          </a:p>
          <a:p>
            <a:pPr marL="0" lvl="0" indent="0">
              <a:buNone/>
            </a:pPr>
            <a:r>
              <a:rPr lang="en-US" sz="2400" dirty="0" smtClean="0">
                <a:solidFill>
                  <a:srgbClr val="000000"/>
                </a:solidFill>
                <a:latin typeface="Arial" panose="020B0604020202020204" pitchFamily="34" charset="0"/>
                <a:cs typeface="Arial" panose="020B0604020202020204" pitchFamily="34" charset="0"/>
              </a:rPr>
              <a:t> </a:t>
            </a:r>
            <a:endParaRPr lang="en-US" sz="2400" dirty="0">
              <a:solidFill>
                <a:srgbClr val="000000"/>
              </a:solidFill>
              <a:latin typeface="Arial" panose="020B0604020202020204" pitchFamily="34" charset="0"/>
              <a:cs typeface="Arial" panose="020B0604020202020204" pitchFamily="34" charset="0"/>
            </a:endParaRPr>
          </a:p>
          <a:p>
            <a:pPr marL="0" indent="0" eaLnBrk="1" hangingPunct="1">
              <a:buNone/>
            </a:pPr>
            <a:endParaRPr lang="en-US" sz="2400" dirty="0" smtClean="0">
              <a:latin typeface="Arial" panose="020B0604020202020204" pitchFamily="34" charset="0"/>
              <a:cs typeface="Arial" panose="020B0604020202020204" pitchFamily="34" charset="0"/>
            </a:endParaRPr>
          </a:p>
          <a:p>
            <a:pPr marL="0" indent="0" eaLnBrk="1" hangingPunct="1">
              <a:buNone/>
            </a:pPr>
            <a:endParaRPr lang="en-US" sz="2400" dirty="0" smtClean="0">
              <a:latin typeface="Arial" panose="020B0604020202020204" pitchFamily="34" charset="0"/>
              <a:cs typeface="Arial" panose="020B0604020202020204" pitchFamily="34" charset="0"/>
            </a:endParaRPr>
          </a:p>
          <a:p>
            <a:pPr marL="0" indent="0" eaLnBrk="1" hangingPunct="1">
              <a:buNone/>
            </a:pP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76903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a:xfrm>
            <a:off x="317500" y="1027113"/>
            <a:ext cx="8637588" cy="457200"/>
          </a:xfrm>
        </p:spPr>
        <p:txBody>
          <a:bodyPr>
            <a:normAutofit/>
          </a:bodyPr>
          <a:lstStyle/>
          <a:p>
            <a:r>
              <a:rPr lang="en-US" sz="2400" dirty="0">
                <a:solidFill>
                  <a:srgbClr val="32446C"/>
                </a:solidFill>
                <a:latin typeface="Arial" panose="020B0604020202020204" pitchFamily="34" charset="0"/>
                <a:ea typeface="ＭＳ Ｐゴシック" pitchFamily="34" charset="-128"/>
                <a:cs typeface="Arial" panose="020B0604020202020204" pitchFamily="34" charset="0"/>
              </a:rPr>
              <a:t>City Life &amp; Social Capital</a:t>
            </a:r>
            <a:endParaRPr lang="en-US" sz="2400" dirty="0">
              <a:latin typeface="Arial" panose="020B0604020202020204" pitchFamily="34" charset="0"/>
              <a:cs typeface="Arial" panose="020B0604020202020204" pitchFamily="34" charset="0"/>
            </a:endParaRPr>
          </a:p>
        </p:txBody>
      </p:sp>
      <p:sp>
        <p:nvSpPr>
          <p:cNvPr id="16386" name="Rectangle 3"/>
          <p:cNvSpPr>
            <a:spLocks noGrp="1" noChangeArrowheads="1"/>
          </p:cNvSpPr>
          <p:nvPr>
            <p:ph type="body" idx="1"/>
          </p:nvPr>
        </p:nvSpPr>
        <p:spPr/>
        <p:txBody>
          <a:bodyPr>
            <a:normAutofit/>
          </a:bodyPr>
          <a:lstStyle/>
          <a:p>
            <a:pPr marL="44450" indent="0">
              <a:buFont typeface="Wingdings" pitchFamily="2" charset="2"/>
              <a:buNone/>
            </a:pPr>
            <a:r>
              <a:rPr lang="en-US" sz="2200" dirty="0">
                <a:latin typeface="Arial" panose="020B0604020202020204" pitchFamily="34" charset="0"/>
                <a:cs typeface="Arial" panose="020B0604020202020204" pitchFamily="34" charset="0"/>
              </a:rPr>
              <a:t>Core Research Questions:</a:t>
            </a:r>
          </a:p>
          <a:p>
            <a:pPr marL="44450" indent="0"/>
            <a:r>
              <a:rPr lang="en-US" sz="2200" dirty="0">
                <a:latin typeface="Arial" panose="020B0604020202020204" pitchFamily="34" charset="0"/>
                <a:cs typeface="Arial" panose="020B0604020202020204" pitchFamily="34" charset="0"/>
              </a:rPr>
              <a:t>How are social norms, networks, connections and ties created, deployed—and often frayed—in the context of processes of urbanization?</a:t>
            </a:r>
          </a:p>
          <a:p>
            <a:pPr marL="44450" indent="0"/>
            <a:r>
              <a:rPr lang="en-US" sz="2200" dirty="0">
                <a:latin typeface="Arial" panose="020B0604020202020204" pitchFamily="34" charset="0"/>
                <a:cs typeface="Arial" panose="020B0604020202020204" pitchFamily="34" charset="0"/>
              </a:rPr>
              <a:t>What effects do core features of city life, such as human density, social complexity, inequality, cultural pluralism, ethnoracial diversity and division have on communities, associations, groups and networks that typically constitute urban civil society?</a:t>
            </a:r>
          </a:p>
          <a:p>
            <a:pPr marL="0" indent="0" eaLnBrk="1" hangingPunct="1">
              <a:buNone/>
            </a:pPr>
            <a:endParaRPr lang="en-US" sz="2400" dirty="0" smtClean="0">
              <a:latin typeface="Arial" charset="0"/>
              <a:cs typeface="Times New Roman" charset="0"/>
            </a:endParaRPr>
          </a:p>
          <a:p>
            <a:pPr marL="0" indent="0" eaLnBrk="1" hangingPunct="1">
              <a:buNone/>
            </a:pPr>
            <a:endParaRPr lang="en-US" sz="2400" dirty="0" smtClean="0">
              <a:latin typeface="Arial" charset="0"/>
              <a:cs typeface="Times New Roman" charset="0"/>
            </a:endParaRPr>
          </a:p>
          <a:p>
            <a:pPr marL="0" indent="0" eaLnBrk="1" hangingPunct="1">
              <a:buNone/>
            </a:pPr>
            <a:endParaRPr lang="en-US" sz="2400" dirty="0" smtClean="0">
              <a:latin typeface="Arial" charset="0"/>
              <a:cs typeface="Times New Roman" charset="0"/>
            </a:endParaRPr>
          </a:p>
          <a:p>
            <a:pPr marL="0" indent="0" eaLnBrk="1" hangingPunct="1">
              <a:buNone/>
            </a:pPr>
            <a:endParaRPr lang="en-US" dirty="0">
              <a:latin typeface="Arial" charset="0"/>
            </a:endParaRPr>
          </a:p>
        </p:txBody>
      </p:sp>
    </p:spTree>
    <p:extLst>
      <p:ext uri="{BB962C8B-B14F-4D97-AF65-F5344CB8AC3E}">
        <p14:creationId xmlns:p14="http://schemas.microsoft.com/office/powerpoint/2010/main" val="12961504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a:xfrm>
            <a:off x="317500" y="1027113"/>
            <a:ext cx="8637588" cy="457200"/>
          </a:xfrm>
        </p:spPr>
        <p:txBody>
          <a:bodyPr/>
          <a:lstStyle/>
          <a:p>
            <a:r>
              <a:rPr lang="en-US" sz="2400" dirty="0">
                <a:latin typeface="Arial" panose="020B0604020202020204" pitchFamily="34" charset="0"/>
                <a:cs typeface="Arial" panose="020B0604020202020204" pitchFamily="34" charset="0"/>
              </a:rPr>
              <a:t>Cities &amp; Urbanization</a:t>
            </a:r>
            <a:endParaRPr lang="en-US" sz="2400" dirty="0">
              <a:latin typeface="Arial" panose="020B0604020202020204" pitchFamily="34" charset="0"/>
              <a:cs typeface="Arial" panose="020B0604020202020204" pitchFamily="34" charset="0"/>
            </a:endParaRPr>
          </a:p>
        </p:txBody>
      </p:sp>
      <p:sp>
        <p:nvSpPr>
          <p:cNvPr id="16386" name="Rectangle 3"/>
          <p:cNvSpPr>
            <a:spLocks noGrp="1" noChangeArrowheads="1"/>
          </p:cNvSpPr>
          <p:nvPr>
            <p:ph type="body" idx="1"/>
          </p:nvPr>
        </p:nvSpPr>
        <p:spPr/>
        <p:txBody>
          <a:bodyPr>
            <a:normAutofit/>
          </a:bodyPr>
          <a:lstStyle/>
          <a:p>
            <a:r>
              <a:rPr lang="en-US" sz="2200" dirty="0">
                <a:latin typeface="Arial" panose="020B0604020202020204" pitchFamily="34" charset="0"/>
                <a:cs typeface="Arial" panose="020B0604020202020204" pitchFamily="34" charset="0"/>
              </a:rPr>
              <a:t>Today half the globe</a:t>
            </a:r>
            <a:r>
              <a:rPr lang="en-US" altLang="en-US" sz="2200" dirty="0">
                <a:latin typeface="Arial" panose="020B0604020202020204" pitchFamily="34" charset="0"/>
                <a:cs typeface="Arial" panose="020B0604020202020204" pitchFamily="34" charset="0"/>
              </a:rPr>
              <a:t>’</a:t>
            </a:r>
            <a:r>
              <a:rPr lang="en-US" sz="2200" dirty="0">
                <a:latin typeface="Arial" panose="020B0604020202020204" pitchFamily="34" charset="0"/>
                <a:cs typeface="Arial" panose="020B0604020202020204" pitchFamily="34" charset="0"/>
              </a:rPr>
              <a:t>s population lives in cities</a:t>
            </a:r>
          </a:p>
          <a:p>
            <a:r>
              <a:rPr lang="en-US" sz="2200" dirty="0">
                <a:latin typeface="Arial" panose="020B0604020202020204" pitchFamily="34" charset="0"/>
                <a:cs typeface="Arial" panose="020B0604020202020204" pitchFamily="34" charset="0"/>
              </a:rPr>
              <a:t>Nearly seventy percent of the populations of Latin America, Europe, and the US reside in urban centers</a:t>
            </a:r>
          </a:p>
          <a:p>
            <a:r>
              <a:rPr lang="en-US" sz="2200" dirty="0">
                <a:latin typeface="Arial" panose="020B0604020202020204" pitchFamily="34" charset="0"/>
                <a:cs typeface="Arial" panose="020B0604020202020204" pitchFamily="34" charset="0"/>
              </a:rPr>
              <a:t>The once primarily rural populations of Asia and India continue to urbanize</a:t>
            </a:r>
          </a:p>
          <a:p>
            <a:r>
              <a:rPr lang="en-US" sz="2200" dirty="0">
                <a:latin typeface="Arial" panose="020B0604020202020204" pitchFamily="34" charset="0"/>
                <a:cs typeface="Arial" panose="020B0604020202020204" pitchFamily="34" charset="0"/>
              </a:rPr>
              <a:t>Even some of the most conservative estimates and models suggest that the percentage of urban dwellers world-wide will increase to two thirds by the middle of this century</a:t>
            </a:r>
          </a:p>
          <a:p>
            <a:pPr marL="0" indent="0">
              <a:buNone/>
            </a:pPr>
            <a:endParaRPr lang="en-US"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323360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968375"/>
            <a:ext cx="8113713" cy="1154113"/>
          </a:xfrm>
        </p:spPr>
        <p:txBody>
          <a:bodyPr>
            <a:normAutofit/>
          </a:bodyPr>
          <a:lstStyle/>
          <a:p>
            <a:r>
              <a:rPr lang="en-US" sz="2400" dirty="0" smtClean="0">
                <a:latin typeface="Arial" panose="020B0604020202020204" pitchFamily="34" charset="0"/>
                <a:cs typeface="Arial" panose="020B0604020202020204" pitchFamily="34" charset="0"/>
              </a:rPr>
              <a:t>Global Cities of Today &amp; Tomorrow</a:t>
            </a:r>
          </a:p>
        </p:txBody>
      </p:sp>
      <p:graphicFrame>
        <p:nvGraphicFramePr>
          <p:cNvPr id="4" name="Table 3"/>
          <p:cNvGraphicFramePr>
            <a:graphicFrameLocks noGrp="1"/>
          </p:cNvGraphicFramePr>
          <p:nvPr/>
        </p:nvGraphicFramePr>
        <p:xfrm>
          <a:off x="1225176" y="2241178"/>
          <a:ext cx="6350001" cy="4416447"/>
        </p:xfrm>
        <a:graphic>
          <a:graphicData uri="http://schemas.openxmlformats.org/drawingml/2006/table">
            <a:tbl>
              <a:tblPr firstRow="1" bandRow="1">
                <a:tableStyleId>{35758FB7-9AC5-4552-8A53-C91805E547FA}</a:tableStyleId>
              </a:tblPr>
              <a:tblGrid>
                <a:gridCol w="2116667"/>
                <a:gridCol w="2116667"/>
                <a:gridCol w="2116667"/>
              </a:tblGrid>
              <a:tr h="854797">
                <a:tc>
                  <a:txBody>
                    <a:bodyPr/>
                    <a:lstStyle/>
                    <a:p>
                      <a:r>
                        <a:rPr lang="en-US" sz="1600" dirty="0" smtClean="0"/>
                        <a:t>City</a:t>
                      </a:r>
                      <a:endParaRPr lang="en-US" sz="1600" dirty="0"/>
                    </a:p>
                  </a:txBody>
                  <a:tcPr/>
                </a:tc>
                <a:tc>
                  <a:txBody>
                    <a:bodyPr/>
                    <a:lstStyle/>
                    <a:p>
                      <a:r>
                        <a:rPr lang="en-US" sz="1600" dirty="0" smtClean="0"/>
                        <a:t>Current Population</a:t>
                      </a:r>
                      <a:endParaRPr lang="en-US" sz="1600" dirty="0"/>
                    </a:p>
                  </a:txBody>
                  <a:tcPr/>
                </a:tc>
                <a:tc>
                  <a:txBody>
                    <a:bodyPr/>
                    <a:lstStyle/>
                    <a:p>
                      <a:r>
                        <a:rPr lang="en-US" sz="1600" dirty="0" smtClean="0"/>
                        <a:t>Projected growth (2010-2025) in people per hour</a:t>
                      </a:r>
                      <a:endParaRPr lang="en-US" sz="1600" dirty="0"/>
                    </a:p>
                  </a:txBody>
                  <a:tcPr/>
                </a:tc>
              </a:tr>
              <a:tr h="356165">
                <a:tc>
                  <a:txBody>
                    <a:bodyPr/>
                    <a:lstStyle/>
                    <a:p>
                      <a:r>
                        <a:rPr lang="en-US" sz="1600" dirty="0" smtClean="0"/>
                        <a:t>Berlin</a:t>
                      </a:r>
                      <a:endParaRPr lang="en-US" sz="1600" dirty="0"/>
                    </a:p>
                  </a:txBody>
                  <a:tcPr/>
                </a:tc>
                <a:tc>
                  <a:txBody>
                    <a:bodyPr/>
                    <a:lstStyle/>
                    <a:p>
                      <a:r>
                        <a:rPr lang="en-US" sz="1600" dirty="0" smtClean="0"/>
                        <a:t>3.5 million</a:t>
                      </a:r>
                      <a:endParaRPr lang="en-US" sz="1600" dirty="0"/>
                    </a:p>
                  </a:txBody>
                  <a:tcPr/>
                </a:tc>
                <a:tc>
                  <a:txBody>
                    <a:bodyPr/>
                    <a:lstStyle/>
                    <a:p>
                      <a:r>
                        <a:rPr lang="en-US" sz="1600" dirty="0" smtClean="0"/>
                        <a:t>1</a:t>
                      </a:r>
                      <a:endParaRPr lang="en-US" sz="1600" dirty="0"/>
                    </a:p>
                  </a:txBody>
                  <a:tcPr/>
                </a:tc>
              </a:tr>
              <a:tr h="356165">
                <a:tc>
                  <a:txBody>
                    <a:bodyPr/>
                    <a:lstStyle/>
                    <a:p>
                      <a:r>
                        <a:rPr lang="en-US" sz="1600" dirty="0" smtClean="0"/>
                        <a:t>Bogota</a:t>
                      </a:r>
                      <a:endParaRPr lang="en-US" sz="1600" dirty="0"/>
                    </a:p>
                  </a:txBody>
                  <a:tcPr/>
                </a:tc>
                <a:tc>
                  <a:txBody>
                    <a:bodyPr/>
                    <a:lstStyle/>
                    <a:p>
                      <a:r>
                        <a:rPr lang="en-US" sz="1600" dirty="0" smtClean="0"/>
                        <a:t>6.8 million</a:t>
                      </a:r>
                      <a:endParaRPr lang="en-US" sz="1600" dirty="0"/>
                    </a:p>
                  </a:txBody>
                  <a:tcPr/>
                </a:tc>
                <a:tc>
                  <a:txBody>
                    <a:bodyPr/>
                    <a:lstStyle/>
                    <a:p>
                      <a:r>
                        <a:rPr lang="en-US" sz="1600" dirty="0" smtClean="0"/>
                        <a:t>22</a:t>
                      </a:r>
                      <a:endParaRPr lang="en-US" sz="1600" dirty="0"/>
                    </a:p>
                  </a:txBody>
                  <a:tcPr/>
                </a:tc>
              </a:tr>
              <a:tr h="356165">
                <a:tc>
                  <a:txBody>
                    <a:bodyPr/>
                    <a:lstStyle/>
                    <a:p>
                      <a:r>
                        <a:rPr lang="en-US" sz="1600" dirty="0" smtClean="0"/>
                        <a:t>Hong</a:t>
                      </a:r>
                      <a:r>
                        <a:rPr lang="en-US" sz="1600" baseline="0" dirty="0" smtClean="0"/>
                        <a:t> Kong</a:t>
                      </a:r>
                      <a:endParaRPr lang="en-US" sz="1600" dirty="0"/>
                    </a:p>
                  </a:txBody>
                  <a:tcPr/>
                </a:tc>
                <a:tc>
                  <a:txBody>
                    <a:bodyPr/>
                    <a:lstStyle/>
                    <a:p>
                      <a:r>
                        <a:rPr lang="en-US" sz="1600" dirty="0" smtClean="0"/>
                        <a:t>7.0 million</a:t>
                      </a:r>
                      <a:endParaRPr lang="en-US" sz="1600" dirty="0"/>
                    </a:p>
                  </a:txBody>
                  <a:tcPr/>
                </a:tc>
                <a:tc>
                  <a:txBody>
                    <a:bodyPr/>
                    <a:lstStyle/>
                    <a:p>
                      <a:r>
                        <a:rPr lang="en-US" sz="1600" dirty="0" smtClean="0"/>
                        <a:t>8</a:t>
                      </a:r>
                      <a:endParaRPr lang="en-US" sz="1600" dirty="0"/>
                    </a:p>
                  </a:txBody>
                  <a:tcPr/>
                </a:tc>
              </a:tr>
              <a:tr h="356165">
                <a:tc>
                  <a:txBody>
                    <a:bodyPr/>
                    <a:lstStyle/>
                    <a:p>
                      <a:r>
                        <a:rPr lang="en-US" sz="1600" dirty="0" smtClean="0"/>
                        <a:t>Istanbul</a:t>
                      </a:r>
                      <a:endParaRPr lang="en-US" sz="1600" dirty="0"/>
                    </a:p>
                  </a:txBody>
                  <a:tcPr/>
                </a:tc>
                <a:tc>
                  <a:txBody>
                    <a:bodyPr/>
                    <a:lstStyle/>
                    <a:p>
                      <a:r>
                        <a:rPr lang="en-US" sz="1600" dirty="0" smtClean="0"/>
                        <a:t>13.6 million</a:t>
                      </a:r>
                      <a:endParaRPr lang="en-US" sz="1600" dirty="0"/>
                    </a:p>
                  </a:txBody>
                  <a:tcPr/>
                </a:tc>
                <a:tc>
                  <a:txBody>
                    <a:bodyPr/>
                    <a:lstStyle/>
                    <a:p>
                      <a:r>
                        <a:rPr lang="en-US" sz="1600" dirty="0" smtClean="0"/>
                        <a:t>30</a:t>
                      </a:r>
                      <a:endParaRPr lang="en-US" sz="1600" dirty="0"/>
                    </a:p>
                  </a:txBody>
                  <a:tcPr/>
                </a:tc>
              </a:tr>
              <a:tr h="356165">
                <a:tc>
                  <a:txBody>
                    <a:bodyPr/>
                    <a:lstStyle/>
                    <a:p>
                      <a:r>
                        <a:rPr lang="en-US" sz="1600" dirty="0" smtClean="0"/>
                        <a:t>London</a:t>
                      </a:r>
                      <a:endParaRPr lang="en-US" sz="1600" dirty="0"/>
                    </a:p>
                  </a:txBody>
                  <a:tcPr/>
                </a:tc>
                <a:tc>
                  <a:txBody>
                    <a:bodyPr/>
                    <a:lstStyle/>
                    <a:p>
                      <a:r>
                        <a:rPr lang="en-US" sz="1600" dirty="0" smtClean="0"/>
                        <a:t>8.2 million</a:t>
                      </a:r>
                      <a:endParaRPr lang="en-US" sz="1600" dirty="0"/>
                    </a:p>
                  </a:txBody>
                  <a:tcPr/>
                </a:tc>
                <a:tc>
                  <a:txBody>
                    <a:bodyPr/>
                    <a:lstStyle/>
                    <a:p>
                      <a:r>
                        <a:rPr lang="en-US" sz="1600" dirty="0" smtClean="0"/>
                        <a:t>10</a:t>
                      </a:r>
                      <a:endParaRPr lang="en-US" sz="1600" dirty="0"/>
                    </a:p>
                  </a:txBody>
                  <a:tcPr/>
                </a:tc>
              </a:tr>
              <a:tr h="356165">
                <a:tc>
                  <a:txBody>
                    <a:bodyPr/>
                    <a:lstStyle/>
                    <a:p>
                      <a:r>
                        <a:rPr lang="en-US" sz="1600" dirty="0" smtClean="0"/>
                        <a:t>Mumbai</a:t>
                      </a:r>
                      <a:endParaRPr lang="en-US" sz="1600" dirty="0"/>
                    </a:p>
                  </a:txBody>
                  <a:tcPr/>
                </a:tc>
                <a:tc>
                  <a:txBody>
                    <a:bodyPr/>
                    <a:lstStyle/>
                    <a:p>
                      <a:r>
                        <a:rPr lang="en-US" sz="1600" dirty="0" smtClean="0"/>
                        <a:t>12.5 million</a:t>
                      </a:r>
                      <a:endParaRPr lang="en-US" sz="1600" dirty="0"/>
                    </a:p>
                  </a:txBody>
                  <a:tcPr/>
                </a:tc>
                <a:tc>
                  <a:txBody>
                    <a:bodyPr/>
                    <a:lstStyle/>
                    <a:p>
                      <a:r>
                        <a:rPr lang="en-US" sz="1600" dirty="0" smtClean="0"/>
                        <a:t>54</a:t>
                      </a:r>
                      <a:endParaRPr lang="en-US" sz="1600" dirty="0"/>
                    </a:p>
                  </a:txBody>
                  <a:tcPr/>
                </a:tc>
              </a:tr>
              <a:tr h="356165">
                <a:tc>
                  <a:txBody>
                    <a:bodyPr/>
                    <a:lstStyle/>
                    <a:p>
                      <a:r>
                        <a:rPr lang="en-US" sz="1600" dirty="0" smtClean="0"/>
                        <a:t>New York</a:t>
                      </a:r>
                      <a:endParaRPr lang="en-US" sz="1600" dirty="0"/>
                    </a:p>
                  </a:txBody>
                  <a:tcPr/>
                </a:tc>
                <a:tc>
                  <a:txBody>
                    <a:bodyPr/>
                    <a:lstStyle/>
                    <a:p>
                      <a:r>
                        <a:rPr lang="en-US" sz="1600" dirty="0" smtClean="0"/>
                        <a:t>8.2 million</a:t>
                      </a:r>
                      <a:endParaRPr lang="en-US" sz="1600" dirty="0"/>
                    </a:p>
                  </a:txBody>
                  <a:tcPr/>
                </a:tc>
                <a:tc>
                  <a:txBody>
                    <a:bodyPr/>
                    <a:lstStyle/>
                    <a:p>
                      <a:r>
                        <a:rPr lang="en-US" sz="1600" dirty="0" smtClean="0"/>
                        <a:t>26</a:t>
                      </a:r>
                      <a:endParaRPr lang="en-US" sz="1600" dirty="0"/>
                    </a:p>
                  </a:txBody>
                  <a:tcPr/>
                </a:tc>
              </a:tr>
              <a:tr h="356165">
                <a:tc>
                  <a:txBody>
                    <a:bodyPr/>
                    <a:lstStyle/>
                    <a:p>
                      <a:r>
                        <a:rPr lang="en-US" sz="1600" dirty="0" smtClean="0"/>
                        <a:t>Sao Paulo</a:t>
                      </a:r>
                      <a:endParaRPr lang="en-US" sz="1600" dirty="0"/>
                    </a:p>
                  </a:txBody>
                  <a:tcPr/>
                </a:tc>
                <a:tc>
                  <a:txBody>
                    <a:bodyPr/>
                    <a:lstStyle/>
                    <a:p>
                      <a:r>
                        <a:rPr lang="en-US" sz="1600" dirty="0" smtClean="0"/>
                        <a:t>11.3 million</a:t>
                      </a:r>
                      <a:endParaRPr lang="en-US" sz="1600" dirty="0"/>
                    </a:p>
                  </a:txBody>
                  <a:tcPr/>
                </a:tc>
                <a:tc>
                  <a:txBody>
                    <a:bodyPr/>
                    <a:lstStyle/>
                    <a:p>
                      <a:r>
                        <a:rPr lang="en-US" sz="1600" dirty="0" smtClean="0"/>
                        <a:t>27</a:t>
                      </a:r>
                      <a:endParaRPr lang="en-US" sz="1600" dirty="0"/>
                    </a:p>
                  </a:txBody>
                  <a:tcPr/>
                </a:tc>
              </a:tr>
              <a:tr h="356165">
                <a:tc>
                  <a:txBody>
                    <a:bodyPr/>
                    <a:lstStyle/>
                    <a:p>
                      <a:r>
                        <a:rPr lang="en-US" sz="1600" dirty="0" smtClean="0"/>
                        <a:t>Singapore</a:t>
                      </a:r>
                      <a:endParaRPr lang="en-US" sz="1600" dirty="0"/>
                    </a:p>
                  </a:txBody>
                  <a:tcPr/>
                </a:tc>
                <a:tc>
                  <a:txBody>
                    <a:bodyPr/>
                    <a:lstStyle/>
                    <a:p>
                      <a:r>
                        <a:rPr lang="en-US" sz="1600" dirty="0" smtClean="0"/>
                        <a:t>5.3 million</a:t>
                      </a:r>
                      <a:endParaRPr lang="en-US" sz="1600" dirty="0"/>
                    </a:p>
                  </a:txBody>
                  <a:tcPr/>
                </a:tc>
                <a:tc>
                  <a:txBody>
                    <a:bodyPr/>
                    <a:lstStyle/>
                    <a:p>
                      <a:r>
                        <a:rPr lang="en-US" sz="1600" dirty="0" smtClean="0"/>
                        <a:t>5</a:t>
                      </a:r>
                      <a:endParaRPr lang="en-US" sz="1600" dirty="0"/>
                    </a:p>
                  </a:txBody>
                  <a:tcPr/>
                </a:tc>
              </a:tr>
              <a:tr h="356165">
                <a:tc>
                  <a:txBody>
                    <a:bodyPr/>
                    <a:lstStyle/>
                    <a:p>
                      <a:r>
                        <a:rPr lang="en-US" sz="1600" dirty="0" smtClean="0"/>
                        <a:t>Stockholm</a:t>
                      </a:r>
                      <a:endParaRPr lang="en-US" sz="1600" dirty="0"/>
                    </a:p>
                  </a:txBody>
                  <a:tcPr/>
                </a:tc>
                <a:tc>
                  <a:txBody>
                    <a:bodyPr/>
                    <a:lstStyle/>
                    <a:p>
                      <a:r>
                        <a:rPr lang="en-US" sz="1600" dirty="0" smtClean="0"/>
                        <a:t>0.8 million</a:t>
                      </a:r>
                      <a:endParaRPr lang="en-US" sz="1600" dirty="0"/>
                    </a:p>
                  </a:txBody>
                  <a:tcPr/>
                </a:tc>
                <a:tc>
                  <a:txBody>
                    <a:bodyPr/>
                    <a:lstStyle/>
                    <a:p>
                      <a:r>
                        <a:rPr lang="en-US" sz="1600" dirty="0" smtClean="0"/>
                        <a:t>3</a:t>
                      </a:r>
                      <a:endParaRPr lang="en-US" sz="1600" dirty="0"/>
                    </a:p>
                  </a:txBody>
                  <a:tcPr/>
                </a:tc>
              </a:tr>
            </a:tbl>
          </a:graphicData>
        </a:graphic>
      </p:graphicFrame>
    </p:spTree>
    <p:extLst>
      <p:ext uri="{BB962C8B-B14F-4D97-AF65-F5344CB8AC3E}">
        <p14:creationId xmlns:p14="http://schemas.microsoft.com/office/powerpoint/2010/main" val="25958189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a:xfrm>
            <a:off x="317500" y="1027113"/>
            <a:ext cx="8637588" cy="457200"/>
          </a:xfrm>
        </p:spPr>
        <p:txBody>
          <a:bodyPr/>
          <a:lstStyle/>
          <a:p>
            <a:r>
              <a:rPr lang="en-US" sz="2400" dirty="0">
                <a:latin typeface="Arial" panose="020B0604020202020204" pitchFamily="34" charset="0"/>
                <a:cs typeface="Arial" panose="020B0604020202020204" pitchFamily="34" charset="0"/>
              </a:rPr>
              <a:t>What is urban social capital?</a:t>
            </a:r>
            <a:endParaRPr lang="en-US" sz="2400" dirty="0">
              <a:latin typeface="Arial" panose="020B0604020202020204" pitchFamily="34" charset="0"/>
              <a:cs typeface="Arial" panose="020B0604020202020204" pitchFamily="34" charset="0"/>
            </a:endParaRPr>
          </a:p>
        </p:txBody>
      </p:sp>
      <p:sp>
        <p:nvSpPr>
          <p:cNvPr id="16386" name="Rectangle 3"/>
          <p:cNvSpPr>
            <a:spLocks noGrp="1" noChangeArrowheads="1"/>
          </p:cNvSpPr>
          <p:nvPr>
            <p:ph type="body" idx="1"/>
          </p:nvPr>
        </p:nvSpPr>
        <p:spPr/>
        <p:txBody>
          <a:bodyPr>
            <a:normAutofit/>
          </a:bodyPr>
          <a:lstStyle/>
          <a:p>
            <a:pPr marL="228600" lvl="0" indent="-182563" defTabSz="914400" fontAlgn="base">
              <a:spcAft>
                <a:spcPct val="0"/>
              </a:spcAft>
              <a:buClr>
                <a:srgbClr val="32446C"/>
              </a:buClr>
              <a:buFont typeface="Wingdings" pitchFamily="2" charset="2"/>
              <a:buChar char="§"/>
            </a:pPr>
            <a:r>
              <a:rPr lang="en-US" sz="2800" dirty="0">
                <a:solidFill>
                  <a:srgbClr val="374660"/>
                </a:solidFill>
                <a:latin typeface="Arial" panose="020B0604020202020204" pitchFamily="34" charset="0"/>
                <a:ea typeface="ＭＳ Ｐゴシック" pitchFamily="34" charset="-128"/>
                <a:cs typeface="Arial" panose="020B0604020202020204" pitchFamily="34" charset="0"/>
              </a:rPr>
              <a:t>Social connections, norms, ties and networks of trust that facilitate individual and collective action in urban contexts</a:t>
            </a:r>
          </a:p>
          <a:p>
            <a:pPr marL="0" indent="0">
              <a:buNone/>
            </a:pPr>
            <a:endParaRPr lang="en-US" sz="2000" dirty="0">
              <a:latin typeface="Arial" charset="0"/>
            </a:endParaRPr>
          </a:p>
        </p:txBody>
      </p:sp>
    </p:spTree>
    <p:extLst>
      <p:ext uri="{BB962C8B-B14F-4D97-AF65-F5344CB8AC3E}">
        <p14:creationId xmlns:p14="http://schemas.microsoft.com/office/powerpoint/2010/main" val="27157459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a:xfrm>
            <a:off x="317500" y="1027113"/>
            <a:ext cx="8637588" cy="457200"/>
          </a:xfrm>
        </p:spPr>
        <p:txBody>
          <a:bodyPr/>
          <a:lstStyle/>
          <a:p>
            <a:r>
              <a:rPr lang="en-US" sz="2400" dirty="0">
                <a:latin typeface="Arial" panose="020B0604020202020204" pitchFamily="34" charset="0"/>
                <a:cs typeface="Arial" panose="020B0604020202020204" pitchFamily="34" charset="0"/>
              </a:rPr>
              <a:t>Two kinds of urban social capital</a:t>
            </a:r>
            <a:endParaRPr lang="en-US" sz="2400" dirty="0">
              <a:latin typeface="Arial" panose="020B0604020202020204" pitchFamily="34" charset="0"/>
              <a:cs typeface="Arial" panose="020B0604020202020204" pitchFamily="34" charset="0"/>
            </a:endParaRPr>
          </a:p>
        </p:txBody>
      </p:sp>
      <p:sp>
        <p:nvSpPr>
          <p:cNvPr id="16386" name="Rectangle 3"/>
          <p:cNvSpPr>
            <a:spLocks noGrp="1" noChangeArrowheads="1"/>
          </p:cNvSpPr>
          <p:nvPr>
            <p:ph type="body" idx="1"/>
          </p:nvPr>
        </p:nvSpPr>
        <p:spPr/>
        <p:txBody>
          <a:bodyPr>
            <a:normAutofit/>
          </a:bodyPr>
          <a:lstStyle/>
          <a:p>
            <a:r>
              <a:rPr lang="en-US" sz="2400" dirty="0">
                <a:latin typeface="Arial" panose="020B0604020202020204" pitchFamily="34" charset="0"/>
                <a:cs typeface="Arial" panose="020B0604020202020204" pitchFamily="34" charset="0"/>
              </a:rPr>
              <a:t>Horizontal urban social capital: resources (connections, norms, ties and networks) that are accessible and appropriable </a:t>
            </a:r>
            <a:r>
              <a:rPr lang="en-US" sz="2400" i="1" dirty="0">
                <a:latin typeface="Arial" panose="020B0604020202020204" pitchFamily="34" charset="0"/>
                <a:cs typeface="Arial" panose="020B0604020202020204" pitchFamily="34" charset="0"/>
              </a:rPr>
              <a:t>within</a:t>
            </a:r>
            <a:r>
              <a:rPr lang="en-US" sz="2400" dirty="0">
                <a:latin typeface="Arial" panose="020B0604020202020204" pitchFamily="34" charset="0"/>
                <a:cs typeface="Arial" panose="020B0604020202020204" pitchFamily="34" charset="0"/>
              </a:rPr>
              <a:t> a specific socio-economic or cultural stratum in the urban milieu</a:t>
            </a:r>
          </a:p>
          <a:p>
            <a:r>
              <a:rPr lang="en-US" sz="2400" dirty="0">
                <a:latin typeface="Arial" panose="020B0604020202020204" pitchFamily="34" charset="0"/>
                <a:cs typeface="Arial" panose="020B0604020202020204" pitchFamily="34" charset="0"/>
              </a:rPr>
              <a:t>Vertical urban social capital: resources (connections, norms, ties and networks) that are accessible and appropriable </a:t>
            </a:r>
            <a:r>
              <a:rPr lang="en-US" sz="2400" i="1" dirty="0">
                <a:latin typeface="Arial" panose="020B0604020202020204" pitchFamily="34" charset="0"/>
                <a:cs typeface="Arial" panose="020B0604020202020204" pitchFamily="34" charset="0"/>
              </a:rPr>
              <a:t>between and among</a:t>
            </a:r>
            <a:r>
              <a:rPr lang="en-US" sz="2400" dirty="0">
                <a:latin typeface="Arial" panose="020B0604020202020204" pitchFamily="34" charset="0"/>
                <a:cs typeface="Arial" panose="020B0604020202020204" pitchFamily="34" charset="0"/>
              </a:rPr>
              <a:t> various socio-economic and cultural strata in the urban milieu</a:t>
            </a:r>
          </a:p>
          <a:p>
            <a:pPr marL="0" indent="0">
              <a:buNone/>
            </a:pPr>
            <a:endParaRPr lang="en-US" sz="1600" dirty="0">
              <a:latin typeface="Arial" charset="0"/>
            </a:endParaRPr>
          </a:p>
        </p:txBody>
      </p:sp>
    </p:spTree>
    <p:extLst>
      <p:ext uri="{BB962C8B-B14F-4D97-AF65-F5344CB8AC3E}">
        <p14:creationId xmlns:p14="http://schemas.microsoft.com/office/powerpoint/2010/main" val="7959035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a:xfrm>
            <a:off x="317500" y="1027113"/>
            <a:ext cx="8637588" cy="457200"/>
          </a:xfrm>
        </p:spPr>
        <p:txBody>
          <a:bodyPr>
            <a:normAutofit/>
          </a:bodyPr>
          <a:lstStyle/>
          <a:p>
            <a:r>
              <a:rPr lang="en-US" sz="2400" dirty="0">
                <a:latin typeface="Arial" panose="020B0604020202020204" pitchFamily="34" charset="0"/>
                <a:cs typeface="Arial" panose="020B0604020202020204" pitchFamily="34" charset="0"/>
              </a:rPr>
              <a:t>Urban Social Poverty in Sao Paulo, Baltimore, &amp; Prague</a:t>
            </a:r>
            <a:endParaRPr lang="en-US" sz="2400" dirty="0">
              <a:latin typeface="Arial" panose="020B0604020202020204" pitchFamily="34" charset="0"/>
              <a:cs typeface="Arial" panose="020B0604020202020204" pitchFamily="34" charset="0"/>
            </a:endParaRPr>
          </a:p>
        </p:txBody>
      </p:sp>
      <p:sp>
        <p:nvSpPr>
          <p:cNvPr id="16386" name="Rectangle 3"/>
          <p:cNvSpPr>
            <a:spLocks noGrp="1" noChangeArrowheads="1"/>
          </p:cNvSpPr>
          <p:nvPr>
            <p:ph type="body" idx="1"/>
          </p:nvPr>
        </p:nvSpPr>
        <p:spPr/>
        <p:txBody>
          <a:bodyPr>
            <a:normAutofit fontScale="92500"/>
          </a:bodyPr>
          <a:lstStyle/>
          <a:p>
            <a:pPr>
              <a:lnSpc>
                <a:spcPct val="90000"/>
              </a:lnSpc>
            </a:pPr>
            <a:r>
              <a:rPr lang="en-US" sz="2400" dirty="0">
                <a:latin typeface="Arial" panose="020B0604020202020204" pitchFamily="34" charset="0"/>
                <a:cs typeface="Arial" panose="020B0604020202020204" pitchFamily="34" charset="0"/>
              </a:rPr>
              <a:t>Urban social poverty is an absence or scarcity of vertical social capital. It is a lack or shortage of the kinds of social trust and connections that link individuals and enable freedom of movement and associational interactions </a:t>
            </a:r>
            <a:r>
              <a:rPr lang="en-US" sz="2400" i="1" dirty="0">
                <a:latin typeface="Arial" panose="020B0604020202020204" pitchFamily="34" charset="0"/>
                <a:cs typeface="Arial" panose="020B0604020202020204" pitchFamily="34" charset="0"/>
              </a:rPr>
              <a:t>up and down</a:t>
            </a:r>
            <a:r>
              <a:rPr lang="en-US" sz="2400" dirty="0">
                <a:latin typeface="Arial" panose="020B0604020202020204" pitchFamily="34" charset="0"/>
                <a:cs typeface="Arial" panose="020B0604020202020204" pitchFamily="34" charset="0"/>
              </a:rPr>
              <a:t> the socioeconomic and cultural ladder</a:t>
            </a:r>
          </a:p>
          <a:p>
            <a:pPr>
              <a:lnSpc>
                <a:spcPct val="90000"/>
              </a:lnSpc>
            </a:pPr>
            <a:r>
              <a:rPr lang="en-US" sz="2400" dirty="0">
                <a:latin typeface="Arial" panose="020B0604020202020204" pitchFamily="34" charset="0"/>
                <a:cs typeface="Arial" panose="020B0604020202020204" pitchFamily="34" charset="0"/>
              </a:rPr>
              <a:t>Examples of the challenges posed by urban social poverty include the walled communities of Sao Paulo, the problem of </a:t>
            </a:r>
            <a:r>
              <a:rPr lang="en-US" altLang="en-US" sz="2400" dirty="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black social capital</a:t>
            </a:r>
            <a:r>
              <a:rPr lang="en-US" altLang="en-US" sz="2400" dirty="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 in Baltimore, and the Roma of Prague</a:t>
            </a:r>
          </a:p>
          <a:p>
            <a:pPr lvl="1">
              <a:lnSpc>
                <a:spcPct val="90000"/>
              </a:lnSpc>
            </a:pPr>
            <a:r>
              <a:rPr lang="en-US" sz="2400" dirty="0">
                <a:latin typeface="Arial" panose="020B0604020202020204" pitchFamily="34" charset="0"/>
                <a:cs typeface="Arial" panose="020B0604020202020204" pitchFamily="34" charset="0"/>
              </a:rPr>
              <a:t>Sao Paulo: social poverty, class, and the built environment</a:t>
            </a:r>
          </a:p>
          <a:p>
            <a:pPr lvl="1">
              <a:lnSpc>
                <a:spcPct val="90000"/>
              </a:lnSpc>
            </a:pPr>
            <a:r>
              <a:rPr lang="en-US" sz="2400" dirty="0">
                <a:latin typeface="Arial" panose="020B0604020202020204" pitchFamily="34" charset="0"/>
                <a:cs typeface="Arial" panose="020B0604020202020204" pitchFamily="34" charset="0"/>
              </a:rPr>
              <a:t>Baltimore: social poverty, ethnicity, and public policy</a:t>
            </a:r>
          </a:p>
          <a:p>
            <a:pPr lvl="1">
              <a:lnSpc>
                <a:spcPct val="90000"/>
              </a:lnSpc>
            </a:pPr>
            <a:r>
              <a:rPr lang="en-US" sz="2400" dirty="0">
                <a:latin typeface="Arial" panose="020B0604020202020204" pitchFamily="34" charset="0"/>
                <a:cs typeface="Arial" panose="020B0604020202020204" pitchFamily="34" charset="0"/>
              </a:rPr>
              <a:t>Prague: social poverty, sport, and advanced marginality</a:t>
            </a:r>
          </a:p>
          <a:p>
            <a:pPr marL="0" indent="0">
              <a:buNone/>
            </a:pPr>
            <a:endParaRPr lang="en-US" sz="1600" dirty="0">
              <a:latin typeface="Arial" charset="0"/>
            </a:endParaRPr>
          </a:p>
        </p:txBody>
      </p:sp>
    </p:spTree>
    <p:extLst>
      <p:ext uri="{BB962C8B-B14F-4D97-AF65-F5344CB8AC3E}">
        <p14:creationId xmlns:p14="http://schemas.microsoft.com/office/powerpoint/2010/main" val="32890530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163</TotalTime>
  <Words>598</Words>
  <Application>Microsoft Office PowerPoint</Application>
  <PresentationFormat>On-screen Show (4:3)</PresentationFormat>
  <Paragraphs>68</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Urbanism and Social Capital SOC604: Lecture V Joseph D. Lewandowski </vt:lpstr>
      <vt:lpstr>What is Social Capital?</vt:lpstr>
      <vt:lpstr>Dominant Threads in Contemporary Social Capital Studies</vt:lpstr>
      <vt:lpstr>City Life &amp; Social Capital</vt:lpstr>
      <vt:lpstr>Cities &amp; Urbanization</vt:lpstr>
      <vt:lpstr>Global Cities of Today &amp; Tomorrow</vt:lpstr>
      <vt:lpstr>What is urban social capital?</vt:lpstr>
      <vt:lpstr>Two kinds of urban social capital</vt:lpstr>
      <vt:lpstr>Urban Social Poverty in Sao Paulo, Baltimore, &amp; Prague</vt:lpstr>
    </vt:vector>
  </TitlesOfParts>
  <Company>jd associates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(White) Police and Black Males SOC604: Lecture II Joseph D. Lewandowski</dc:title>
  <dc:creator>Joseph Lewandowski</dc:creator>
  <cp:lastModifiedBy>Joseph Lewandowski</cp:lastModifiedBy>
  <cp:revision>22</cp:revision>
  <dcterms:created xsi:type="dcterms:W3CDTF">2016-03-08T10:00:46Z</dcterms:created>
  <dcterms:modified xsi:type="dcterms:W3CDTF">2016-04-26T09:19:40Z</dcterms:modified>
</cp:coreProperties>
</file>