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74" r:id="rId5"/>
    <p:sldId id="257" r:id="rId6"/>
    <p:sldId id="281" r:id="rId7"/>
    <p:sldId id="278" r:id="rId8"/>
    <p:sldId id="279" r:id="rId9"/>
    <p:sldId id="280" r:id="rId10"/>
    <p:sldId id="260" r:id="rId11"/>
    <p:sldId id="275" r:id="rId12"/>
    <p:sldId id="273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>
        <p:scale>
          <a:sx n="114" d="100"/>
          <a:sy n="114" d="100"/>
        </p:scale>
        <p:origin x="264" y="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E47C13-849B-4229-9D58-E91AB757B334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9C5E716-254A-4B02-AE28-26FE750D9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06D2F-E95C-4BFD-89D6-1AB441431427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F6405-7B64-4C38-B7E6-43A36CC901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1AF57-C6B2-4233-83D1-9AF3FB74E4FD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9DA8E-83B9-4185-ACB5-5DE4B44293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BF2F1-5F62-4FC0-9637-ED59A2CFCF1F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BABBB5-E680-4515-A9C1-64E4A1752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AF999C-A2C3-49F6-B07E-8D07D5E20218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C035CD-1B53-47BC-9F38-386636087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276F-1006-453A-8C65-ED54BFF2EBEF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354C-8621-4AB4-BE2A-46F4B0CB25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671F2-BA37-4D9D-A1DA-253BD32AC3A3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B28F6D-C257-4A1C-8CEC-28D3E359AA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8406E-70A2-4364-9821-9D0D897D651A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307E-363F-430D-9714-429B500051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26BA4B-9023-4781-B3DA-BCC6F0D56F9F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13E9B53-ABD1-46C4-A39D-D42BC06702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1C87-2F85-46D4-91C8-0DD7EFBA44BD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1E79-DE7F-4EE6-8A31-258524638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066F4A5-0515-44F3-9E9E-E420703F6D92}" type="datetimeFigureOut">
              <a:rPr lang="cs-CZ"/>
              <a:pPr>
                <a:defRPr/>
              </a:pPr>
              <a:t>21.2.2016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0E0F148-FDAD-4024-8814-8E18B34962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34" r:id="rId5"/>
    <p:sldLayoutId id="2147483740" r:id="rId6"/>
    <p:sldLayoutId id="2147483735" r:id="rId7"/>
    <p:sldLayoutId id="2147483741" r:id="rId8"/>
    <p:sldLayoutId id="2147483736" r:id="rId9"/>
    <p:sldLayoutId id="214748374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sonstudies.org/" TargetMode="External"/><Relationship Id="rId2" Type="http://schemas.openxmlformats.org/officeDocument/2006/relationships/hyperlink" Target="http://www.ok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4048125"/>
            <a:ext cx="6477000" cy="1828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cap="none" smtClean="0"/>
              <a:t>Základní pojmy kriminologie a penologie </a:t>
            </a: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sz="1800" dirty="0" smtClean="0"/>
              <a:t>Kriminologie a penologie SPR508, Mgr. Veronika Smutná22.2.2016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text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377113" cy="167322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Sociologie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Speciální pedagogika – etopedie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Sociální práce 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Penitenciární psychologie, forenzní psychologie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Právo </a:t>
            </a:r>
          </a:p>
          <a:p>
            <a:pPr eaLnBrk="1" hangingPunct="1">
              <a:lnSpc>
                <a:spcPct val="200000"/>
              </a:lnSpc>
              <a:buSzPct val="100000"/>
            </a:pPr>
            <a:endParaRPr lang="en-GB" sz="1600" smtClean="0"/>
          </a:p>
        </p:txBody>
      </p:sp>
      <p:sp>
        <p:nvSpPr>
          <p:cNvPr id="13315" name="Nadpis 2"/>
          <p:cNvSpPr>
            <a:spLocks noGrp="1"/>
          </p:cNvSpPr>
          <p:nvPr>
            <p:ph type="title"/>
          </p:nvPr>
        </p:nvSpPr>
        <p:spPr>
          <a:xfrm>
            <a:off x="323850" y="333375"/>
            <a:ext cx="7620000" cy="990600"/>
          </a:xfrm>
        </p:spPr>
        <p:txBody>
          <a:bodyPr/>
          <a:lstStyle/>
          <a:p>
            <a:pPr eaLnBrk="1" hangingPunct="1"/>
            <a:r>
              <a:rPr lang="cs-CZ" sz="4900" smtClean="0">
                <a:solidFill>
                  <a:schemeClr val="tx2"/>
                </a:solidFill>
              </a:rPr>
              <a:t>Kriminologie jako věda multidisciplinární</a:t>
            </a:r>
            <a:endParaRPr lang="en-GB" sz="49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Penologie 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cs-CZ" dirty="0" smtClean="0"/>
              <a:t>= věda o trestu, jeho výkonu  a jeho účincích</a:t>
            </a:r>
          </a:p>
          <a:p>
            <a:r>
              <a:rPr lang="cs-CZ" smtClean="0"/>
              <a:t>zaměřen na nepodmíněný trest odnětí svobody = věznění pachatelů, způsoby zacházení a následky uvěznění (Zoubková 2011)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penitenciární</a:t>
            </a:r>
            <a:r>
              <a:rPr lang="cs-CZ" dirty="0" smtClean="0"/>
              <a:t> proces – </a:t>
            </a:r>
            <a:r>
              <a:rPr lang="cs-CZ" dirty="0" err="1" smtClean="0"/>
              <a:t>proces</a:t>
            </a:r>
            <a:r>
              <a:rPr lang="cs-CZ" dirty="0" smtClean="0"/>
              <a:t> polepšení, nápravy, pozitivní změny chování (</a:t>
            </a:r>
            <a:r>
              <a:rPr lang="cs-CZ" dirty="0" err="1" smtClean="0"/>
              <a:t>penitenciární</a:t>
            </a:r>
            <a:r>
              <a:rPr lang="cs-CZ" dirty="0" smtClean="0"/>
              <a:t> péče) (Štěrba 2007)</a:t>
            </a:r>
          </a:p>
          <a:p>
            <a:r>
              <a:rPr lang="cs-CZ" dirty="0" err="1" smtClean="0"/>
              <a:t>Penitenciární</a:t>
            </a:r>
            <a:r>
              <a:rPr lang="cs-CZ" dirty="0" smtClean="0"/>
              <a:t> péče x </a:t>
            </a:r>
            <a:r>
              <a:rPr lang="cs-CZ" dirty="0" err="1" smtClean="0"/>
              <a:t>postpenitenciární</a:t>
            </a:r>
            <a:r>
              <a:rPr lang="cs-CZ" dirty="0" smtClean="0"/>
              <a:t>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Úkol na příště</a:t>
            </a:r>
            <a:endParaRPr lang="en-GB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2565400"/>
            <a:ext cx="8153400" cy="3530600"/>
          </a:xfrm>
        </p:spPr>
        <p:txBody>
          <a:bodyPr/>
          <a:lstStyle/>
          <a:p>
            <a:r>
              <a:rPr lang="cs-CZ" sz="3200" i="1" dirty="0" smtClean="0"/>
              <a:t>Seminární práce: </a:t>
            </a:r>
            <a:r>
              <a:rPr lang="cs-CZ" sz="3200" dirty="0"/>
              <a:t>Představte jednu odbornou zprávu, výzkum z oblasti kriminality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a zdroje </a:t>
            </a:r>
            <a:endParaRPr lang="en-GB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100" u="sng" smtClean="0"/>
              <a:t>Publikace: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TOMÁŠEK, Jan. </a:t>
            </a:r>
            <a:r>
              <a:rPr lang="cs-CZ" sz="2100" i="1" smtClean="0"/>
              <a:t>Úvod do kriminologie :jak studovat zločin</a:t>
            </a:r>
            <a:r>
              <a:rPr lang="cs-CZ" sz="2100" smtClean="0"/>
              <a:t>. Vyd. 1. Praha: Grada, 2010. 214 s. ISBN 9788024729824.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ZOUBKOVÁ, Ivana. </a:t>
            </a:r>
            <a:r>
              <a:rPr lang="cs-CZ" sz="2100" i="1" smtClean="0"/>
              <a:t>Kriminologický slovník</a:t>
            </a:r>
            <a:r>
              <a:rPr lang="cs-CZ" sz="2100" smtClean="0"/>
              <a:t>. Plzeň: Vydavatelství a nakladatelství Aleš Čeněk, 2011, 251 s. ISBN 9788073803124.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TOMANCOVÁ, Jaroslava. Základy práva (nejen) pro školy. Trestní právo. Albert, 2010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u="sng" smtClean="0"/>
              <a:t>Webové stránky: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Institut pro kriminologii a sociální prevenci: </a:t>
            </a:r>
            <a:r>
              <a:rPr lang="en-GB" sz="2100" smtClean="0">
                <a:hlinkClick r:id="rId2"/>
              </a:rPr>
              <a:t>http://www.ok.cz/</a:t>
            </a:r>
            <a:endParaRPr lang="cs-CZ" sz="21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International center for prison studies: </a:t>
            </a:r>
            <a:r>
              <a:rPr lang="en-GB" sz="2100" smtClean="0">
                <a:hlinkClick r:id="rId3"/>
              </a:rPr>
              <a:t>http://www.prisonstudies.org/</a:t>
            </a:r>
            <a:endParaRPr lang="cs-CZ" sz="21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Vězeňská služba ČR: </a:t>
            </a:r>
            <a:r>
              <a:rPr lang="en-GB" sz="2100" smtClean="0"/>
              <a:t>http://www.vscr.cz/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Děkuji </a:t>
            </a:r>
            <a:r>
              <a:rPr lang="cs-CZ" sz="3600" dirty="0" smtClean="0"/>
              <a:t>za vaši pozornost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Obsah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dirty="0" smtClean="0"/>
              <a:t>Základní očekávání a požadavky předmětu Základní pojmy kriminologie</a:t>
            </a:r>
          </a:p>
          <a:p>
            <a:pPr eaLnBrk="1" hangingPunct="1"/>
            <a:r>
              <a:rPr lang="cs-CZ" dirty="0" smtClean="0"/>
              <a:t>Základní pojmy penologie </a:t>
            </a:r>
            <a:endParaRPr lang="en-GB" dirty="0" smtClean="0"/>
          </a:p>
          <a:p>
            <a:pPr eaLnBrk="1" hangingPunct="1"/>
            <a:r>
              <a:rPr lang="cs-CZ" dirty="0" smtClean="0"/>
              <a:t>Ostatní důležité pojmy oblasti kriminality a vězeňství</a:t>
            </a:r>
            <a:endParaRPr lang="en-GB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Základní očekávání a požadavky předmětu SPR508</a:t>
            </a:r>
            <a:endParaRPr lang="en-GB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188" y="1484313"/>
            <a:ext cx="8065268" cy="489701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Přednášející: Mgr. Bc. Petra Horová, </a:t>
            </a:r>
            <a:r>
              <a:rPr lang="cs-CZ" sz="2400" dirty="0" err="1" smtClean="0"/>
              <a:t>Ph</a:t>
            </a:r>
            <a:r>
              <a:rPr lang="cs-CZ" sz="2400" dirty="0" smtClean="0"/>
              <a:t>. D., Mgr. Veronika Smutná, Mgr. et Mgr. Lenka </a:t>
            </a:r>
            <a:r>
              <a:rPr lang="cs-CZ" sz="2400" dirty="0" err="1" smtClean="0"/>
              <a:t>Kříčková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6kr. </a:t>
            </a:r>
          </a:p>
          <a:p>
            <a:pPr eaLnBrk="1" hangingPunct="1"/>
            <a:r>
              <a:rPr lang="cs-CZ" sz="2400" dirty="0" smtClean="0"/>
              <a:t>Každé pondělí 9:45 – 11:15</a:t>
            </a:r>
          </a:p>
          <a:p>
            <a:pPr lvl="1" eaLnBrk="1" hangingPunct="1"/>
            <a:r>
              <a:rPr lang="cs-CZ" sz="2000" dirty="0" smtClean="0"/>
              <a:t>Přednáška + interaktivní výuka</a:t>
            </a:r>
          </a:p>
          <a:p>
            <a:pPr eaLnBrk="1" hangingPunct="1"/>
            <a:r>
              <a:rPr lang="cs-CZ" sz="2400" dirty="0" smtClean="0"/>
              <a:t>Ukončení kurzu: ústní zkouškou </a:t>
            </a:r>
          </a:p>
          <a:p>
            <a:pPr eaLnBrk="1" hangingPunct="1"/>
            <a:r>
              <a:rPr lang="cs-CZ" sz="2400" dirty="0" smtClean="0"/>
              <a:t>Pravidla hodnocení a práce v průběhu roku </a:t>
            </a:r>
            <a:endParaRPr lang="cs-CZ" dirty="0" smtClean="0"/>
          </a:p>
          <a:p>
            <a:pPr lvl="1" eaLnBrk="1" hangingPunct="1"/>
            <a:r>
              <a:rPr lang="cs-CZ" sz="1800" dirty="0" smtClean="0"/>
              <a:t>V průběhu výuky bude možné vypracovávat jednostránkové seminární práce, které jsou dobrovolné, ale </a:t>
            </a:r>
            <a:r>
              <a:rPr lang="cs-CZ" sz="1800" dirty="0" smtClean="0"/>
              <a:t>bodované (1 bod za práci) 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Přístup k ústní zkoušce je podmíněn minimálně </a:t>
            </a:r>
            <a:r>
              <a:rPr lang="cs-CZ" sz="1800" dirty="0" smtClean="0"/>
              <a:t>2 body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Od studentů se očekává zájem a aktivita v hodině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Témata 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dirty="0" smtClean="0"/>
              <a:t>I. </a:t>
            </a:r>
            <a:r>
              <a:rPr lang="cs-CZ" sz="1600" b="1" cap="small" dirty="0" smtClean="0"/>
              <a:t>Základní pojmy oblasti kriminality </a:t>
            </a: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II. </a:t>
            </a:r>
            <a:r>
              <a:rPr lang="cs-CZ" sz="1600" b="1" cap="small" dirty="0" smtClean="0"/>
              <a:t>Věda a výzkum kriminality - kriminologie a její Metodologie </a:t>
            </a: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III. </a:t>
            </a:r>
            <a:r>
              <a:rPr lang="cs-CZ" sz="1600" b="1" cap="small" dirty="0" smtClean="0"/>
              <a:t>Teorie kriminality a zločinnosti </a:t>
            </a: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IV. </a:t>
            </a:r>
            <a:r>
              <a:rPr lang="cs-CZ" sz="1600" b="1" cap="small" dirty="0" smtClean="0"/>
              <a:t>Vězení jako totální instituce (</a:t>
            </a:r>
            <a:r>
              <a:rPr lang="cs-CZ" sz="1600" b="1" cap="small" dirty="0" err="1" smtClean="0"/>
              <a:t>Foucault</a:t>
            </a:r>
            <a:r>
              <a:rPr lang="cs-CZ" sz="1600" b="1" cap="small" dirty="0" smtClean="0"/>
              <a:t>)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V. </a:t>
            </a:r>
            <a:r>
              <a:rPr lang="cs-CZ" sz="1600" b="1" cap="small" dirty="0" smtClean="0"/>
              <a:t>Filosofie trestu a dějiny </a:t>
            </a:r>
            <a:r>
              <a:rPr lang="cs-CZ" sz="1600" b="1" cap="small" dirty="0" err="1" smtClean="0"/>
              <a:t>penitenciárních</a:t>
            </a:r>
            <a:r>
              <a:rPr lang="cs-CZ" sz="1600" b="1" cap="small" dirty="0" smtClean="0"/>
              <a:t> systémů, Druhy trestních sankcí platných podle trestního zákona ČR 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VI. </a:t>
            </a:r>
            <a:r>
              <a:rPr lang="cs-CZ" sz="1600" b="1" cap="small" dirty="0" smtClean="0"/>
              <a:t>Psychologická specifika práce s pachateli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VII. </a:t>
            </a:r>
            <a:r>
              <a:rPr lang="cs-CZ" sz="1600" b="1" cap="small" dirty="0" smtClean="0"/>
              <a:t>Sociální práce s pachateli trestných činů </a:t>
            </a:r>
            <a:r>
              <a:rPr lang="cs-CZ" sz="1600" b="1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sz="1600" b="1" dirty="0" smtClean="0"/>
              <a:t>VIII. </a:t>
            </a:r>
            <a:r>
              <a:rPr lang="cs-CZ" sz="1600" b="1" cap="small" dirty="0" smtClean="0"/>
              <a:t>Probační a mediační služba v ČR, zákon č. 257/2000 Sb., o PMS, mediace v trestní justici"? 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IX. </a:t>
            </a:r>
            <a:r>
              <a:rPr lang="cs-CZ" sz="1600" b="1" cap="small" dirty="0" smtClean="0"/>
              <a:t>Prevence kriminality 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X. </a:t>
            </a:r>
            <a:r>
              <a:rPr lang="cs-CZ" sz="1600" b="1" cap="small" dirty="0" smtClean="0"/>
              <a:t>Trestní politika České republiky a evropské standardy pro práci s vězni (Mezinárodní úmluva o mučení a nelidském zacházení a Minimální pravidla pro zacházení s vězni unesení Rady Evropy R 78 z roku 1987)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XI</a:t>
            </a:r>
            <a:r>
              <a:rPr lang="cs-CZ" sz="1600" b="1" dirty="0" smtClean="0"/>
              <a:t>. </a:t>
            </a:r>
            <a:r>
              <a:rPr lang="cs-CZ" sz="1600" b="1" cap="small" dirty="0" smtClean="0"/>
              <a:t>Výkon trestu odnětí svobody, problematika resocializace a reintegrace pachatelů po ukončení trestu </a:t>
            </a:r>
            <a:endParaRPr lang="cs-CZ" sz="1600" b="1" dirty="0" smtClean="0"/>
          </a:p>
          <a:p>
            <a:pPr>
              <a:lnSpc>
                <a:spcPct val="80000"/>
              </a:lnSpc>
            </a:pPr>
            <a:r>
              <a:rPr lang="cs-CZ" sz="1600" b="1" dirty="0" smtClean="0"/>
              <a:t>XII. </a:t>
            </a:r>
            <a:r>
              <a:rPr lang="cs-CZ" sz="1600" b="1" cap="small" dirty="0" smtClean="0"/>
              <a:t>Srovnání českého a evropského vězeňství </a:t>
            </a:r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/>
          <p:cNvSpPr>
            <a:spLocks noGrp="1"/>
          </p:cNvSpPr>
          <p:nvPr>
            <p:ph type="body" idx="1"/>
          </p:nvPr>
        </p:nvSpPr>
        <p:spPr>
          <a:xfrm>
            <a:off x="1331913" y="3284538"/>
            <a:ext cx="7123112" cy="1673225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cs-CZ" sz="2900" smtClean="0">
                <a:solidFill>
                  <a:schemeClr val="tx1"/>
                </a:solidFill>
              </a:rPr>
              <a:t>Kriminologie je vědní obor zabývající se kriminalitou a jejím studiem (lat. </a:t>
            </a:r>
            <a:r>
              <a:rPr lang="cs-CZ" sz="2900" i="1" smtClean="0">
                <a:solidFill>
                  <a:schemeClr val="tx1"/>
                </a:solidFill>
              </a:rPr>
              <a:t>crimen</a:t>
            </a:r>
            <a:r>
              <a:rPr lang="cs-CZ" sz="2900" smtClean="0">
                <a:solidFill>
                  <a:schemeClr val="tx1"/>
                </a:solidFill>
              </a:rPr>
              <a:t> = zločin, </a:t>
            </a:r>
            <a:r>
              <a:rPr lang="cs-CZ" sz="2900" i="1" smtClean="0">
                <a:solidFill>
                  <a:schemeClr val="tx1"/>
                </a:solidFill>
              </a:rPr>
              <a:t>logos</a:t>
            </a:r>
            <a:r>
              <a:rPr lang="cs-CZ" sz="2900" smtClean="0">
                <a:solidFill>
                  <a:schemeClr val="tx1"/>
                </a:solidFill>
              </a:rPr>
              <a:t> = nauka, vědění) </a:t>
            </a:r>
          </a:p>
          <a:p>
            <a:pPr>
              <a:buFont typeface="Wingdings" pitchFamily="2" charset="2"/>
              <a:buChar char=""/>
            </a:pPr>
            <a:endParaRPr lang="cs-CZ" sz="3600" smtClean="0"/>
          </a:p>
        </p:txBody>
      </p:sp>
      <p:sp>
        <p:nvSpPr>
          <p:cNvPr id="122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700" smtClean="0">
                <a:solidFill>
                  <a:schemeClr val="tx2"/>
                </a:solidFill>
              </a:rPr>
              <a:t>Základní pojmy kriminologie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kriminologie jako vědního oboru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Vědní obor v 19. století</a:t>
            </a:r>
          </a:p>
          <a:p>
            <a:r>
              <a:rPr lang="cs-CZ" dirty="0" err="1" smtClean="0"/>
              <a:t>Topinard</a:t>
            </a:r>
            <a:r>
              <a:rPr lang="cs-CZ" dirty="0" smtClean="0"/>
              <a:t> (1879)</a:t>
            </a:r>
          </a:p>
          <a:p>
            <a:r>
              <a:rPr lang="cs-CZ" dirty="0" smtClean="0"/>
              <a:t>V ČR – 1890 </a:t>
            </a:r>
            <a:r>
              <a:rPr lang="cs-CZ" dirty="0" err="1" smtClean="0"/>
              <a:t>Prušák</a:t>
            </a:r>
            <a:r>
              <a:rPr lang="cs-CZ" dirty="0" smtClean="0"/>
              <a:t>, 1960 Výzkumný ústav kriminologický, v současnosti IKSP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/>
            <a:r>
              <a:rPr lang="cs-CZ" b="1" smtClean="0"/>
              <a:t>A. Legální definice kriminality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133600"/>
            <a:ext cx="8153400" cy="4391025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Definice kriminality: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Char char=""/>
            </a:pPr>
            <a:r>
              <a:rPr lang="cs-CZ" sz="2000" u="sng" smtClean="0"/>
              <a:t>Kriminalita</a:t>
            </a:r>
            <a:r>
              <a:rPr lang="cs-CZ" sz="2000" smtClean="0"/>
              <a:t> je souhrn takových forem chování , které trestní právo posuzuje jako trestný čin (Coleman in Tomášek 2010)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endParaRPr lang="cs-CZ" sz="2000" u="sng" smtClean="0"/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u="sng" smtClean="0"/>
              <a:t>Trestní právo</a:t>
            </a:r>
            <a:r>
              <a:rPr lang="cs-CZ" sz="2000" smtClean="0"/>
              <a:t> „</a:t>
            </a:r>
            <a:r>
              <a:rPr lang="cs-CZ" sz="2000" i="1" smtClean="0"/>
              <a:t>určuje, která jednání společensky škodlivé jsou trestné činy, stanoví za ně tresty a ochranná opatření a podmínky jejich ukládání a výkonu“.</a:t>
            </a:r>
            <a:r>
              <a:rPr lang="cs-CZ" sz="2000" smtClean="0"/>
              <a:t> (hmotné x procesní) (Tomancová 2010: 2)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Sociální konstrukt vytvořený společností, aby reagulovala chování svých členů (Muncie in Tomášek 2010) 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Kriminologie je studium procesů, jak jsou vytvářeny  zákony, jak porušovány a jak společnost na toto porušování reaguje</a:t>
            </a:r>
            <a:r>
              <a:rPr lang="cs-CZ" sz="2000" smtClean="0"/>
              <a:t> (E. Sutherland)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708275"/>
            <a:ext cx="8153400" cy="3417888"/>
          </a:xfrm>
        </p:spPr>
        <p:txBody>
          <a:bodyPr/>
          <a:lstStyle/>
          <a:p>
            <a:r>
              <a:rPr lang="cs-CZ" dirty="0" smtClean="0"/>
              <a:t>Italský kriminolog R. </a:t>
            </a:r>
            <a:r>
              <a:rPr lang="cs-CZ" b="1" dirty="0" err="1" smtClean="0"/>
              <a:t>Garofalo</a:t>
            </a:r>
            <a:r>
              <a:rPr lang="cs-CZ" dirty="0" smtClean="0"/>
              <a:t> – </a:t>
            </a:r>
            <a:r>
              <a:rPr lang="cs-CZ" u="sng" dirty="0" smtClean="0"/>
              <a:t>zločiny přirozené</a:t>
            </a:r>
            <a:r>
              <a:rPr lang="cs-CZ" dirty="0" smtClean="0"/>
              <a:t> – jejich postih je charakteristický  téměř v každé zemi nebo historickém období, nebo zločinná jsou svou podstatou (vražda, loupež, znásilnění…)</a:t>
            </a:r>
          </a:p>
          <a:p>
            <a:r>
              <a:rPr lang="cs-CZ" dirty="0" smtClean="0"/>
              <a:t>Kritika legálního pojetí kriminality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/>
            <a:r>
              <a:rPr lang="cs-CZ" sz="3600" b="1" smtClean="0"/>
              <a:t>B. Sociologická definice kriminality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636838"/>
            <a:ext cx="8153400" cy="3489325"/>
          </a:xfrm>
        </p:spPr>
        <p:txBody>
          <a:bodyPr/>
          <a:lstStyle/>
          <a:p>
            <a:pPr marL="552450" indent="-552450"/>
            <a:r>
              <a:rPr lang="cs-CZ" b="1" smtClean="0"/>
              <a:t>T. Sellina</a:t>
            </a:r>
            <a:r>
              <a:rPr lang="cs-CZ" smtClean="0"/>
              <a:t> poukazuje na význam </a:t>
            </a:r>
            <a:r>
              <a:rPr lang="cs-CZ" u="sng" smtClean="0"/>
              <a:t>morálních a sociálních norem</a:t>
            </a:r>
          </a:p>
          <a:p>
            <a:pPr marL="552450" indent="-552450"/>
            <a:r>
              <a:rPr lang="cs-CZ" u="sng" smtClean="0"/>
              <a:t>Sociální deviace, deviantní chování </a:t>
            </a:r>
            <a:r>
              <a:rPr lang="cs-CZ" smtClean="0"/>
              <a:t>= chování závažným způsobem porušující platné sociální normy (Zoubková a kol. 2011)  (viz také sociálně patologické jevy)</a:t>
            </a:r>
          </a:p>
          <a:p>
            <a:pPr marL="552450" indent="-552450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1077</TotalTime>
  <Words>527</Words>
  <Application>Microsoft Office PowerPoint</Application>
  <PresentationFormat>Předvádění na obrazovce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Základní pojmy kriminologie a penologie </vt:lpstr>
      <vt:lpstr>Obsah</vt:lpstr>
      <vt:lpstr>Základní očekávání a požadavky předmětu SPR508</vt:lpstr>
      <vt:lpstr>Témata </vt:lpstr>
      <vt:lpstr>Základní pojmy kriminologie</vt:lpstr>
      <vt:lpstr>Vznik kriminologie jako vědního oboru</vt:lpstr>
      <vt:lpstr>A. Legální definice kriminality</vt:lpstr>
      <vt:lpstr>Snímek 8</vt:lpstr>
      <vt:lpstr>B. Sociologická definice kriminality</vt:lpstr>
      <vt:lpstr>Kriminologie jako věda multidisciplinární</vt:lpstr>
      <vt:lpstr>Penologie </vt:lpstr>
      <vt:lpstr>Úkol na příště</vt:lpstr>
      <vt:lpstr>Literatura a zdroje </vt:lpstr>
      <vt:lpstr>Děkuji za vaši pozornost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„How do inTERPRET SOCIAL WORKERS LIFE SITUATION OF OFFENDERS IN BRNO REGION?</dc:title>
  <dc:creator>Petra Vašíčková</dc:creator>
  <cp:lastModifiedBy>Veronika</cp:lastModifiedBy>
  <cp:revision>34</cp:revision>
  <dcterms:created xsi:type="dcterms:W3CDTF">2013-05-01T08:18:41Z</dcterms:created>
  <dcterms:modified xsi:type="dcterms:W3CDTF">2016-02-21T20:28:46Z</dcterms:modified>
</cp:coreProperties>
</file>