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291" r:id="rId4"/>
    <p:sldId id="302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288" r:id="rId19"/>
    <p:sldId id="271" r:id="rId20"/>
    <p:sldId id="27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717C71-D803-4E09-831A-6ED1F9F8D5E3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416F98-73D3-407A-8A09-321777D6E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8B66E-1216-41AC-82F0-A3847097D35A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AFA42-BE8B-4E12-9446-B227BF3BF7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56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B07E-70CE-42D7-986E-32256D558387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53ADA-D916-4377-A6F4-D8E466F903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468DC-5C22-4A7C-92AB-3D34CD9A7FF3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E7F8B-619B-4F7B-B8F1-31665D0E24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BD8F-5DDC-442B-A93F-066433C7B35A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67C83B3-CA90-4EFE-A4C0-104120211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E413E-AAC6-4EDE-B2D2-B50B72687284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145BD-8E35-4A20-94C1-D8EE6E3C5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16268-6B7E-4A0C-964E-14F48339BBCC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BECAE60-1EA7-4F3C-ADD3-D3DA38BCFC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17A8-F945-4C79-971F-856040FD96BC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3144D-AB47-424C-B298-605927765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FC9963-826A-4787-B033-C54BBB744D3B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2FC27A9-A98A-4280-BD12-1A86CE544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E3C42-F266-4281-AC76-6CA4E085A43F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2113-4E1F-4BF5-A283-38507DA7D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5DF8-FE55-4EE7-AACA-12E137A19432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F8C15-19E8-4DA5-A324-AFD0F314D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E7A6AFB-0CF0-4C09-970D-9E70B2473217}" type="datetimeFigureOut">
              <a:rPr lang="cs-CZ"/>
              <a:pPr>
                <a:defRPr/>
              </a:pPr>
              <a:t>3.4.2016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DE68FB1-5ED3-4107-BE59-D88AEE31EB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5" r:id="rId2"/>
    <p:sldLayoutId id="2147483852" r:id="rId3"/>
    <p:sldLayoutId id="2147483846" r:id="rId4"/>
    <p:sldLayoutId id="2147483853" r:id="rId5"/>
    <p:sldLayoutId id="2147483847" r:id="rId6"/>
    <p:sldLayoutId id="2147483854" r:id="rId7"/>
    <p:sldLayoutId id="2147483848" r:id="rId8"/>
    <p:sldLayoutId id="2147483855" r:id="rId9"/>
    <p:sldLayoutId id="2147483849" r:id="rId10"/>
    <p:sldLayoutId id="21474838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>
          <a:xfrm>
            <a:off x="755650" y="2997200"/>
            <a:ext cx="8083550" cy="2879725"/>
          </a:xfrm>
        </p:spPr>
        <p:txBody>
          <a:bodyPr/>
          <a:lstStyle/>
          <a:p>
            <a:pPr eaLnBrk="1" hangingPunct="1"/>
            <a:r>
              <a:rPr lang="cs-CZ" b="1" cap="none" dirty="0" smtClean="0"/>
              <a:t>Psychologická specifika práce s pachateli</a:t>
            </a:r>
          </a:p>
        </p:txBody>
      </p: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cs-CZ" sz="1800" dirty="0" smtClean="0"/>
              <a:t>Kriminologie a penologie SPR508, Mgr. Veronika Smutná4.4.2016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Anomální chování ve vězení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Poruchy chování způsobené vězněním</a:t>
            </a:r>
          </a:p>
          <a:p>
            <a:r>
              <a:rPr lang="cs-CZ" dirty="0" smtClean="0"/>
              <a:t>= „takové chování, které není duševní poruchou či nemocí, ale vyznačuje se výjimečností a odchylností jak od obecně uznávané lidské normy, tak i od normy běžné ve vězeňské populaci“ (</a:t>
            </a:r>
            <a:r>
              <a:rPr lang="cs-CZ" dirty="0" err="1" smtClean="0"/>
              <a:t>Mařádek</a:t>
            </a:r>
            <a:r>
              <a:rPr lang="cs-CZ" dirty="0" smtClean="0"/>
              <a:t>, 2003, p. 61)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anomálního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Anomální chování připomínající duševní poruchu: chování hypochondrické, hysterické nebo výrazně depresivní</a:t>
            </a:r>
          </a:p>
          <a:p>
            <a:pPr lvl="0"/>
            <a:r>
              <a:rPr lang="cs-CZ" sz="2000" dirty="0" smtClean="0"/>
              <a:t>Anomální chování při krizi z uvěznění a jiných osobních krizích, porucha chování jako reakce na uvěznění: strach z budoucna, zmatenost, lítostivost a neklid. </a:t>
            </a:r>
          </a:p>
          <a:p>
            <a:pPr lvl="0"/>
            <a:r>
              <a:rPr lang="cs-CZ" sz="2000" dirty="0" smtClean="0"/>
              <a:t>Anomální chování účelového a protestního charakteru: sebevražedné aktivity s podtextem nátlaku a vydírání, různé formy sebepoškozování.</a:t>
            </a:r>
          </a:p>
          <a:p>
            <a:pPr lvl="0"/>
            <a:r>
              <a:rPr lang="cs-CZ" sz="2000" dirty="0" smtClean="0"/>
              <a:t>Šikanování, násilná jednání a trestné činy.</a:t>
            </a:r>
          </a:p>
          <a:p>
            <a:pPr lvl="0"/>
            <a:r>
              <a:rPr lang="cs-CZ" sz="2000" dirty="0" smtClean="0"/>
              <a:t>Jiné agrese.</a:t>
            </a:r>
          </a:p>
          <a:p>
            <a:pPr lvl="0"/>
            <a:r>
              <a:rPr lang="cs-CZ" sz="2000" dirty="0" smtClean="0"/>
              <a:t>Selhání: má často podobu nekázně, odmítání plnění povinností, vzdor, rezignace.</a:t>
            </a:r>
          </a:p>
          <a:p>
            <a:pPr lvl="0"/>
            <a:r>
              <a:rPr lang="cs-CZ" sz="2000" dirty="0" smtClean="0"/>
              <a:t>Odchylné uspokojování potřeb, zejména pak sexuálních.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Agrese </a:t>
            </a:r>
            <a:r>
              <a:rPr lang="cs-CZ" dirty="0" smtClean="0"/>
              <a:t>ve vězení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Fyzická x verbální</a:t>
            </a:r>
          </a:p>
          <a:p>
            <a:r>
              <a:rPr lang="cs-CZ" dirty="0" smtClean="0"/>
              <a:t>Agrese vůči lidem x majetku</a:t>
            </a:r>
          </a:p>
          <a:p>
            <a:r>
              <a:rPr lang="cs-CZ" dirty="0" smtClean="0"/>
              <a:t>Agrese vězně vůči zaměstnanci (plánovaná x reaktivní)</a:t>
            </a:r>
          </a:p>
          <a:p>
            <a:r>
              <a:rPr lang="cs-CZ" dirty="0" smtClean="0"/>
              <a:t>Agrese mezi vězni</a:t>
            </a:r>
          </a:p>
          <a:p>
            <a:r>
              <a:rPr lang="cs-CZ" dirty="0" smtClean="0"/>
              <a:t>Agrese zaměstnance vůči vězni (donucovací prostředky x zneužití moci)</a:t>
            </a:r>
          </a:p>
          <a:p>
            <a:r>
              <a:rPr lang="cs-CZ" dirty="0" smtClean="0"/>
              <a:t>Agrese mezi zaměstnanci</a:t>
            </a:r>
          </a:p>
          <a:p>
            <a:r>
              <a:rPr lang="cs-CZ" dirty="0" smtClean="0"/>
              <a:t>Šikana – vysoká latence, často glorifikována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Sebevražedné jednání a automutilace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Poruchy jednání zaměřené proti integritě organismu</a:t>
            </a:r>
          </a:p>
          <a:p>
            <a:r>
              <a:rPr lang="cs-CZ" dirty="0" smtClean="0"/>
              <a:t>Motivace sebevražedného jednání: výčitky svědomí, zátěž ve vězení, „pomsta“, účelové jednání, citové vydírání</a:t>
            </a:r>
          </a:p>
          <a:p>
            <a:r>
              <a:rPr lang="cs-CZ" dirty="0" smtClean="0"/>
              <a:t>Sebepoškozování – pořezání, polykání předmětů, intoxikace, úmyslné způsobení zánětu…</a:t>
            </a:r>
          </a:p>
          <a:p>
            <a:r>
              <a:rPr lang="cs-CZ" dirty="0" smtClean="0"/>
              <a:t>Motivace – odstranění vnitřní tenze, únik do nemoci, nátlak na personál, nátlak na osoby vně</a:t>
            </a:r>
          </a:p>
          <a:p>
            <a:r>
              <a:rPr lang="cs-CZ" dirty="0" smtClean="0"/>
              <a:t>Volní odmítání stravy - hladovky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Náhradní sexuální uspokojování v </a:t>
            </a:r>
            <a:r>
              <a:rPr lang="cs-CZ" dirty="0" err="1" smtClean="0"/>
              <a:t>penitenciárním</a:t>
            </a:r>
            <a:r>
              <a:rPr lang="cs-CZ" dirty="0" smtClean="0"/>
              <a:t>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600" dirty="0" smtClean="0"/>
              <a:t>Až 38 % vězněných vypovídalo o </a:t>
            </a:r>
            <a:r>
              <a:rPr lang="cs-CZ" sz="2600" dirty="0" smtClean="0"/>
              <a:t>zkušenosti (Černíková </a:t>
            </a:r>
            <a:r>
              <a:rPr lang="cs-CZ" sz="2600" dirty="0" err="1" smtClean="0"/>
              <a:t>et</a:t>
            </a:r>
            <a:r>
              <a:rPr lang="cs-CZ" sz="2600" dirty="0" smtClean="0"/>
              <a:t> </a:t>
            </a:r>
            <a:r>
              <a:rPr lang="cs-CZ" sz="2600" dirty="0" err="1" smtClean="0"/>
              <a:t>al</a:t>
            </a:r>
            <a:r>
              <a:rPr lang="cs-CZ" sz="2600" dirty="0" smtClean="0"/>
              <a:t>., 2008)</a:t>
            </a:r>
            <a:endParaRPr lang="cs-CZ" sz="2600" dirty="0" smtClean="0"/>
          </a:p>
          <a:p>
            <a:r>
              <a:rPr lang="cs-CZ" sz="2600" dirty="0" smtClean="0"/>
              <a:t>Nejčastěji latentní homosexualita z nedostatku příležitostí k </a:t>
            </a:r>
            <a:r>
              <a:rPr lang="cs-CZ" sz="2600" dirty="0" err="1" smtClean="0"/>
              <a:t>hetero</a:t>
            </a:r>
            <a:r>
              <a:rPr lang="cs-CZ" sz="2600" dirty="0" smtClean="0"/>
              <a:t> styku bez navázaní hlubšího vztahu</a:t>
            </a:r>
          </a:p>
          <a:p>
            <a:r>
              <a:rPr lang="cs-CZ" sz="2600" dirty="0" smtClean="0"/>
              <a:t>Prostituce</a:t>
            </a:r>
          </a:p>
          <a:p>
            <a:r>
              <a:rPr lang="cs-CZ" sz="2600" dirty="0" smtClean="0"/>
              <a:t>Účelový význam – ochrana slabších</a:t>
            </a:r>
          </a:p>
          <a:p>
            <a:r>
              <a:rPr lang="cs-CZ" sz="2600" dirty="0" smtClean="0"/>
              <a:t>Hlubší vztah mezi vězni spíše méně častý</a:t>
            </a:r>
          </a:p>
          <a:p>
            <a:r>
              <a:rPr lang="cs-CZ" sz="2600" dirty="0" smtClean="0"/>
              <a:t>Nutnost prevence násilných, ponižujících a vynucených forem homosexuálního jednání</a:t>
            </a:r>
          </a:p>
          <a:p>
            <a:r>
              <a:rPr lang="cs-CZ" sz="2600" dirty="0" smtClean="0"/>
              <a:t>Riziko přenosných chorob</a:t>
            </a:r>
            <a:endParaRPr lang="cs-CZ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Drogy ve vězení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Odhad – až 46 % </a:t>
            </a:r>
            <a:r>
              <a:rPr lang="cs-CZ" sz="2400" dirty="0" err="1" smtClean="0"/>
              <a:t>abuzérů</a:t>
            </a:r>
            <a:r>
              <a:rPr lang="cs-CZ" sz="2400" dirty="0" smtClean="0"/>
              <a:t> a stoupající trend</a:t>
            </a:r>
          </a:p>
          <a:p>
            <a:r>
              <a:rPr lang="cs-CZ" sz="2400" dirty="0" smtClean="0"/>
              <a:t>Forma útěku před náročností věznění</a:t>
            </a:r>
          </a:p>
          <a:p>
            <a:r>
              <a:rPr lang="cs-CZ" sz="2400" dirty="0" smtClean="0"/>
              <a:t>Pokračování zneužívání z doby před uvězněním</a:t>
            </a:r>
          </a:p>
          <a:p>
            <a:r>
              <a:rPr lang="cs-CZ" sz="2400" dirty="0" smtClean="0"/>
              <a:t>Rizika užívání drog ve vězení </a:t>
            </a:r>
          </a:p>
          <a:p>
            <a:pPr lvl="1"/>
            <a:r>
              <a:rPr lang="cs-CZ" sz="2400" dirty="0" smtClean="0"/>
              <a:t>Bezpečnostní</a:t>
            </a:r>
          </a:p>
          <a:p>
            <a:pPr lvl="1"/>
            <a:r>
              <a:rPr lang="cs-CZ" sz="2400" dirty="0" smtClean="0"/>
              <a:t>Zdravotnická</a:t>
            </a:r>
          </a:p>
          <a:p>
            <a:pPr lvl="1"/>
            <a:r>
              <a:rPr lang="cs-CZ" sz="2400" dirty="0" smtClean="0"/>
              <a:t>Penologická</a:t>
            </a:r>
          </a:p>
          <a:p>
            <a:pPr lvl="1"/>
            <a:r>
              <a:rPr lang="cs-CZ" sz="2400" dirty="0" smtClean="0"/>
              <a:t>Psychologická</a:t>
            </a:r>
          </a:p>
          <a:p>
            <a:pPr lvl="1"/>
            <a:r>
              <a:rPr lang="cs-CZ" sz="2400" dirty="0" smtClean="0"/>
              <a:t>Pedagogická</a:t>
            </a:r>
          </a:p>
          <a:p>
            <a:pPr lvl="1"/>
            <a:r>
              <a:rPr lang="cs-CZ" sz="2400" dirty="0" smtClean="0"/>
              <a:t>Reintegrační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Trendy současné drogové scény v </a:t>
            </a:r>
            <a:r>
              <a:rPr lang="cs-CZ" sz="4000" dirty="0" err="1" smtClean="0"/>
              <a:t>penitenciárním</a:t>
            </a:r>
            <a:r>
              <a:rPr lang="cs-CZ" sz="4000" dirty="0" smtClean="0"/>
              <a:t> prostředí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600" dirty="0" err="1" smtClean="0"/>
              <a:t>Soc</a:t>
            </a:r>
            <a:r>
              <a:rPr lang="cs-CZ" sz="1600" dirty="0" smtClean="0"/>
              <a:t>. patolog. jevy se vysunuly z delikventní kriminální subkultury do normální populace</a:t>
            </a:r>
          </a:p>
          <a:p>
            <a:r>
              <a:rPr lang="cs-CZ" sz="1600" dirty="0" smtClean="0"/>
              <a:t>Klesl věk prvního experimentu s drogou</a:t>
            </a:r>
          </a:p>
          <a:p>
            <a:r>
              <a:rPr lang="cs-CZ" sz="1600" dirty="0" smtClean="0"/>
              <a:t>Naprostá většina vězňů zneužívajících droga tak učinila na počátku své </a:t>
            </a:r>
            <a:r>
              <a:rPr lang="cs-CZ" sz="1600" dirty="0" err="1" smtClean="0"/>
              <a:t>kri</a:t>
            </a:r>
            <a:r>
              <a:rPr lang="cs-CZ" sz="1600" dirty="0" smtClean="0"/>
              <a:t> kariéry</a:t>
            </a:r>
          </a:p>
          <a:p>
            <a:r>
              <a:rPr lang="cs-CZ" sz="1600" dirty="0" smtClean="0"/>
              <a:t>Výrazný růst frekvence a závažnost organizované i laické snahy dostat drogy do věznic</a:t>
            </a:r>
          </a:p>
          <a:p>
            <a:r>
              <a:rPr lang="cs-CZ" sz="1600" dirty="0" smtClean="0"/>
              <a:t>Zneužívání drog ve vězení odráží zneužívání drog ve společnosti a směřuje k tvrdým drogám</a:t>
            </a:r>
          </a:p>
          <a:p>
            <a:r>
              <a:rPr lang="cs-CZ" sz="1600" dirty="0" smtClean="0"/>
              <a:t>Mezi vězením a společností existuje pohyb osob – přenášení škodlivých návyků a jevů tam a zpět</a:t>
            </a:r>
          </a:p>
          <a:p>
            <a:r>
              <a:rPr lang="cs-CZ" sz="1600" dirty="0" smtClean="0"/>
              <a:t>Drogová činnost je významnou součástí nepovolené činnosti vězňů uvnitř věznic</a:t>
            </a:r>
          </a:p>
          <a:p>
            <a:r>
              <a:rPr lang="cs-CZ" sz="1600" dirty="0" smtClean="0"/>
              <a:t>Snaha opatřit drogu spojená s korupčními tlaky na vězeňský personál a další vstupující osoby</a:t>
            </a:r>
          </a:p>
          <a:p>
            <a:r>
              <a:rPr lang="cs-CZ" sz="1600" dirty="0" smtClean="0"/>
              <a:t>Nebezpečí agresivního nebo </a:t>
            </a:r>
            <a:r>
              <a:rPr lang="cs-CZ" sz="1600" dirty="0" err="1" smtClean="0"/>
              <a:t>autoagresivního</a:t>
            </a:r>
            <a:r>
              <a:rPr lang="cs-CZ" sz="1600" dirty="0" smtClean="0"/>
              <a:t> chování ve spojitosti s drogami nebo pod vlivem</a:t>
            </a:r>
          </a:p>
          <a:p>
            <a:r>
              <a:rPr lang="cs-CZ" sz="1600" dirty="0" smtClean="0"/>
              <a:t>U závislých vězňů se zvyšuje </a:t>
            </a:r>
            <a:r>
              <a:rPr lang="cs-CZ" sz="1600" dirty="0" err="1" smtClean="0"/>
              <a:t>viktimologický</a:t>
            </a:r>
            <a:r>
              <a:rPr lang="cs-CZ" sz="1600" dirty="0" smtClean="0"/>
              <a:t> </a:t>
            </a:r>
            <a:r>
              <a:rPr lang="cs-CZ" sz="1600" dirty="0" smtClean="0"/>
              <a:t>aspekt</a:t>
            </a:r>
          </a:p>
          <a:p>
            <a:r>
              <a:rPr lang="cs-CZ" sz="1600" dirty="0" smtClean="0"/>
              <a:t>U závislých vězňů zhoršující se zdravotní stav ve vězení</a:t>
            </a:r>
          </a:p>
          <a:p>
            <a:r>
              <a:rPr lang="cs-CZ" sz="1600" dirty="0" smtClean="0"/>
              <a:t>Užívání drog oslabuje programy ve vězení a zvyšuje riziko neúspěchu při reintegraci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Využití p</a:t>
            </a:r>
            <a:r>
              <a:rPr lang="cs-CZ" sz="4000" dirty="0" smtClean="0"/>
              <a:t>ři práci v pachateli, s rodinou pachatele </a:t>
            </a:r>
            <a:r>
              <a:rPr lang="cs-CZ" sz="4000" dirty="0" err="1" smtClean="0"/>
              <a:t>např</a:t>
            </a:r>
            <a:r>
              <a:rPr lang="cs-CZ" sz="4000" dirty="0" smtClean="0"/>
              <a:t>…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Reflexe specifik vězeňského prostředí a dopadu na psychiku vězněného při práci s pachatelem a jeho rodinou (např. příprava rodiny na průběh věznění a možná rizika, adekvátní výběr aktivit v programu zacházení…)</a:t>
            </a:r>
          </a:p>
          <a:p>
            <a:r>
              <a:rPr lang="cs-CZ" dirty="0" smtClean="0"/>
              <a:t>Včasná </a:t>
            </a:r>
            <a:r>
              <a:rPr lang="cs-CZ" dirty="0" smtClean="0"/>
              <a:t>a adekvátní diagnostika pro zachycení patologií</a:t>
            </a:r>
          </a:p>
          <a:p>
            <a:r>
              <a:rPr lang="cs-CZ" dirty="0" smtClean="0"/>
              <a:t>Podpůrné a motivační působení pomáhajících </a:t>
            </a:r>
            <a:r>
              <a:rPr lang="cs-CZ" dirty="0" smtClean="0"/>
              <a:t>pracovníků se snahou zmírnit dopady </a:t>
            </a:r>
            <a:r>
              <a:rPr lang="cs-CZ" dirty="0" err="1" smtClean="0"/>
              <a:t>prizonizace</a:t>
            </a:r>
            <a:endParaRPr lang="cs-CZ" dirty="0" smtClean="0"/>
          </a:p>
          <a:p>
            <a:r>
              <a:rPr lang="cs-CZ" dirty="0" smtClean="0"/>
              <a:t>...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Úkol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612775" y="2420938"/>
            <a:ext cx="8153400" cy="2592387"/>
          </a:xfrm>
        </p:spPr>
        <p:txBody>
          <a:bodyPr/>
          <a:lstStyle/>
          <a:p>
            <a:r>
              <a:rPr lang="cs-CZ" sz="3600" dirty="0" smtClean="0"/>
              <a:t>Představte zahraniční nebo domácí program </a:t>
            </a:r>
            <a:r>
              <a:rPr lang="cs-CZ" sz="3600" dirty="0" smtClean="0"/>
              <a:t>práce </a:t>
            </a:r>
            <a:r>
              <a:rPr lang="cs-CZ" sz="3600" dirty="0" smtClean="0"/>
              <a:t>s </a:t>
            </a:r>
            <a:r>
              <a:rPr lang="cs-CZ" sz="3600" dirty="0" smtClean="0"/>
              <a:t>pachateli.</a:t>
            </a:r>
            <a:endParaRPr lang="cs-CZ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Literatura a zdroje </a:t>
            </a:r>
            <a:endParaRPr lang="en-GB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400050" indent="-400050" algn="just" eaLnBrk="1" hangingPunct="1">
              <a:buNone/>
            </a:pPr>
            <a:r>
              <a:rPr lang="cs-CZ" sz="1600" dirty="0" smtClean="0"/>
              <a:t>Černíková, V. (2008). </a:t>
            </a:r>
            <a:r>
              <a:rPr lang="cs-CZ" sz="1600" i="1" dirty="0" smtClean="0"/>
              <a:t>Sociální ochrana</a:t>
            </a:r>
            <a:r>
              <a:rPr lang="cs-CZ" sz="1600" dirty="0" smtClean="0"/>
              <a:t>: </a:t>
            </a:r>
            <a:r>
              <a:rPr lang="cs-CZ" sz="1600" i="1" dirty="0" smtClean="0"/>
              <a:t>terciární prevence, její možnosti a limity</a:t>
            </a:r>
            <a:r>
              <a:rPr lang="cs-CZ" sz="1600" dirty="0" smtClean="0"/>
              <a:t>. Plzeň: Vydavatelství a nakladatelství Aleš Čeněk.</a:t>
            </a:r>
          </a:p>
          <a:p>
            <a:pPr marL="400050" indent="-400050" algn="just" eaLnBrk="1" hangingPunct="1">
              <a:buNone/>
            </a:pPr>
            <a:r>
              <a:rPr lang="cs-CZ" sz="1600" dirty="0" smtClean="0"/>
              <a:t>Černíková, V., Sedláček, V. (2002). </a:t>
            </a:r>
            <a:r>
              <a:rPr lang="cs-CZ" sz="1600" i="1" dirty="0" smtClean="0"/>
              <a:t>Základy penologie pro policisty</a:t>
            </a:r>
            <a:r>
              <a:rPr lang="cs-CZ" sz="1600" dirty="0" smtClean="0"/>
              <a:t>. Praha: Policejní akademie ČR.</a:t>
            </a:r>
          </a:p>
          <a:p>
            <a:pPr marL="400050" indent="-400050" algn="just" eaLnBrk="1" hangingPunct="1">
              <a:buNone/>
            </a:pPr>
            <a:r>
              <a:rPr lang="cs-CZ" sz="1600" dirty="0" smtClean="0"/>
              <a:t>Černíková, V., </a:t>
            </a:r>
            <a:r>
              <a:rPr lang="cs-CZ" sz="1600" dirty="0" err="1" smtClean="0"/>
              <a:t>Makariusová</a:t>
            </a:r>
            <a:r>
              <a:rPr lang="cs-CZ" sz="1600" dirty="0" smtClean="0"/>
              <a:t>, V</a:t>
            </a:r>
            <a:r>
              <a:rPr lang="cs-CZ" sz="1600" dirty="0" smtClean="0"/>
              <a:t>, </a:t>
            </a:r>
            <a:r>
              <a:rPr lang="cs-CZ" sz="1600" dirty="0" smtClean="0"/>
              <a:t>Sedláček, V. (1998). </a:t>
            </a:r>
            <a:r>
              <a:rPr lang="cs-CZ" sz="1600" i="1" dirty="0" smtClean="0"/>
              <a:t>Sociální ochrana</a:t>
            </a:r>
            <a:r>
              <a:rPr lang="cs-CZ" sz="1600" dirty="0" smtClean="0"/>
              <a:t>. Praha: Policejní akademie ČR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Haney</a:t>
            </a:r>
            <a:r>
              <a:rPr lang="cs-CZ" sz="1600" dirty="0" smtClean="0"/>
              <a:t>, C. (2003).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Psychological</a:t>
            </a:r>
            <a:r>
              <a:rPr lang="cs-CZ" sz="1600" dirty="0" smtClean="0"/>
              <a:t> </a:t>
            </a:r>
            <a:r>
              <a:rPr lang="cs-CZ" sz="1600" dirty="0" err="1" smtClean="0"/>
              <a:t>Impact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Incarceration</a:t>
            </a:r>
            <a:r>
              <a:rPr lang="cs-CZ" sz="1600" dirty="0" smtClean="0"/>
              <a:t>. In </a:t>
            </a:r>
            <a:r>
              <a:rPr lang="cs-CZ" sz="1600" dirty="0" err="1" smtClean="0"/>
              <a:t>Travis</a:t>
            </a:r>
            <a:r>
              <a:rPr lang="cs-CZ" sz="1600" dirty="0" smtClean="0"/>
              <a:t>, J., </a:t>
            </a:r>
            <a:r>
              <a:rPr lang="cs-CZ" sz="1600" dirty="0" err="1" smtClean="0"/>
              <a:t>Waul</a:t>
            </a:r>
            <a:r>
              <a:rPr lang="cs-CZ" sz="1600" dirty="0" smtClean="0"/>
              <a:t>, M. (</a:t>
            </a:r>
            <a:r>
              <a:rPr lang="cs-CZ" sz="1600" dirty="0" err="1" smtClean="0"/>
              <a:t>Eds</a:t>
            </a:r>
            <a:r>
              <a:rPr lang="cs-CZ" sz="1600" dirty="0" smtClean="0"/>
              <a:t>.), </a:t>
            </a:r>
            <a:r>
              <a:rPr lang="cs-CZ" sz="1600" i="1" dirty="0" err="1" smtClean="0"/>
              <a:t>Prisoners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Once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Removed</a:t>
            </a:r>
            <a:r>
              <a:rPr lang="cs-CZ" sz="1600" i="1" dirty="0" smtClean="0"/>
              <a:t>: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Impact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Incarceration</a:t>
            </a:r>
            <a:r>
              <a:rPr lang="cs-CZ" sz="1600" i="1" dirty="0" smtClean="0"/>
              <a:t> on </a:t>
            </a:r>
            <a:r>
              <a:rPr lang="cs-CZ" sz="1600" i="1" dirty="0" err="1" smtClean="0"/>
              <a:t>Children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Families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and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Comunities</a:t>
            </a:r>
            <a:r>
              <a:rPr lang="cs-CZ" sz="1600" dirty="0" smtClean="0"/>
              <a:t>.  Washington, D.C.: </a:t>
            </a:r>
            <a:r>
              <a:rPr lang="cs-CZ" sz="1600" dirty="0" err="1" smtClean="0"/>
              <a:t>The</a:t>
            </a:r>
            <a:r>
              <a:rPr lang="cs-CZ" sz="1600" dirty="0" smtClean="0"/>
              <a:t> Urban Institute </a:t>
            </a:r>
            <a:r>
              <a:rPr lang="cs-CZ" sz="1600" dirty="0" err="1" smtClean="0"/>
              <a:t>Press</a:t>
            </a:r>
            <a:r>
              <a:rPr lang="cs-CZ" sz="1600" dirty="0" smtClean="0"/>
              <a:t>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Haney</a:t>
            </a:r>
            <a:r>
              <a:rPr lang="cs-CZ" sz="1600" dirty="0" smtClean="0"/>
              <a:t>, C</a:t>
            </a:r>
            <a:r>
              <a:rPr lang="cs-CZ" sz="1600" dirty="0" smtClean="0"/>
              <a:t>., </a:t>
            </a:r>
            <a:r>
              <a:rPr lang="cs-CZ" sz="1600" dirty="0" err="1" smtClean="0"/>
              <a:t>Zimbardo</a:t>
            </a:r>
            <a:r>
              <a:rPr lang="cs-CZ" sz="1600" dirty="0" smtClean="0"/>
              <a:t>, P. (1998). </a:t>
            </a:r>
            <a:r>
              <a:rPr lang="cs-CZ" sz="1600" dirty="0" err="1" smtClean="0"/>
              <a:t>The</a:t>
            </a:r>
            <a:r>
              <a:rPr lang="cs-CZ" sz="1600" dirty="0" smtClean="0"/>
              <a:t> Past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Future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U.S. </a:t>
            </a:r>
            <a:r>
              <a:rPr lang="cs-CZ" sz="1600" dirty="0" err="1" smtClean="0"/>
              <a:t>Prison</a:t>
            </a:r>
            <a:r>
              <a:rPr lang="cs-CZ" sz="1600" dirty="0" smtClean="0"/>
              <a:t> </a:t>
            </a:r>
            <a:r>
              <a:rPr lang="cs-CZ" sz="1600" dirty="0" err="1" smtClean="0"/>
              <a:t>Policy</a:t>
            </a:r>
            <a:r>
              <a:rPr lang="cs-CZ" sz="1600" dirty="0" smtClean="0"/>
              <a:t>: </a:t>
            </a:r>
            <a:r>
              <a:rPr lang="cs-CZ" sz="1600" dirty="0" err="1" smtClean="0"/>
              <a:t>Twenty</a:t>
            </a:r>
            <a:r>
              <a:rPr lang="cs-CZ" sz="1600" dirty="0" smtClean="0"/>
              <a:t>-</a:t>
            </a:r>
            <a:r>
              <a:rPr lang="cs-CZ" sz="1600" dirty="0" err="1" smtClean="0"/>
              <a:t>Five</a:t>
            </a:r>
            <a:r>
              <a:rPr lang="cs-CZ" sz="1600" dirty="0" smtClean="0"/>
              <a:t> </a:t>
            </a:r>
            <a:r>
              <a:rPr lang="cs-CZ" sz="1600" dirty="0" err="1" smtClean="0"/>
              <a:t>Years</a:t>
            </a:r>
            <a:r>
              <a:rPr lang="cs-CZ" sz="1600" dirty="0" smtClean="0"/>
              <a:t> </a:t>
            </a:r>
            <a:r>
              <a:rPr lang="cs-CZ" sz="1600" dirty="0" err="1" smtClean="0"/>
              <a:t>after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Stanford</a:t>
            </a:r>
            <a:r>
              <a:rPr lang="cs-CZ" sz="1600" dirty="0" smtClean="0"/>
              <a:t> </a:t>
            </a:r>
            <a:r>
              <a:rPr lang="cs-CZ" sz="1600" dirty="0" err="1" smtClean="0"/>
              <a:t>Prison</a:t>
            </a:r>
            <a:r>
              <a:rPr lang="cs-CZ" sz="1600" dirty="0" smtClean="0"/>
              <a:t> Experiment. </a:t>
            </a:r>
            <a:r>
              <a:rPr lang="cs-CZ" sz="1600" i="1" dirty="0" err="1" smtClean="0"/>
              <a:t>American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Psychologist</a:t>
            </a:r>
            <a:r>
              <a:rPr lang="cs-CZ" sz="1600" i="1" dirty="0" smtClean="0"/>
              <a:t>, 53</a:t>
            </a:r>
            <a:r>
              <a:rPr lang="cs-CZ" sz="1600" dirty="0" smtClean="0"/>
              <a:t>, 709-727</a:t>
            </a:r>
            <a:r>
              <a:rPr lang="cs-CZ" sz="1600" dirty="0" smtClean="0"/>
              <a:t>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Kaufman</a:t>
            </a:r>
            <a:r>
              <a:rPr lang="cs-CZ" sz="1600" dirty="0" smtClean="0"/>
              <a:t>, P. (2008). </a:t>
            </a:r>
            <a:r>
              <a:rPr lang="cs-CZ" sz="1600" dirty="0" err="1" smtClean="0"/>
              <a:t>Prison</a:t>
            </a:r>
            <a:r>
              <a:rPr lang="cs-CZ" sz="1600" dirty="0" smtClean="0"/>
              <a:t> Rape: </a:t>
            </a:r>
            <a:r>
              <a:rPr lang="cs-CZ" sz="1600" dirty="0" err="1" smtClean="0"/>
              <a:t>Research</a:t>
            </a:r>
            <a:r>
              <a:rPr lang="cs-CZ" sz="1600" dirty="0" smtClean="0"/>
              <a:t> </a:t>
            </a:r>
            <a:r>
              <a:rPr lang="cs-CZ" sz="1600" dirty="0" err="1" smtClean="0"/>
              <a:t>Explores</a:t>
            </a:r>
            <a:r>
              <a:rPr lang="cs-CZ" sz="1600" dirty="0" smtClean="0"/>
              <a:t> Prevalence, </a:t>
            </a:r>
            <a:r>
              <a:rPr lang="cs-CZ" sz="1600" dirty="0" err="1" smtClean="0"/>
              <a:t>Prevention</a:t>
            </a:r>
            <a:r>
              <a:rPr lang="cs-CZ" sz="1600" dirty="0" smtClean="0"/>
              <a:t>. </a:t>
            </a:r>
            <a:r>
              <a:rPr lang="cs-CZ" sz="1600" i="1" dirty="0" smtClean="0"/>
              <a:t>NIJ </a:t>
            </a:r>
            <a:r>
              <a:rPr lang="cs-CZ" sz="1600" i="1" dirty="0" err="1" smtClean="0"/>
              <a:t>Journal</a:t>
            </a:r>
            <a:r>
              <a:rPr lang="cs-CZ" sz="1600" i="1" dirty="0" smtClean="0"/>
              <a:t>, 259</a:t>
            </a:r>
            <a:r>
              <a:rPr lang="cs-CZ" sz="1600" dirty="0" smtClean="0"/>
              <a:t>. </a:t>
            </a:r>
            <a:r>
              <a:rPr lang="cs-CZ" sz="1600" dirty="0" err="1" smtClean="0"/>
              <a:t>Retrieved</a:t>
            </a:r>
            <a:r>
              <a:rPr lang="cs-CZ" sz="1600" dirty="0" smtClean="0"/>
              <a:t> </a:t>
            </a:r>
            <a:r>
              <a:rPr lang="cs-CZ" sz="1600" dirty="0" err="1" smtClean="0"/>
              <a:t>from</a:t>
            </a:r>
            <a:r>
              <a:rPr lang="cs-CZ" sz="1600" dirty="0" smtClean="0"/>
              <a:t> https://</a:t>
            </a:r>
            <a:r>
              <a:rPr lang="cs-CZ" sz="1600" dirty="0" smtClean="0"/>
              <a:t>www.ncjrs.gov/pdffiles1/nij/221505.pdf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Mařádek</a:t>
            </a:r>
            <a:r>
              <a:rPr lang="cs-CZ" sz="1600" dirty="0" smtClean="0"/>
              <a:t>, V. (2003). </a:t>
            </a:r>
            <a:r>
              <a:rPr lang="cs-CZ" sz="1600" i="1" dirty="0" smtClean="0"/>
              <a:t>Výkladový slovník penologie</a:t>
            </a:r>
            <a:r>
              <a:rPr lang="cs-CZ" sz="1600" dirty="0" smtClean="0"/>
              <a:t>. Ostrava: Ostravská univerzita v Ostravě</a:t>
            </a:r>
            <a:r>
              <a:rPr lang="cs-CZ" sz="1600" dirty="0" smtClean="0"/>
              <a:t>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Treloar</a:t>
            </a:r>
            <a:r>
              <a:rPr lang="cs-CZ" sz="1600" dirty="0" smtClean="0"/>
              <a:t>, A., (2012). </a:t>
            </a:r>
            <a:r>
              <a:rPr lang="cs-CZ" sz="1600" dirty="0" err="1" smtClean="0"/>
              <a:t>Mental</a:t>
            </a:r>
            <a:r>
              <a:rPr lang="cs-CZ" sz="1600" dirty="0" smtClean="0"/>
              <a:t> </a:t>
            </a:r>
            <a:r>
              <a:rPr lang="cs-CZ" sz="1600" dirty="0" err="1" smtClean="0"/>
              <a:t>health</a:t>
            </a:r>
            <a:r>
              <a:rPr lang="cs-CZ" sz="1600" dirty="0" smtClean="0"/>
              <a:t> </a:t>
            </a:r>
            <a:r>
              <a:rPr lang="cs-CZ" sz="1600" dirty="0" err="1" smtClean="0"/>
              <a:t>illness</a:t>
            </a:r>
            <a:r>
              <a:rPr lang="cs-CZ" sz="1600" dirty="0" smtClean="0"/>
              <a:t> rife in </a:t>
            </a:r>
            <a:r>
              <a:rPr lang="cs-CZ" sz="1600" dirty="0" err="1" smtClean="0"/>
              <a:t>prison</a:t>
            </a:r>
            <a:r>
              <a:rPr lang="cs-CZ" sz="1600" dirty="0" smtClean="0"/>
              <a:t>. </a:t>
            </a:r>
            <a:r>
              <a:rPr lang="cs-CZ" sz="1600" i="1" dirty="0" err="1" smtClean="0"/>
              <a:t>Australian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nursin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journal</a:t>
            </a:r>
            <a:r>
              <a:rPr lang="cs-CZ" sz="1600" i="1" dirty="0" smtClean="0"/>
              <a:t>, 20</a:t>
            </a:r>
            <a:r>
              <a:rPr lang="cs-CZ" sz="1600" dirty="0" smtClean="0"/>
              <a:t>(2), 34-35</a:t>
            </a:r>
            <a:r>
              <a:rPr lang="cs-CZ" sz="1600" dirty="0" smtClean="0"/>
              <a:t>.</a:t>
            </a:r>
          </a:p>
          <a:p>
            <a:pPr marL="400050" indent="-400050" algn="just" eaLnBrk="1" hangingPunct="1">
              <a:buNone/>
            </a:pPr>
            <a:r>
              <a:rPr lang="cs-CZ" sz="1600" dirty="0" err="1" smtClean="0"/>
              <a:t>Wayne</a:t>
            </a:r>
            <a:r>
              <a:rPr lang="cs-CZ" sz="1600" dirty="0" smtClean="0"/>
              <a:t>, G. (2002). </a:t>
            </a:r>
            <a:r>
              <a:rPr lang="cs-CZ" sz="1600" i="1" dirty="0" err="1" smtClean="0"/>
              <a:t>Prisonization</a:t>
            </a:r>
            <a:r>
              <a:rPr lang="cs-CZ" sz="1600" i="1" dirty="0" smtClean="0"/>
              <a:t>: </a:t>
            </a:r>
            <a:r>
              <a:rPr lang="cs-CZ" sz="1600" i="1" dirty="0" err="1" smtClean="0"/>
              <a:t>Individual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and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Institucional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Factors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Affecting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Inmate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Conduct</a:t>
            </a:r>
            <a:r>
              <a:rPr lang="cs-CZ" sz="1600" dirty="0" smtClean="0"/>
              <a:t>. </a:t>
            </a:r>
            <a:r>
              <a:rPr lang="cs-CZ" sz="1600" dirty="0" err="1" smtClean="0"/>
              <a:t>NewYork</a:t>
            </a:r>
            <a:r>
              <a:rPr lang="cs-CZ" sz="1600" dirty="0" smtClean="0"/>
              <a:t>: LFB </a:t>
            </a:r>
            <a:r>
              <a:rPr lang="cs-CZ" sz="1600" dirty="0" err="1" smtClean="0"/>
              <a:t>Scholary</a:t>
            </a:r>
            <a:r>
              <a:rPr lang="cs-CZ" sz="1600" dirty="0" smtClean="0"/>
              <a:t> </a:t>
            </a:r>
            <a:r>
              <a:rPr lang="cs-CZ" sz="1600" dirty="0" err="1" smtClean="0"/>
              <a:t>Publishing</a:t>
            </a:r>
            <a:r>
              <a:rPr lang="cs-CZ" sz="1600" dirty="0" smtClean="0"/>
              <a:t> LLC.</a:t>
            </a:r>
          </a:p>
          <a:p>
            <a:pPr marL="400050" indent="-400050" algn="just" eaLnBrk="1" hangingPunct="1">
              <a:buNone/>
            </a:pPr>
            <a:endParaRPr lang="cs-CZ" sz="2400" dirty="0" smtClean="0"/>
          </a:p>
          <a:p>
            <a:pPr marL="400050" indent="-400050" algn="just" eaLnBrk="1" hangingPunct="1">
              <a:buNone/>
            </a:pPr>
            <a:endParaRPr lang="cs-CZ" sz="2100" u="sng" dirty="0" smtClean="0"/>
          </a:p>
          <a:p>
            <a:pPr marL="400050" indent="-400050" eaLnBrk="1" hangingPunct="1">
              <a:buFont typeface="Wingdings" pitchFamily="2" charset="2"/>
              <a:buNone/>
            </a:pPr>
            <a:endParaRPr lang="cs-CZ" sz="21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dirty="0" smtClean="0"/>
              <a:t>Psychologické následky věznění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dirty="0" smtClean="0"/>
              <a:t>Situace věznění – životní změna, ztráty (status, rodina, soukromí…), začlenění mezi vězně (stejnokroj, číslo), anonymita, postupná ztráta identity, tzv. „vazební šok“</a:t>
            </a:r>
          </a:p>
          <a:p>
            <a:r>
              <a:rPr lang="cs-CZ" dirty="0" smtClean="0"/>
              <a:t>Věznice = totální instituce – všechny aspekty sociálního života podřízeny pravidlům věznice</a:t>
            </a:r>
          </a:p>
          <a:p>
            <a:r>
              <a:rPr lang="cs-CZ" dirty="0" smtClean="0"/>
              <a:t>Přeplněnost věznice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969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Děkuji za </a:t>
            </a:r>
            <a:r>
              <a:rPr lang="cs-CZ" sz="3600" dirty="0" smtClean="0"/>
              <a:t>vaši pozornost!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dirty="0" err="1" smtClean="0"/>
              <a:t>Prizonizace</a:t>
            </a:r>
            <a:endParaRPr lang="cs-CZ" dirty="0" smtClean="0"/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611188" y="1484313"/>
            <a:ext cx="8153400" cy="4525962"/>
          </a:xfrm>
        </p:spPr>
        <p:txBody>
          <a:bodyPr/>
          <a:lstStyle/>
          <a:p>
            <a:r>
              <a:rPr lang="cs-CZ" sz="2200" dirty="0" smtClean="0"/>
              <a:t>= proces postupné adaptace jedince na uvěznění (není patologická, je přirozená)</a:t>
            </a:r>
          </a:p>
          <a:p>
            <a:r>
              <a:rPr lang="cs-CZ" sz="2200" dirty="0" smtClean="0"/>
              <a:t>Proces </a:t>
            </a:r>
            <a:r>
              <a:rPr lang="cs-CZ" sz="2200" dirty="0" err="1" smtClean="0"/>
              <a:t>prizonizace</a:t>
            </a:r>
            <a:r>
              <a:rPr lang="cs-CZ" sz="2200" dirty="0" smtClean="0"/>
              <a:t> popsal už v roce 1940 </a:t>
            </a:r>
            <a:r>
              <a:rPr lang="cs-CZ" sz="2200" dirty="0" err="1" smtClean="0"/>
              <a:t>Clemmer</a:t>
            </a:r>
            <a:endParaRPr lang="cs-CZ" sz="2200" dirty="0" smtClean="0"/>
          </a:p>
          <a:p>
            <a:r>
              <a:rPr lang="cs-CZ" sz="2200" dirty="0" smtClean="0"/>
              <a:t>Definice:</a:t>
            </a:r>
          </a:p>
          <a:p>
            <a:pPr lvl="1"/>
            <a:r>
              <a:rPr lang="cs-CZ" sz="2200" dirty="0" err="1" smtClean="0"/>
              <a:t>Prizonizace</a:t>
            </a:r>
            <a:r>
              <a:rPr lang="cs-CZ" sz="2200" dirty="0" smtClean="0"/>
              <a:t> = vězení domovem (Černíková, Sedláček, 2002)</a:t>
            </a:r>
          </a:p>
          <a:p>
            <a:pPr lvl="1"/>
            <a:r>
              <a:rPr lang="cs-CZ" sz="2200" dirty="0" smtClean="0"/>
              <a:t> Jedna ze základních teorií učení, </a:t>
            </a:r>
            <a:r>
              <a:rPr lang="cs-CZ" sz="2200" dirty="0" err="1" smtClean="0"/>
              <a:t>prizonizace</a:t>
            </a:r>
            <a:r>
              <a:rPr lang="cs-CZ" sz="2200" dirty="0" smtClean="0"/>
              <a:t> zahrnuje antisociální či </a:t>
            </a:r>
            <a:r>
              <a:rPr lang="cs-CZ" sz="2200" dirty="0" err="1" smtClean="0"/>
              <a:t>maladaptivní</a:t>
            </a:r>
            <a:r>
              <a:rPr lang="cs-CZ" sz="2200" dirty="0" smtClean="0"/>
              <a:t> změny pramenící z fyzického a sociálního strádání v průběhu uvěznění. (</a:t>
            </a:r>
            <a:r>
              <a:rPr lang="cs-CZ" sz="2200" dirty="0" err="1" smtClean="0"/>
              <a:t>Wayne</a:t>
            </a:r>
            <a:r>
              <a:rPr lang="cs-CZ" sz="2200" dirty="0" smtClean="0"/>
              <a:t>, 2002)</a:t>
            </a:r>
          </a:p>
          <a:p>
            <a:pPr lvl="1"/>
            <a:r>
              <a:rPr lang="cs-CZ" sz="2200" dirty="0" err="1" smtClean="0"/>
              <a:t>Prizonizace</a:t>
            </a:r>
            <a:r>
              <a:rPr lang="cs-CZ" sz="2200" dirty="0" smtClean="0"/>
              <a:t> je výchova věznice, tedy soubor všech negativních vlivů, které působí v průběhu uvěznění protikladně v procesu následné resocializace. (</a:t>
            </a:r>
            <a:r>
              <a:rPr lang="cs-CZ" sz="2200" dirty="0" err="1" smtClean="0"/>
              <a:t>Mařádek</a:t>
            </a:r>
            <a:r>
              <a:rPr lang="cs-CZ" sz="2200" dirty="0" smtClean="0"/>
              <a:t>, 2003)</a:t>
            </a:r>
          </a:p>
          <a:p>
            <a:pPr lvl="2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dirty="0" smtClean="0"/>
              <a:t>Složky </a:t>
            </a:r>
            <a:r>
              <a:rPr lang="cs-CZ" dirty="0" err="1" smtClean="0"/>
              <a:t>prizonizace</a:t>
            </a:r>
            <a:endParaRPr lang="cs-CZ" dirty="0" smtClean="0"/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323850" y="1628775"/>
            <a:ext cx="8153400" cy="504031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Institucionální</a:t>
            </a:r>
            <a:r>
              <a:rPr lang="cs-CZ" sz="2800" dirty="0" smtClean="0"/>
              <a:t> - adaptace na vysoce organizovaný život ve vězení, důsledkem je ztráta iniciativy a aktivity, syndrom „dobrého vězně“ x „problémového vězně“</a:t>
            </a:r>
          </a:p>
          <a:p>
            <a:pPr>
              <a:lnSpc>
                <a:spcPct val="80000"/>
              </a:lnSpc>
            </a:pPr>
            <a:r>
              <a:rPr lang="cs-CZ" sz="2800" b="1" dirty="0" err="1" smtClean="0"/>
              <a:t>Ideologizační</a:t>
            </a:r>
            <a:r>
              <a:rPr lang="cs-CZ" sz="2800" dirty="0" smtClean="0"/>
              <a:t> - přijetí ideologie vězeňské subkultury, důsledkem je vznik tzv. „</a:t>
            </a:r>
            <a:r>
              <a:rPr lang="cs-CZ" sz="2800" b="1" dirty="0" smtClean="0"/>
              <a:t>druhého života</a:t>
            </a:r>
            <a:r>
              <a:rPr lang="cs-CZ" sz="2800" dirty="0" smtClean="0"/>
              <a:t>“ = souhrn asociálních a antisociálních aktivit, zvláštních typů obranných reakcí, uplatňování specifické hierarchie a negativních způsobů chování a vytváření neproniknutelných skupin (např. </a:t>
            </a:r>
            <a:r>
              <a:rPr lang="cs-CZ" sz="2800" dirty="0" err="1" smtClean="0"/>
              <a:t>pseudohodnoty</a:t>
            </a:r>
            <a:r>
              <a:rPr lang="cs-CZ" sz="2800" dirty="0" smtClean="0"/>
              <a:t> a normy, „kolchozy“)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 err="1" smtClean="0"/>
              <a:t>prizonizace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Realistické přizpůsobení</a:t>
            </a:r>
          </a:p>
          <a:p>
            <a:r>
              <a:rPr lang="cs-CZ" dirty="0" smtClean="0"/>
              <a:t>Agresivně-nepřátelské přizpůsobení</a:t>
            </a:r>
          </a:p>
          <a:p>
            <a:r>
              <a:rPr lang="cs-CZ" dirty="0" smtClean="0"/>
              <a:t>Přizpůsobení nepřiměřenou kompenzací</a:t>
            </a:r>
          </a:p>
          <a:p>
            <a:r>
              <a:rPr lang="cs-CZ" dirty="0" smtClean="0"/>
              <a:t>Přizpůsobení se nepřiměřenou projekcí</a:t>
            </a:r>
          </a:p>
          <a:p>
            <a:r>
              <a:rPr lang="cs-CZ" dirty="0" smtClean="0"/>
              <a:t>Přizpůsobení se únikem</a:t>
            </a:r>
          </a:p>
          <a:p>
            <a:pPr algn="r">
              <a:buNone/>
            </a:pPr>
            <a:r>
              <a:rPr lang="cs-CZ" sz="1600" dirty="0" smtClean="0"/>
              <a:t>(Černíková, </a:t>
            </a:r>
            <a:r>
              <a:rPr lang="cs-CZ" sz="1600" dirty="0" err="1" smtClean="0"/>
              <a:t>Makariusová</a:t>
            </a:r>
            <a:r>
              <a:rPr lang="cs-CZ" sz="1600" dirty="0" smtClean="0"/>
              <a:t> &amp; Sedláček,1998, p. 115)</a:t>
            </a:r>
            <a:endParaRPr lang="cs-CZ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 </a:t>
            </a:r>
            <a:r>
              <a:rPr lang="cs-CZ" dirty="0" err="1" smtClean="0"/>
              <a:t>prizonizace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Desocializační</a:t>
            </a:r>
            <a:r>
              <a:rPr lang="cs-CZ" dirty="0" smtClean="0"/>
              <a:t> charakter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Problémy v obnovování vztahů</a:t>
            </a:r>
          </a:p>
          <a:p>
            <a:r>
              <a:rPr lang="cs-CZ" dirty="0" smtClean="0"/>
              <a:t>Problematičtější resocializace</a:t>
            </a:r>
          </a:p>
          <a:p>
            <a:r>
              <a:rPr lang="cs-CZ" dirty="0" smtClean="0"/>
              <a:t>Dopady na psychiku jedince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Prizonizace</a:t>
            </a:r>
            <a:r>
              <a:rPr lang="cs-CZ" sz="3600" dirty="0" smtClean="0"/>
              <a:t> a psychické poruchy – souvislost?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Souvislost nejednoznačná</a:t>
            </a:r>
          </a:p>
          <a:p>
            <a:r>
              <a:rPr lang="cs-CZ" sz="2400" dirty="0" smtClean="0"/>
              <a:t>Prevalence psy poruch cca stejná jako v běžné populaci (až každý 3. vězeň zkušenost s psy problémem a s užíváním psychiatrických léků (</a:t>
            </a:r>
            <a:r>
              <a:rPr lang="cs-CZ" sz="2400" dirty="0" err="1" smtClean="0"/>
              <a:t>Treloar</a:t>
            </a:r>
            <a:r>
              <a:rPr lang="cs-CZ" sz="2400" dirty="0" smtClean="0"/>
              <a:t>, 2012) – nutnost pečlivého vyšetření na začátku věznění a před propuštěním</a:t>
            </a:r>
          </a:p>
          <a:p>
            <a:r>
              <a:rPr lang="cs-CZ" sz="2400" b="1" dirty="0" smtClean="0"/>
              <a:t>Nicméně</a:t>
            </a:r>
            <a:r>
              <a:rPr lang="cs-CZ" sz="2400" dirty="0" smtClean="0"/>
              <a:t> – předpoklad, že množství </a:t>
            </a:r>
            <a:r>
              <a:rPr lang="cs-CZ" sz="2400" dirty="0" err="1" smtClean="0"/>
              <a:t>stresorů</a:t>
            </a:r>
            <a:r>
              <a:rPr lang="cs-CZ" sz="2400" dirty="0" smtClean="0"/>
              <a:t> ve vězení, </a:t>
            </a:r>
            <a:r>
              <a:rPr lang="cs-CZ" sz="2400" dirty="0" err="1" smtClean="0"/>
              <a:t>prizonizace</a:t>
            </a:r>
            <a:r>
              <a:rPr lang="cs-CZ" sz="2400" dirty="0" smtClean="0"/>
              <a:t> apod. se na psychice projeví</a:t>
            </a:r>
          </a:p>
          <a:p>
            <a:r>
              <a:rPr lang="cs-CZ" sz="2400" dirty="0" smtClean="0"/>
              <a:t>Černíková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(2008): „pobytem ve výkonu trestu může docházet k prohlubování psychických změn směrem k </a:t>
            </a:r>
            <a:r>
              <a:rPr lang="cs-CZ" sz="2400" dirty="0" err="1" smtClean="0"/>
              <a:t>psychopatizaci</a:t>
            </a:r>
            <a:r>
              <a:rPr lang="cs-CZ" sz="2400" dirty="0" smtClean="0"/>
              <a:t> osobnosti a tyto změny mohou přetrvávat ještě dlouhou dobu po propuštění“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dlouhodobého věznění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Posilování otrlosti, lhostejnosti, podlézavosti jako </a:t>
            </a:r>
            <a:r>
              <a:rPr lang="cs-CZ" sz="2000" dirty="0" err="1" smtClean="0"/>
              <a:t>pseudoadaptačních</a:t>
            </a:r>
            <a:r>
              <a:rPr lang="cs-CZ" sz="2000" dirty="0" smtClean="0"/>
              <a:t> mechanismů</a:t>
            </a:r>
          </a:p>
          <a:p>
            <a:pPr lvl="0"/>
            <a:r>
              <a:rPr lang="cs-CZ" sz="2000" dirty="0" smtClean="0"/>
              <a:t>Narušení volních vlastností vězňů – vězni se učí pasivně podřizovat cizím rozhodnutím</a:t>
            </a:r>
          </a:p>
          <a:p>
            <a:pPr lvl="0"/>
            <a:r>
              <a:rPr lang="cs-CZ" sz="2000" dirty="0" smtClean="0"/>
              <a:t>Gradace komplexů méněcennosti</a:t>
            </a:r>
          </a:p>
          <a:p>
            <a:pPr lvl="0"/>
            <a:r>
              <a:rPr lang="cs-CZ" sz="2000" dirty="0" smtClean="0"/>
              <a:t>Obvykle narůstající zadluženost v civilním životě navyšovaná často i dluhy souvisejícími s výkonem trestu</a:t>
            </a:r>
          </a:p>
          <a:p>
            <a:pPr lvl="0"/>
            <a:r>
              <a:rPr lang="cs-CZ" sz="2000" dirty="0" smtClean="0"/>
              <a:t>Možná zkušenost s homosexuálním stykem</a:t>
            </a:r>
          </a:p>
          <a:p>
            <a:pPr lvl="0"/>
            <a:r>
              <a:rPr lang="cs-CZ" sz="2000" dirty="0" smtClean="0"/>
              <a:t>Kontakt s drogami nebo vězni, kteří drogy zneužívají</a:t>
            </a:r>
          </a:p>
          <a:p>
            <a:pPr lvl="0"/>
            <a:r>
              <a:rPr lang="cs-CZ" sz="2000" dirty="0" err="1" smtClean="0"/>
              <a:t>Favorizace</a:t>
            </a:r>
            <a:r>
              <a:rPr lang="cs-CZ" sz="2000" dirty="0" smtClean="0"/>
              <a:t> a glorifikace asociálních a antisociálních forem chování</a:t>
            </a:r>
          </a:p>
          <a:p>
            <a:pPr lvl="0" algn="r">
              <a:buNone/>
            </a:pPr>
            <a:r>
              <a:rPr lang="cs-CZ" sz="2000" dirty="0" smtClean="0"/>
              <a:t>Černíková 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al</a:t>
            </a:r>
            <a:r>
              <a:rPr lang="cs-CZ" sz="2000" dirty="0" smtClean="0"/>
              <a:t>., 2008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dlouhodobého věznění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Ztráta autonomie</a:t>
            </a:r>
          </a:p>
          <a:p>
            <a:r>
              <a:rPr lang="cs-CZ" dirty="0" err="1" smtClean="0"/>
              <a:t>Hypervigilita</a:t>
            </a:r>
            <a:r>
              <a:rPr lang="cs-CZ" dirty="0" smtClean="0"/>
              <a:t> a podezíravost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Začlenění se do vězeňské subkultury</a:t>
            </a:r>
          </a:p>
          <a:p>
            <a:r>
              <a:rPr lang="cs-CZ" dirty="0" smtClean="0"/>
              <a:t>Ztráta hodnoty sebe sama</a:t>
            </a:r>
          </a:p>
          <a:p>
            <a:r>
              <a:rPr lang="cs-CZ" dirty="0" smtClean="0"/>
              <a:t>Posttraumatický stresový syndrom </a:t>
            </a:r>
          </a:p>
          <a:p>
            <a:pPr algn="r">
              <a:buNone/>
            </a:pPr>
            <a:r>
              <a:rPr lang="cs-CZ" dirty="0" err="1" smtClean="0"/>
              <a:t>Haney</a:t>
            </a:r>
            <a:r>
              <a:rPr lang="cs-CZ" dirty="0" smtClean="0"/>
              <a:t>, 2003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4766</TotalTime>
  <Words>1050</Words>
  <Application>Microsoft Office PowerPoint</Application>
  <PresentationFormat>Předvádění na obrazovce (4:3)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Medián</vt:lpstr>
      <vt:lpstr>Psychologická specifika práce s pachateli</vt:lpstr>
      <vt:lpstr>Psychologické následky věznění</vt:lpstr>
      <vt:lpstr>Prizonizace</vt:lpstr>
      <vt:lpstr>Složky prizonizace</vt:lpstr>
      <vt:lpstr>Typy prizonizace</vt:lpstr>
      <vt:lpstr>Následky prizonizace</vt:lpstr>
      <vt:lpstr>Prizonizace a psychické poruchy – souvislost?</vt:lpstr>
      <vt:lpstr>Rizika dlouhodobého věznění</vt:lpstr>
      <vt:lpstr>Rizika dlouhodobého věznění</vt:lpstr>
      <vt:lpstr>Anomální chování ve vězení</vt:lpstr>
      <vt:lpstr>Typy anomálního chování</vt:lpstr>
      <vt:lpstr>Agrese ve vězení</vt:lpstr>
      <vt:lpstr>Sebevražedné jednání a automutilace</vt:lpstr>
      <vt:lpstr>Náhradní sexuální uspokojování v penitenciárním prostředí</vt:lpstr>
      <vt:lpstr>Drogy ve vězení</vt:lpstr>
      <vt:lpstr>Trendy současné drogové scény v penitenciárním prostředí</vt:lpstr>
      <vt:lpstr>Využití při práci v pachateli, s rodinou pachatele např…</vt:lpstr>
      <vt:lpstr>Úkol</vt:lpstr>
      <vt:lpstr>Literatura a zdroje </vt:lpstr>
      <vt:lpstr>Děkuji za vaši pozornost!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„How do inTERPRET SOCIAL WORKERS LIFE SITUATION OF OFFENDERS IN BRNO REGION?</dc:title>
  <dc:creator>Petra Vašíčková</dc:creator>
  <cp:lastModifiedBy>Veronika</cp:lastModifiedBy>
  <cp:revision>90</cp:revision>
  <dcterms:created xsi:type="dcterms:W3CDTF">2013-05-01T08:18:41Z</dcterms:created>
  <dcterms:modified xsi:type="dcterms:W3CDTF">2016-04-03T17:08:11Z</dcterms:modified>
</cp:coreProperties>
</file>