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3.xml" ContentType="application/vnd.openxmlformats-officedocument.themeOverrid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Override4.xml" ContentType="application/vnd.openxmlformats-officedocument.themeOverrid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Override5.xml" ContentType="application/vnd.openxmlformats-officedocument.themeOverrid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notesMasterIdLst>
    <p:notesMasterId r:id="rId35"/>
  </p:notesMasterIdLst>
  <p:sldIdLst>
    <p:sldId id="344" r:id="rId6"/>
    <p:sldId id="364" r:id="rId7"/>
    <p:sldId id="351" r:id="rId8"/>
    <p:sldId id="365" r:id="rId9"/>
    <p:sldId id="352" r:id="rId10"/>
    <p:sldId id="355" r:id="rId11"/>
    <p:sldId id="378" r:id="rId12"/>
    <p:sldId id="370" r:id="rId13"/>
    <p:sldId id="353" r:id="rId14"/>
    <p:sldId id="354" r:id="rId15"/>
    <p:sldId id="367" r:id="rId16"/>
    <p:sldId id="356" r:id="rId17"/>
    <p:sldId id="357" r:id="rId18"/>
    <p:sldId id="358" r:id="rId19"/>
    <p:sldId id="359" r:id="rId20"/>
    <p:sldId id="371" r:id="rId21"/>
    <p:sldId id="372" r:id="rId22"/>
    <p:sldId id="373" r:id="rId23"/>
    <p:sldId id="374" r:id="rId24"/>
    <p:sldId id="375" r:id="rId25"/>
    <p:sldId id="376" r:id="rId26"/>
    <p:sldId id="360" r:id="rId27"/>
    <p:sldId id="366" r:id="rId28"/>
    <p:sldId id="348" r:id="rId29"/>
    <p:sldId id="346" r:id="rId30"/>
    <p:sldId id="350" r:id="rId31"/>
    <p:sldId id="363" r:id="rId32"/>
    <p:sldId id="362" r:id="rId33"/>
    <p:sldId id="361" r:id="rId34"/>
  </p:sldIdLst>
  <p:sldSz cx="9144000" cy="6858000" type="screen4x3"/>
  <p:notesSz cx="6735763" cy="9799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2B5"/>
    <a:srgbClr val="0059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94660"/>
  </p:normalViewPr>
  <p:slideViewPr>
    <p:cSldViewPr>
      <p:cViewPr varScale="1">
        <p:scale>
          <a:sx n="107" d="100"/>
          <a:sy n="107" d="100"/>
        </p:scale>
        <p:origin x="126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Celkový</a:t>
            </a:r>
            <a:r>
              <a:rPr lang="cs-CZ" baseline="0"/>
              <a:t> počet evidovaných spisů 2015</a:t>
            </a:r>
            <a:endParaRPr lang="cs-CZ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List1!$B$3:$B$4</c:f>
              <c:strCache>
                <c:ptCount val="2"/>
                <c:pt idx="0">
                  <c:v>v přípravném řízení a řízení před soudem</c:v>
                </c:pt>
                <c:pt idx="1">
                  <c:v>ve vykonávacím řízení</c:v>
                </c:pt>
              </c:strCache>
            </c:strRef>
          </c:cat>
          <c:val>
            <c:numRef>
              <c:f>List1!$C$3:$C$4</c:f>
              <c:numCache>
                <c:formatCode>General</c:formatCode>
                <c:ptCount val="2"/>
                <c:pt idx="0">
                  <c:v>11752</c:v>
                </c:pt>
                <c:pt idx="1">
                  <c:v>18984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402646544181977E-2"/>
          <c:y val="0.83391149023038769"/>
          <c:w val="0.84861373578302712"/>
          <c:h val="0.138310731991834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Celkový počet evidovaných spisů</a:t>
            </a:r>
            <a:r>
              <a:rPr lang="cs-CZ" baseline="0"/>
              <a:t> 2015 </a:t>
            </a:r>
            <a:endParaRPr lang="cs-CZ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List1!$B$7:$B$8</c:f>
              <c:strCache>
                <c:ptCount val="2"/>
                <c:pt idx="0">
                  <c:v>mládež 0-18</c:v>
                </c:pt>
                <c:pt idx="1">
                  <c:v>dospělí 18+</c:v>
                </c:pt>
              </c:strCache>
            </c:strRef>
          </c:cat>
          <c:val>
            <c:numRef>
              <c:f>List1!$C$7:$C$8</c:f>
              <c:numCache>
                <c:formatCode>General</c:formatCode>
                <c:ptCount val="2"/>
                <c:pt idx="0">
                  <c:v>2559</c:v>
                </c:pt>
                <c:pt idx="1">
                  <c:v>28177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35013"/>
            <a:ext cx="4897437" cy="36750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54550"/>
            <a:ext cx="5389563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07513"/>
            <a:ext cx="2919413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5D78991-CE3A-4061-A090-B9D825102F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28417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39765E4-458E-4E4C-B780-80B4607D55F8}" type="datetimeFigureOut">
              <a:rPr lang="cs-CZ"/>
              <a:pPr>
                <a:defRPr/>
              </a:pPr>
              <a:t>16.4.2016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D6ECFF"/>
              </a:solidFill>
            </a:endParaRPr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4658AA-758F-448D-9184-C78A0669DCB0}" type="slidenum">
              <a:rPr lang="cs-CZ" altLang="cs-CZ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944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76876-230D-4FF3-917B-44A7C0F382ED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458C2-B312-4B8C-BBB3-73A0D6C3F2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8517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0AC8A-3E4D-4069-A4A4-DB5E10BC2107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CE2EC-7CEE-43A3-8112-C3A7850564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96235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39765E4-458E-4E4C-B780-80B4607D55F8}" type="datetimeFigureOut">
              <a:rPr lang="cs-CZ"/>
              <a:pPr>
                <a:defRPr/>
              </a:pPr>
              <a:t>16.4.2016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D6ECFF"/>
              </a:solidFill>
            </a:endParaRPr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4658AA-758F-448D-9184-C78A0669DCB0}" type="slidenum">
              <a:rPr lang="cs-CZ" altLang="cs-CZ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1423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6FBCF-211C-4F18-8EE6-D6AC50FE731B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B36E6-F0FF-491B-9569-62901B6E77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0177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872C3-8D87-4452-AF9F-A3FAFD7AD0DA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1019CA58-28BE-48D5-8822-53E8F89DE49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0711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AE2EA35-96CC-4597-9869-6A769A5CE1A5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60A81-5914-45AE-A3F2-95A6DAB998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4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B6A86-E2DA-4921-A3BD-95BD40DACC51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15E45-E7E8-45E2-9A0E-443D59F813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73742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DCD59-88D0-430A-A305-81E89404EB26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04947BE-C4D8-4825-9AFC-B971841140BF}" type="slidenum">
              <a:rPr lang="cs-CZ" altLang="cs-CZ">
                <a:solidFill>
                  <a:srgbClr val="4E5B6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4E5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7950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2CD53-C0CB-4C9E-8188-12302B207EFC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43817-4F70-4232-89A9-ED381A7D804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79924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E05812E-8DDF-4DBB-94F0-5E7AC1200C63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EAB8E4DE-4598-4552-BF0B-5E2964AF9C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0375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6FBCF-211C-4F18-8EE6-D6AC50FE731B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B36E6-F0FF-491B-9569-62901B6E77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11797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FCACF-5704-4295-A1F7-10773853964D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A6746-F218-4FAF-B946-0EC0B020806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7760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76876-230D-4FF3-917B-44A7C0F382ED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458C2-B312-4B8C-BBB3-73A0D6C3F2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91069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0AC8A-3E4D-4069-A4A4-DB5E10BC2107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CE2EC-7CEE-43A3-8112-C3A7850564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26844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39765E4-458E-4E4C-B780-80B4607D55F8}" type="datetimeFigureOut">
              <a:rPr lang="cs-CZ"/>
              <a:pPr>
                <a:defRPr/>
              </a:pPr>
              <a:t>16.4.2016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D6ECFF"/>
              </a:solidFill>
            </a:endParaRPr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4658AA-758F-448D-9184-C78A0669DCB0}" type="slidenum">
              <a:rPr lang="cs-CZ" altLang="cs-CZ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8493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6FBCF-211C-4F18-8EE6-D6AC50FE731B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B36E6-F0FF-491B-9569-62901B6E77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53010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872C3-8D87-4452-AF9F-A3FAFD7AD0DA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1019CA58-28BE-48D5-8822-53E8F89DE49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389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AE2EA35-96CC-4597-9869-6A769A5CE1A5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60A81-5914-45AE-A3F2-95A6DAB998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8978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B6A86-E2DA-4921-A3BD-95BD40DACC51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15E45-E7E8-45E2-9A0E-443D59F813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7083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DCD59-88D0-430A-A305-81E89404EB26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04947BE-C4D8-4825-9AFC-B971841140BF}" type="slidenum">
              <a:rPr lang="cs-CZ" altLang="cs-CZ">
                <a:solidFill>
                  <a:srgbClr val="4E5B6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4E5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1809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2CD53-C0CB-4C9E-8188-12302B207EFC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43817-4F70-4232-89A9-ED381A7D804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7789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872C3-8D87-4452-AF9F-A3FAFD7AD0DA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1019CA58-28BE-48D5-8822-53E8F89DE49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1204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E05812E-8DDF-4DBB-94F0-5E7AC1200C63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EAB8E4DE-4598-4552-BF0B-5E2964AF9C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0078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FCACF-5704-4295-A1F7-10773853964D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A6746-F218-4FAF-B946-0EC0B020806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71398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76876-230D-4FF3-917B-44A7C0F382ED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458C2-B312-4B8C-BBB3-73A0D6C3F2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406266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0AC8A-3E4D-4069-A4A4-DB5E10BC2107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CE2EC-7CEE-43A3-8112-C3A7850564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77793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39765E4-458E-4E4C-B780-80B4607D55F8}" type="datetimeFigureOut">
              <a:rPr lang="cs-CZ"/>
              <a:pPr>
                <a:defRPr/>
              </a:pPr>
              <a:t>16.4.2016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D6ECFF"/>
              </a:solidFill>
            </a:endParaRPr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4658AA-758F-448D-9184-C78A0669DCB0}" type="slidenum">
              <a:rPr lang="cs-CZ" altLang="cs-CZ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5273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6FBCF-211C-4F18-8EE6-D6AC50FE731B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B36E6-F0FF-491B-9569-62901B6E77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378925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872C3-8D87-4452-AF9F-A3FAFD7AD0DA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1019CA58-28BE-48D5-8822-53E8F89DE49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5225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AE2EA35-96CC-4597-9869-6A769A5CE1A5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60A81-5914-45AE-A3F2-95A6DAB998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8569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B6A86-E2DA-4921-A3BD-95BD40DACC51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15E45-E7E8-45E2-9A0E-443D59F813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678425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DCD59-88D0-430A-A305-81E89404EB26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04947BE-C4D8-4825-9AFC-B971841140BF}" type="slidenum">
              <a:rPr lang="cs-CZ" altLang="cs-CZ">
                <a:solidFill>
                  <a:srgbClr val="4E5B6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4E5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539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AE2EA35-96CC-4597-9869-6A769A5CE1A5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60A81-5914-45AE-A3F2-95A6DAB998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7919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2CD53-C0CB-4C9E-8188-12302B207EFC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43817-4F70-4232-89A9-ED381A7D804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891501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E05812E-8DDF-4DBB-94F0-5E7AC1200C63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EAB8E4DE-4598-4552-BF0B-5E2964AF9C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19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FCACF-5704-4295-A1F7-10773853964D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A6746-F218-4FAF-B946-0EC0B020806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76034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76876-230D-4FF3-917B-44A7C0F382ED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458C2-B312-4B8C-BBB3-73A0D6C3F2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48254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0AC8A-3E4D-4069-A4A4-DB5E10BC2107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CE2EC-7CEE-43A3-8112-C3A7850564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2089553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39765E4-458E-4E4C-B780-80B4607D55F8}" type="datetimeFigureOut">
              <a:rPr lang="cs-CZ"/>
              <a:pPr>
                <a:defRPr/>
              </a:pPr>
              <a:t>16.4.2016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D6ECFF"/>
              </a:solidFill>
            </a:endParaRPr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4658AA-758F-448D-9184-C78A0669DCB0}" type="slidenum">
              <a:rPr lang="cs-CZ" altLang="cs-CZ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3972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6FBCF-211C-4F18-8EE6-D6AC50FE731B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B36E6-F0FF-491B-9569-62901B6E77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436717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872C3-8D87-4452-AF9F-A3FAFD7AD0DA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1019CA58-28BE-48D5-8822-53E8F89DE49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886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AE2EA35-96CC-4597-9869-6A769A5CE1A5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60A81-5914-45AE-A3F2-95A6DAB998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39948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B6A86-E2DA-4921-A3BD-95BD40DACC51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15E45-E7E8-45E2-9A0E-443D59F813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9118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B6A86-E2DA-4921-A3BD-95BD40DACC51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15E45-E7E8-45E2-9A0E-443D59F813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767585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DCD59-88D0-430A-A305-81E89404EB26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04947BE-C4D8-4825-9AFC-B971841140BF}" type="slidenum">
              <a:rPr lang="cs-CZ" altLang="cs-CZ">
                <a:solidFill>
                  <a:srgbClr val="4E5B6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4E5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94178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2CD53-C0CB-4C9E-8188-12302B207EFC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43817-4F70-4232-89A9-ED381A7D804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884958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E05812E-8DDF-4DBB-94F0-5E7AC1200C63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EAB8E4DE-4598-4552-BF0B-5E2964AF9C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199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FCACF-5704-4295-A1F7-10773853964D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A6746-F218-4FAF-B946-0EC0B020806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405078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76876-230D-4FF3-917B-44A7C0F382ED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458C2-B312-4B8C-BBB3-73A0D6C3F2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11132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0AC8A-3E4D-4069-A4A4-DB5E10BC2107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CE2EC-7CEE-43A3-8112-C3A7850564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2126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DCD59-88D0-430A-A305-81E89404EB26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04947BE-C4D8-4825-9AFC-B971841140BF}" type="slidenum">
              <a:rPr lang="cs-CZ" altLang="cs-CZ">
                <a:solidFill>
                  <a:srgbClr val="4E5B6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4E5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687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2CD53-C0CB-4C9E-8188-12302B207EFC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43817-4F70-4232-89A9-ED381A7D804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4653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E05812E-8DDF-4DBB-94F0-5E7AC1200C63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EAB8E4DE-4598-4552-BF0B-5E2964AF9C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4583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FCACF-5704-4295-A1F7-10773853964D}" type="datetimeFigureOut">
              <a:rPr lang="cs-CZ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>
              <a:solidFill>
                <a:srgbClr val="4E5B6F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4E5B6F"/>
              </a:solidFill>
            </a:endParaRP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A6746-F218-4FAF-B946-0EC0B020806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1128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5D00350-8264-4002-861F-B7E3AE83A204}" type="datetimeFigureOut">
              <a:rPr lang="cs-CZ" b="0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 b="0">
              <a:solidFill>
                <a:srgbClr val="4E5B6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 b="0">
              <a:solidFill>
                <a:srgbClr val="4E5B6F"/>
              </a:solidFill>
            </a:endParaRPr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Tw Cen MT" pitchFamily="34" charset="-18"/>
              </a:defRPr>
            </a:lvl1pPr>
          </a:lstStyle>
          <a:p>
            <a:pPr>
              <a:defRPr/>
            </a:pPr>
            <a:fld id="{39C3C12F-C991-4973-853A-4199D2DA68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2870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FEB80A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00ADD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5D00350-8264-4002-861F-B7E3AE83A204}" type="datetimeFigureOut">
              <a:rPr lang="cs-CZ" b="0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 b="0">
              <a:solidFill>
                <a:srgbClr val="4E5B6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 b="0">
              <a:solidFill>
                <a:srgbClr val="4E5B6F"/>
              </a:solidFill>
            </a:endParaRPr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Tw Cen MT" pitchFamily="34" charset="-18"/>
              </a:defRPr>
            </a:lvl1pPr>
          </a:lstStyle>
          <a:p>
            <a:pPr>
              <a:defRPr/>
            </a:pPr>
            <a:fld id="{39C3C12F-C991-4973-853A-4199D2DA68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439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FEB80A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00ADD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5D00350-8264-4002-861F-B7E3AE83A204}" type="datetimeFigureOut">
              <a:rPr lang="cs-CZ" b="0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 b="0">
              <a:solidFill>
                <a:srgbClr val="4E5B6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 b="0">
              <a:solidFill>
                <a:srgbClr val="4E5B6F"/>
              </a:solidFill>
            </a:endParaRPr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Tw Cen MT" pitchFamily="34" charset="-18"/>
              </a:defRPr>
            </a:lvl1pPr>
          </a:lstStyle>
          <a:p>
            <a:pPr>
              <a:defRPr/>
            </a:pPr>
            <a:fld id="{39C3C12F-C991-4973-853A-4199D2DA68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1758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FEB80A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00ADD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5D00350-8264-4002-861F-B7E3AE83A204}" type="datetimeFigureOut">
              <a:rPr lang="cs-CZ" b="0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 b="0">
              <a:solidFill>
                <a:srgbClr val="4E5B6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 b="0">
              <a:solidFill>
                <a:srgbClr val="4E5B6F"/>
              </a:solidFill>
            </a:endParaRPr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Tw Cen MT" pitchFamily="34" charset="-18"/>
              </a:defRPr>
            </a:lvl1pPr>
          </a:lstStyle>
          <a:p>
            <a:pPr>
              <a:defRPr/>
            </a:pPr>
            <a:fld id="{39C3C12F-C991-4973-853A-4199D2DA68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596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FEB80A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00ADD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5D00350-8264-4002-861F-B7E3AE83A204}" type="datetimeFigureOut">
              <a:rPr lang="cs-CZ" b="0">
                <a:solidFill>
                  <a:srgbClr val="4E5B6F"/>
                </a:solidFill>
              </a:rPr>
              <a:pPr>
                <a:defRPr/>
              </a:pPr>
              <a:t>16.4.2016</a:t>
            </a:fld>
            <a:endParaRPr lang="cs-CZ" b="0">
              <a:solidFill>
                <a:srgbClr val="4E5B6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 b="0">
              <a:solidFill>
                <a:srgbClr val="4E5B6F"/>
              </a:solidFill>
            </a:endParaRPr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Tw Cen MT" pitchFamily="34" charset="-18"/>
              </a:defRPr>
            </a:lvl1pPr>
          </a:lstStyle>
          <a:p>
            <a:pPr>
              <a:defRPr/>
            </a:pPr>
            <a:fld id="{39C3C12F-C991-4973-853A-4199D2DA68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7038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FEB80A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00ADD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ms.cz/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torativnijustice.cz/cz/o-projektu/o-nas" TargetMode="External"/><Relationship Id="rId2" Type="http://schemas.openxmlformats.org/officeDocument/2006/relationships/hyperlink" Target="http://www.justice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mscr.cz/na-spravnou-cestu/" TargetMode="External"/><Relationship Id="rId4" Type="http://schemas.openxmlformats.org/officeDocument/2006/relationships/hyperlink" Target="https://www.pmscr.cz/krehka-sance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ustice.cz/" TargetMode="External"/><Relationship Id="rId2" Type="http://schemas.openxmlformats.org/officeDocument/2006/relationships/hyperlink" Target="http://www.pmscr.cz/" TargetMode="External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pms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ctrTitle"/>
          </p:nvPr>
        </p:nvSpPr>
        <p:spPr>
          <a:xfrm>
            <a:off x="1403648" y="4048125"/>
            <a:ext cx="7435552" cy="1828800"/>
          </a:xfrm>
        </p:spPr>
        <p:txBody>
          <a:bodyPr/>
          <a:lstStyle/>
          <a:p>
            <a:pPr eaLnBrk="1" hangingPunct="1"/>
            <a:r>
              <a:rPr lang="cs-CZ" altLang="cs-CZ" sz="4000" cap="none" dirty="0" smtClean="0"/>
              <a:t>Probační a mediační služba ČR </a:t>
            </a:r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cs-CZ" altLang="cs-CZ" sz="1800" dirty="0" smtClean="0"/>
              <a:t>Kriminologie a penologie SPR508, Mgr. et Mgr. Lenka Kříčková 18.4.2016</a:t>
            </a:r>
          </a:p>
        </p:txBody>
      </p:sp>
    </p:spTree>
    <p:extLst>
      <p:ext uri="{BB962C8B-B14F-4D97-AF65-F5344CB8AC3E}">
        <p14:creationId xmlns:p14="http://schemas.microsoft.com/office/powerpoint/2010/main" val="328561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Vykonávací řízení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cs-CZ" sz="2000" dirty="0" smtClean="0"/>
              <a:t>Spolupráce s </a:t>
            </a:r>
            <a:r>
              <a:rPr lang="cs-CZ" sz="2000" dirty="0"/>
              <a:t>PMS je pro odsouzeného</a:t>
            </a:r>
            <a:r>
              <a:rPr lang="cs-CZ" sz="2000" cap="all" dirty="0"/>
              <a:t> povinná</a:t>
            </a:r>
            <a:r>
              <a:rPr lang="cs-CZ" sz="2000" dirty="0" smtClean="0"/>
              <a:t>.</a:t>
            </a:r>
            <a:endParaRPr lang="cs-CZ" sz="2000" dirty="0"/>
          </a:p>
          <a:p>
            <a:pPr marL="663575" lvl="1" indent="-342900"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lang="cs-CZ" sz="1700" dirty="0"/>
              <a:t>Podmíněné odsouzení k trestu odnětí svobody s uloženým probačním dohledem </a:t>
            </a:r>
          </a:p>
          <a:p>
            <a:pPr marL="663575" lvl="1" indent="-342900"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lang="cs-CZ" sz="1700" dirty="0"/>
              <a:t>Obecně prospěšné </a:t>
            </a:r>
            <a:r>
              <a:rPr lang="cs-CZ" sz="1700" dirty="0" smtClean="0"/>
              <a:t>práce</a:t>
            </a:r>
            <a:endParaRPr lang="cs-CZ" sz="1700" dirty="0"/>
          </a:p>
          <a:p>
            <a:pPr marL="663575" lvl="1" indent="-342900"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lang="cs-CZ" sz="1700" dirty="0" err="1"/>
              <a:t>Parole</a:t>
            </a:r>
            <a:r>
              <a:rPr lang="cs-CZ" sz="1700" dirty="0"/>
              <a:t> – podmíněné propuštění z </a:t>
            </a:r>
            <a:r>
              <a:rPr lang="cs-CZ" sz="1700" dirty="0" smtClean="0"/>
              <a:t>VTOS</a:t>
            </a:r>
            <a:endParaRPr lang="cs-CZ" sz="1700" dirty="0"/>
          </a:p>
          <a:p>
            <a:pPr marL="663575" lvl="1" indent="-342900"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lang="cs-CZ" sz="1700" dirty="0"/>
              <a:t>Trest domácího </a:t>
            </a:r>
            <a:r>
              <a:rPr lang="cs-CZ" sz="1700" dirty="0" smtClean="0"/>
              <a:t>vězení</a:t>
            </a:r>
            <a:endParaRPr lang="cs-CZ" sz="1700" dirty="0"/>
          </a:p>
          <a:p>
            <a:pPr marL="663575" lvl="1" indent="-342900"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lang="cs-CZ" sz="1700" dirty="0"/>
              <a:t>Trest zákazu vstupu na sportovní, kulturní a jiné společenské </a:t>
            </a:r>
            <a:r>
              <a:rPr lang="cs-CZ" sz="1700" dirty="0" smtClean="0"/>
              <a:t>akce 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467182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Statistiky PMS 2015 </a:t>
            </a:r>
            <a:endParaRPr lang="cs-CZ" dirty="0"/>
          </a:p>
        </p:txBody>
      </p:sp>
      <p:graphicFrame>
        <p:nvGraphicFramePr>
          <p:cNvPr id="11" name="Graf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1687759"/>
              </p:ext>
            </p:extLst>
          </p:nvPr>
        </p:nvGraphicFramePr>
        <p:xfrm>
          <a:off x="107504" y="1700808"/>
          <a:ext cx="439248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612648" y="5517232"/>
            <a:ext cx="7127704" cy="992088"/>
          </a:xfrm>
        </p:spPr>
        <p:txBody>
          <a:bodyPr/>
          <a:lstStyle/>
          <a:p>
            <a:pPr marL="0" indent="0">
              <a:buNone/>
            </a:pPr>
            <a:r>
              <a:rPr lang="cs-CZ" sz="1600" dirty="0" smtClean="0"/>
              <a:t>Celkem </a:t>
            </a:r>
            <a:r>
              <a:rPr lang="cs-CZ" sz="1600" b="1" dirty="0" smtClean="0"/>
              <a:t>30736</a:t>
            </a:r>
            <a:r>
              <a:rPr lang="cs-CZ" sz="1600" dirty="0" smtClean="0"/>
              <a:t> případů </a:t>
            </a:r>
          </a:p>
          <a:p>
            <a:pPr marL="0" indent="0">
              <a:buNone/>
            </a:pPr>
            <a:r>
              <a:rPr lang="cs-CZ" sz="1600" dirty="0" smtClean="0"/>
              <a:t>Zdroj: Statistiky PMS 2015 (vlastní zpracování): </a:t>
            </a:r>
            <a:r>
              <a:rPr lang="cs-CZ" sz="1600" dirty="0" smtClean="0">
                <a:hlinkClick r:id="rId3"/>
              </a:rPr>
              <a:t>www.pmscr.cz</a:t>
            </a:r>
            <a:r>
              <a:rPr lang="cs-CZ" sz="1600" dirty="0" smtClean="0"/>
              <a:t> </a:t>
            </a:r>
            <a:endParaRPr lang="cs-CZ" sz="1600" dirty="0"/>
          </a:p>
        </p:txBody>
      </p:sp>
      <p:graphicFrame>
        <p:nvGraphicFramePr>
          <p:cNvPr id="14" name="Graf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9465112"/>
              </p:ext>
            </p:extLst>
          </p:nvPr>
        </p:nvGraphicFramePr>
        <p:xfrm>
          <a:off x="4146423" y="1628800"/>
          <a:ext cx="4619625" cy="2767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86970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obětí trestného činu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412776"/>
            <a:ext cx="8153400" cy="4495800"/>
          </a:xfrm>
        </p:spPr>
        <p:txBody>
          <a:bodyPr/>
          <a:lstStyle/>
          <a:p>
            <a:pPr marL="500062" indent="-457200" algn="just">
              <a:buFont typeface="Wingdings" panose="05000000000000000000" pitchFamily="2" charset="2"/>
              <a:buChar char="q"/>
              <a:tabLst>
                <a:tab pos="361950" algn="l"/>
              </a:tabLst>
              <a:defRPr/>
            </a:pPr>
            <a:r>
              <a:rPr lang="cs-CZ" sz="2000" dirty="0" smtClean="0"/>
              <a:t>PMS </a:t>
            </a:r>
            <a:r>
              <a:rPr lang="cs-CZ" sz="2000" dirty="0"/>
              <a:t>ČR oslovuje poškozené/oběti s nabídkou spolupráce – zpravidla písemnou pozvánkou. S poškozenými je řešena především otázka náhrady škody, dle konkrétního případu také další témata</a:t>
            </a:r>
            <a:r>
              <a:rPr lang="cs-CZ" sz="2000" dirty="0" smtClean="0"/>
              <a:t>.</a:t>
            </a:r>
          </a:p>
          <a:p>
            <a:pPr marL="500062" indent="-457200" algn="just">
              <a:buFont typeface="Wingdings" panose="05000000000000000000" pitchFamily="2" charset="2"/>
              <a:buChar char="q"/>
              <a:tabLst>
                <a:tab pos="361950" algn="l"/>
              </a:tabLst>
              <a:defRPr/>
            </a:pPr>
            <a:r>
              <a:rPr lang="cs-CZ" sz="2000" dirty="0" smtClean="0">
                <a:hlinkClick r:id="rId2"/>
              </a:rPr>
              <a:t>www.justice.cz</a:t>
            </a:r>
            <a:r>
              <a:rPr lang="cs-CZ" sz="2000" dirty="0" smtClean="0"/>
              <a:t>: </a:t>
            </a:r>
            <a:r>
              <a:rPr lang="cs-CZ" sz="1800" dirty="0" smtClean="0"/>
              <a:t>Registr </a:t>
            </a:r>
            <a:r>
              <a:rPr lang="cs-CZ" sz="1800" dirty="0"/>
              <a:t>poskytovatelů pomoci obětem trestných </a:t>
            </a:r>
            <a:r>
              <a:rPr lang="cs-CZ" sz="1800" dirty="0" smtClean="0"/>
              <a:t>činů</a:t>
            </a:r>
          </a:p>
          <a:p>
            <a:pPr marL="500062" indent="-457200" algn="just">
              <a:buFont typeface="Wingdings" panose="05000000000000000000" pitchFamily="2" charset="2"/>
              <a:buChar char="q"/>
              <a:tabLst>
                <a:tab pos="361950" algn="l"/>
              </a:tabLst>
              <a:defRPr/>
            </a:pPr>
            <a:r>
              <a:rPr lang="cs-CZ" sz="2000" dirty="0" smtClean="0"/>
              <a:t>V </a:t>
            </a:r>
            <a:r>
              <a:rPr lang="cs-CZ" sz="2000" dirty="0"/>
              <a:t>minulosti PMS realizovala projekty „Specializované komplexní poradenství obětem TČ</a:t>
            </a:r>
            <a:r>
              <a:rPr lang="cs-CZ" sz="2000" dirty="0" smtClean="0"/>
              <a:t>“ a </a:t>
            </a:r>
            <a:r>
              <a:rPr lang="cs-CZ" sz="2000" dirty="0"/>
              <a:t>projekt „</a:t>
            </a:r>
            <a:r>
              <a:rPr lang="cs-CZ" sz="2000" dirty="0" err="1"/>
              <a:t>Restorativní</a:t>
            </a:r>
            <a:r>
              <a:rPr lang="cs-CZ" sz="2000" dirty="0"/>
              <a:t> justice – podpora a poradenství obětem TČ“ (</a:t>
            </a:r>
            <a:r>
              <a:rPr lang="cs-CZ" sz="2000" dirty="0" err="1"/>
              <a:t>Criminal</a:t>
            </a:r>
            <a:r>
              <a:rPr lang="cs-CZ" sz="2000" dirty="0"/>
              <a:t> Justice) – pilotáže způsobů a koordinace komplexní péče o oběti </a:t>
            </a:r>
            <a:r>
              <a:rPr lang="cs-CZ" sz="2000" dirty="0" smtClean="0"/>
              <a:t>TČ</a:t>
            </a:r>
            <a:endParaRPr lang="cs-CZ" sz="2000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PROJEKT „PROČ ZROVNA JÁ?“ </a:t>
            </a:r>
            <a:r>
              <a:rPr lang="cs-CZ" sz="1200" dirty="0"/>
              <a:t>(</a:t>
            </a:r>
            <a:r>
              <a:rPr lang="cs-CZ" sz="1200" dirty="0">
                <a:hlinkClick r:id="rId3"/>
              </a:rPr>
              <a:t>http://</a:t>
            </a:r>
            <a:r>
              <a:rPr lang="cs-CZ" sz="1200" dirty="0" smtClean="0">
                <a:hlinkClick r:id="rId3"/>
              </a:rPr>
              <a:t>www.restorativnijustice.cz/</a:t>
            </a:r>
            <a:r>
              <a:rPr lang="cs-CZ" sz="1200" dirty="0" err="1" smtClean="0">
                <a:hlinkClick r:id="rId3"/>
              </a:rPr>
              <a:t>cz</a:t>
            </a:r>
            <a:r>
              <a:rPr lang="cs-CZ" sz="1200" dirty="0" smtClean="0">
                <a:hlinkClick r:id="rId3"/>
              </a:rPr>
              <a:t>/o-projektu/o-</a:t>
            </a:r>
            <a:r>
              <a:rPr lang="cs-CZ" sz="1200" dirty="0" err="1" smtClean="0">
                <a:hlinkClick r:id="rId3"/>
              </a:rPr>
              <a:t>nas</a:t>
            </a:r>
            <a:r>
              <a:rPr lang="cs-CZ" sz="1200" dirty="0" smtClean="0"/>
              <a:t>) </a:t>
            </a:r>
            <a:endParaRPr lang="cs-CZ" sz="1200" dirty="0"/>
          </a:p>
          <a:p>
            <a:pPr lvl="1"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lang="cs-CZ" sz="1700" dirty="0" smtClean="0"/>
              <a:t>Poradenství</a:t>
            </a:r>
            <a:r>
              <a:rPr lang="cs-CZ" sz="1700" dirty="0"/>
              <a:t>, psychologická podpora, </a:t>
            </a:r>
            <a:r>
              <a:rPr lang="cs-CZ" sz="1700" dirty="0" smtClean="0"/>
              <a:t>doprovázení</a:t>
            </a:r>
            <a:r>
              <a:rPr lang="cs-CZ" sz="1700" dirty="0"/>
              <a:t> 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PROJEKT KŘEHKÁ ŠANCE </a:t>
            </a:r>
            <a:r>
              <a:rPr lang="cs-CZ" sz="1200" dirty="0"/>
              <a:t>(</a:t>
            </a:r>
            <a:r>
              <a:rPr lang="cs-CZ" sz="1200" dirty="0">
                <a:hlinkClick r:id="rId4"/>
              </a:rPr>
              <a:t>https://www.pmscr.cz/</a:t>
            </a:r>
            <a:r>
              <a:rPr lang="cs-CZ" sz="1200" dirty="0" err="1">
                <a:hlinkClick r:id="rId4"/>
              </a:rPr>
              <a:t>krehka-sance</a:t>
            </a:r>
            <a:r>
              <a:rPr lang="cs-CZ" sz="1200" dirty="0" smtClean="0">
                <a:hlinkClick r:id="rId4"/>
              </a:rPr>
              <a:t>/</a:t>
            </a:r>
            <a:r>
              <a:rPr lang="cs-CZ" sz="1200" dirty="0" smtClean="0"/>
              <a:t>) </a:t>
            </a:r>
            <a:endParaRPr lang="cs-CZ" sz="1200" dirty="0"/>
          </a:p>
          <a:p>
            <a:pPr lvl="1"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lang="cs-CZ" sz="1700" dirty="0" smtClean="0"/>
              <a:t>Podpora </a:t>
            </a:r>
            <a:r>
              <a:rPr lang="cs-CZ" sz="1700" dirty="0"/>
              <a:t>obětí v procesu parolových slyšení při žádosti pachatele o podmíněné </a:t>
            </a:r>
            <a:r>
              <a:rPr lang="cs-CZ" sz="1700" dirty="0" smtClean="0"/>
              <a:t>propuštění</a:t>
            </a:r>
            <a:r>
              <a:rPr lang="cs-CZ" sz="1700" dirty="0"/>
              <a:t> </a:t>
            </a:r>
            <a:endParaRPr lang="cs-CZ" sz="1700" dirty="0" smtClean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NA SPRÁVNOU CESTU </a:t>
            </a:r>
            <a:r>
              <a:rPr lang="cs-CZ" sz="1200" dirty="0"/>
              <a:t>(</a:t>
            </a:r>
            <a:r>
              <a:rPr lang="cs-CZ" sz="1200" dirty="0">
                <a:hlinkClick r:id="rId5"/>
              </a:rPr>
              <a:t>https://www.pmscr.cz/na-</a:t>
            </a:r>
            <a:r>
              <a:rPr lang="cs-CZ" sz="1200" dirty="0" err="1">
                <a:hlinkClick r:id="rId5"/>
              </a:rPr>
              <a:t>spravnou</a:t>
            </a:r>
            <a:r>
              <a:rPr lang="cs-CZ" sz="1200" dirty="0">
                <a:hlinkClick r:id="rId5"/>
              </a:rPr>
              <a:t>-cestu</a:t>
            </a:r>
            <a:r>
              <a:rPr lang="cs-CZ" sz="1200" dirty="0" smtClean="0">
                <a:hlinkClick r:id="rId5"/>
              </a:rPr>
              <a:t>/</a:t>
            </a:r>
            <a:r>
              <a:rPr lang="cs-CZ" sz="1200" dirty="0" smtClean="0"/>
              <a:t>) </a:t>
            </a:r>
          </a:p>
          <a:p>
            <a:pPr lvl="1"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lang="cs-CZ" sz="1700" dirty="0" smtClean="0"/>
              <a:t>Mladiství pachatelé 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3154479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964488" cy="990600"/>
          </a:xfrm>
        </p:spPr>
        <p:txBody>
          <a:bodyPr/>
          <a:lstStyle/>
          <a:p>
            <a:r>
              <a:rPr lang="cs-CZ" sz="3200" dirty="0" smtClean="0"/>
              <a:t>Zákon o obětech trestných činů č. 45/2013 Sb. I  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sz="2000" dirty="0"/>
              <a:t>§ 2 Vymezení pojmů: </a:t>
            </a:r>
          </a:p>
          <a:p>
            <a:pPr>
              <a:defRPr/>
            </a:pPr>
            <a:endParaRPr lang="cs-CZ" sz="2000" u="sng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Za </a:t>
            </a:r>
            <a:r>
              <a:rPr lang="cs-CZ" sz="2000" cap="all" dirty="0"/>
              <a:t>trestný čin </a:t>
            </a:r>
            <a:r>
              <a:rPr lang="cs-CZ" sz="2000" dirty="0"/>
              <a:t>se pro účely tohoto zákona považuje také čin jinak trestný</a:t>
            </a:r>
            <a:r>
              <a:rPr lang="cs-CZ" sz="2000" dirty="0" smtClean="0"/>
              <a:t>.</a:t>
            </a:r>
            <a:endParaRPr lang="cs-CZ" sz="2000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s-CZ" sz="2000" cap="all" dirty="0" smtClean="0"/>
              <a:t>Obětí</a:t>
            </a:r>
            <a:r>
              <a:rPr lang="cs-CZ" sz="2000" dirty="0" smtClean="0"/>
              <a:t> </a:t>
            </a:r>
            <a:r>
              <a:rPr lang="cs-CZ" sz="2000" dirty="0"/>
              <a:t>se rozumí fyzická osoba, které bylo nebo mělo být trestným činem ublíženo na zdraví, způsobena majetková nebo nemajetková újma nebo na jejíž úkor se pachatel trestným činem obohatil</a:t>
            </a:r>
            <a:r>
              <a:rPr lang="cs-CZ" sz="2000" dirty="0" smtClean="0"/>
              <a:t>.</a:t>
            </a:r>
            <a:endParaRPr lang="cs-CZ" sz="2000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s-CZ" sz="2000" dirty="0" smtClean="0"/>
              <a:t>Byla-li </a:t>
            </a:r>
            <a:r>
              <a:rPr lang="cs-CZ" sz="2000" dirty="0"/>
              <a:t>trestným činem způsobena </a:t>
            </a:r>
            <a:r>
              <a:rPr lang="cs-CZ" sz="2000" cap="all" dirty="0"/>
              <a:t>smrt oběti</a:t>
            </a:r>
            <a:r>
              <a:rPr lang="cs-CZ" sz="2000" dirty="0"/>
              <a:t>, považuje se za oběť též její příbuzný v pokolení přímém, sourozenec, osvojenec, osvojitel, manžel </a:t>
            </a:r>
            <a:r>
              <a:rPr lang="cs-CZ" sz="2000" dirty="0" smtClean="0"/>
              <a:t>nebo registrovaný </a:t>
            </a:r>
            <a:r>
              <a:rPr lang="cs-CZ" sz="2000" dirty="0"/>
              <a:t>partner nebo druh, je-li osobou blízkou. </a:t>
            </a:r>
            <a:r>
              <a:rPr lang="pl-PL" sz="2000" dirty="0"/>
              <a:t>Je-li těchto osob více, považuje se za oběť každá z nich.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69085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8928992" cy="990600"/>
          </a:xfrm>
        </p:spPr>
        <p:txBody>
          <a:bodyPr/>
          <a:lstStyle/>
          <a:p>
            <a:r>
              <a:rPr lang="cs-CZ" sz="3200" dirty="0"/>
              <a:t>Zákon o obětech trestných činů č. 45/2013 Sb. </a:t>
            </a:r>
            <a:r>
              <a:rPr lang="cs-CZ" sz="3200" dirty="0" smtClean="0"/>
              <a:t>II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sz="1800" dirty="0"/>
              <a:t>§ 2 Vymezení pojmů: </a:t>
            </a:r>
          </a:p>
          <a:p>
            <a:pPr>
              <a:defRPr/>
            </a:pPr>
            <a:endParaRPr lang="cs-CZ" sz="1800" u="sng" dirty="0"/>
          </a:p>
          <a:p>
            <a:pPr>
              <a:buSzPct val="70000"/>
              <a:buFont typeface="Wingdings" panose="05000000000000000000" pitchFamily="2" charset="2"/>
              <a:buChar char="q"/>
              <a:defRPr/>
            </a:pPr>
            <a:r>
              <a:rPr lang="cs-CZ" sz="1800" cap="all" dirty="0" smtClean="0"/>
              <a:t>Zvlášť </a:t>
            </a:r>
            <a:r>
              <a:rPr lang="cs-CZ" sz="1800" cap="all" dirty="0"/>
              <a:t>zranitelnou obětí </a:t>
            </a:r>
            <a:r>
              <a:rPr lang="cs-CZ" sz="1800" dirty="0"/>
              <a:t>se pro účely tohoto zákona při splnění podmínek uvedených v odstavci 2 nebo 3 rozumí</a:t>
            </a:r>
          </a:p>
          <a:p>
            <a:pPr marL="342900" indent="-342900">
              <a:buSzPct val="100000"/>
              <a:buFont typeface="+mj-lt"/>
              <a:buAutoNum type="arabicParenR"/>
              <a:defRPr/>
            </a:pPr>
            <a:r>
              <a:rPr lang="cs-CZ" sz="1800" b="1" dirty="0" smtClean="0"/>
              <a:t>dítě</a:t>
            </a:r>
            <a:r>
              <a:rPr lang="cs-CZ" sz="1800" dirty="0"/>
              <a:t>,</a:t>
            </a:r>
          </a:p>
          <a:p>
            <a:pPr marL="342900" indent="-342900" algn="just">
              <a:buSzPct val="100000"/>
              <a:buFont typeface="+mj-lt"/>
              <a:buAutoNum type="arabicParenR"/>
              <a:defRPr/>
            </a:pPr>
            <a:r>
              <a:rPr lang="cs-CZ" sz="1800" dirty="0" smtClean="0"/>
              <a:t>osoba</a:t>
            </a:r>
            <a:r>
              <a:rPr lang="cs-CZ" sz="1800" dirty="0"/>
              <a:t>, která je postižena fyzickým, mentálním nebo psychickým </a:t>
            </a:r>
            <a:r>
              <a:rPr lang="cs-CZ" sz="1800" b="1" dirty="0"/>
              <a:t>hendikepem </a:t>
            </a:r>
            <a:r>
              <a:rPr lang="cs-CZ" sz="1800" dirty="0"/>
              <a:t>nebo</a:t>
            </a:r>
            <a:r>
              <a:rPr lang="cs-CZ" sz="1800" b="1" dirty="0"/>
              <a:t> smyslovým poškozením</a:t>
            </a:r>
            <a:r>
              <a:rPr lang="cs-CZ" sz="1800" dirty="0"/>
              <a:t>, které ve spojení s různými překážkami může bránit plnému a účelnému uplatnění této osoby ve společnosti ve srovnání s jejími ostatními členy,</a:t>
            </a:r>
          </a:p>
          <a:p>
            <a:pPr marL="342900" indent="-342900" algn="just">
              <a:buSzPct val="100000"/>
              <a:buFont typeface="+mj-lt"/>
              <a:buAutoNum type="arabicParenR"/>
              <a:defRPr/>
            </a:pPr>
            <a:r>
              <a:rPr lang="cs-CZ" sz="1800" dirty="0" smtClean="0"/>
              <a:t>oběť </a:t>
            </a:r>
            <a:r>
              <a:rPr lang="cs-CZ" sz="1800" dirty="0"/>
              <a:t>trestného činu </a:t>
            </a:r>
            <a:r>
              <a:rPr lang="cs-CZ" sz="1800" b="1" dirty="0"/>
              <a:t>obchodování s lidmi </a:t>
            </a:r>
            <a:r>
              <a:rPr lang="cs-CZ" sz="1800" dirty="0"/>
              <a:t>(§ 168 trestního zákoníku),</a:t>
            </a:r>
          </a:p>
          <a:p>
            <a:pPr marL="342900" indent="-342900" algn="just">
              <a:buSzPct val="100000"/>
              <a:buFont typeface="+mj-lt"/>
              <a:buAutoNum type="arabicParenR"/>
              <a:defRPr/>
            </a:pPr>
            <a:r>
              <a:rPr lang="cs-CZ" sz="1800" dirty="0" smtClean="0"/>
              <a:t>oběť </a:t>
            </a:r>
            <a:r>
              <a:rPr lang="cs-CZ" sz="1800" dirty="0"/>
              <a:t>trestného činu proti </a:t>
            </a:r>
            <a:r>
              <a:rPr lang="cs-CZ" sz="1800" b="1" dirty="0"/>
              <a:t>lidské důstojnosti v sexuální oblasti </a:t>
            </a:r>
            <a:r>
              <a:rPr lang="cs-CZ" sz="1800" dirty="0"/>
              <a:t>nebo trestného činu, který zahrnoval </a:t>
            </a:r>
            <a:r>
              <a:rPr lang="cs-CZ" sz="1800" b="1" dirty="0"/>
              <a:t>násilí či pohrůžku násilím</a:t>
            </a:r>
            <a:r>
              <a:rPr lang="cs-CZ" sz="1800" dirty="0"/>
              <a:t>, jestliže je v konkrétním případě zvýšené nebezpečí způsobení druhotné újmy zejména s ohledem na její věk, pohlaví, rasu, národnost, sexuální orientaci, náboženské vyznání, zdravotní stav, rozumovou vyspělost, schopnost vyjadřovat se, životní situaci, v níž se nachází, </a:t>
            </a:r>
            <a:r>
              <a:rPr lang="pl-PL" sz="1800" dirty="0"/>
              <a:t>nebo s ohledem na vztah k osobě podezřelé ze </a:t>
            </a:r>
            <a:r>
              <a:rPr lang="cs-CZ" sz="1800" dirty="0"/>
              <a:t>spáchání trestného činu nebo závislost na ní.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9898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28600"/>
            <a:ext cx="9036496" cy="990600"/>
          </a:xfrm>
        </p:spPr>
        <p:txBody>
          <a:bodyPr/>
          <a:lstStyle/>
          <a:p>
            <a:r>
              <a:rPr lang="cs-CZ" sz="3200" dirty="0"/>
              <a:t>Zákon o obětech trestných činů č. 45/2013 Sb. </a:t>
            </a:r>
            <a:r>
              <a:rPr lang="cs-CZ" sz="3200" dirty="0" smtClean="0"/>
              <a:t>III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dirty="0"/>
              <a:t>§ 3 Základní zásady: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u="sng" dirty="0"/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cs-CZ" sz="2000" b="1" dirty="0"/>
              <a:t>„presumpce statusu oběti“ </a:t>
            </a:r>
            <a:r>
              <a:rPr lang="cs-CZ" sz="2000" dirty="0"/>
              <a:t>– není-li zjištěn opak, je osoba považována za oběť</a:t>
            </a:r>
            <a:r>
              <a:rPr lang="cs-CZ" sz="2000" dirty="0" smtClean="0"/>
              <a:t>.</a:t>
            </a:r>
            <a:endParaRPr lang="cs-CZ" sz="2000" dirty="0"/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cs-CZ" sz="2000" b="1" dirty="0"/>
              <a:t>„zásada dobrého zacházení s obětí“ </a:t>
            </a:r>
            <a:r>
              <a:rPr lang="cs-CZ" sz="2000" dirty="0"/>
              <a:t>– subjekty, s nimiž oběť přichází do styku: mají povinnost respektovat její osobnost a důstojnost, přistupovat k ní zdvořile a šetrně a podle možností jí vycházet vstříc. 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cs-CZ" sz="2000" b="1" dirty="0"/>
              <a:t>„informovanost oběti“ </a:t>
            </a:r>
            <a:r>
              <a:rPr lang="cs-CZ" sz="2000" dirty="0"/>
              <a:t>– subjekty informují srozumitelně, opakovaně, musí oběti umožnit plné uplatnění práv</a:t>
            </a:r>
            <a:r>
              <a:rPr lang="cs-CZ" sz="2000" dirty="0" smtClean="0"/>
              <a:t>.</a:t>
            </a:r>
            <a:endParaRPr lang="cs-CZ" sz="2000" dirty="0"/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cs-CZ" sz="2000" b="1" dirty="0"/>
              <a:t>„zásada spolupráce“ </a:t>
            </a:r>
            <a:r>
              <a:rPr lang="cs-CZ" sz="2000" dirty="0"/>
              <a:t>– Policie ČR a OČTŘ spolupracují se subjekty poskytujícími obětem pomoc.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32054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856984" cy="968152"/>
          </a:xfrm>
        </p:spPr>
        <p:txBody>
          <a:bodyPr/>
          <a:lstStyle/>
          <a:p>
            <a:r>
              <a:rPr lang="cs-CZ" sz="3000" dirty="0"/>
              <a:t>Zákon o obětech trestných činů č. 45/2013 Sb. </a:t>
            </a:r>
            <a:r>
              <a:rPr lang="cs-CZ" sz="3000" dirty="0" smtClean="0"/>
              <a:t>IV 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Arial" pitchFamily="34" charset="0"/>
              <a:buNone/>
              <a:defRPr/>
            </a:pPr>
            <a:r>
              <a:rPr lang="cs-CZ" sz="2400" dirty="0"/>
              <a:t>Právo na poskytnutí odborné pomoci (§ 4 - § 6)</a:t>
            </a:r>
          </a:p>
          <a:p>
            <a:pPr>
              <a:spcBef>
                <a:spcPct val="0"/>
              </a:spcBef>
              <a:buFont typeface="Arial" pitchFamily="34" charset="0"/>
              <a:buNone/>
              <a:defRPr/>
            </a:pPr>
            <a:endParaRPr lang="cs-CZ" sz="2400" b="1" u="sng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cs-CZ" sz="2400" b="1" dirty="0"/>
              <a:t>odbornou pomocí se rozumí:</a:t>
            </a:r>
          </a:p>
          <a:p>
            <a:pPr marL="708343" lvl="1" indent="-342900" algn="just">
              <a:spcBef>
                <a:spcPct val="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lang="cs-CZ" sz="2400" b="1" dirty="0"/>
              <a:t>psychologické a sociální poradenství </a:t>
            </a:r>
            <a:r>
              <a:rPr lang="cs-CZ" sz="2400" dirty="0"/>
              <a:t>(subjekty registrované podle zákona č. 108/2006 Sb.) </a:t>
            </a:r>
          </a:p>
          <a:p>
            <a:pPr marL="708343" lvl="1" indent="-342900" algn="just">
              <a:spcBef>
                <a:spcPct val="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lang="cs-CZ" sz="2400" b="1" dirty="0"/>
              <a:t>poskytování právních informací a </a:t>
            </a:r>
            <a:r>
              <a:rPr lang="cs-CZ" sz="2400" b="1" dirty="0" err="1"/>
              <a:t>restorativní</a:t>
            </a:r>
            <a:r>
              <a:rPr lang="cs-CZ" sz="2400" b="1" dirty="0"/>
              <a:t> programy (</a:t>
            </a:r>
            <a:r>
              <a:rPr lang="cs-CZ" sz="2400" dirty="0"/>
              <a:t>subjekty, které získají akreditaci podle zákona o obětech od Ministerstva spravedlnosti)</a:t>
            </a:r>
          </a:p>
          <a:p>
            <a:pPr marL="708343" lvl="1" indent="-342900" algn="just">
              <a:spcBef>
                <a:spcPct val="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lang="cs-CZ" sz="2400" b="1" dirty="0"/>
              <a:t>právní pomoc </a:t>
            </a:r>
            <a:r>
              <a:rPr lang="cs-CZ" sz="2400" dirty="0"/>
              <a:t>(advokáti zapsaní na vlastní žádost do registru poskytovatelů pomoci, podle zákona o advokacii)</a:t>
            </a:r>
          </a:p>
          <a:p>
            <a:pPr marL="708343" lvl="1" indent="-34290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q"/>
              <a:defRPr/>
            </a:pPr>
            <a:endParaRPr lang="cs-CZ" sz="2400" b="1" i="1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cs-CZ" sz="2400" b="1" dirty="0"/>
              <a:t>PMS: </a:t>
            </a:r>
            <a:r>
              <a:rPr lang="cs-CZ" sz="2400" dirty="0"/>
              <a:t>zákon výslovně stanoví, že mohou poskytovat právní informace a </a:t>
            </a:r>
            <a:r>
              <a:rPr lang="cs-CZ" sz="2400" dirty="0" err="1"/>
              <a:t>restorativní</a:t>
            </a:r>
            <a:r>
              <a:rPr lang="cs-CZ" sz="2400" dirty="0"/>
              <a:t> programy (§ 6 odst. 3).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50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8928992" cy="990600"/>
          </a:xfrm>
        </p:spPr>
        <p:txBody>
          <a:bodyPr/>
          <a:lstStyle/>
          <a:p>
            <a:r>
              <a:rPr lang="cs-CZ" sz="3000" dirty="0"/>
              <a:t>Zákon o obětech trestných činů č. 45/2013 Sb. </a:t>
            </a:r>
            <a:r>
              <a:rPr lang="cs-CZ" sz="3000" dirty="0" smtClean="0"/>
              <a:t>V 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Arial" pitchFamily="34" charset="0"/>
              <a:buNone/>
              <a:defRPr/>
            </a:pPr>
            <a:r>
              <a:rPr lang="cs-CZ" sz="2000" dirty="0"/>
              <a:t>Právo na informace (§ 7 - § 13)</a:t>
            </a:r>
          </a:p>
          <a:p>
            <a:pPr>
              <a:spcBef>
                <a:spcPct val="0"/>
              </a:spcBef>
              <a:buFont typeface="Arial" pitchFamily="34" charset="0"/>
              <a:buNone/>
              <a:defRPr/>
            </a:pPr>
            <a:endParaRPr lang="cs-CZ" sz="2000" b="1" u="sng" dirty="0"/>
          </a:p>
          <a:p>
            <a:pPr>
              <a:spcBef>
                <a:spcPct val="0"/>
              </a:spcBef>
              <a:buFont typeface="Arial" pitchFamily="34" charset="0"/>
              <a:buNone/>
              <a:defRPr/>
            </a:pPr>
            <a:r>
              <a:rPr lang="cs-CZ" sz="2000" b="1" dirty="0"/>
              <a:t>Informace poskytované oběti subjektem zapsaným v registru poskytovatelů pomoci obětem trestných činů (§ 9): </a:t>
            </a:r>
          </a:p>
          <a:p>
            <a:pPr>
              <a:spcBef>
                <a:spcPct val="0"/>
              </a:spcBef>
              <a:buFont typeface="Arial" pitchFamily="34" charset="0"/>
              <a:buNone/>
              <a:defRPr/>
            </a:pPr>
            <a:endParaRPr lang="cs-CZ" sz="2000" b="1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 </a:t>
            </a:r>
            <a:r>
              <a:rPr lang="cs-CZ" sz="2000" b="1" dirty="0"/>
              <a:t>informace o službách, </a:t>
            </a:r>
            <a:r>
              <a:rPr lang="cs-CZ" sz="2000" dirty="0"/>
              <a:t>které obětem poskytuje, a jejich rozsahu, včetně informace, zda je služba poskytována bezplatně; pokud požadovaný druh služby neposkytuje, odkáže oběť na jiný subjekt zapsaný v registru poskytovatelů pomoci obětem trestných činů, který požadovanou službu poskytuje,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cs-CZ" sz="2000" b="1" dirty="0" smtClean="0"/>
              <a:t>právech </a:t>
            </a:r>
            <a:r>
              <a:rPr lang="cs-CZ" sz="2000" b="1" dirty="0"/>
              <a:t>oběti podle tohoto zákona</a:t>
            </a:r>
            <a:r>
              <a:rPr lang="cs-CZ" sz="2000" dirty="0"/>
              <a:t>,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cs-CZ" sz="2000" b="1" dirty="0"/>
              <a:t>právech oběti jako poškozeného </a:t>
            </a:r>
            <a:r>
              <a:rPr lang="cs-CZ" sz="2000" dirty="0"/>
              <a:t>podle trestního řádu,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cs-CZ" sz="2000" b="1" dirty="0"/>
              <a:t>průběhu trestního řízení a postavení </a:t>
            </a:r>
            <a:r>
              <a:rPr lang="cs-CZ" sz="2000" dirty="0"/>
              <a:t>oběti jako poškozeného a svědka v něm.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466220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8928992" cy="990600"/>
          </a:xfrm>
        </p:spPr>
        <p:txBody>
          <a:bodyPr/>
          <a:lstStyle/>
          <a:p>
            <a:r>
              <a:rPr lang="cs-CZ" sz="3000" dirty="0"/>
              <a:t>Zákon o obětech trestných činů č. 45/2013 Sb. </a:t>
            </a:r>
            <a:r>
              <a:rPr lang="cs-CZ" sz="3000" dirty="0" smtClean="0"/>
              <a:t>VI 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cs-CZ" sz="2400" dirty="0"/>
              <a:t>Právo na ochranu před hrozícím nebezpečím (§ 14)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  <a:defRPr/>
            </a:pPr>
            <a:r>
              <a:rPr lang="cs-CZ" sz="2400" dirty="0"/>
              <a:t>Policista (celník, příslušník vězeňské služby, vojenský policista, strážník obecní policie) v případech, kdy dochází k ohrožení bezpečí oběti, provede </a:t>
            </a:r>
            <a:r>
              <a:rPr lang="cs-CZ" sz="2400" b="1" dirty="0"/>
              <a:t>úkon</a:t>
            </a:r>
            <a:r>
              <a:rPr lang="cs-CZ" sz="2400" dirty="0"/>
              <a:t> nebo přijme </a:t>
            </a:r>
            <a:r>
              <a:rPr lang="cs-CZ" sz="2400" b="1" dirty="0"/>
              <a:t>jiné opatření </a:t>
            </a:r>
            <a:r>
              <a:rPr lang="cs-CZ" sz="2400" dirty="0"/>
              <a:t>k zajištění jejího bezpečí.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  <a:defRPr/>
            </a:pPr>
            <a:r>
              <a:rPr lang="cs-CZ" sz="2400" b="1" dirty="0"/>
              <a:t>Vykázání.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  <a:defRPr/>
            </a:pPr>
            <a:r>
              <a:rPr lang="cs-CZ" sz="2400" b="1" dirty="0" smtClean="0"/>
              <a:t>Zvláštní </a:t>
            </a:r>
            <a:r>
              <a:rPr lang="cs-CZ" sz="2400" b="1" dirty="0"/>
              <a:t>ochrana svědka.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  <a:defRPr/>
            </a:pPr>
            <a:r>
              <a:rPr lang="cs-CZ" sz="2400" b="1" dirty="0"/>
              <a:t>Utajení totožnosti i podoby oběti v postavení svědka.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  <a:defRPr/>
            </a:pPr>
            <a:r>
              <a:rPr lang="cs-CZ" sz="2400" b="1" dirty="0"/>
              <a:t>Předběžná opatření v trestním řízení</a:t>
            </a:r>
            <a:r>
              <a:rPr lang="cs-CZ" sz="2400" b="1" dirty="0" smtClean="0"/>
              <a:t>.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  <a:defRPr/>
            </a:pPr>
            <a:r>
              <a:rPr lang="cs-CZ" sz="2400" b="1" dirty="0"/>
              <a:t>Předběžné opatření v civilním řízení.</a:t>
            </a:r>
          </a:p>
          <a:p>
            <a:pPr marL="180975" indent="-180975" algn="just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§"/>
              <a:defRPr/>
            </a:pPr>
            <a:endParaRPr lang="cs-CZ" sz="2400" b="1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79053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92480" cy="990600"/>
          </a:xfrm>
        </p:spPr>
        <p:txBody>
          <a:bodyPr/>
          <a:lstStyle/>
          <a:p>
            <a:r>
              <a:rPr lang="cs-CZ" sz="3000" dirty="0"/>
              <a:t>Zákon o obětech trestných činů č. 45/2013 Sb. </a:t>
            </a:r>
            <a:r>
              <a:rPr lang="cs-CZ" sz="3000" dirty="0" smtClean="0"/>
              <a:t>VII 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484784"/>
            <a:ext cx="8153400" cy="4495800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None/>
              <a:defRPr/>
            </a:pPr>
            <a:r>
              <a:rPr lang="cs-CZ" sz="2000" dirty="0"/>
              <a:t>Právo na ochranu soukromí (§ 15- § 16)</a:t>
            </a:r>
          </a:p>
          <a:p>
            <a:pPr algn="just">
              <a:spcBef>
                <a:spcPct val="0"/>
              </a:spcBef>
              <a:buFont typeface="Arial" pitchFamily="34" charset="0"/>
              <a:buNone/>
              <a:defRPr/>
            </a:pPr>
            <a:endParaRPr lang="cs-CZ" sz="2000" b="1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cs-CZ" sz="2000" b="1" dirty="0"/>
              <a:t>Zákaz zveřejnění informací umožňující zjištění totožnosti dle TŘ (§ 15</a:t>
            </a:r>
            <a:r>
              <a:rPr lang="cs-CZ" sz="2000" b="1" dirty="0" smtClean="0"/>
              <a:t>).</a:t>
            </a:r>
            <a:endParaRPr lang="cs-CZ" sz="2000" b="1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cs-CZ" sz="2000" b="1" dirty="0"/>
              <a:t>Oběť </a:t>
            </a:r>
            <a:r>
              <a:rPr lang="cs-CZ" sz="2000" dirty="0"/>
              <a:t>(zmocněnec, zákonný zástupce, důvěrník, opatrovník) </a:t>
            </a:r>
            <a:r>
              <a:rPr lang="cs-CZ" sz="2000" b="1" dirty="0"/>
              <a:t>může požádat, aby se důležité údaje o osobních, rodinných, majetkových poměrech vedly tak, aby se s nimi mohly seznamovat pouze OČTŘ, policisté a úředníci PMS (§ 16</a:t>
            </a:r>
            <a:r>
              <a:rPr lang="cs-CZ" sz="2000" b="1" dirty="0" smtClean="0"/>
              <a:t>).</a:t>
            </a:r>
            <a:endParaRPr lang="cs-CZ" sz="2000" b="1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Oběť má právo požádat v kterémkoliv stadiu trestního řízení, popřípadě i před jeho zahájením, aby byla při úkonech, kterých se účastní, učiněna potřebná </a:t>
            </a:r>
            <a:r>
              <a:rPr lang="cs-CZ" sz="2000" b="1" dirty="0"/>
              <a:t>opatření k zabránění kontaktu oběti s </a:t>
            </a:r>
            <a:r>
              <a:rPr lang="pl-PL" sz="2000" b="1" dirty="0"/>
              <a:t>pachatele</a:t>
            </a:r>
            <a:r>
              <a:rPr lang="pt-BR" sz="2000" b="1" dirty="0"/>
              <a:t>.</a:t>
            </a:r>
            <a:r>
              <a:rPr lang="cs-CZ" sz="2000" b="1" dirty="0"/>
              <a:t> </a:t>
            </a:r>
            <a:r>
              <a:rPr lang="cs-CZ" sz="2000" dirty="0"/>
              <a:t>Žádosti jsou příslušné orgány povinny vyhovět, pokud se jedná o zvlášť zranitelnou oběť a nevylučuje to povaha prováděného úkonu. Nelze-li této žádosti </a:t>
            </a:r>
            <a:r>
              <a:rPr lang="cs-CZ" sz="2000" dirty="0" err="1"/>
              <a:t>vyhovět,jsou</a:t>
            </a:r>
            <a:r>
              <a:rPr lang="cs-CZ" sz="2000" dirty="0"/>
              <a:t> příslušné orgány povinny učinit vhodná opatření, aby se oběť nedostala do kontaktu </a:t>
            </a:r>
            <a:r>
              <a:rPr lang="pl-PL" sz="2000" dirty="0"/>
              <a:t>s osobou pachatele </a:t>
            </a:r>
            <a:r>
              <a:rPr lang="cs-CZ" sz="2000" dirty="0"/>
              <a:t>před započetím a po skončení úkonu.</a:t>
            </a:r>
            <a:r>
              <a:rPr lang="cs-CZ" sz="2000" b="1" dirty="0"/>
              <a:t> (§ 17).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2581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PMS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400" dirty="0" err="1" smtClean="0"/>
              <a:t>Restorativní</a:t>
            </a:r>
            <a:r>
              <a:rPr lang="cs-CZ" sz="2400" dirty="0" smtClean="0"/>
              <a:t> justice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PMS usiluje </a:t>
            </a:r>
            <a:r>
              <a:rPr lang="cs-CZ" sz="2400" dirty="0"/>
              <a:t>o </a:t>
            </a:r>
            <a:r>
              <a:rPr lang="cs-CZ" sz="2400" b="1" dirty="0"/>
              <a:t>zprostředkování</a:t>
            </a:r>
            <a:r>
              <a:rPr lang="cs-CZ" sz="2400" dirty="0"/>
              <a:t> účinného a společensky prospěšného </a:t>
            </a:r>
            <a:r>
              <a:rPr lang="cs-CZ" sz="2400" b="1" dirty="0"/>
              <a:t>řešení konfliktů spojených s trestnou činností</a:t>
            </a:r>
            <a:r>
              <a:rPr lang="cs-CZ" sz="2400" dirty="0"/>
              <a:t> a současně organizuje a zajišťuje efektivní a důstojný </a:t>
            </a:r>
            <a:r>
              <a:rPr lang="cs-CZ" sz="2400" b="1" dirty="0"/>
              <a:t>výkon alternativních trestů </a:t>
            </a:r>
            <a:r>
              <a:rPr lang="cs-CZ" sz="2400" dirty="0"/>
              <a:t>a opatření s důrazem na zájmy poškozených, ochranu komunity a prevenci kriminality.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PMS představuje </a:t>
            </a:r>
            <a:r>
              <a:rPr lang="cs-CZ" sz="2400" dirty="0"/>
              <a:t>novou instituci na poli </a:t>
            </a:r>
            <a:r>
              <a:rPr lang="cs-CZ" sz="2400" b="1" dirty="0"/>
              <a:t>trestní politiky</a:t>
            </a:r>
            <a:r>
              <a:rPr lang="cs-CZ" sz="2400" dirty="0"/>
              <a:t>, vychází ze součinnosti dvou profesí – sociální práce a práva, zejména trestního. Vyváženým propojením obou se vytváří nová </a:t>
            </a:r>
            <a:r>
              <a:rPr lang="cs-CZ" sz="2400" dirty="0" err="1"/>
              <a:t>multi</a:t>
            </a:r>
            <a:r>
              <a:rPr lang="cs-CZ" sz="2400" dirty="0"/>
              <a:t>-disciplinární profese v systému trestní justice.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[www.pmscr.cz]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80022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8856984" cy="990600"/>
          </a:xfrm>
        </p:spPr>
        <p:txBody>
          <a:bodyPr/>
          <a:lstStyle/>
          <a:p>
            <a:r>
              <a:rPr lang="cs-CZ" sz="3000" dirty="0"/>
              <a:t>Zákon o obětech trestných činů č. 45/2013 Sb. </a:t>
            </a:r>
            <a:r>
              <a:rPr lang="cs-CZ" sz="3000" dirty="0" smtClean="0"/>
              <a:t>VIII 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484784"/>
            <a:ext cx="8153400" cy="4495800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  <a:defRPr/>
            </a:pPr>
            <a:r>
              <a:rPr lang="cs-CZ" sz="1700" dirty="0"/>
              <a:t>Právo na ochranu před druhotnou újmou (§ 17- §22)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endParaRPr lang="cs-CZ" sz="1700" b="1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cs-CZ" sz="1700" b="1" dirty="0"/>
              <a:t>Zabránění kontaktu oběti s osobou, kterou označila za pachatele </a:t>
            </a:r>
            <a:r>
              <a:rPr lang="cs-CZ" sz="1700" dirty="0"/>
              <a:t>či osobou, proti níž se vede trestní řízení (u některých úkonů je vyloučeno – konfrontace</a:t>
            </a:r>
            <a:r>
              <a:rPr lang="cs-CZ" sz="1700" dirty="0" smtClean="0"/>
              <a:t>).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endParaRPr lang="cs-CZ" sz="1700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cs-CZ" sz="1700" b="1" dirty="0"/>
              <a:t>Výslech ohledně intimních prováděn šetrně a vyčerpávajícím způsobem</a:t>
            </a:r>
            <a:r>
              <a:rPr lang="cs-CZ" sz="1700" dirty="0"/>
              <a:t>, přihlédnutí k osobě oběti - oběť  může podat námitky proti zaměření otázky</a:t>
            </a:r>
            <a:r>
              <a:rPr lang="cs-CZ" sz="1700" dirty="0" smtClean="0"/>
              <a:t>.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endParaRPr lang="cs-CZ" sz="1700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cs-CZ" sz="1700" b="1" dirty="0"/>
              <a:t>Výslech osobou stejného či opačného pohlaví </a:t>
            </a:r>
            <a:r>
              <a:rPr lang="cs-CZ" sz="1700" dirty="0"/>
              <a:t>- zvlášť zranitelná oběť si může určit i pohlaví tlumočníka (ledaže nelze provedení úkonu odložit</a:t>
            </a:r>
            <a:r>
              <a:rPr lang="cs-CZ" sz="1700" dirty="0" smtClean="0"/>
              <a:t>).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endParaRPr lang="cs-CZ" sz="1700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cs-CZ" sz="1700" b="1" dirty="0"/>
              <a:t>Právo na doprovod důvěrníka </a:t>
            </a:r>
            <a:r>
              <a:rPr lang="cs-CZ" sz="1700" dirty="0"/>
              <a:t>(fyzická osoba, způsobilá k právním úkonům, může být zároveň zmocněncem):</a:t>
            </a:r>
          </a:p>
          <a:p>
            <a:pPr marL="914400" lvl="1" indent="-457200" algn="just">
              <a:spcBef>
                <a:spcPct val="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lang="cs-CZ" sz="1700" dirty="0"/>
              <a:t>nesmí být obhájcem, znalcem tlumočníkem, svědkem</a:t>
            </a:r>
          </a:p>
          <a:p>
            <a:pPr marL="914400" lvl="1" indent="-457200" algn="just">
              <a:spcBef>
                <a:spcPct val="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lang="cs-CZ" sz="1700" dirty="0"/>
              <a:t>nesmí zasahovat do průběhu úkonu</a:t>
            </a:r>
          </a:p>
          <a:p>
            <a:pPr marL="914400" lvl="1" indent="-457200" algn="just">
              <a:spcBef>
                <a:spcPct val="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lang="cs-CZ" sz="1700" dirty="0"/>
              <a:t>za určitých okolností může být z úkonu vyloučen.</a:t>
            </a:r>
          </a:p>
          <a:p>
            <a:pPr marL="914400" lvl="1" indent="-45720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q"/>
              <a:defRPr/>
            </a:pPr>
            <a:endParaRPr lang="cs-CZ" sz="1700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cs-CZ" sz="1700" dirty="0"/>
              <a:t>Právo na </a:t>
            </a:r>
            <a:r>
              <a:rPr lang="cs-CZ" sz="1700" b="1" dirty="0"/>
              <a:t>prohlášení o dopadu TČ</a:t>
            </a:r>
            <a:r>
              <a:rPr lang="cs-CZ" sz="1700" dirty="0"/>
              <a:t>.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40804304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8658544" cy="990600"/>
          </a:xfrm>
        </p:spPr>
        <p:txBody>
          <a:bodyPr/>
          <a:lstStyle/>
          <a:p>
            <a:r>
              <a:rPr lang="cs-CZ" sz="3000" dirty="0"/>
              <a:t>Zákon o obětech trestných činů č. 45/2013 Sb</a:t>
            </a:r>
            <a:r>
              <a:rPr lang="cs-CZ" sz="3000" dirty="0" smtClean="0"/>
              <a:t>. IX 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Arial" pitchFamily="34" charset="0"/>
              <a:buNone/>
              <a:defRPr/>
            </a:pPr>
            <a:r>
              <a:rPr lang="cs-CZ" sz="2400" dirty="0"/>
              <a:t>Právo na peněžitou pomoc (§ 23 - § 37)</a:t>
            </a:r>
          </a:p>
          <a:p>
            <a:pPr>
              <a:spcBef>
                <a:spcPct val="0"/>
              </a:spcBef>
              <a:buFont typeface="Arial" pitchFamily="34" charset="0"/>
              <a:buNone/>
              <a:defRPr/>
            </a:pPr>
            <a:endParaRPr lang="cs-CZ" sz="2400" b="1" u="sng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cs-CZ" sz="2400" dirty="0"/>
              <a:t>Peněžitá pomoc spočívá v </a:t>
            </a:r>
            <a:r>
              <a:rPr lang="cs-CZ" sz="2400" b="1" dirty="0"/>
              <a:t>jednorázovém poskytnutí peněžité částky k překlenutí zhoršené sociální situace způsobené oběti trestným činem.</a:t>
            </a:r>
            <a:r>
              <a:rPr lang="cs-CZ" sz="2400" dirty="0"/>
              <a:t> Nejde o náhradu celé způsobené škody.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endParaRPr lang="cs-CZ" sz="2400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cs-CZ" sz="2400" dirty="0"/>
              <a:t>Částky peněžité pomoci upravuje zákon (§ 28), jejich výše může být snížena nebo pomoc nemusí být vůbec přiznána, např. při spoluzavinění, nedostatečné součinnosti oběti s OČTŘ, atd.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866338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spcBef>
                <a:spcPct val="0"/>
              </a:spcBef>
              <a:buSzPct val="100000"/>
              <a:buNone/>
              <a:defRPr/>
            </a:pPr>
            <a:r>
              <a:rPr lang="cs-CZ" sz="2000" dirty="0"/>
              <a:t>§ 24 Okruh oprávněných žadatelů o </a:t>
            </a:r>
            <a:r>
              <a:rPr lang="cs-CZ" sz="2000" dirty="0" err="1"/>
              <a:t>pěněžitou</a:t>
            </a:r>
            <a:r>
              <a:rPr lang="cs-CZ" sz="2000" dirty="0"/>
              <a:t> pomoc:</a:t>
            </a:r>
          </a:p>
          <a:p>
            <a:pPr algn="just">
              <a:spcBef>
                <a:spcPct val="0"/>
              </a:spcBef>
              <a:buSzPct val="100000"/>
              <a:defRPr/>
            </a:pPr>
            <a:endParaRPr lang="cs-CZ" sz="2000" b="1" u="sng" dirty="0"/>
          </a:p>
          <a:p>
            <a:pPr marL="457200" indent="-457200" algn="just">
              <a:spcBef>
                <a:spcPct val="0"/>
              </a:spcBef>
              <a:buSzPct val="100000"/>
              <a:buFont typeface="+mj-lt"/>
              <a:buAutoNum type="alphaLcParenR"/>
              <a:defRPr/>
            </a:pPr>
            <a:r>
              <a:rPr lang="cs-CZ" sz="2000" b="1" dirty="0"/>
              <a:t>oběť</a:t>
            </a:r>
            <a:r>
              <a:rPr lang="cs-CZ" sz="2000" dirty="0"/>
              <a:t>, které bylo v důsledku trestného činu </a:t>
            </a:r>
            <a:r>
              <a:rPr lang="cs-CZ" sz="2000" b="1" dirty="0"/>
              <a:t>ublíženo na zdraví</a:t>
            </a:r>
            <a:r>
              <a:rPr lang="cs-CZ" sz="2000" dirty="0"/>
              <a:t>,</a:t>
            </a:r>
          </a:p>
          <a:p>
            <a:pPr marL="457200" indent="-457200" algn="just">
              <a:spcBef>
                <a:spcPct val="0"/>
              </a:spcBef>
              <a:buSzPct val="100000"/>
              <a:buFont typeface="+mj-lt"/>
              <a:buAutoNum type="alphaLcParenR"/>
              <a:defRPr/>
            </a:pPr>
            <a:endParaRPr lang="cs-CZ" sz="2000" dirty="0"/>
          </a:p>
          <a:p>
            <a:pPr marL="457200" indent="-457200" algn="just">
              <a:spcBef>
                <a:spcPct val="0"/>
              </a:spcBef>
              <a:buSzPct val="100000"/>
              <a:buFont typeface="+mj-lt"/>
              <a:buAutoNum type="alphaLcParenR"/>
              <a:defRPr/>
            </a:pPr>
            <a:r>
              <a:rPr lang="cs-CZ" sz="2000" b="1" dirty="0" smtClean="0"/>
              <a:t>oběť</a:t>
            </a:r>
            <a:r>
              <a:rPr lang="cs-CZ" sz="2000" dirty="0"/>
              <a:t>, které byla v důsledku trestného činu způsobena </a:t>
            </a:r>
            <a:r>
              <a:rPr lang="cs-CZ" sz="2000" b="1" dirty="0"/>
              <a:t>těžká újma na zdraví,</a:t>
            </a:r>
          </a:p>
          <a:p>
            <a:pPr marL="457200" indent="-457200" algn="just">
              <a:spcBef>
                <a:spcPct val="0"/>
              </a:spcBef>
              <a:buSzPct val="100000"/>
              <a:buFont typeface="+mj-lt"/>
              <a:buAutoNum type="alphaLcParenR"/>
              <a:defRPr/>
            </a:pPr>
            <a:endParaRPr lang="cs-CZ" sz="2000" b="1" dirty="0"/>
          </a:p>
          <a:p>
            <a:pPr marL="457200" indent="-457200" algn="just">
              <a:spcBef>
                <a:spcPct val="0"/>
              </a:spcBef>
              <a:buSzPct val="100000"/>
              <a:buFont typeface="+mj-lt"/>
              <a:buAutoNum type="alphaLcParenR"/>
              <a:defRPr/>
            </a:pPr>
            <a:r>
              <a:rPr lang="cs-CZ" sz="2000" b="1" dirty="0" smtClean="0"/>
              <a:t>osoba </a:t>
            </a:r>
            <a:r>
              <a:rPr lang="cs-CZ" sz="2000" b="1" dirty="0"/>
              <a:t>pozůstalá po oběti</a:t>
            </a:r>
            <a:r>
              <a:rPr lang="cs-CZ" sz="2000" dirty="0"/>
              <a:t>, která v důsledku trestného činu zemřela, byla-li rodičem, manželem, registrovaným partnerem, dítětem nebo sourozencem zemřelého a současně v době jeho smrti s ním žila v domácnosti, nebo osoba, které zemřelý poskytoval nebo byl povinen poskytovat výživu,</a:t>
            </a:r>
          </a:p>
          <a:p>
            <a:pPr marL="457200" indent="-457200" algn="just">
              <a:spcBef>
                <a:spcPct val="0"/>
              </a:spcBef>
              <a:buSzPct val="100000"/>
              <a:buFont typeface="+mj-lt"/>
              <a:buAutoNum type="alphaLcParenR"/>
              <a:defRPr/>
            </a:pPr>
            <a:endParaRPr lang="cs-CZ" sz="2000" dirty="0"/>
          </a:p>
          <a:p>
            <a:pPr marL="457200" indent="-457200" algn="just">
              <a:spcBef>
                <a:spcPct val="0"/>
              </a:spcBef>
              <a:buSzPct val="100000"/>
              <a:buFont typeface="+mj-lt"/>
              <a:buAutoNum type="alphaLcParenR"/>
              <a:defRPr/>
            </a:pPr>
            <a:r>
              <a:rPr lang="cs-CZ" sz="2000" b="1" dirty="0" smtClean="0"/>
              <a:t>oběť </a:t>
            </a:r>
            <a:r>
              <a:rPr lang="cs-CZ" sz="2000" b="1" dirty="0"/>
              <a:t>trestného činu proti lidské důstojnosti v sexuální oblasti a dítě, které je obětí trestného činu týrání svěřené osoby</a:t>
            </a:r>
            <a:r>
              <a:rPr lang="cs-CZ" sz="2000" dirty="0"/>
              <a:t>, kterým vznikla nemajetková újma.</a:t>
            </a:r>
            <a:endParaRPr lang="cs-CZ" sz="20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/>
          <a:p>
            <a:r>
              <a:rPr lang="cs-CZ" sz="3200" dirty="0"/>
              <a:t>Zákon o obětech trestných činů č. 45/2013 Sb</a:t>
            </a:r>
            <a:r>
              <a:rPr lang="cs-CZ" sz="3200" dirty="0" smtClean="0"/>
              <a:t>. X 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690654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8928992" cy="990600"/>
          </a:xfrm>
        </p:spPr>
        <p:txBody>
          <a:bodyPr/>
          <a:lstStyle/>
          <a:p>
            <a:r>
              <a:rPr lang="cs-CZ" sz="4000" dirty="0" smtClean="0"/>
              <a:t>Příklad pracovního dne úředníka PMS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Činnosti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Pracovní doba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Místo </a:t>
            </a:r>
            <a:r>
              <a:rPr lang="cs-CZ" dirty="0"/>
              <a:t>v</a:t>
            </a:r>
            <a:r>
              <a:rPr lang="cs-CZ" dirty="0" smtClean="0"/>
              <a:t>ýkonu práce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05547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Zdroje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Časopis Sociální práce č. 4/2005. Brno: Asociace vzdělavatelů v sociální práci.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1300" dirty="0">
                <a:latin typeface="Calibri" panose="020F0502020204030204" pitchFamily="34" charset="0"/>
                <a:cs typeface="Calibri" panose="020F0502020204030204" pitchFamily="34" charset="0"/>
              </a:rPr>
              <a:t>Číslo o probaci a mediaci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Časopis Sociální práce č. 2/2012. Brno: Asociace vzdělavatelů v sociální práci.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1300" dirty="0">
                <a:latin typeface="Calibri" panose="020F0502020204030204" pitchFamily="34" charset="0"/>
                <a:cs typeface="Calibri" panose="020F0502020204030204" pitchFamily="34" charset="0"/>
              </a:rPr>
              <a:t>Číslo o sociální práci s pachateli trestných činů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600" dirty="0" smtClean="0"/>
              <a:t>Zákon </a:t>
            </a:r>
            <a:r>
              <a:rPr lang="cs-CZ" sz="1600" dirty="0"/>
              <a:t>č. 257/2000 Sb., o </a:t>
            </a:r>
            <a:r>
              <a:rPr lang="cs-CZ" sz="1600" dirty="0" smtClean="0"/>
              <a:t>PMS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600" dirty="0"/>
              <a:t>Zákon č. 202/2012 Sb., o mediaci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600" dirty="0" smtClean="0"/>
              <a:t>Zákon č</a:t>
            </a:r>
            <a:r>
              <a:rPr lang="cs-CZ" sz="1600" dirty="0"/>
              <a:t>. 45/2013 Sb., o obětech trestných činů </a:t>
            </a:r>
            <a:endParaRPr lang="cs-CZ" sz="16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www.pmscr.cz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600" dirty="0" smtClean="0">
                <a:hlinkClick r:id="rId3"/>
              </a:rPr>
              <a:t>www.justice.cz</a:t>
            </a:r>
            <a:r>
              <a:rPr lang="cs-CZ" sz="1600" dirty="0" smtClean="0"/>
              <a:t>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22226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Děkuji za pozornost </a:t>
            </a:r>
            <a:endParaRPr lang="en-GB" alt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333600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dirty="0" smtClean="0"/>
              <a:t>Seminář – cíle mediace 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Zákon č. 257/2000 Sb., o PMS </a:t>
            </a:r>
          </a:p>
          <a:p>
            <a:pPr lvl="1"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r>
              <a:rPr lang="cs-CZ" dirty="0"/>
              <a:t>m</a:t>
            </a:r>
            <a:r>
              <a:rPr lang="cs-CZ" dirty="0" smtClean="0"/>
              <a:t>ediací </a:t>
            </a:r>
            <a:r>
              <a:rPr lang="cs-CZ" dirty="0"/>
              <a:t>se </a:t>
            </a:r>
            <a:r>
              <a:rPr lang="cs-CZ" dirty="0" smtClean="0"/>
              <a:t>rozumí „mimosoudní </a:t>
            </a:r>
            <a:r>
              <a:rPr lang="cs-CZ" dirty="0"/>
              <a:t>zprostředkování za účelem řešení sporu mezi obviněným a poškozeným a činnost směřující k urovnání konfliktního stavu vykonávaná v souvislosti s trestním </a:t>
            </a:r>
            <a:r>
              <a:rPr lang="cs-CZ" dirty="0" smtClean="0"/>
              <a:t>řízením“</a:t>
            </a:r>
          </a:p>
          <a:p>
            <a:pPr lvl="1"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endParaRPr lang="cs-CZ" dirty="0"/>
          </a:p>
          <a:p>
            <a:pPr lvl="1"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r>
              <a:rPr lang="cs-CZ" dirty="0" smtClean="0"/>
              <a:t> </a:t>
            </a:r>
            <a:r>
              <a:rPr lang="cs-CZ" dirty="0"/>
              <a:t>Mediaci lze provádět jen s výslovným souhlasem obviněného a poškozeného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545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Seminář – cíle mediace II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Zákon č. 202/2012 Sb., o mediaci </a:t>
            </a:r>
          </a:p>
          <a:p>
            <a:pPr marL="617537" lvl="2" indent="-342900">
              <a:spcBef>
                <a:spcPts val="700"/>
              </a:spcBef>
              <a:buSzPct val="60000"/>
              <a:buFont typeface="Wingdings" panose="05000000000000000000" pitchFamily="2" charset="2"/>
              <a:buChar char="q"/>
            </a:pPr>
            <a:r>
              <a:rPr lang="cs-CZ" dirty="0"/>
              <a:t>mediací se rozumí „postup při řešení konfliktu za účasti jednoho nebo více mediátorů, kteří podporují komunikaci mezi osobami na konfliktu zúčastněnými (dále jen „strana konfliktu“) tak, aby jim pomohli </a:t>
            </a:r>
            <a:r>
              <a:rPr lang="cs-CZ" b="1" dirty="0"/>
              <a:t>dosáhnout smírného řešení jejich konfliktu</a:t>
            </a:r>
            <a:r>
              <a:rPr lang="cs-CZ" dirty="0"/>
              <a:t> uzavřením mediační dohody“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09374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Seminář – cíle sociální práce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Definice sociální práce: </a:t>
            </a:r>
            <a:r>
              <a:rPr lang="cs-CZ" i="1" dirty="0"/>
              <a:t>Sociální práce je profesionální aktivita zaměřená na pomoc jedinci, skupině či komunitě zvýšit či obnovit schopnost sociálního fungování a vytvářet sociální podmínky příznivé pro tento cíl. </a:t>
            </a:r>
            <a:r>
              <a:rPr lang="cs-CZ" dirty="0"/>
              <a:t>(NASW dle </a:t>
            </a:r>
            <a:r>
              <a:rPr lang="cs-CZ" dirty="0" err="1"/>
              <a:t>Barker</a:t>
            </a:r>
            <a:r>
              <a:rPr lang="cs-CZ" dirty="0"/>
              <a:t>, 2003: 408)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6355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Zadání úkolu na </a:t>
            </a:r>
            <a:r>
              <a:rPr lang="cs-CZ" altLang="cs-CZ" dirty="0" smtClean="0"/>
              <a:t>příště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Shlédněte </a:t>
            </a:r>
            <a:r>
              <a:rPr lang="cs-CZ" dirty="0" err="1"/>
              <a:t>tv</a:t>
            </a:r>
            <a:r>
              <a:rPr lang="cs-CZ" dirty="0"/>
              <a:t> pořad „Máte slovo“ o vězeňství a napište stať nad jedním z vybraných témat, o kterém je v pořadu zmínka.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„Proč přibývá recidivistů a jsou přeplněné věznice?“ (</a:t>
            </a:r>
            <a:r>
              <a:rPr lang="cs-CZ" dirty="0" smtClean="0"/>
              <a:t>9.4.2015 ČT1 – </a:t>
            </a:r>
            <a:r>
              <a:rPr lang="cs-CZ" dirty="0" err="1" smtClean="0"/>
              <a:t>M.Jílková</a:t>
            </a:r>
            <a:r>
              <a:rPr lang="cs-CZ" dirty="0" smtClean="0"/>
              <a:t>)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7587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a organizace PMS ČR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lvl="1" indent="-342900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r>
              <a:rPr lang="cs-CZ" sz="2400" b="1" dirty="0"/>
              <a:t>PMS ČR </a:t>
            </a:r>
            <a:r>
              <a:rPr lang="cs-CZ" sz="2400" dirty="0"/>
              <a:t>zahájila činnost v roce 2001 na základě zákona č. </a:t>
            </a:r>
            <a:r>
              <a:rPr lang="cs-CZ" sz="2400" dirty="0" smtClean="0"/>
              <a:t>257/2000 Sb., </a:t>
            </a:r>
            <a:r>
              <a:rPr lang="cs-CZ" sz="2400" dirty="0"/>
              <a:t>o </a:t>
            </a:r>
            <a:r>
              <a:rPr lang="cs-CZ" sz="2400" dirty="0" smtClean="0"/>
              <a:t>PMS. </a:t>
            </a:r>
          </a:p>
          <a:p>
            <a:pPr marL="342900" lvl="1" indent="-342900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r>
              <a:rPr lang="cs-CZ" sz="2400" b="1" dirty="0" smtClean="0"/>
              <a:t>Ředitel </a:t>
            </a:r>
            <a:r>
              <a:rPr lang="cs-CZ" sz="2400" dirty="0" smtClean="0"/>
              <a:t>(Ministerstvo spravedlnosti)</a:t>
            </a:r>
          </a:p>
          <a:p>
            <a:pPr marL="617537" lvl="2" indent="-342900">
              <a:spcBef>
                <a:spcPts val="700"/>
              </a:spcBef>
              <a:buSzPct val="60000"/>
              <a:buFont typeface="Wingdings" panose="05000000000000000000" pitchFamily="2" charset="2"/>
              <a:buChar char="q"/>
            </a:pPr>
            <a:r>
              <a:rPr lang="cs-CZ" sz="2100" dirty="0"/>
              <a:t>PhDr. Andrea Matoušková</a:t>
            </a:r>
            <a:r>
              <a:rPr lang="cs-CZ" sz="2100" dirty="0" smtClean="0"/>
              <a:t> (dříve </a:t>
            </a:r>
            <a:r>
              <a:rPr lang="cs-CZ" sz="2000" dirty="0" smtClean="0"/>
              <a:t>Jitka </a:t>
            </a:r>
            <a:r>
              <a:rPr lang="cs-CZ" sz="2000" dirty="0" err="1" smtClean="0"/>
              <a:t>Čádová</a:t>
            </a:r>
            <a:r>
              <a:rPr lang="cs-CZ" sz="2000" dirty="0" smtClean="0"/>
              <a:t>) </a:t>
            </a:r>
            <a:endParaRPr lang="cs-CZ" sz="2100" dirty="0" smtClean="0"/>
          </a:p>
          <a:p>
            <a:pPr marL="342900" lvl="1" indent="-342900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r>
              <a:rPr lang="cs-CZ" sz="2400" b="1" dirty="0" smtClean="0"/>
              <a:t>Střediska PMS </a:t>
            </a:r>
            <a:endParaRPr lang="cs-CZ" sz="2400" b="1" cap="all" dirty="0"/>
          </a:p>
          <a:p>
            <a:pPr marL="593725" lvl="2" indent="-319088">
              <a:spcBef>
                <a:spcPts val="700"/>
              </a:spcBef>
              <a:buSzPct val="60000"/>
              <a:buFont typeface="Wingdings" panose="05000000000000000000" pitchFamily="2" charset="2"/>
              <a:buChar char="q"/>
            </a:pPr>
            <a:r>
              <a:rPr lang="cs-CZ" sz="1800" dirty="0" smtClean="0"/>
              <a:t>střediska </a:t>
            </a:r>
            <a:r>
              <a:rPr lang="cs-CZ" sz="1800" dirty="0"/>
              <a:t>PMS působí v sídlech okresních soudů: 74 středisek v 8 soudních krajích + 4 </a:t>
            </a:r>
            <a:r>
              <a:rPr lang="cs-CZ" sz="1800" dirty="0" smtClean="0"/>
              <a:t>pobočky</a:t>
            </a:r>
            <a:r>
              <a:rPr lang="cs-CZ" sz="1800" dirty="0"/>
              <a:t> </a:t>
            </a:r>
            <a:endParaRPr lang="cs-CZ" sz="1800" dirty="0" smtClean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endParaRPr lang="cs-CZ" sz="1800" dirty="0" smtClean="0"/>
          </a:p>
          <a:p>
            <a:pPr marL="342900" lvl="1" indent="-342900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r>
              <a:rPr lang="cs-CZ" sz="2400" b="1" dirty="0"/>
              <a:t>PMS úředníci/ asistenti </a:t>
            </a:r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endParaRPr lang="cs-CZ" sz="2400" dirty="0" smtClean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7632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činnosti PMS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000" b="1" dirty="0"/>
              <a:t>Integrace pachatele</a:t>
            </a:r>
            <a:r>
              <a:rPr lang="cs-CZ" sz="2000" dirty="0"/>
              <a:t> – Probační a mediační služba usiluje o začlenění obviněného resp. pachatele do života společnosti bez dalšího porušování zákonů. Integrace je proces, který směřuje k obnovení respektu obviněného k právnímu stavu společnosti, jeho uplatnění a </a:t>
            </a:r>
            <a:r>
              <a:rPr lang="cs-CZ" sz="2000" dirty="0" smtClean="0"/>
              <a:t>seberealizaci.</a:t>
            </a:r>
            <a:r>
              <a:rPr lang="cs-CZ" sz="2000" dirty="0"/>
              <a:t> </a:t>
            </a:r>
            <a:endParaRPr lang="cs-CZ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000" b="1" dirty="0" smtClean="0"/>
              <a:t>Participace </a:t>
            </a:r>
            <a:r>
              <a:rPr lang="cs-CZ" sz="2000" b="1" dirty="0"/>
              <a:t>poškozeného</a:t>
            </a:r>
            <a:r>
              <a:rPr lang="cs-CZ" sz="2000" dirty="0"/>
              <a:t> – Probační a mediační služba se snaží o zapojení poškozeného do „procesu“ vlastního odškodnění, o obnovení jeho pocitu bezpečí, integrity a důvěry ve </a:t>
            </a:r>
            <a:r>
              <a:rPr lang="cs-CZ" sz="2000" dirty="0" smtClean="0"/>
              <a:t>spravedlnost.</a:t>
            </a:r>
            <a:r>
              <a:rPr lang="cs-CZ" sz="2000" dirty="0"/>
              <a:t> </a:t>
            </a:r>
            <a:endParaRPr lang="cs-CZ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000" b="1" dirty="0" smtClean="0"/>
              <a:t>Ochrana </a:t>
            </a:r>
            <a:r>
              <a:rPr lang="cs-CZ" sz="2000" b="1" dirty="0"/>
              <a:t>společnosti</a:t>
            </a:r>
            <a:r>
              <a:rPr lang="cs-CZ" sz="2000" dirty="0"/>
              <a:t> – Probační a mediační služba přispívá k ochraně společnosti účinným řešením konfliktních a rizikových stavů spojených s trestním řízením a efektivním zajištěním realizace uložených alternativních trestů a opatření</a:t>
            </a:r>
            <a:r>
              <a:rPr lang="cs-CZ" sz="2000" dirty="0" smtClean="0"/>
              <a:t>. </a:t>
            </a:r>
          </a:p>
          <a:p>
            <a:pPr marL="0" indent="0">
              <a:buNone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				[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www.pmscr.cz]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 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01297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9036496" cy="990600"/>
          </a:xfrm>
        </p:spPr>
        <p:txBody>
          <a:bodyPr/>
          <a:lstStyle/>
          <a:p>
            <a:r>
              <a:rPr lang="cs-CZ" sz="3600" dirty="0" smtClean="0"/>
              <a:t>Probace a mediace zákon č. 257/2000 Sb.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800100" lvl="1" indent="-342900" algn="just">
              <a:buClr>
                <a:schemeClr val="accent2"/>
              </a:buClr>
              <a:buFont typeface="Wingdings" panose="05000000000000000000" pitchFamily="2" charset="2"/>
              <a:buChar char="q"/>
              <a:defRPr/>
            </a:pPr>
            <a:r>
              <a:rPr lang="cs-CZ" sz="2200" cap="all" dirty="0"/>
              <a:t>Probace (§ 2 </a:t>
            </a:r>
            <a:r>
              <a:rPr lang="cs-CZ" sz="2200" dirty="0"/>
              <a:t>odst. 1):</a:t>
            </a:r>
          </a:p>
          <a:p>
            <a:pPr marL="742950" lvl="1" indent="-285750" algn="just">
              <a:buClr>
                <a:schemeClr val="accent2"/>
              </a:buClr>
              <a:buFont typeface="Wingdings" panose="05000000000000000000" pitchFamily="2" charset="2"/>
              <a:buChar char="q"/>
              <a:defRPr/>
            </a:pPr>
            <a:endParaRPr lang="cs-CZ" sz="800" dirty="0"/>
          </a:p>
          <a:p>
            <a:pPr marL="1133475" lvl="1" indent="-342900" algn="just"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lang="cs-CZ" sz="2200" dirty="0"/>
              <a:t>organizování a vykonávání dohledu nad obviněným, obžalovaným, odsouzeným,</a:t>
            </a:r>
          </a:p>
          <a:p>
            <a:pPr marL="1133475" lvl="1" indent="-342900" algn="just"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lang="cs-CZ" sz="2200" dirty="0"/>
              <a:t>kontrola a pomoc klientovi při náhradě vazby dohledem, při výkonu alternativních trestů (POD, OPP, TDV, TZV), při podmíněném propuštění, atd.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endParaRPr lang="cs-CZ" sz="2000" dirty="0"/>
          </a:p>
          <a:p>
            <a:pPr marL="800100" lvl="1" indent="-342900" algn="just">
              <a:buClr>
                <a:schemeClr val="accent2"/>
              </a:buClr>
              <a:buFont typeface="Wingdings" panose="05000000000000000000" pitchFamily="2" charset="2"/>
              <a:buChar char="q"/>
              <a:defRPr/>
            </a:pPr>
            <a:r>
              <a:rPr lang="cs-CZ" sz="2200" dirty="0"/>
              <a:t>MEDIACE (§ 2 odst. 2):</a:t>
            </a:r>
          </a:p>
          <a:p>
            <a:pPr marL="742950" lvl="1" indent="-285750" algn="just">
              <a:buClr>
                <a:schemeClr val="accent2"/>
              </a:buClr>
              <a:buFont typeface="Wingdings" panose="05000000000000000000" pitchFamily="2" charset="2"/>
              <a:buChar char="q"/>
              <a:defRPr/>
            </a:pPr>
            <a:endParaRPr lang="cs-CZ" sz="800" dirty="0"/>
          </a:p>
          <a:p>
            <a:pPr marL="1133475" lvl="1" indent="-342900" algn="just"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lang="cs-CZ" sz="2200" dirty="0"/>
              <a:t>Mimosoudní zprostředkování za účelem řešení sporu mezi obviněným a poškozeným a činnost směřující k urovnání konfliktního stavu vykonávaná v souvislosti s trestním řízením.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4706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Cílová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cs-CZ" sz="2200" cap="all" dirty="0"/>
              <a:t>Cílová skupina:      </a:t>
            </a:r>
            <a:endParaRPr lang="cs-CZ" sz="2200" dirty="0"/>
          </a:p>
          <a:p>
            <a:pPr marL="714375" indent="-342900">
              <a:lnSpc>
                <a:spcPct val="110000"/>
              </a:lnSpc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cs-CZ" sz="2200" dirty="0"/>
              <a:t>pachatelé trestných činů</a:t>
            </a:r>
          </a:p>
          <a:p>
            <a:pPr marL="714375" lvl="4" indent="-342900">
              <a:lnSpc>
                <a:spcPct val="11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lang="cs-CZ" sz="2200" dirty="0"/>
              <a:t>poškození / oběti trestných činů</a:t>
            </a:r>
          </a:p>
          <a:p>
            <a:pPr marL="714375" lvl="2" indent="-342900">
              <a:lnSpc>
                <a:spcPct val="110000"/>
              </a:lnSpc>
              <a:buSzPct val="60000"/>
              <a:buFont typeface="Wingdings" panose="05000000000000000000" pitchFamily="2" charset="2"/>
              <a:buChar char="q"/>
              <a:defRPr/>
            </a:pPr>
            <a:r>
              <a:rPr lang="cs-CZ" sz="2200" dirty="0"/>
              <a:t>rodina, komunita</a:t>
            </a:r>
          </a:p>
          <a:p>
            <a:pPr>
              <a:lnSpc>
                <a:spcPct val="110000"/>
              </a:lnSpc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endParaRPr lang="cs-CZ" sz="2200" cap="all" dirty="0"/>
          </a:p>
          <a:p>
            <a:pPr>
              <a:lnSpc>
                <a:spcPct val="110000"/>
              </a:lnSpc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cs-CZ" sz="2200" cap="all" dirty="0"/>
              <a:t>Věková skupina:  </a:t>
            </a:r>
          </a:p>
          <a:p>
            <a:pPr marL="714375" indent="-342900">
              <a:lnSpc>
                <a:spcPct val="110000"/>
              </a:lnSpc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cs-CZ" sz="2200" dirty="0"/>
              <a:t>nezletilí 0-15</a:t>
            </a:r>
          </a:p>
          <a:p>
            <a:pPr marL="714375" indent="-342900">
              <a:lnSpc>
                <a:spcPct val="110000"/>
              </a:lnSpc>
              <a:buFont typeface="Wingdings" panose="05000000000000000000" pitchFamily="2" charset="2"/>
              <a:buChar char="q"/>
              <a:defRPr/>
            </a:pPr>
            <a:r>
              <a:rPr lang="cs-CZ" sz="2200" dirty="0"/>
              <a:t>mladiství 15-18</a:t>
            </a:r>
          </a:p>
          <a:p>
            <a:pPr marL="714375" indent="-342900">
              <a:lnSpc>
                <a:spcPct val="110000"/>
              </a:lnSpc>
              <a:buFont typeface="Wingdings" panose="05000000000000000000" pitchFamily="2" charset="2"/>
              <a:buChar char="q"/>
              <a:defRPr/>
            </a:pPr>
            <a:r>
              <a:rPr lang="cs-CZ" sz="2200" dirty="0"/>
              <a:t>dospělí 18+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073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179512" y="228600"/>
            <a:ext cx="8784976" cy="990600"/>
          </a:xfrm>
        </p:spPr>
        <p:txBody>
          <a:bodyPr/>
          <a:lstStyle/>
          <a:p>
            <a:r>
              <a:rPr lang="cs-CZ" altLang="cs-CZ" sz="3200" dirty="0" smtClean="0"/>
              <a:t>Činnosti PMS (</a:t>
            </a:r>
            <a:r>
              <a:rPr lang="cs-CZ" altLang="cs-CZ" sz="3200" dirty="0"/>
              <a:t>§4 </a:t>
            </a:r>
            <a:r>
              <a:rPr lang="cs-CZ" altLang="cs-CZ" sz="3200" dirty="0" smtClean="0"/>
              <a:t>zákona č. 257/2000)</a:t>
            </a:r>
            <a:endParaRPr lang="cs-CZ" altLang="cs-CZ" sz="3200" dirty="0" smtClean="0"/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323850" y="1557338"/>
            <a:ext cx="8442325" cy="5300662"/>
          </a:xfrm>
        </p:spPr>
        <p:txBody>
          <a:bodyPr/>
          <a:lstStyle/>
          <a:p>
            <a:pPr marL="342900" indent="-342900">
              <a:lnSpc>
                <a:spcPct val="80000"/>
              </a:lnSpc>
              <a:buSzPct val="100000"/>
              <a:buFont typeface="+mj-lt"/>
              <a:buAutoNum type="alphaLcParenR"/>
            </a:pPr>
            <a:r>
              <a:rPr lang="cs-CZ" altLang="cs-CZ" sz="1500" dirty="0" smtClean="0"/>
              <a:t>PMS obstarává </a:t>
            </a:r>
            <a:r>
              <a:rPr lang="cs-CZ" altLang="cs-CZ" sz="1500" b="1" dirty="0" smtClean="0"/>
              <a:t>podklady </a:t>
            </a:r>
            <a:r>
              <a:rPr lang="cs-CZ" altLang="cs-CZ" sz="1500" b="1" dirty="0" smtClean="0"/>
              <a:t>k osobě obviněného a jeho rodinnému i sociálnímu zázemí</a:t>
            </a:r>
            <a:r>
              <a:rPr lang="cs-CZ" altLang="cs-CZ" sz="1500" dirty="0" smtClean="0"/>
              <a:t>, </a:t>
            </a:r>
          </a:p>
          <a:p>
            <a:pPr marL="342900" indent="-342900">
              <a:lnSpc>
                <a:spcPct val="80000"/>
              </a:lnSpc>
              <a:buSzPct val="100000"/>
              <a:buFont typeface="+mj-lt"/>
              <a:buAutoNum type="alphaLcParenR"/>
            </a:pPr>
            <a:r>
              <a:rPr lang="cs-CZ" altLang="cs-CZ" sz="1500" b="1" dirty="0" smtClean="0"/>
              <a:t>vytváří podmínky </a:t>
            </a:r>
            <a:r>
              <a:rPr lang="cs-CZ" altLang="cs-CZ" sz="1500" b="1" dirty="0" smtClean="0"/>
              <a:t>pro rozhodnutí o podmíněném zastavení trestního stíhání</a:t>
            </a:r>
            <a:r>
              <a:rPr lang="cs-CZ" altLang="cs-CZ" sz="1500" dirty="0" smtClean="0"/>
              <a:t>, nebo pro schválení narovnání, zejména projednání a uzavření dohody mezi obviněným a poškozeným o náhradě škody, nebo dohody o narovnání, případně podmínek pro další takové procesní postupy či tresty nespojené s odnětím svobody, </a:t>
            </a:r>
          </a:p>
          <a:p>
            <a:pPr marL="342900" indent="-342900">
              <a:lnSpc>
                <a:spcPct val="80000"/>
              </a:lnSpc>
              <a:buSzPct val="100000"/>
              <a:buFont typeface="+mj-lt"/>
              <a:buAutoNum type="alphaLcParenR"/>
            </a:pPr>
            <a:r>
              <a:rPr lang="cs-CZ" altLang="cs-CZ" sz="1500" b="1" dirty="0" smtClean="0"/>
              <a:t>vykonává dohled</a:t>
            </a:r>
            <a:r>
              <a:rPr lang="cs-CZ" altLang="cs-CZ" sz="1500" dirty="0" smtClean="0"/>
              <a:t> </a:t>
            </a:r>
            <a:r>
              <a:rPr lang="cs-CZ" altLang="cs-CZ" sz="1500" dirty="0" smtClean="0"/>
              <a:t>nad chováním obviněného v případech, kdy bylo rozhodnuto o nahrazení vazby probačním dohledem, </a:t>
            </a:r>
          </a:p>
          <a:p>
            <a:pPr marL="342900" indent="-342900">
              <a:lnSpc>
                <a:spcPct val="80000"/>
              </a:lnSpc>
              <a:buSzPct val="100000"/>
              <a:buFont typeface="+mj-lt"/>
              <a:buAutoNum type="alphaLcParenR"/>
            </a:pPr>
            <a:r>
              <a:rPr lang="cs-CZ" altLang="cs-CZ" sz="1500" dirty="0" smtClean="0"/>
              <a:t>vykonává dohled </a:t>
            </a:r>
            <a:r>
              <a:rPr lang="cs-CZ" altLang="cs-CZ" sz="1500" dirty="0" smtClean="0"/>
              <a:t>nad chováním obviněného v případech, kdy byl dohled uložen, ve sledování a kontrole obviněného v průběhu zkušební doby, v kontrole výkonu dalších trestů nespojených s odnětím svobody, včetně trestu </a:t>
            </a:r>
            <a:r>
              <a:rPr lang="cs-CZ" altLang="cs-CZ" sz="1500" b="1" dirty="0" smtClean="0"/>
              <a:t>obecně prospěšných prací</a:t>
            </a:r>
            <a:r>
              <a:rPr lang="cs-CZ" altLang="cs-CZ" sz="1500" dirty="0" smtClean="0"/>
              <a:t>, ve sledování výkonu ochranných opatření, </a:t>
            </a:r>
          </a:p>
          <a:p>
            <a:pPr marL="342900" indent="-342900">
              <a:lnSpc>
                <a:spcPct val="80000"/>
              </a:lnSpc>
              <a:buSzPct val="100000"/>
              <a:buFont typeface="+mj-lt"/>
              <a:buAutoNum type="alphaLcParenR"/>
            </a:pPr>
            <a:r>
              <a:rPr lang="cs-CZ" altLang="cs-CZ" sz="1500" dirty="0" smtClean="0"/>
              <a:t>sleduje </a:t>
            </a:r>
            <a:r>
              <a:rPr lang="cs-CZ" altLang="cs-CZ" sz="1500" dirty="0" smtClean="0"/>
              <a:t>a </a:t>
            </a:r>
            <a:r>
              <a:rPr lang="cs-CZ" altLang="cs-CZ" sz="1500" dirty="0" smtClean="0"/>
              <a:t>kontroluje </a:t>
            </a:r>
            <a:r>
              <a:rPr lang="cs-CZ" altLang="cs-CZ" sz="1500" dirty="0" smtClean="0"/>
              <a:t>chování odsouzeného </a:t>
            </a:r>
            <a:r>
              <a:rPr lang="cs-CZ" altLang="cs-CZ" sz="1500" b="1" dirty="0" smtClean="0"/>
              <a:t>v průběhu zkušební doby</a:t>
            </a:r>
            <a:r>
              <a:rPr lang="cs-CZ" altLang="cs-CZ" sz="1500" dirty="0" smtClean="0"/>
              <a:t> v případech, kdy bylo rozhodnuto o podmíněném propuštění odsouzeného z výkonu trestu odnětí svobody. </a:t>
            </a:r>
          </a:p>
          <a:p>
            <a:pPr marL="342900" indent="-342900">
              <a:lnSpc>
                <a:spcPct val="80000"/>
              </a:lnSpc>
              <a:buSzPct val="100000"/>
              <a:buFont typeface="+mj-lt"/>
              <a:buAutoNum type="alphaLcParenR"/>
            </a:pPr>
            <a:r>
              <a:rPr lang="cs-CZ" altLang="cs-CZ" sz="1500" dirty="0" smtClean="0"/>
              <a:t>PMS současně </a:t>
            </a:r>
            <a:r>
              <a:rPr lang="cs-CZ" altLang="cs-CZ" sz="1500" dirty="0" smtClean="0"/>
              <a:t>pomáhá při </a:t>
            </a:r>
            <a:r>
              <a:rPr lang="cs-CZ" altLang="cs-CZ" sz="1500" b="1" dirty="0" smtClean="0"/>
              <a:t>odstraňování následků trestného činu poškozeným</a:t>
            </a:r>
            <a:r>
              <a:rPr lang="cs-CZ" altLang="cs-CZ" sz="1500" dirty="0" smtClean="0"/>
              <a:t> a dalším osobám dotčeným trestným činem. </a:t>
            </a:r>
          </a:p>
          <a:p>
            <a:pPr marL="342900" indent="-342900">
              <a:lnSpc>
                <a:spcPct val="80000"/>
              </a:lnSpc>
              <a:buSzPct val="100000"/>
              <a:buFont typeface="+mj-lt"/>
              <a:buAutoNum type="alphaLcParenR"/>
            </a:pPr>
            <a:r>
              <a:rPr lang="cs-CZ" altLang="cs-CZ" sz="1500" dirty="0" smtClean="0"/>
              <a:t>PMS věnuje </a:t>
            </a:r>
            <a:r>
              <a:rPr lang="cs-CZ" altLang="cs-CZ" sz="1500" b="1" dirty="0" smtClean="0"/>
              <a:t>zvláštní péči mladistvým obviněným a obviněným</a:t>
            </a:r>
            <a:r>
              <a:rPr lang="cs-CZ" altLang="cs-CZ" sz="1500" dirty="0" smtClean="0"/>
              <a:t> ve věku blízkém věku mladistvých, přispívá k ochraně práv osob poškozených trestnou činností a ke koordinaci sociálních a terapeutických programů práce s obviněnými, zejména jde-li o mladistvé a uživatele omamných a psychotropních látek. </a:t>
            </a:r>
          </a:p>
          <a:p>
            <a:pPr marL="342900" indent="-342900">
              <a:lnSpc>
                <a:spcPct val="80000"/>
              </a:lnSpc>
              <a:buSzPct val="100000"/>
              <a:buFont typeface="+mj-lt"/>
              <a:buAutoNum type="alphaLcParenR"/>
            </a:pPr>
            <a:r>
              <a:rPr lang="cs-CZ" altLang="cs-CZ" sz="1500" dirty="0" smtClean="0"/>
              <a:t>PMS se </a:t>
            </a:r>
            <a:r>
              <a:rPr lang="cs-CZ" altLang="cs-CZ" sz="1500" dirty="0" smtClean="0"/>
              <a:t>podílí na </a:t>
            </a:r>
            <a:r>
              <a:rPr lang="cs-CZ" altLang="cs-CZ" sz="1500" b="1" dirty="0" smtClean="0"/>
              <a:t>prevenci trestné činnosti.</a:t>
            </a:r>
            <a:r>
              <a:rPr lang="cs-CZ" altLang="cs-CZ" sz="1500" dirty="0" smtClean="0"/>
              <a:t> </a:t>
            </a:r>
          </a:p>
          <a:p>
            <a:pPr marL="342900" indent="-342900">
              <a:lnSpc>
                <a:spcPct val="80000"/>
              </a:lnSpc>
              <a:buSzPct val="100000"/>
              <a:buFont typeface="+mj-lt"/>
              <a:buAutoNum type="alphaLcParenR"/>
            </a:pPr>
            <a:r>
              <a:rPr lang="cs-CZ" altLang="cs-CZ" sz="1500" dirty="0" smtClean="0"/>
              <a:t>PMS provádí </a:t>
            </a:r>
            <a:r>
              <a:rPr lang="cs-CZ" altLang="cs-CZ" sz="1500" dirty="0" smtClean="0"/>
              <a:t>v rámci své působnosti </a:t>
            </a:r>
            <a:r>
              <a:rPr lang="cs-CZ" altLang="cs-CZ" sz="1500" b="1" dirty="0" smtClean="0"/>
              <a:t>úkony na pokyn orgánů činných v trestním řízení</a:t>
            </a:r>
            <a:r>
              <a:rPr lang="cs-CZ" altLang="cs-CZ" sz="1500" dirty="0" smtClean="0"/>
              <a:t> a ve vhodných případech v oblasti mediace i bez takového pokynu zejména </a:t>
            </a:r>
            <a:r>
              <a:rPr lang="cs-CZ" altLang="cs-CZ" sz="1500" b="1" dirty="0" smtClean="0"/>
              <a:t>z podnětu obviněného a poškozeného</a:t>
            </a:r>
            <a:r>
              <a:rPr lang="cs-CZ" altLang="cs-CZ" sz="1500" dirty="0" smtClean="0"/>
              <a:t>; v těchto případech o tom neprodleně informuje příslušný orgán činný v trestním řízení, který může rozhodnout, že věc se k mediaci nepředává a mediace proto dále prováděna nebude.“ (Zákon č. 257/2000 Sb. o Probační a mediační službě )</a:t>
            </a:r>
          </a:p>
        </p:txBody>
      </p:sp>
    </p:spTree>
    <p:extLst>
      <p:ext uri="{BB962C8B-B14F-4D97-AF65-F5344CB8AC3E}">
        <p14:creationId xmlns:p14="http://schemas.microsoft.com/office/powerpoint/2010/main" val="706351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Osa trestního řízení </a:t>
            </a:r>
            <a:r>
              <a:rPr lang="cs-CZ" sz="1400" dirty="0" smtClean="0"/>
              <a:t>(zdroj: </a:t>
            </a:r>
            <a:r>
              <a:rPr lang="cs-CZ" sz="1400" dirty="0" smtClean="0">
                <a:hlinkClick r:id="rId2"/>
              </a:rPr>
              <a:t>www.pmscr.cz</a:t>
            </a:r>
            <a:r>
              <a:rPr lang="cs-CZ" sz="1400" dirty="0" smtClean="0"/>
              <a:t>) </a:t>
            </a:r>
            <a:endParaRPr lang="cs-CZ" sz="1400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638127" y="1556792"/>
            <a:ext cx="7553229" cy="5219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631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Přípravné řízení a řízení před soudem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192306"/>
            <a:ext cx="8153400" cy="4827240"/>
          </a:xfrm>
        </p:spPr>
        <p:txBody>
          <a:bodyPr/>
          <a:lstStyle/>
          <a:p>
            <a:pPr marL="0" indent="0">
              <a:buNone/>
              <a:defRPr/>
            </a:pPr>
            <a:endParaRPr lang="cs-CZ" sz="1600" cap="all" dirty="0" smtClean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s-CZ" sz="2000" dirty="0" smtClean="0"/>
              <a:t>Spolupráce </a:t>
            </a:r>
            <a:r>
              <a:rPr lang="cs-CZ" sz="2000" dirty="0"/>
              <a:t>s PMS je pro pachatele i oběť </a:t>
            </a:r>
            <a:r>
              <a:rPr lang="cs-CZ" sz="2000" cap="all" dirty="0" smtClean="0"/>
              <a:t>dobrovolná </a:t>
            </a:r>
            <a:endParaRPr lang="cs-CZ" sz="2000" dirty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cs-CZ" sz="2000" dirty="0" smtClean="0"/>
              <a:t>Činnosti PMS: </a:t>
            </a:r>
          </a:p>
          <a:p>
            <a:pPr marL="663575" lvl="1" indent="-342900">
              <a:spcAft>
                <a:spcPts val="60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q"/>
              <a:defRPr/>
            </a:pPr>
            <a:r>
              <a:rPr lang="cs-CZ" sz="2000" dirty="0" smtClean="0"/>
              <a:t>Vytváření podmínek pro odklon trestního řízení </a:t>
            </a:r>
          </a:p>
          <a:p>
            <a:pPr marL="663575" lvl="1" indent="-342900">
              <a:spcAft>
                <a:spcPts val="60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P</a:t>
            </a:r>
            <a:r>
              <a:rPr lang="cs-CZ" sz="2000" dirty="0" smtClean="0"/>
              <a:t>ředjednání alternativních trestů nebo alternativních postupů </a:t>
            </a:r>
          </a:p>
          <a:p>
            <a:pPr marL="663575" lvl="1" indent="-342900">
              <a:spcAft>
                <a:spcPts val="60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q"/>
              <a:defRPr/>
            </a:pPr>
            <a:r>
              <a:rPr lang="cs-CZ" sz="2000" dirty="0" smtClean="0"/>
              <a:t>Zprostředkování jednání mezi pachatelem a poškozeným </a:t>
            </a:r>
          </a:p>
          <a:p>
            <a:pPr marL="938212" lvl="2" indent="-342900">
              <a:spcAft>
                <a:spcPts val="600"/>
              </a:spcAft>
              <a:buSzPct val="55000"/>
              <a:buFont typeface="Wingdings" panose="05000000000000000000" pitchFamily="2" charset="2"/>
              <a:buChar char="q"/>
              <a:defRPr/>
            </a:pPr>
            <a:r>
              <a:rPr lang="cs-CZ" sz="1700" dirty="0"/>
              <a:t>Mediace - setkání pachatele a oběti za přítomnosti nestranného mediátora, urovnání konfliktního stavu mezi obětí a pachatelem, projednání náhrady škody či jiného odčinění následků trestného činu, prevence recidivy – pachatel je konfrontován s důsledky svého </a:t>
            </a:r>
            <a:r>
              <a:rPr lang="cs-CZ" sz="1700" dirty="0" smtClean="0"/>
              <a:t>jednání</a:t>
            </a:r>
            <a:r>
              <a:rPr lang="cs-CZ" sz="1700" dirty="0"/>
              <a:t> </a:t>
            </a:r>
            <a:endParaRPr lang="cs-CZ" sz="2000" dirty="0" smtClean="0"/>
          </a:p>
          <a:p>
            <a:pPr marL="663575" lvl="1" indent="-342900">
              <a:spcAft>
                <a:spcPts val="60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q"/>
              <a:defRPr/>
            </a:pPr>
            <a:r>
              <a:rPr lang="cs-CZ" sz="2000" dirty="0" smtClean="0"/>
              <a:t>Kontrola nad naplnění uložených povinností/omezení (u mládeže také kontrola plnění výchovných opatření) v rámci zkušební doby odklonu trestního řízení </a:t>
            </a:r>
          </a:p>
          <a:p>
            <a:pPr marL="663575" lvl="1" indent="-342900">
              <a:spcAft>
                <a:spcPts val="60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q"/>
              <a:defRPr/>
            </a:pPr>
            <a:r>
              <a:rPr lang="cs-CZ" sz="2000" dirty="0" smtClean="0"/>
              <a:t>Příprava a výkon probace v rámci náhrady vazby dohledem </a:t>
            </a:r>
            <a:endParaRPr lang="cs-CZ" sz="2000" dirty="0"/>
          </a:p>
          <a:p>
            <a:pPr marL="361950" indent="-342900">
              <a:buFont typeface="Wingdings" panose="05000000000000000000" pitchFamily="2" charset="2"/>
              <a:buChar char="q"/>
              <a:defRPr/>
            </a:pPr>
            <a:r>
              <a:rPr lang="cs-CZ" sz="2000" dirty="0" smtClean="0"/>
              <a:t>Výsledkem činnosti PMS jsou podklady pro rozhodování OČTŘ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676406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ediá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ediá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Mediá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Mediá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2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3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4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5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1321</TotalTime>
  <Words>2439</Words>
  <Application>Microsoft Office PowerPoint</Application>
  <PresentationFormat>Předvádění na obrazovce (4:3)</PresentationFormat>
  <Paragraphs>196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5</vt:i4>
      </vt:variant>
      <vt:variant>
        <vt:lpstr>Nadpisy snímků</vt:lpstr>
      </vt:variant>
      <vt:variant>
        <vt:i4>29</vt:i4>
      </vt:variant>
    </vt:vector>
  </HeadingPairs>
  <TitlesOfParts>
    <vt:vector size="39" baseType="lpstr">
      <vt:lpstr>Arial</vt:lpstr>
      <vt:lpstr>Calibri</vt:lpstr>
      <vt:lpstr>Tw Cen MT</vt:lpstr>
      <vt:lpstr>Wingdings</vt:lpstr>
      <vt:lpstr>Wingdings 2</vt:lpstr>
      <vt:lpstr>Medián</vt:lpstr>
      <vt:lpstr>1_Medián</vt:lpstr>
      <vt:lpstr>2_Medián</vt:lpstr>
      <vt:lpstr>3_Medián</vt:lpstr>
      <vt:lpstr>4_Medián</vt:lpstr>
      <vt:lpstr>Probační a mediační služba ČR </vt:lpstr>
      <vt:lpstr>Co je PMS </vt:lpstr>
      <vt:lpstr>Vznik a organizace PMS ČR </vt:lpstr>
      <vt:lpstr>Cíle činnosti PMS </vt:lpstr>
      <vt:lpstr>Probace a mediace zákon č. 257/2000 Sb. </vt:lpstr>
      <vt:lpstr>Cílová skupina</vt:lpstr>
      <vt:lpstr>Činnosti PMS (§4 zákona č. 257/2000)</vt:lpstr>
      <vt:lpstr>Osa trestního řízení (zdroj: www.pmscr.cz) </vt:lpstr>
      <vt:lpstr>Přípravné řízení a řízení před soudem </vt:lpstr>
      <vt:lpstr>Vykonávací řízení </vt:lpstr>
      <vt:lpstr>Statistiky PMS 2015 </vt:lpstr>
      <vt:lpstr>Práce s obětí trestného činu </vt:lpstr>
      <vt:lpstr>Zákon o obětech trestných činů č. 45/2013 Sb. I   </vt:lpstr>
      <vt:lpstr>Zákon o obětech trestných činů č. 45/2013 Sb. II </vt:lpstr>
      <vt:lpstr>Zákon o obětech trestných činů č. 45/2013 Sb. III </vt:lpstr>
      <vt:lpstr>Zákon o obětech trestných činů č. 45/2013 Sb. IV </vt:lpstr>
      <vt:lpstr>Zákon o obětech trestných činů č. 45/2013 Sb. V </vt:lpstr>
      <vt:lpstr>Zákon o obětech trestných činů č. 45/2013 Sb. VI </vt:lpstr>
      <vt:lpstr>Zákon o obětech trestných činů č. 45/2013 Sb. VII </vt:lpstr>
      <vt:lpstr>Zákon o obětech trestných činů č. 45/2013 Sb. VIII </vt:lpstr>
      <vt:lpstr>Zákon o obětech trestných činů č. 45/2013 Sb. IX </vt:lpstr>
      <vt:lpstr>Zákon o obětech trestných činů č. 45/2013 Sb. X  </vt:lpstr>
      <vt:lpstr>Příklad pracovního dne úředníka PMS </vt:lpstr>
      <vt:lpstr>Zdroje</vt:lpstr>
      <vt:lpstr>Děkuji za pozornost </vt:lpstr>
      <vt:lpstr>Seminář – cíle mediace I </vt:lpstr>
      <vt:lpstr>Seminář – cíle mediace II </vt:lpstr>
      <vt:lpstr>Seminář – cíle sociální práce </vt:lpstr>
      <vt:lpstr>Zadání úkolu na příště </vt:lpstr>
    </vt:vector>
  </TitlesOfParts>
  <Company>PMS CR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Hlavní dominantní nadpis</dc:title>
  <dc:creator>jcadova</dc:creator>
  <cp:lastModifiedBy>Kotvy</cp:lastModifiedBy>
  <cp:revision>156</cp:revision>
  <dcterms:created xsi:type="dcterms:W3CDTF">2012-01-12T15:33:03Z</dcterms:created>
  <dcterms:modified xsi:type="dcterms:W3CDTF">2016-04-16T15:39:21Z</dcterms:modified>
</cp:coreProperties>
</file>