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9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21F77-5F29-4223-BE87-FF6D5A8A89D7}" type="datetimeFigureOut">
              <a:rPr lang="cs-CZ" smtClean="0"/>
              <a:pPr/>
              <a:t>28.3.2016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975F8-E37B-40AE-A97F-5DD1B51E0F5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21F77-5F29-4223-BE87-FF6D5A8A89D7}" type="datetimeFigureOut">
              <a:rPr lang="cs-CZ" smtClean="0"/>
              <a:pPr/>
              <a:t>28.3.2016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975F8-E37B-40AE-A97F-5DD1B51E0F5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21F77-5F29-4223-BE87-FF6D5A8A89D7}" type="datetimeFigureOut">
              <a:rPr lang="cs-CZ" smtClean="0"/>
              <a:pPr/>
              <a:t>28.3.2016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975F8-E37B-40AE-A97F-5DD1B51E0F5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21F77-5F29-4223-BE87-FF6D5A8A89D7}" type="datetimeFigureOut">
              <a:rPr lang="cs-CZ" smtClean="0"/>
              <a:pPr/>
              <a:t>28.3.2016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975F8-E37B-40AE-A97F-5DD1B51E0F5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21F77-5F29-4223-BE87-FF6D5A8A89D7}" type="datetimeFigureOut">
              <a:rPr lang="cs-CZ" smtClean="0"/>
              <a:pPr/>
              <a:t>28.3.2016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975F8-E37B-40AE-A97F-5DD1B51E0F5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21F77-5F29-4223-BE87-FF6D5A8A89D7}" type="datetimeFigureOut">
              <a:rPr lang="cs-CZ" smtClean="0"/>
              <a:pPr/>
              <a:t>28.3.2016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975F8-E37B-40AE-A97F-5DD1B51E0F5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21F77-5F29-4223-BE87-FF6D5A8A89D7}" type="datetimeFigureOut">
              <a:rPr lang="cs-CZ" smtClean="0"/>
              <a:pPr/>
              <a:t>28.3.2016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975F8-E37B-40AE-A97F-5DD1B51E0F5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21F77-5F29-4223-BE87-FF6D5A8A89D7}" type="datetimeFigureOut">
              <a:rPr lang="cs-CZ" smtClean="0"/>
              <a:pPr/>
              <a:t>28.3.2016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975F8-E37B-40AE-A97F-5DD1B51E0F5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21F77-5F29-4223-BE87-FF6D5A8A89D7}" type="datetimeFigureOut">
              <a:rPr lang="cs-CZ" smtClean="0"/>
              <a:pPr/>
              <a:t>28.3.2016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975F8-E37B-40AE-A97F-5DD1B51E0F5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21F77-5F29-4223-BE87-FF6D5A8A89D7}" type="datetimeFigureOut">
              <a:rPr lang="cs-CZ" smtClean="0"/>
              <a:pPr/>
              <a:t>28.3.2016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975F8-E37B-40AE-A97F-5DD1B51E0F5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21F77-5F29-4223-BE87-FF6D5A8A89D7}" type="datetimeFigureOut">
              <a:rPr lang="cs-CZ" smtClean="0"/>
              <a:pPr/>
              <a:t>28.3.2016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975F8-E37B-40AE-A97F-5DD1B51E0F5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521F77-5F29-4223-BE87-FF6D5A8A89D7}" type="datetimeFigureOut">
              <a:rPr lang="cs-CZ" smtClean="0"/>
              <a:pPr/>
              <a:t>28.3.2016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4975F8-E37B-40AE-A97F-5DD1B51E0F5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://www.simar.cz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://www.apsv.cz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hyperlink" Target="http://www.apra.cz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mailto:apa@iol.cz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hyperlink" Target="mailto:cszv@telecom.cz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http://www.a3dr.cz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hyperlink" Target="http://www.avr.cz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kaawards.cz/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vdt.cz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uvdt.cz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ato.cz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rpr.cz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acra-mk.cz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abccr.cz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42910" y="714356"/>
            <a:ext cx="7772400" cy="1928826"/>
          </a:xfrm>
        </p:spPr>
        <p:txBody>
          <a:bodyPr>
            <a:normAutofit fontScale="90000"/>
          </a:bodyPr>
          <a:lstStyle/>
          <a:p>
            <a:r>
              <a:rPr lang="cs-CZ" sz="6000" b="1" dirty="0" smtClean="0"/>
              <a:t>Asociace </a:t>
            </a:r>
            <a:r>
              <a:rPr lang="cs-CZ" sz="6000" b="1" dirty="0"/>
              <a:t>komunikačních agentur v ČR</a:t>
            </a:r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3214686"/>
            <a:ext cx="3866704" cy="2085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0"/>
            <a:ext cx="9144000" cy="62865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3600" b="1" dirty="0">
                <a:solidFill>
                  <a:srgbClr val="FF0000"/>
                </a:solidFill>
              </a:rPr>
              <a:t>Sdružení agentur pro výzkum trhu (SIMAR)</a:t>
            </a:r>
          </a:p>
          <a:p>
            <a:r>
              <a:rPr lang="cs-CZ" sz="2400" dirty="0"/>
              <a:t>SIMAR je výběrové neziskové sdružení předních agentur výzkumu trhu a veřejného mínění působících v České republice. SIMAR věnuje hlavní pozornost zvyšování kvality služeb poskytovaných členskými agenturami. </a:t>
            </a:r>
            <a:endParaRPr lang="cs-CZ" sz="2400" dirty="0" smtClean="0"/>
          </a:p>
          <a:p>
            <a:r>
              <a:rPr lang="cs-CZ" sz="2400" dirty="0" smtClean="0"/>
              <a:t>Dbá </a:t>
            </a:r>
            <a:r>
              <a:rPr lang="cs-CZ" sz="2400" dirty="0"/>
              <a:t>na důsledné dodržování vlastních etických a metodických standardů výzkumu trhu a veřejného mínění, které vycházejí z pravidel ESOMAR. Kontroluje dodržování těchto standardů a výsledky pravidelně zveřejňuje. </a:t>
            </a:r>
            <a:endParaRPr lang="cs-CZ" sz="2400" dirty="0" smtClean="0"/>
          </a:p>
          <a:p>
            <a:r>
              <a:rPr lang="cs-CZ" sz="2400" dirty="0" smtClean="0"/>
              <a:t>SIMAR </a:t>
            </a:r>
            <a:r>
              <a:rPr lang="cs-CZ" sz="2400" dirty="0"/>
              <a:t>poskytuje klientům členů sdružení a uživatelům výzkumu trhu GARANCE za kvalitu výzkumů provedených členy SIMAR.</a:t>
            </a:r>
          </a:p>
          <a:p>
            <a:r>
              <a:rPr lang="cs-CZ" sz="2400" dirty="0"/>
              <a:t>Více na </a:t>
            </a:r>
            <a:r>
              <a:rPr lang="cs-CZ" sz="2400" u="sng" dirty="0">
                <a:hlinkClick r:id="rId2"/>
              </a:rPr>
              <a:t>www.</a:t>
            </a:r>
            <a:r>
              <a:rPr lang="cs-CZ" sz="2400" u="sng" dirty="0" err="1">
                <a:hlinkClick r:id="rId2"/>
              </a:rPr>
              <a:t>simar.cz</a:t>
            </a:r>
            <a:r>
              <a:rPr lang="cs-CZ" sz="2400" dirty="0"/>
              <a:t>.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22530" name="Picture 2" descr="http://rid.simar.cz/skin/img/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8" y="5857892"/>
            <a:ext cx="3929012" cy="12144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142852"/>
            <a:ext cx="8929718" cy="6715148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cs-CZ" sz="6700" b="1" dirty="0">
                <a:solidFill>
                  <a:srgbClr val="FF0000"/>
                </a:solidFill>
              </a:rPr>
              <a:t>Asociace provozovatelů soukromého vysílání (APSV</a:t>
            </a:r>
            <a:r>
              <a:rPr lang="cs-CZ" sz="6700" b="1" dirty="0" smtClean="0">
                <a:solidFill>
                  <a:srgbClr val="FF0000"/>
                </a:solidFill>
              </a:rPr>
              <a:t>)</a:t>
            </a:r>
          </a:p>
          <a:p>
            <a:pPr>
              <a:buNone/>
            </a:pPr>
            <a:endParaRPr lang="cs-CZ" sz="6700" b="1" dirty="0">
              <a:solidFill>
                <a:srgbClr val="FF0000"/>
              </a:solidFill>
            </a:endParaRPr>
          </a:p>
          <a:p>
            <a:r>
              <a:rPr lang="cs-CZ" dirty="0"/>
              <a:t>APSV ČR založilo dne 22.3.1992 v Chebu 19 provozovatelů , kteří začali vysílat již v průběhu roku 1991 na základě tzv. "experimentálních licencí". APSV ČR je sdružením právnických a fyzických osob. Je to organizace s dobrovolným členstvím a principem výběrovosti. APSV sdružuje jinak konkurenční subjekty za účelem společného postupu při jednáních s Orgány státní správy (Rada ČR pro </a:t>
            </a:r>
            <a:r>
              <a:rPr lang="cs-CZ" dirty="0" err="1"/>
              <a:t>RaTv</a:t>
            </a:r>
            <a:r>
              <a:rPr lang="cs-CZ" dirty="0"/>
              <a:t>, Parlamentní komise, Výbory Parlamentu, Český telekomunikační úřad), Českými radiokomunikacemi a.s., ochrannými organizacemi (OSA, </a:t>
            </a:r>
            <a:r>
              <a:rPr lang="cs-CZ" dirty="0" err="1"/>
              <a:t>Intergram</a:t>
            </a:r>
            <a:r>
              <a:rPr lang="cs-CZ" dirty="0"/>
              <a:t>), evropskými strukturami souvisejícími se soukromým vysíláním, nadacemi a fondy. APSV je důležitou informační a propagační základnou v oblasti soukromého vysílání.</a:t>
            </a:r>
          </a:p>
          <a:p>
            <a:r>
              <a:rPr lang="cs-CZ" dirty="0"/>
              <a:t>APSV pořádá školení, semináře a workshopy. V České republice jsou jen 2 soukromé rozhlasové stanice, které odmítly členství. Členem se může stát jakákoli právnická či fyzická osoba zapsaná do obchodního rejstříku, která:</a:t>
            </a:r>
          </a:p>
          <a:p>
            <a:pPr lvl="0"/>
            <a:r>
              <a:rPr lang="cs-CZ" dirty="0"/>
              <a:t>je držitelem licence k soukromému vysílání a běží jí zákonná lhůta k zahájení vysílání nebo vysílání již provozuje </a:t>
            </a:r>
          </a:p>
          <a:p>
            <a:pPr lvl="0"/>
            <a:r>
              <a:rPr lang="cs-CZ" dirty="0"/>
              <a:t>splní formální podmínky přijetí požadované stanovami APSV </a:t>
            </a:r>
          </a:p>
          <a:p>
            <a:pPr lvl="0"/>
            <a:r>
              <a:rPr lang="cs-CZ" dirty="0"/>
              <a:t>její členství bylo schváleno Kongresem APSV </a:t>
            </a:r>
          </a:p>
          <a:p>
            <a:r>
              <a:rPr lang="cs-CZ" dirty="0"/>
              <a:t>APSV má 63 řádných členů.</a:t>
            </a:r>
          </a:p>
          <a:p>
            <a:r>
              <a:rPr lang="cs-CZ" dirty="0"/>
              <a:t>Více na </a:t>
            </a:r>
            <a:r>
              <a:rPr lang="cs-CZ" u="sng" dirty="0">
                <a:hlinkClick r:id="rId2"/>
              </a:rPr>
              <a:t>www.</a:t>
            </a:r>
            <a:r>
              <a:rPr lang="cs-CZ" u="sng" dirty="0" err="1">
                <a:hlinkClick r:id="rId2"/>
              </a:rPr>
              <a:t>apsv.cz</a:t>
            </a:r>
            <a:r>
              <a:rPr lang="cs-CZ" dirty="0"/>
              <a:t>.</a:t>
            </a:r>
          </a:p>
        </p:txBody>
      </p:sp>
      <p:pic>
        <p:nvPicPr>
          <p:cNvPr id="21505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43636" y="5286388"/>
            <a:ext cx="2857520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sz="5100" b="1" dirty="0">
                <a:solidFill>
                  <a:srgbClr val="FF0000"/>
                </a:solidFill>
              </a:rPr>
              <a:t>Asociace Public Relations agentur (APRA)</a:t>
            </a:r>
          </a:p>
          <a:p>
            <a:r>
              <a:rPr lang="cs-CZ" dirty="0"/>
              <a:t>APRA je sdružením Public Relations agentur, které poskytují služby v oblasti péče o veřejné vztahy s cílem dávat do souladu soukromé a veřejné zájmy, přispívat k porozumění mezi lidmi, skupinami a institucemi a usilovat o harmonizaci různorodých názorů a postupů. APRA je členem ICCO - mezinárodní asociace sdružující národní asociace PR agentur.</a:t>
            </a:r>
          </a:p>
          <a:p>
            <a:r>
              <a:rPr lang="cs-CZ" dirty="0"/>
              <a:t>Poslání asociace a zaměření činnosti APRA:</a:t>
            </a:r>
          </a:p>
          <a:p>
            <a:pPr lvl="0"/>
            <a:r>
              <a:rPr lang="cs-CZ" dirty="0"/>
              <a:t>vyžaduje od svých členů dodržování všech základních profesionálních a etických standardů ve smyslu Etického kodexu IPRA (Mezinárodní asociace Public Relations), Římské charty ICCO (</a:t>
            </a:r>
            <a:r>
              <a:rPr lang="cs-CZ" dirty="0" err="1"/>
              <a:t>International</a:t>
            </a:r>
            <a:r>
              <a:rPr lang="cs-CZ" dirty="0"/>
              <a:t> </a:t>
            </a:r>
            <a:r>
              <a:rPr lang="cs-CZ" dirty="0" err="1"/>
              <a:t>Communications</a:t>
            </a:r>
            <a:r>
              <a:rPr lang="cs-CZ" dirty="0"/>
              <a:t> </a:t>
            </a:r>
            <a:r>
              <a:rPr lang="cs-CZ" dirty="0" err="1"/>
              <a:t>Consultancy</a:t>
            </a:r>
            <a:r>
              <a:rPr lang="cs-CZ" dirty="0"/>
              <a:t> </a:t>
            </a:r>
            <a:r>
              <a:rPr lang="cs-CZ" dirty="0" err="1"/>
              <a:t>Organisation</a:t>
            </a:r>
            <a:r>
              <a:rPr lang="cs-CZ" dirty="0"/>
              <a:t>) v platném znění </a:t>
            </a:r>
          </a:p>
          <a:p>
            <a:pPr lvl="0"/>
            <a:r>
              <a:rPr lang="cs-CZ" dirty="0"/>
              <a:t>vytváří prostor pro diskusi a řešení společných odborných a jiných problémů, pečuje o rozvoj oboru a vzdělávání svých členů a organizuje za tím účelem semináře, konference a nejrůznější setkání </a:t>
            </a:r>
          </a:p>
          <a:p>
            <a:pPr lvl="0"/>
            <a:r>
              <a:rPr lang="cs-CZ" dirty="0"/>
              <a:t>garantuje profesionalitu členů Asociace a dbá o vysokou odbornost členů a lidí zaměstnaných v členských PR agenturách </a:t>
            </a:r>
          </a:p>
          <a:p>
            <a:pPr lvl="0"/>
            <a:r>
              <a:rPr lang="cs-CZ" dirty="0"/>
              <a:t>reprezentuje zájmy svých členů vůči mezinárodním organizacím </a:t>
            </a:r>
          </a:p>
          <a:p>
            <a:r>
              <a:rPr lang="cs-CZ" dirty="0"/>
              <a:t>Více na </a:t>
            </a:r>
            <a:r>
              <a:rPr lang="cs-CZ" u="sng" dirty="0">
                <a:hlinkClick r:id="rId2"/>
              </a:rPr>
              <a:t>www.</a:t>
            </a:r>
            <a:r>
              <a:rPr lang="cs-CZ" u="sng" dirty="0" err="1">
                <a:hlinkClick r:id="rId2"/>
              </a:rPr>
              <a:t>apra.cz</a:t>
            </a:r>
            <a:r>
              <a:rPr lang="cs-CZ" dirty="0"/>
              <a:t>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pic>
        <p:nvPicPr>
          <p:cNvPr id="26626" name="Picture 2" descr="https://upload.wikimedia.org/wikipedia/commons/7/7f/Logo_Apra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29513" y="5143512"/>
            <a:ext cx="1714487" cy="17144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44" y="214290"/>
            <a:ext cx="9001156" cy="664371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sz="5100" b="1" dirty="0">
                <a:solidFill>
                  <a:srgbClr val="FF0000"/>
                </a:solidFill>
              </a:rPr>
              <a:t>Asociace producentů v audiovizi (APA</a:t>
            </a:r>
            <a:r>
              <a:rPr lang="cs-CZ" sz="5100" b="1" dirty="0" smtClean="0">
                <a:solidFill>
                  <a:srgbClr val="FF0000"/>
                </a:solidFill>
              </a:rPr>
              <a:t>)</a:t>
            </a:r>
          </a:p>
          <a:p>
            <a:pPr>
              <a:buNone/>
            </a:pPr>
            <a:endParaRPr lang="cs-CZ" sz="5100" b="1" dirty="0">
              <a:solidFill>
                <a:srgbClr val="FF0000"/>
              </a:solidFill>
            </a:endParaRPr>
          </a:p>
          <a:p>
            <a:r>
              <a:rPr lang="cs-CZ" sz="2600" dirty="0"/>
              <a:t>Asociace producentů v audiovizi byla založena v roce 1994 a sdružuje producenty a produkční společnosti jak z oblasti českého filmu, tak z oblasti filmové, filmového servisu a reklamy. </a:t>
            </a:r>
            <a:endParaRPr lang="cs-CZ" sz="2600" dirty="0" smtClean="0"/>
          </a:p>
          <a:p>
            <a:r>
              <a:rPr lang="cs-CZ" sz="2600" dirty="0" smtClean="0"/>
              <a:t>Hlavním </a:t>
            </a:r>
            <a:r>
              <a:rPr lang="cs-CZ" sz="2600" dirty="0"/>
              <a:t>cílem činnosti asociace je ochrana a prosazování zájmů producentů, jednání s profesními svazy, ochrannými autorskými organizacemi či orgány státní správy. Asociace také spolupracuje při řešení právních a daňových problémů týkajících se filmové výroby a podílí se na tvorbě legislativních norem v této oblasti. </a:t>
            </a:r>
            <a:endParaRPr lang="cs-CZ" sz="2600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</p:txBody>
      </p:sp>
      <p:pic>
        <p:nvPicPr>
          <p:cNvPr id="25602" name="Picture 2" descr="http://apaholding.az/upload/images/photos/apa_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15206" y="928670"/>
            <a:ext cx="1696315" cy="17113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0"/>
            <a:ext cx="8858280" cy="6858000"/>
          </a:xfrm>
        </p:spPr>
        <p:txBody>
          <a:bodyPr/>
          <a:lstStyle/>
          <a:p>
            <a:r>
              <a:rPr lang="cs-CZ" sz="2800" dirty="0" smtClean="0"/>
              <a:t>Asociace producentů je členem mezinárodních producentských organizací FIAPF a CFP-E. FIAPF sdružuje asociace filmových producentů, CFP-E je mezinárodní organizace reklamních producentů.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Pište na </a:t>
            </a:r>
            <a:r>
              <a:rPr lang="cs-CZ" u="sng" dirty="0" err="1" smtClean="0">
                <a:hlinkClick r:id="rId2"/>
              </a:rPr>
              <a:t>apa</a:t>
            </a:r>
            <a:r>
              <a:rPr lang="cs-CZ" u="sng" dirty="0" smtClean="0">
                <a:hlinkClick r:id="rId2"/>
              </a:rPr>
              <a:t>@</a:t>
            </a:r>
            <a:r>
              <a:rPr lang="cs-CZ" u="sng" dirty="0" err="1" smtClean="0">
                <a:hlinkClick r:id="rId2"/>
              </a:rPr>
              <a:t>iol.cz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24578" name="Picture 2" descr="http://www.poolplayers.com/wp-content/uploads/2013/12/APA-Logo-with-blue-web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90" y="3214686"/>
            <a:ext cx="3914785" cy="3209824"/>
          </a:xfrm>
          <a:prstGeom prst="rect">
            <a:avLst/>
          </a:prstGeom>
          <a:noFill/>
        </p:spPr>
      </p:pic>
      <p:pic>
        <p:nvPicPr>
          <p:cNvPr id="6" name="Picture 2" descr="http://apaholding.az/upload/images/photos/apa_logo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10" y="3429000"/>
            <a:ext cx="2761642" cy="27860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158" y="214290"/>
            <a:ext cx="8572560" cy="635798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sz="3800" b="1" dirty="0">
                <a:solidFill>
                  <a:srgbClr val="FF0000"/>
                </a:solidFill>
              </a:rPr>
              <a:t>České sdružení pro značkové výrobky (ČSZV</a:t>
            </a:r>
            <a:r>
              <a:rPr lang="cs-CZ" sz="3800" b="1" dirty="0" smtClean="0">
                <a:solidFill>
                  <a:srgbClr val="FF0000"/>
                </a:solidFill>
              </a:rPr>
              <a:t>)</a:t>
            </a:r>
          </a:p>
          <a:p>
            <a:pPr>
              <a:buNone/>
            </a:pPr>
            <a:endParaRPr lang="cs-CZ" sz="3800" b="1" dirty="0">
              <a:solidFill>
                <a:srgbClr val="FF0000"/>
              </a:solidFill>
            </a:endParaRPr>
          </a:p>
          <a:p>
            <a:pPr>
              <a:buNone/>
            </a:pPr>
            <a:endParaRPr lang="cs-CZ" sz="38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cs-CZ" sz="3800" b="1" dirty="0">
              <a:solidFill>
                <a:srgbClr val="FF0000"/>
              </a:solidFill>
            </a:endParaRPr>
          </a:p>
          <a:p>
            <a:r>
              <a:rPr lang="cs-CZ" dirty="0"/>
              <a:t>České sdružení pro značkové výrobky bylo založeno 10. června 1993. Členem se mohou stát společnosti zapsané v obchodním rejstříku vedeném rejstříkovým soudem České republiky a vyrábějící v ČR značkové výrobky a výlučná obchodní zastoupení </a:t>
            </a:r>
            <a:r>
              <a:rPr lang="cs-CZ" dirty="0" err="1"/>
              <a:t>zahaničních</a:t>
            </a:r>
            <a:r>
              <a:rPr lang="cs-CZ" dirty="0"/>
              <a:t> výrobců, jejichž výrobky jsou na území České republiky chráněny ochrannou známkou a kteří nemají na území ČR vlastní výrobní zázemí. </a:t>
            </a:r>
            <a:endParaRPr lang="cs-CZ" dirty="0" smtClean="0"/>
          </a:p>
          <a:p>
            <a:r>
              <a:rPr lang="cs-CZ" dirty="0" smtClean="0"/>
              <a:t>Základním </a:t>
            </a:r>
            <a:r>
              <a:rPr lang="cs-CZ" dirty="0"/>
              <a:t>posláním sdružení je ochrana a podpora společných zájmů výrobců značkových výrobků v oblastech, které ovlivňují výrobu, uvádění na trh, distribuci a prodej značkových výrobků v České republice.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42852"/>
            <a:ext cx="8715436" cy="671514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sz="4000" dirty="0">
                <a:solidFill>
                  <a:srgbClr val="FF0000"/>
                </a:solidFill>
              </a:rPr>
              <a:t>Činnost sdružení je zaměřena především na následující klíčové oblasti</a:t>
            </a:r>
            <a:r>
              <a:rPr lang="cs-CZ" sz="4000" dirty="0" smtClean="0">
                <a:solidFill>
                  <a:srgbClr val="FF0000"/>
                </a:solidFill>
              </a:rPr>
              <a:t>:</a:t>
            </a:r>
          </a:p>
          <a:p>
            <a:pPr>
              <a:buNone/>
            </a:pPr>
            <a:endParaRPr lang="cs-CZ" sz="4000" dirty="0">
              <a:solidFill>
                <a:srgbClr val="FF0000"/>
              </a:solidFill>
            </a:endParaRPr>
          </a:p>
          <a:p>
            <a:pPr>
              <a:buNone/>
            </a:pPr>
            <a:endParaRPr lang="cs-CZ" sz="40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cs-CZ" sz="4000" dirty="0">
              <a:solidFill>
                <a:srgbClr val="FF0000"/>
              </a:solidFill>
            </a:endParaRPr>
          </a:p>
          <a:p>
            <a:pPr lvl="0"/>
            <a:r>
              <a:rPr lang="cs-CZ" dirty="0"/>
              <a:t>oblast legislativy, s prioritním zaměřením na harmonizaci národních právních předpisů s právem Evropské unie </a:t>
            </a:r>
          </a:p>
          <a:p>
            <a:pPr lvl="0"/>
            <a:r>
              <a:rPr lang="cs-CZ" dirty="0"/>
              <a:t>oblast trhu a prodeje, především vztahy výrobce-prodejce a </a:t>
            </a:r>
            <a:r>
              <a:rPr lang="cs-CZ" dirty="0" err="1"/>
              <a:t>moitoring</a:t>
            </a:r>
            <a:r>
              <a:rPr lang="cs-CZ" dirty="0"/>
              <a:t> vývoje obchodní sítě v České republice </a:t>
            </a:r>
          </a:p>
          <a:p>
            <a:pPr lvl="0"/>
            <a:r>
              <a:rPr lang="cs-CZ" dirty="0"/>
              <a:t>problematiku tarifních a netarifních omezení obchodu, se zvláštním důrazem na liberalizaci obchodu v rámci Středoevropské dohody o volném obchodu (CEFTA), naplňování Česko-slovenské dohody o celní unii a proces integrace České republiky do </a:t>
            </a:r>
            <a:r>
              <a:rPr lang="cs-CZ" dirty="0" err="1"/>
              <a:t>Evropké</a:t>
            </a:r>
            <a:r>
              <a:rPr lang="cs-CZ" dirty="0"/>
              <a:t> unie </a:t>
            </a:r>
          </a:p>
          <a:p>
            <a:pPr lvl="0"/>
            <a:r>
              <a:rPr lang="cs-CZ" dirty="0"/>
              <a:t>oblast komerčních komunikací, především prostřednictvím aktivního zapojení do struktur tripartity zadavatelé-reklamní agentury-média </a:t>
            </a:r>
          </a:p>
          <a:p>
            <a:r>
              <a:rPr lang="cs-CZ" dirty="0"/>
              <a:t>Pište na </a:t>
            </a:r>
            <a:r>
              <a:rPr lang="cs-CZ" u="sng" dirty="0" err="1">
                <a:hlinkClick r:id="rId2"/>
              </a:rPr>
              <a:t>cszv</a:t>
            </a:r>
            <a:r>
              <a:rPr lang="cs-CZ" u="sng" dirty="0">
                <a:hlinkClick r:id="rId2"/>
              </a:rPr>
              <a:t>@</a:t>
            </a:r>
            <a:r>
              <a:rPr lang="cs-CZ" u="sng" dirty="0" err="1">
                <a:hlinkClick r:id="rId2"/>
              </a:rPr>
              <a:t>telecom.cz</a:t>
            </a:r>
            <a:r>
              <a:rPr lang="cs-CZ" dirty="0"/>
              <a:t>.</a:t>
            </a:r>
          </a:p>
          <a:p>
            <a:endParaRPr lang="cs-CZ" dirty="0"/>
          </a:p>
        </p:txBody>
      </p:sp>
      <p:pic>
        <p:nvPicPr>
          <p:cNvPr id="29698" name="Picture 2" descr="http://www.cszv.cz/images/logo_new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15140" y="714356"/>
            <a:ext cx="2300304" cy="16430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44" y="285728"/>
            <a:ext cx="9001156" cy="642942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sz="5100" b="1" dirty="0">
                <a:solidFill>
                  <a:srgbClr val="FF0000"/>
                </a:solidFill>
              </a:rPr>
              <a:t>Asociace třídimenzionální reklamy (A3DR)</a:t>
            </a:r>
          </a:p>
          <a:p>
            <a:r>
              <a:rPr lang="cs-CZ" dirty="0"/>
              <a:t>Asociace třídimenzionální reklamy vznikla v lednu roku 1997 jako sdružení firem, které v České republice působí na poli 3-dimenzionální reklamy. Cílem A3DR je především zkvalitnění a větší profesionalita v poskytovaných službách, lepší přehlednost výrobců a poskytovatelů těchto služeb. Prezentace činnosti A3DR a jejich členů navenek a budování příznivého image pro klienty. Prezentace společných zájmů členů vůči masovým médiím. Školící, informační a expertní činnost pro klienty. Koncentrování a interní sdělování informací o nesolidních firmách a společný postup vůči těmto subjektům. Organizování či účast na odborných akcích a veletrzích. Podpora využití potenciálu českých výrobců pro potřeby 3DR. Spolupráce se zahraničními organizacemi třídimenzionální reklamy. </a:t>
            </a:r>
            <a:endParaRPr lang="cs-CZ" dirty="0" smtClean="0"/>
          </a:p>
          <a:p>
            <a:r>
              <a:rPr lang="cs-CZ" dirty="0" smtClean="0"/>
              <a:t>Z </a:t>
            </a:r>
            <a:r>
              <a:rPr lang="cs-CZ" dirty="0"/>
              <a:t>dlouhodobého hlediska chceme změnit pohled zadavatelů na třídimenzionální reklamu jako na tzv. </a:t>
            </a:r>
            <a:r>
              <a:rPr lang="cs-CZ" dirty="0" err="1"/>
              <a:t>podlinkovou</a:t>
            </a:r>
            <a:r>
              <a:rPr lang="cs-CZ" dirty="0"/>
              <a:t> reklamní aktivitu. Dosahované obraty totiž </a:t>
            </a:r>
            <a:r>
              <a:rPr lang="cs-CZ" dirty="0" err="1"/>
              <a:t>jednoznačne</a:t>
            </a:r>
            <a:r>
              <a:rPr lang="cs-CZ" dirty="0"/>
              <a:t> zařazují náš obor mezi ostatní plnohodnotné části marketingového mixu.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 smtClean="0"/>
              <a:t>Více </a:t>
            </a:r>
            <a:r>
              <a:rPr lang="cs-CZ" dirty="0"/>
              <a:t>na </a:t>
            </a:r>
            <a:r>
              <a:rPr lang="cs-CZ" u="sng" dirty="0">
                <a:hlinkClick r:id="rId2"/>
              </a:rPr>
              <a:t>www.a3dr.cz</a:t>
            </a:r>
            <a:endParaRPr lang="cs-CZ" dirty="0"/>
          </a:p>
        </p:txBody>
      </p:sp>
      <p:pic>
        <p:nvPicPr>
          <p:cNvPr id="28674" name="Picture 2" descr="http://www.mistoprodeje.cz/wp-content/uploads/2015/09/thumbnail-604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4885756"/>
            <a:ext cx="4191018" cy="19722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142852"/>
            <a:ext cx="8786874" cy="65722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4200" b="1" dirty="0">
                <a:solidFill>
                  <a:srgbClr val="FF0000"/>
                </a:solidFill>
              </a:rPr>
              <a:t>Asociace pro venkovní reklamu (AVR)</a:t>
            </a:r>
          </a:p>
          <a:p>
            <a:r>
              <a:rPr lang="cs-CZ" sz="2400" dirty="0"/>
              <a:t>Asociace pro venkovní reklamu České republiky byla založena v březnu 1993, tedy v době, kdy vrcholila vlna vzniku nových společností venkovní reklamy. Nárůst počtu firem vyvolal potřebu ustavení </a:t>
            </a:r>
            <a:r>
              <a:rPr lang="cs-CZ" sz="2400" dirty="0" err="1"/>
              <a:t>socioprofesní</a:t>
            </a:r>
            <a:r>
              <a:rPr lang="cs-CZ" sz="2400" dirty="0"/>
              <a:t> asociace, která by zastřešovala, zastupovala a hájila společné zájmy svých členů. Po prvních letech své existence, které byly poznamenány obvyklými dětskými nemocemi, došlo v únoru 1998 k podstatné obměně členské základny i managementu asociace. </a:t>
            </a:r>
          </a:p>
          <a:p>
            <a:pPr>
              <a:buNone/>
            </a:pPr>
            <a:r>
              <a:rPr lang="cs-CZ" sz="2400" dirty="0"/>
              <a:t>Více na </a:t>
            </a:r>
            <a:r>
              <a:rPr lang="cs-CZ" sz="2400" u="sng" dirty="0">
                <a:hlinkClick r:id="rId2"/>
              </a:rPr>
              <a:t>www.</a:t>
            </a:r>
            <a:r>
              <a:rPr lang="cs-CZ" sz="2400" u="sng" dirty="0" err="1">
                <a:hlinkClick r:id="rId2"/>
              </a:rPr>
              <a:t>avr.cz</a:t>
            </a:r>
            <a:r>
              <a:rPr lang="cs-CZ" sz="2400" dirty="0"/>
              <a:t>.</a:t>
            </a:r>
          </a:p>
          <a:p>
            <a:endParaRPr lang="cs-CZ" dirty="0"/>
          </a:p>
        </p:txBody>
      </p:sp>
      <p:pic>
        <p:nvPicPr>
          <p:cNvPr id="27650" name="Picture 2" descr="http://img.mf.cz/844/238/1-5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4" y="4429132"/>
            <a:ext cx="3810000" cy="20669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158" y="357166"/>
            <a:ext cx="8329642" cy="5768997"/>
          </a:xfrm>
        </p:spPr>
        <p:txBody>
          <a:bodyPr/>
          <a:lstStyle/>
          <a:p>
            <a:pPr>
              <a:buNone/>
            </a:pPr>
            <a:r>
              <a:rPr lang="cs-CZ" b="1" dirty="0" smtClean="0">
                <a:solidFill>
                  <a:srgbClr val="FF0000"/>
                </a:solidFill>
              </a:rPr>
              <a:t>Resumé: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sz="2800" dirty="0" smtClean="0"/>
              <a:t>Z výčtu všech sdružení a asociací, které se zabývají vlastní organizací  a komunikací se spotřebiteli  je zřejmé, že je těch „institutů“ nějak moc. Bylo by účelnější  mít vytvořeno jedno sdružení s povinným členstvím, aby byla možná i kontrola činnosti a postih porušování pravidel – jakéhosi obecného etického kodexu. To žel, v současné liberální struktuře společnosti, možné není.</a:t>
            </a:r>
          </a:p>
          <a:p>
            <a:pPr>
              <a:buNone/>
            </a:pPr>
            <a:endParaRPr lang="cs-CZ" sz="2800" dirty="0" smtClean="0"/>
          </a:p>
        </p:txBody>
      </p:sp>
      <p:pic>
        <p:nvPicPr>
          <p:cNvPr id="31746" name="Picture 2" descr="http://us.123rf.com/450wm/ra2studio/ra2studio1305/ra2studio130500239/19386541-mlad%C3%A1-%C5%BEena-s-modern%C3%ADm-bublinu-a-kopie-prostor.jpg?ver=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8" y="4229100"/>
            <a:ext cx="3333750" cy="2628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42844" y="333137"/>
            <a:ext cx="9001156" cy="6586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cs-CZ" sz="2400" b="1" cap="all" dirty="0">
                <a:solidFill>
                  <a:srgbClr val="FF0000"/>
                </a:solidFill>
              </a:rPr>
              <a:t>POSLÁNÍ </a:t>
            </a:r>
            <a:r>
              <a:rPr lang="cs-CZ" sz="2400" b="1" cap="all" dirty="0" smtClean="0">
                <a:solidFill>
                  <a:srgbClr val="FF0000"/>
                </a:solidFill>
              </a:rPr>
              <a:t>AKA</a:t>
            </a:r>
            <a:endParaRPr lang="cs-CZ" sz="2000" b="1" cap="all" dirty="0" smtClean="0"/>
          </a:p>
          <a:p>
            <a:pPr fontAlgn="base"/>
            <a:endParaRPr lang="cs-CZ" sz="2000" b="1" cap="all" dirty="0"/>
          </a:p>
          <a:p>
            <a:pPr fontAlgn="base"/>
            <a:endParaRPr lang="cs-CZ" sz="2000" b="1" cap="all" dirty="0" smtClean="0"/>
          </a:p>
          <a:p>
            <a:pPr fontAlgn="base"/>
            <a:endParaRPr lang="cs-CZ" sz="2000" b="1" cap="all" dirty="0" smtClean="0"/>
          </a:p>
          <a:p>
            <a:pPr fontAlgn="base"/>
            <a:endParaRPr lang="cs-CZ" sz="2000" b="1" cap="all" dirty="0"/>
          </a:p>
          <a:p>
            <a:pPr fontAlgn="base"/>
            <a:endParaRPr lang="cs-CZ" sz="2000" b="1" cap="all" dirty="0" smtClean="0"/>
          </a:p>
          <a:p>
            <a:pPr fontAlgn="base"/>
            <a:endParaRPr lang="cs-CZ" sz="2000" b="1" cap="all" dirty="0"/>
          </a:p>
          <a:p>
            <a:pPr fontAlgn="base"/>
            <a:endParaRPr lang="cs-CZ" sz="2000" b="1" cap="all" dirty="0" smtClean="0"/>
          </a:p>
          <a:p>
            <a:pPr fontAlgn="base"/>
            <a:endParaRPr lang="cs-CZ" sz="2000" b="1" cap="all" dirty="0"/>
          </a:p>
          <a:p>
            <a:pPr fontAlgn="base"/>
            <a:endParaRPr lang="cs-CZ" sz="2000" b="1" cap="all" dirty="0" smtClean="0"/>
          </a:p>
          <a:p>
            <a:pPr fontAlgn="base"/>
            <a:r>
              <a:rPr lang="cs-CZ" sz="2000" dirty="0" smtClean="0"/>
              <a:t>Hájit </a:t>
            </a:r>
            <a:r>
              <a:rPr lang="cs-CZ" sz="2000" dirty="0"/>
              <a:t>svobodu pro šíření a soutěž komerčních projevů, které umožňují spotřebitelům uplatňovat právo na výběr, jsou významným impulsem tržní ekonomiky a základem existence rozmanitých, nezávislých a cenově dostupných medií.</a:t>
            </a:r>
          </a:p>
          <a:p>
            <a:pPr fontAlgn="base"/>
            <a:r>
              <a:rPr lang="cs-CZ" sz="2000" dirty="0"/>
              <a:t>Přispívat k profesionalitě komerční komunikace podporou vzdělávání a rozšiřování praxe těch, kteří ji vytváří.</a:t>
            </a:r>
          </a:p>
          <a:p>
            <a:pPr fontAlgn="base"/>
            <a:r>
              <a:rPr lang="cs-CZ" sz="2000" dirty="0"/>
              <a:t>Vytvářet platformu pro setkávání a diskuse o rozvoji komerční komunikace v celé šíři politických, společenských i sociálních vztahů, profesních potřeb a zájmů.</a:t>
            </a:r>
          </a:p>
          <a:p>
            <a:pPr fontAlgn="base"/>
            <a:r>
              <a:rPr lang="cs-CZ" sz="2000" dirty="0"/>
              <a:t>Podporovat respektování zásad etického kodexu a dobrovolné samoregulace komerční komunikace</a:t>
            </a:r>
            <a:r>
              <a:rPr lang="cs-CZ" sz="2000" dirty="0" smtClean="0"/>
              <a:t>.</a:t>
            </a:r>
          </a:p>
          <a:p>
            <a:pPr fontAlgn="base"/>
            <a:r>
              <a:rPr lang="cs-CZ" sz="2000" b="1" cap="all" dirty="0" smtClean="0">
                <a:solidFill>
                  <a:srgbClr val="FF0000"/>
                </a:solidFill>
              </a:rPr>
              <a:t>Snažit se, aby takovéto reklamy na trhu nebyly…</a:t>
            </a:r>
            <a:endParaRPr lang="cs-CZ" sz="2000" dirty="0">
              <a:solidFill>
                <a:srgbClr val="FF0000"/>
              </a:solidFill>
            </a:endParaRPr>
          </a:p>
          <a:p>
            <a:endParaRPr lang="cs-CZ" dirty="0"/>
          </a:p>
        </p:txBody>
      </p:sp>
      <p:pic>
        <p:nvPicPr>
          <p:cNvPr id="14338" name="Picture 2" descr="http://zenskaprava.cz/files/reklama-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14356"/>
            <a:ext cx="4357686" cy="2544889"/>
          </a:xfrm>
          <a:prstGeom prst="rect">
            <a:avLst/>
          </a:prstGeom>
          <a:noFill/>
        </p:spPr>
      </p:pic>
      <p:pic>
        <p:nvPicPr>
          <p:cNvPr id="14340" name="Picture 4" descr="http://img.blesk.cz/img/1/gallery/1077113_reklam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7686" y="1000108"/>
            <a:ext cx="4324721" cy="21431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142852"/>
            <a:ext cx="8715436" cy="6715148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cs-CZ" dirty="0" smtClean="0"/>
              <a:t>	</a:t>
            </a:r>
            <a:r>
              <a:rPr lang="cs-CZ" sz="3600" b="1" dirty="0" smtClean="0">
                <a:solidFill>
                  <a:srgbClr val="FF0000"/>
                </a:solidFill>
              </a:rPr>
              <a:t>Soutěže mediálních aktivit jednotlivých agentur, národních i mezinárodních</a:t>
            </a:r>
          </a:p>
          <a:p>
            <a:pPr>
              <a:buNone/>
            </a:pPr>
            <a:r>
              <a:rPr lang="cs-CZ" sz="3600" b="1" dirty="0" smtClean="0"/>
              <a:t>EFFIE</a:t>
            </a:r>
          </a:p>
          <a:p>
            <a:r>
              <a:rPr lang="cs-CZ" sz="2600" dirty="0" err="1" smtClean="0"/>
              <a:t>Effie</a:t>
            </a:r>
            <a:r>
              <a:rPr lang="cs-CZ" sz="2600" dirty="0" smtClean="0"/>
              <a:t> znamená efektivnost reklamy (</a:t>
            </a:r>
            <a:r>
              <a:rPr lang="cs-CZ" sz="2600" dirty="0" err="1" smtClean="0"/>
              <a:t>efficiency</a:t>
            </a:r>
            <a:r>
              <a:rPr lang="cs-CZ" sz="2600" dirty="0" smtClean="0"/>
              <a:t>). EFFIE je jedinou soutěží, kde se oceňuje nejen kreativita, ale především výsledky kampaní. Vyhrávají kampaně, které úspěšně zkombinovaly všechny aspekty marketingového programu : plánování, průzkum trhu, media, kreativitu a management rozpočtu.</a:t>
            </a:r>
          </a:p>
          <a:p>
            <a:r>
              <a:rPr lang="cs-CZ" sz="2600" dirty="0" smtClean="0"/>
              <a:t>Podle evropského monitoringu reklamy (GWA 2000) je EFFIE nejprestižnější soutěží v oblasti komerčních komunikací. V České republice byla EFFIE poprvé uspořádána v roce 1997, kdy ARA (Asociace reklamních agentur - dnes AKA) získala licenci od AMA N.Y. První české </a:t>
            </a:r>
            <a:r>
              <a:rPr lang="cs-CZ" sz="2600" dirty="0" err="1" smtClean="0"/>
              <a:t>Effie</a:t>
            </a:r>
            <a:r>
              <a:rPr lang="cs-CZ" sz="2600" dirty="0" smtClean="0"/>
              <a:t> se účastnilo 13 agentur, které přihlásily 23 kampaní. V minulém roce již soutěžilo o přízeň poroty 21 agentur a 64 kampaní ve čtyřech kategoriích.</a:t>
            </a:r>
          </a:p>
          <a:p>
            <a:pPr>
              <a:buNone/>
            </a:pPr>
            <a:endParaRPr lang="cs-CZ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285728"/>
            <a:ext cx="8643998" cy="621510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>
                <a:solidFill>
                  <a:srgbClr val="FF0000"/>
                </a:solidFill>
              </a:rPr>
              <a:t>Louskáček</a:t>
            </a:r>
          </a:p>
          <a:p>
            <a:r>
              <a:rPr lang="cs-CZ" dirty="0" smtClean="0"/>
              <a:t>j</a:t>
            </a:r>
            <a:r>
              <a:rPr lang="cs-CZ" dirty="0" smtClean="0"/>
              <a:t>e </a:t>
            </a:r>
            <a:r>
              <a:rPr lang="cs-CZ" dirty="0" smtClean="0"/>
              <a:t>prestižní soutěž o nejlepší a nejkreativnější českou reklamu, kterou každoročně pořádá </a:t>
            </a:r>
            <a:r>
              <a:rPr lang="cs-CZ" b="1" dirty="0" err="1" smtClean="0"/>
              <a:t>Art</a:t>
            </a:r>
            <a:r>
              <a:rPr lang="cs-CZ" b="1" dirty="0" smtClean="0"/>
              <a:t> </a:t>
            </a:r>
            <a:r>
              <a:rPr lang="cs-CZ" b="1" dirty="0" err="1" smtClean="0"/>
              <a:t>Directors</a:t>
            </a:r>
            <a:r>
              <a:rPr lang="cs-CZ" b="1" dirty="0" smtClean="0"/>
              <a:t> </a:t>
            </a:r>
            <a:r>
              <a:rPr lang="cs-CZ" b="1" dirty="0" err="1" smtClean="0"/>
              <a:t>Club</a:t>
            </a:r>
            <a:r>
              <a:rPr lang="cs-CZ" dirty="0" smtClean="0"/>
              <a:t> České republiky ve spolupráci s Asociací komunikačních agentur a Asociací producentů v audiovizi. </a:t>
            </a:r>
            <a:endParaRPr lang="cs-CZ" dirty="0" smtClean="0"/>
          </a:p>
          <a:p>
            <a:r>
              <a:rPr lang="cs-CZ" dirty="0" smtClean="0"/>
              <a:t>Louskáček </a:t>
            </a:r>
            <a:r>
              <a:rPr lang="cs-CZ" dirty="0" smtClean="0"/>
              <a:t>je součástí </a:t>
            </a:r>
            <a:r>
              <a:rPr lang="cs-CZ" dirty="0" err="1" smtClean="0"/>
              <a:t>Art</a:t>
            </a:r>
            <a:r>
              <a:rPr lang="cs-CZ" dirty="0" smtClean="0"/>
              <a:t> </a:t>
            </a:r>
            <a:r>
              <a:rPr lang="cs-CZ" dirty="0" err="1" smtClean="0"/>
              <a:t>Directors</a:t>
            </a:r>
            <a:r>
              <a:rPr lang="cs-CZ" dirty="0" smtClean="0"/>
              <a:t> </a:t>
            </a:r>
            <a:r>
              <a:rPr lang="cs-CZ" dirty="0" err="1" smtClean="0"/>
              <a:t>Club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Europe</a:t>
            </a:r>
            <a:r>
              <a:rPr lang="cs-CZ" dirty="0" smtClean="0"/>
              <a:t> </a:t>
            </a:r>
            <a:r>
              <a:rPr lang="cs-CZ" dirty="0" err="1" smtClean="0"/>
              <a:t>Awards</a:t>
            </a:r>
            <a:r>
              <a:rPr lang="cs-CZ" dirty="0" smtClean="0"/>
              <a:t>, protože vítězné práce automaticky postupují do této významné evropské soutěže, která se koná v Londýně.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357166"/>
            <a:ext cx="8643998" cy="6357982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sz="4600" b="1" dirty="0" err="1" smtClean="0">
                <a:solidFill>
                  <a:srgbClr val="FF0000"/>
                </a:solidFill>
              </a:rPr>
              <a:t>BoB</a:t>
            </a:r>
            <a:endParaRPr lang="cs-CZ" sz="46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cs-CZ" sz="4600" b="1" dirty="0" smtClean="0">
              <a:solidFill>
                <a:srgbClr val="FF0000"/>
              </a:solidFill>
            </a:endParaRPr>
          </a:p>
          <a:p>
            <a:r>
              <a:rPr lang="cs-CZ" dirty="0" smtClean="0"/>
              <a:t>Soutěž </a:t>
            </a:r>
            <a:r>
              <a:rPr lang="cs-CZ" dirty="0" err="1" smtClean="0"/>
              <a:t>BoB</a:t>
            </a:r>
            <a:r>
              <a:rPr lang="cs-CZ" dirty="0" smtClean="0"/>
              <a:t> (</a:t>
            </a:r>
            <a:r>
              <a:rPr lang="cs-CZ" dirty="0" err="1" smtClean="0"/>
              <a:t>Best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Best</a:t>
            </a:r>
            <a:r>
              <a:rPr lang="cs-CZ" dirty="0" smtClean="0"/>
              <a:t>) vznikla </a:t>
            </a:r>
            <a:r>
              <a:rPr lang="cs-CZ" dirty="0" smtClean="0"/>
              <a:t> </a:t>
            </a:r>
            <a:r>
              <a:rPr lang="cs-CZ" dirty="0" smtClean="0"/>
              <a:t>ve Velké Británii, kde ji organizuje Institute od </a:t>
            </a:r>
            <a:r>
              <a:rPr lang="cs-CZ" dirty="0" err="1" smtClean="0"/>
              <a:t>Practitioners</a:t>
            </a:r>
            <a:r>
              <a:rPr lang="cs-CZ" dirty="0" smtClean="0"/>
              <a:t> in </a:t>
            </a:r>
            <a:r>
              <a:rPr lang="cs-CZ" dirty="0" err="1" smtClean="0"/>
              <a:t>Advertising</a:t>
            </a:r>
            <a:r>
              <a:rPr lang="cs-CZ" dirty="0" smtClean="0"/>
              <a:t> (IPA). Pouze tato asociace má tedy právo pověřit zahraniční partnerskou asociaci jejím pořádáním, případně organizaci této soutěže v té které zemi zastavit.</a:t>
            </a:r>
          </a:p>
          <a:p>
            <a:r>
              <a:rPr lang="cs-CZ" dirty="0" smtClean="0"/>
              <a:t>Jde o </a:t>
            </a:r>
            <a:r>
              <a:rPr lang="cs-CZ" dirty="0" smtClean="0"/>
              <a:t>typ </a:t>
            </a:r>
            <a:r>
              <a:rPr lang="cs-CZ" dirty="0" smtClean="0"/>
              <a:t>soutěžního projektu, jehož posláním a smyslem je ocenit nejlepší jednotlivce působící v nejvýznamnějších kreativních funkcích členských agentur asociace, případně jejich týmů, a to na základě výsledků jejich práce v uplynulém roce.</a:t>
            </a:r>
          </a:p>
          <a:p>
            <a:r>
              <a:rPr lang="cs-CZ" dirty="0" smtClean="0"/>
              <a:t>Soutěž </a:t>
            </a:r>
            <a:r>
              <a:rPr lang="cs-CZ" dirty="0" err="1" smtClean="0"/>
              <a:t>BoB</a:t>
            </a:r>
            <a:r>
              <a:rPr lang="cs-CZ" dirty="0" smtClean="0"/>
              <a:t> v Česku vyhlašuje v licenci IPA Asociace komunikačních agentur ČR (AKA) společně s týdeníkem Strategie.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42942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cs-CZ" sz="8000" b="1" dirty="0" smtClean="0">
                <a:solidFill>
                  <a:srgbClr val="FF0000"/>
                </a:solidFill>
              </a:rPr>
              <a:t>AKA </a:t>
            </a:r>
            <a:r>
              <a:rPr lang="cs-CZ" sz="8000" b="1" dirty="0" err="1" smtClean="0">
                <a:solidFill>
                  <a:srgbClr val="FF0000"/>
                </a:solidFill>
              </a:rPr>
              <a:t>Awards</a:t>
            </a:r>
            <a:endParaRPr lang="cs-CZ" sz="8000" b="1" dirty="0" smtClean="0">
              <a:solidFill>
                <a:srgbClr val="FF0000"/>
              </a:solidFill>
            </a:endParaRPr>
          </a:p>
          <a:p>
            <a:r>
              <a:rPr lang="cs-CZ" sz="3800" dirty="0" smtClean="0"/>
              <a:t>Soutěž AKA </a:t>
            </a:r>
            <a:r>
              <a:rPr lang="cs-CZ" sz="3800" dirty="0" err="1" smtClean="0"/>
              <a:t>Awards</a:t>
            </a:r>
            <a:r>
              <a:rPr lang="cs-CZ" sz="3800" dirty="0" smtClean="0"/>
              <a:t> je vyhlašována pro původní reklamní práce, které byly realizovány v období od </a:t>
            </a:r>
            <a:r>
              <a:rPr lang="cs-CZ" sz="3800" dirty="0" smtClean="0"/>
              <a:t>1.7.2015 </a:t>
            </a:r>
            <a:r>
              <a:rPr lang="cs-CZ" sz="3800" dirty="0" smtClean="0"/>
              <a:t>do </a:t>
            </a:r>
            <a:r>
              <a:rPr lang="cs-CZ" sz="3800" dirty="0" smtClean="0"/>
              <a:t>30.6.2016.</a:t>
            </a:r>
            <a:endParaRPr lang="cs-CZ" sz="3800" dirty="0" smtClean="0"/>
          </a:p>
          <a:p>
            <a:r>
              <a:rPr lang="cs-CZ" sz="3800" dirty="0" smtClean="0"/>
              <a:t>Pořadatelem je Asociace komunikačních agentur ČR (AKA). Prezidium AKA jmenuje Organizační výbor, zodpovědný za řádný průběh a produkční zabezpečení soutěže. Organizační výbor plní také funkci arbitra v případě sporů a stížností podaných účastníky soutěže.</a:t>
            </a:r>
          </a:p>
          <a:p>
            <a:r>
              <a:rPr lang="cs-CZ" sz="3800" dirty="0" smtClean="0"/>
              <a:t>Soutěže se mohou účastnit pouze agentury, které jsou řádnými členy AKA.</a:t>
            </a:r>
          </a:p>
          <a:p>
            <a:r>
              <a:rPr lang="cs-CZ" sz="3800" dirty="0" smtClean="0"/>
              <a:t>Přihlásit do soutěže je možno prostřednictvím webové aplikace na adrese </a:t>
            </a:r>
            <a:r>
              <a:rPr lang="cs-CZ" sz="3800" b="1" u="sng" dirty="0" smtClean="0">
                <a:hlinkClick r:id="rId2"/>
              </a:rPr>
              <a:t>www.</a:t>
            </a:r>
            <a:r>
              <a:rPr lang="cs-CZ" sz="3800" b="1" u="sng" dirty="0" err="1" smtClean="0">
                <a:hlinkClick r:id="rId2"/>
              </a:rPr>
              <a:t>akaawards.cz</a:t>
            </a:r>
            <a:r>
              <a:rPr lang="cs-CZ" sz="3800" dirty="0" smtClean="0"/>
              <a:t>  Samotná procedura přihlašování soutěžních prací a návod k ovládání aplikace je obsahem Manuálu k AKA </a:t>
            </a:r>
            <a:r>
              <a:rPr lang="cs-CZ" sz="3800" dirty="0" err="1" smtClean="0"/>
              <a:t>Awards</a:t>
            </a:r>
            <a:r>
              <a:rPr lang="cs-CZ" sz="3800" dirty="0" smtClean="0"/>
              <a:t>.</a:t>
            </a:r>
          </a:p>
          <a:p>
            <a:r>
              <a:rPr lang="cs-CZ" sz="3800" dirty="0" smtClean="0"/>
              <a:t>Každá agentura obdrží před začátkem soutěže svoje unikátní heslo pro vstup do aplikace.</a:t>
            </a:r>
          </a:p>
          <a:p>
            <a:r>
              <a:rPr lang="cs-CZ" sz="3800" dirty="0" smtClean="0"/>
              <a:t>Z důvodu velké náročnosti na datové přenosy při prohlížení všech přihlášených prací, obdrží každá agentura CD se všemi přihláškami.</a:t>
            </a:r>
          </a:p>
          <a:p>
            <a:r>
              <a:rPr lang="cs-CZ" sz="3800" dirty="0" smtClean="0"/>
              <a:t>Agentura v žádném případě nepřiděluje hlasy svým přihláškám (technicky ošetřeno).</a:t>
            </a:r>
          </a:p>
          <a:p>
            <a:r>
              <a:rPr lang="cs-CZ" sz="3800" dirty="0" smtClean="0"/>
              <a:t>Hodnocení soutěže je dvoukolové. Přihlášené práce hodnotí agentury. V prvním kole hodnocení každá agentura disponuje třemi hlasy pro každou </a:t>
            </a:r>
            <a:r>
              <a:rPr lang="cs-CZ" sz="3800" dirty="0" err="1" smtClean="0"/>
              <a:t>subkategorii</a:t>
            </a:r>
            <a:r>
              <a:rPr lang="cs-CZ" sz="3800" dirty="0" smtClean="0"/>
              <a:t> a to i v případě, že do soutěže nepřihlásí žádnou práci. Agentura nemůže přidělit jedné hodnocené práci více než jeden hlas. Na základě tohoto hodnocení vznikne seznam nominovaných prací, postupujících do druhého kola.</a:t>
            </a:r>
          </a:p>
          <a:p>
            <a:r>
              <a:rPr lang="cs-CZ" sz="3800" dirty="0" smtClean="0"/>
              <a:t>Ve druhém kole každá z agentur disponuje jedním hlasem pro každou </a:t>
            </a:r>
            <a:r>
              <a:rPr lang="cs-CZ" sz="3800" dirty="0" err="1" smtClean="0"/>
              <a:t>subkategorii</a:t>
            </a:r>
            <a:r>
              <a:rPr lang="cs-CZ" sz="3800" dirty="0" smtClean="0"/>
              <a:t>. Hodnotí se práce nominované z prvního kola.</a:t>
            </a:r>
          </a:p>
          <a:p>
            <a:r>
              <a:rPr lang="cs-CZ" sz="3800" dirty="0" smtClean="0"/>
              <a:t>Oceněny budou práce, které dosáhly ve druhém kole nejvyššího počtu přidělených hlasů. V případě rovnosti počtu hlasů bude uděleno více cen.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214290"/>
            <a:ext cx="8229600" cy="6643709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		Je zřejmé, že principy soutěživosti zvyšují kvalitu práce komunikačních agentur. Stojí za to na jednotlivých webových stránkách sledovat činnost a úspěšnost mediálních agentur a předpokládat trendy, kterými se bude dále vyvíjet komunikační proces mezi tvůrci a recipienty (diváky, čtenáři).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3600" dirty="0" smtClean="0">
                <a:solidFill>
                  <a:srgbClr val="FF0000"/>
                </a:solidFill>
              </a:rPr>
              <a:t>Děkuj za pozornost. </a:t>
            </a:r>
          </a:p>
          <a:p>
            <a:pPr>
              <a:buNone/>
            </a:pPr>
            <a:r>
              <a:rPr lang="cs-CZ" dirty="0" smtClean="0"/>
              <a:t>(</a:t>
            </a:r>
            <a:r>
              <a:rPr lang="cs-CZ" sz="2800" dirty="0" err="1" smtClean="0"/>
              <a:t>stolicny</a:t>
            </a:r>
            <a:r>
              <a:rPr lang="cs-CZ" sz="2800" dirty="0" smtClean="0"/>
              <a:t>@</a:t>
            </a:r>
            <a:r>
              <a:rPr lang="cs-CZ" sz="2800" dirty="0" err="1" smtClean="0"/>
              <a:t>gmail.com</a:t>
            </a:r>
            <a:r>
              <a:rPr lang="cs-CZ" dirty="0" smtClean="0"/>
              <a:t>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pic>
        <p:nvPicPr>
          <p:cNvPr id="1026" name="Picture 2" descr="http://geodeti77.sweb.cz/slivovitza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12" y="3167512"/>
            <a:ext cx="2571768" cy="36904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Partneři AKA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2000" b="1" dirty="0"/>
              <a:t>Unie vydavatelů (UVDT)</a:t>
            </a:r>
          </a:p>
          <a:p>
            <a:r>
              <a:rPr lang="cs-CZ" sz="2000" dirty="0"/>
              <a:t>UVDT je sdružení podnikatelů a zaměstnavatelů v oboru vydávání periodického tisku. Člen Světové asociace novin (WAN), Mezinárodní federace periodického tisku (FIPP), člen Evropské federace vydavatelů časopisů (FAEP), člen - pozorovatel Evropské asociace vydavatelů novin (ENPA), přidružený člen Mezinárodní asociace tiskových rad (AIPCE). UVDT vznikla v roce 1990 jako sdružení vydavatelů pěti deníků s názvem Unie vydavatelů denního tisku. O dva roky později bylo zavedeno řádné členství také pro vydavatele časopisů a v roce 1995 došlo ke zkrácení názvu na Unie vydavatelů s ponecháním loga UVDT. </a:t>
            </a:r>
          </a:p>
          <a:p>
            <a:r>
              <a:rPr lang="cs-CZ" sz="2000" dirty="0"/>
              <a:t>Základními cíli činnosti UVDT jsou:</a:t>
            </a:r>
          </a:p>
          <a:p>
            <a:pPr lvl="0"/>
            <a:r>
              <a:rPr lang="cs-CZ" sz="2000" dirty="0"/>
              <a:t>rozvoj a vytváření podmínek pro svobodnou vydavatelskou činnost a prosazování principů svobody tisku </a:t>
            </a:r>
          </a:p>
          <a:p>
            <a:pPr lvl="0"/>
            <a:r>
              <a:rPr lang="cs-CZ" sz="2000" dirty="0"/>
              <a:t>hájení profesionálních zájmů vydavatelů a pracovníků ve sdělovacích prostředcích - zastupování vydavatelů vůči státním orgánům i jiným institucím a osobám a v mezinárodních organizacích, jejichž činnost je spojena s vydáváním tisku </a:t>
            </a:r>
          </a:p>
          <a:p>
            <a:pPr lvl="0"/>
            <a:r>
              <a:rPr lang="cs-CZ" sz="2000" dirty="0"/>
              <a:t>reprezentace a propagace společných zájmů a aktivit členů </a:t>
            </a:r>
          </a:p>
          <a:p>
            <a:r>
              <a:rPr lang="cs-CZ" sz="2000" dirty="0"/>
              <a:t>Více na </a:t>
            </a:r>
            <a:r>
              <a:rPr lang="cs-CZ" sz="2000" u="sng" dirty="0">
                <a:hlinkClick r:id="rId2"/>
              </a:rPr>
              <a:t>www.</a:t>
            </a:r>
            <a:r>
              <a:rPr lang="cs-CZ" sz="2000" u="sng" dirty="0" err="1">
                <a:hlinkClick r:id="rId2"/>
              </a:rPr>
              <a:t>uvdt.cz</a:t>
            </a:r>
            <a:endParaRPr lang="cs-CZ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15716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sz="3600" dirty="0" smtClean="0"/>
              <a:t>Více na </a:t>
            </a:r>
            <a:r>
              <a:rPr lang="cs-CZ" sz="3600" u="sng" dirty="0" smtClean="0">
                <a:hlinkClick r:id="rId2"/>
              </a:rPr>
              <a:t>www.</a:t>
            </a:r>
            <a:r>
              <a:rPr lang="cs-CZ" sz="3600" u="sng" dirty="0" err="1" smtClean="0">
                <a:hlinkClick r:id="rId2"/>
              </a:rPr>
              <a:t>uvdt.cz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pic>
        <p:nvPicPr>
          <p:cNvPr id="12289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90" y="4357694"/>
            <a:ext cx="6989313" cy="1838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214282" y="357166"/>
            <a:ext cx="8643998" cy="670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</a:rPr>
              <a:t>Asociace televizních </a:t>
            </a:r>
            <a:r>
              <a:rPr lang="cs-CZ" sz="3200" b="1" dirty="0" err="1">
                <a:solidFill>
                  <a:srgbClr val="FF0000"/>
                </a:solidFill>
              </a:rPr>
              <a:t>oragnizací</a:t>
            </a:r>
            <a:r>
              <a:rPr lang="cs-CZ" sz="3200" b="1" dirty="0">
                <a:solidFill>
                  <a:srgbClr val="FF0000"/>
                </a:solidFill>
              </a:rPr>
              <a:t> (ATO</a:t>
            </a:r>
            <a:r>
              <a:rPr lang="cs-CZ" sz="3200" b="1" dirty="0" smtClean="0">
                <a:solidFill>
                  <a:srgbClr val="FF0000"/>
                </a:solidFill>
              </a:rPr>
              <a:t>)</a:t>
            </a:r>
          </a:p>
          <a:p>
            <a:endParaRPr lang="cs-CZ" sz="3200" b="1" dirty="0" smtClean="0">
              <a:solidFill>
                <a:srgbClr val="FF0000"/>
              </a:solidFill>
            </a:endParaRPr>
          </a:p>
          <a:p>
            <a:endParaRPr lang="cs-CZ" sz="3200" b="1" dirty="0">
              <a:solidFill>
                <a:srgbClr val="FF0000"/>
              </a:solidFill>
            </a:endParaRPr>
          </a:p>
          <a:p>
            <a:endParaRPr lang="cs-CZ" sz="3200" b="1" dirty="0">
              <a:solidFill>
                <a:srgbClr val="FF0000"/>
              </a:solidFill>
            </a:endParaRPr>
          </a:p>
          <a:p>
            <a:endParaRPr lang="cs-CZ" sz="3200" b="1" dirty="0" smtClean="0">
              <a:solidFill>
                <a:srgbClr val="FF0000"/>
              </a:solidFill>
            </a:endParaRPr>
          </a:p>
          <a:p>
            <a:endParaRPr lang="cs-CZ" sz="3200" b="1" dirty="0">
              <a:solidFill>
                <a:srgbClr val="FF0000"/>
              </a:solidFill>
            </a:endParaRPr>
          </a:p>
          <a:p>
            <a:r>
              <a:rPr lang="cs-CZ" sz="2000" dirty="0"/>
              <a:t>Asociace televizních organizací byla založena 1. 3. 1997 a je zájmovým sdružením právnických osob. Členové asociace jsou Česká televize, Česká nezávislá televizní společnost, spol. s r.o. a Prima Plus, a.s. Hlavním důvodem, pro který byla ATO založena, je koordinace </a:t>
            </a:r>
            <a:r>
              <a:rPr lang="cs-CZ" sz="2000" dirty="0" err="1"/>
              <a:t>peoplemetrového</a:t>
            </a:r>
            <a:r>
              <a:rPr lang="cs-CZ" sz="2000" dirty="0"/>
              <a:t> výzkumu s jeho realizátorem, firmou </a:t>
            </a:r>
            <a:r>
              <a:rPr lang="cs-CZ" sz="2000" dirty="0" err="1"/>
              <a:t>Taylor</a:t>
            </a:r>
            <a:r>
              <a:rPr lang="cs-CZ" sz="2000" dirty="0"/>
              <a:t> Nelson </a:t>
            </a:r>
            <a:r>
              <a:rPr lang="cs-CZ" sz="2000" dirty="0" err="1"/>
              <a:t>Sofres</a:t>
            </a:r>
            <a:r>
              <a:rPr lang="cs-CZ" sz="2000" dirty="0"/>
              <a:t> Media. Výzkum elektronického měření sledovanosti TV v ČR metodou </a:t>
            </a:r>
            <a:r>
              <a:rPr lang="cs-CZ" sz="2000" dirty="0" err="1"/>
              <a:t>peoplemetrů</a:t>
            </a:r>
            <a:r>
              <a:rPr lang="cs-CZ" sz="2000" dirty="0"/>
              <a:t> probíhá na základě kontraktu uzavřeného s realizátorem a jeho výsledky jsou užívány nejen hlavními uživateli ale také subjekty reklamního a mediálního trhu. </a:t>
            </a:r>
            <a:r>
              <a:rPr lang="cs-CZ" sz="2000" dirty="0" err="1"/>
              <a:t>Peoplemetrový</a:t>
            </a:r>
            <a:r>
              <a:rPr lang="cs-CZ" sz="2000" dirty="0"/>
              <a:t> projekt byl oficiálně zahájen dne 1. 6. 1997. Členem asociace může být pouze právnická osoba s předmětem činnosti v oblastech výroby televizních pořadů a televizního vysílání.</a:t>
            </a:r>
          </a:p>
          <a:p>
            <a:r>
              <a:rPr lang="cs-CZ" sz="2000" dirty="0"/>
              <a:t>Více na </a:t>
            </a:r>
            <a:r>
              <a:rPr lang="cs-CZ" sz="2000" u="sng" dirty="0">
                <a:hlinkClick r:id="rId2"/>
              </a:rPr>
              <a:t>www.</a:t>
            </a:r>
            <a:r>
              <a:rPr lang="cs-CZ" sz="2000" u="sng" dirty="0" err="1">
                <a:hlinkClick r:id="rId2"/>
              </a:rPr>
              <a:t>ato.cz</a:t>
            </a:r>
            <a:r>
              <a:rPr lang="cs-CZ" sz="2000" dirty="0"/>
              <a:t>.</a:t>
            </a:r>
          </a:p>
          <a:p>
            <a:endParaRPr lang="cs-CZ" dirty="0"/>
          </a:p>
        </p:txBody>
      </p:sp>
      <p:pic>
        <p:nvPicPr>
          <p:cNvPr id="11265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6578" y="642918"/>
            <a:ext cx="2162477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158" y="285728"/>
            <a:ext cx="8643998" cy="657227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sz="4600" b="1" dirty="0">
                <a:solidFill>
                  <a:srgbClr val="FF0000"/>
                </a:solidFill>
              </a:rPr>
              <a:t>Sdružení pro </a:t>
            </a:r>
            <a:r>
              <a:rPr lang="cs-CZ" sz="4600" b="1" dirty="0" smtClean="0">
                <a:solidFill>
                  <a:srgbClr val="FF0000"/>
                </a:solidFill>
              </a:rPr>
              <a:t>internetovou </a:t>
            </a:r>
            <a:r>
              <a:rPr lang="cs-CZ" sz="4600" b="1" dirty="0">
                <a:solidFill>
                  <a:srgbClr val="FF0000"/>
                </a:solidFill>
              </a:rPr>
              <a:t>reklamu (SPIR</a:t>
            </a:r>
            <a:r>
              <a:rPr lang="cs-CZ" sz="4600" b="1" dirty="0" smtClean="0">
                <a:solidFill>
                  <a:srgbClr val="FF0000"/>
                </a:solidFill>
              </a:rPr>
              <a:t>)</a:t>
            </a:r>
          </a:p>
          <a:p>
            <a:pPr>
              <a:buNone/>
            </a:pPr>
            <a:endParaRPr lang="cs-CZ" sz="46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cs-CZ" sz="4600" b="1" dirty="0">
              <a:solidFill>
                <a:srgbClr val="FF0000"/>
              </a:solidFill>
            </a:endParaRPr>
          </a:p>
          <a:p>
            <a:pPr>
              <a:buNone/>
            </a:pPr>
            <a:endParaRPr lang="cs-CZ" sz="4600" b="1" dirty="0">
              <a:solidFill>
                <a:srgbClr val="FF0000"/>
              </a:solidFill>
            </a:endParaRPr>
          </a:p>
          <a:p>
            <a:r>
              <a:rPr lang="cs-CZ" dirty="0"/>
              <a:t>Hlavním úkolem Sdružení pro internetovou reklamu (SPIR) je podpora a prosazování Internetu jako plnohodnotného a perspektivního média. Zakládajícími členy je šest významných společností, které působí v oblasti internetové reklamy, v nejbližší době očekáváme a uvítáme zapojení řady dalších členů ze strany internetových médií i zadavatelů reklamy. </a:t>
            </a:r>
            <a:endParaRPr lang="cs-CZ" dirty="0" smtClean="0"/>
          </a:p>
          <a:p>
            <a:r>
              <a:rPr lang="cs-CZ" dirty="0" smtClean="0"/>
              <a:t>Hlavním </a:t>
            </a:r>
            <a:r>
              <a:rPr lang="cs-CZ" dirty="0"/>
              <a:t>úkolem Sdružení pro internetovou reklamu (SPIR) v nejbližším období je stát se zadavatelem a garantem jednotného výzkumu návštěvnosti internetu. Tento jednotný výzkum bude sloužit jako zdroj základních společných údajů o sledovanosti internetu v České republice ("</a:t>
            </a:r>
            <a:r>
              <a:rPr lang="cs-CZ" dirty="0" err="1"/>
              <a:t>one</a:t>
            </a:r>
            <a:r>
              <a:rPr lang="cs-CZ" dirty="0"/>
              <a:t> </a:t>
            </a:r>
            <a:r>
              <a:rPr lang="cs-CZ" dirty="0" err="1"/>
              <a:t>currency</a:t>
            </a:r>
            <a:r>
              <a:rPr lang="cs-CZ" dirty="0"/>
              <a:t>") a věříme, že bude mít velký význam pro stabilitu internetového reklamního trhu.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928670"/>
            <a:ext cx="196215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214290"/>
            <a:ext cx="8786874" cy="664371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cs-CZ" sz="5200" b="1" dirty="0" smtClean="0">
                <a:solidFill>
                  <a:srgbClr val="FF0000"/>
                </a:solidFill>
              </a:rPr>
              <a:t>Rada </a:t>
            </a:r>
            <a:r>
              <a:rPr lang="cs-CZ" sz="5200" b="1" dirty="0">
                <a:solidFill>
                  <a:srgbClr val="FF0000"/>
                </a:solidFill>
              </a:rPr>
              <a:t>pro reklamu (RPR</a:t>
            </a:r>
            <a:r>
              <a:rPr lang="cs-CZ" sz="5200" b="1" dirty="0" smtClean="0">
                <a:solidFill>
                  <a:srgbClr val="FF0000"/>
                </a:solidFill>
              </a:rPr>
              <a:t>)</a:t>
            </a:r>
          </a:p>
          <a:p>
            <a:pPr>
              <a:buNone/>
            </a:pPr>
            <a:endParaRPr lang="cs-CZ" sz="5200" b="1" dirty="0">
              <a:solidFill>
                <a:srgbClr val="FF0000"/>
              </a:solidFill>
            </a:endParaRPr>
          </a:p>
          <a:p>
            <a:pPr>
              <a:buNone/>
            </a:pPr>
            <a:endParaRPr lang="cs-CZ" sz="52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cs-CZ" sz="52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cs-CZ" sz="5200" b="1" dirty="0">
              <a:solidFill>
                <a:srgbClr val="FF0000"/>
              </a:solidFill>
            </a:endParaRPr>
          </a:p>
          <a:p>
            <a:r>
              <a:rPr lang="cs-CZ" sz="4600" dirty="0"/>
              <a:t>RADA PRO REKLAMU byla založena v srpnu 1994 zadavateli, agenturami a médii po vzoru vyspělých evropských států jako první východoevropská organizace samoregulace reklamy k dosažení čestné, decentní, legální a pravdivé reklamy na území České republiky. </a:t>
            </a:r>
            <a:endParaRPr lang="cs-CZ" sz="4600" dirty="0" smtClean="0"/>
          </a:p>
          <a:p>
            <a:r>
              <a:rPr lang="cs-CZ" sz="4600" dirty="0" smtClean="0"/>
              <a:t>Samoregulací </a:t>
            </a:r>
            <a:r>
              <a:rPr lang="cs-CZ" sz="4600" dirty="0"/>
              <a:t>reklamy chápeme nezasahování státu do oblasti reklamy a její regulaci samotným reklamním průmyslem. Samoregulace je velmi flexibilní, rychle se adaptující nástroj, reflektující vývoj a změny na reklamním trhu. RADA má v současnosti 19 členů, kteří tvoří Valnou hromadu.</a:t>
            </a:r>
          </a:p>
          <a:p>
            <a:r>
              <a:rPr lang="cs-CZ" sz="4600" dirty="0"/>
              <a:t>Více na </a:t>
            </a:r>
            <a:r>
              <a:rPr lang="cs-CZ" sz="4600" u="sng" dirty="0">
                <a:hlinkClick r:id="rId2"/>
              </a:rPr>
              <a:t>www.</a:t>
            </a:r>
            <a:r>
              <a:rPr lang="cs-CZ" sz="4600" u="sng" dirty="0" err="1">
                <a:hlinkClick r:id="rId2"/>
              </a:rPr>
              <a:t>rpr.cz</a:t>
            </a:r>
            <a:r>
              <a:rPr lang="cs-CZ" sz="4600" dirty="0"/>
              <a:t>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  <p:pic>
        <p:nvPicPr>
          <p:cNvPr id="20482" name="Picture 2" descr="http://easymagazine.cz/sites/all/files/basic-images/article/temp_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01931" y="285728"/>
            <a:ext cx="4484911" cy="18573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0"/>
            <a:ext cx="8929718" cy="671514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sz="5800" b="1" dirty="0">
                <a:solidFill>
                  <a:srgbClr val="FF0000"/>
                </a:solidFill>
              </a:rPr>
              <a:t>Asociace českých reklamních agentur </a:t>
            </a:r>
            <a:r>
              <a:rPr lang="cs-CZ" sz="5800" b="1" dirty="0" smtClean="0">
                <a:solidFill>
                  <a:srgbClr val="FF0000"/>
                </a:solidFill>
              </a:rPr>
              <a:t>a marketingové </a:t>
            </a:r>
            <a:r>
              <a:rPr lang="cs-CZ" sz="5800" b="1" dirty="0">
                <a:solidFill>
                  <a:srgbClr val="FF0000"/>
                </a:solidFill>
              </a:rPr>
              <a:t>komunikace (AČRA MK</a:t>
            </a:r>
            <a:r>
              <a:rPr lang="cs-CZ" sz="5800" b="1" dirty="0" smtClean="0">
                <a:solidFill>
                  <a:srgbClr val="FF0000"/>
                </a:solidFill>
              </a:rPr>
              <a:t>)</a:t>
            </a:r>
          </a:p>
          <a:p>
            <a:pPr>
              <a:buNone/>
            </a:pPr>
            <a:endParaRPr lang="cs-CZ" sz="5800" b="1" dirty="0">
              <a:solidFill>
                <a:srgbClr val="FF0000"/>
              </a:solidFill>
            </a:endParaRPr>
          </a:p>
          <a:p>
            <a:pPr>
              <a:buNone/>
            </a:pPr>
            <a:endParaRPr lang="cs-CZ" sz="5800" b="1" dirty="0">
              <a:solidFill>
                <a:srgbClr val="FF0000"/>
              </a:solidFill>
            </a:endParaRPr>
          </a:p>
          <a:p>
            <a:r>
              <a:rPr lang="cs-CZ" dirty="0"/>
              <a:t>AČRA M.K. je dobrovolným, nepolitickým sdružením fyzických a právnických osob, které se zabývají reklamními a marketingovými službami. AČRA M.K. je jedinou profesní organizací, která od svého vzniku v roce 1992 sdružuje výhradně české reklamní agentury. AČRA M.K. je členem RPR - Rady pro reklamu. Její členové jsou povinni respektovat jak obecná ustanovení, tak i Kodex reklamy a jeho etická pravidla (normy). AČRA M.K. je členem Hospodářské komory ČR. Hlavním cílem Asociace je již od počátku zvyšování profesionální úrovně české reklamy a ostatních činností v rámci marketingové komunikace. </a:t>
            </a:r>
            <a:endParaRPr lang="cs-CZ" dirty="0" smtClean="0"/>
          </a:p>
          <a:p>
            <a:r>
              <a:rPr lang="cs-CZ" dirty="0" smtClean="0"/>
              <a:t>Vyvíjí </a:t>
            </a:r>
            <a:r>
              <a:rPr lang="cs-CZ" dirty="0"/>
              <a:t>činnost k prosazování co nejvyšší profesionality v činnosti členů a snaží se prosazovat příznivé image reklamy u české veřejnosti. Chrání profesní zájmy svých členů, lobbuje v jejich prospěch a pomáhá vytvářet profesionální platformu českých reklamních agentur.</a:t>
            </a:r>
          </a:p>
          <a:p>
            <a:r>
              <a:rPr lang="cs-CZ" dirty="0"/>
              <a:t>Více na </a:t>
            </a:r>
            <a:r>
              <a:rPr lang="cs-CZ" u="sng" dirty="0">
                <a:hlinkClick r:id="rId2"/>
              </a:rPr>
              <a:t>www.</a:t>
            </a:r>
            <a:r>
              <a:rPr lang="cs-CZ" u="sng" dirty="0" err="1">
                <a:hlinkClick r:id="rId2"/>
              </a:rPr>
              <a:t>acra</a:t>
            </a:r>
            <a:r>
              <a:rPr lang="cs-CZ" u="sng" dirty="0">
                <a:hlinkClick r:id="rId2"/>
              </a:rPr>
              <a:t>-</a:t>
            </a:r>
            <a:r>
              <a:rPr lang="cs-CZ" u="sng" dirty="0" err="1">
                <a:hlinkClick r:id="rId2"/>
              </a:rPr>
              <a:t>mk.cz</a:t>
            </a:r>
            <a:endParaRPr lang="cs-CZ" dirty="0"/>
          </a:p>
        </p:txBody>
      </p:sp>
      <p:pic>
        <p:nvPicPr>
          <p:cNvPr id="19458" name="Picture 2" descr="http://www.evidio.cz/files/partneri/ACRA_logo-small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77568" y="1142984"/>
            <a:ext cx="2604508" cy="10001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44" y="142852"/>
            <a:ext cx="8858312" cy="671514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sz="4600" b="1" dirty="0">
                <a:solidFill>
                  <a:srgbClr val="FF0000"/>
                </a:solidFill>
              </a:rPr>
              <a:t>Kancelář ověřování nákladu tisku - Audit </a:t>
            </a:r>
            <a:r>
              <a:rPr lang="cs-CZ" sz="4600" b="1" dirty="0" err="1">
                <a:solidFill>
                  <a:srgbClr val="FF0000"/>
                </a:solidFill>
              </a:rPr>
              <a:t>Bureau</a:t>
            </a:r>
            <a:r>
              <a:rPr lang="cs-CZ" sz="4600" b="1" dirty="0">
                <a:solidFill>
                  <a:srgbClr val="FF0000"/>
                </a:solidFill>
              </a:rPr>
              <a:t> </a:t>
            </a:r>
            <a:r>
              <a:rPr lang="cs-CZ" sz="4600" b="1" dirty="0" err="1">
                <a:solidFill>
                  <a:srgbClr val="FF0000"/>
                </a:solidFill>
              </a:rPr>
              <a:t>of</a:t>
            </a:r>
            <a:r>
              <a:rPr lang="cs-CZ" sz="4600" b="1" dirty="0">
                <a:solidFill>
                  <a:srgbClr val="FF0000"/>
                </a:solidFill>
              </a:rPr>
              <a:t> </a:t>
            </a:r>
            <a:r>
              <a:rPr lang="cs-CZ" sz="4600" b="1" dirty="0" err="1">
                <a:solidFill>
                  <a:srgbClr val="FF0000"/>
                </a:solidFill>
              </a:rPr>
              <a:t>Circulations</a:t>
            </a:r>
            <a:r>
              <a:rPr lang="cs-CZ" sz="4600" b="1" dirty="0">
                <a:solidFill>
                  <a:srgbClr val="FF0000"/>
                </a:solidFill>
              </a:rPr>
              <a:t> (ABC ČR</a:t>
            </a:r>
            <a:r>
              <a:rPr lang="cs-CZ" sz="4600" b="1" dirty="0" smtClean="0">
                <a:solidFill>
                  <a:srgbClr val="FF0000"/>
                </a:solidFill>
              </a:rPr>
              <a:t>)</a:t>
            </a:r>
          </a:p>
          <a:p>
            <a:pPr>
              <a:buNone/>
            </a:pPr>
            <a:endParaRPr lang="cs-CZ" sz="3100" b="1" dirty="0">
              <a:solidFill>
                <a:srgbClr val="FF0000"/>
              </a:solidFill>
            </a:endParaRPr>
          </a:p>
          <a:p>
            <a:endParaRPr lang="cs-CZ" sz="3100" dirty="0" smtClean="0"/>
          </a:p>
          <a:p>
            <a:endParaRPr lang="cs-CZ" sz="3100" dirty="0"/>
          </a:p>
          <a:p>
            <a:endParaRPr lang="cs-CZ" sz="3100" dirty="0" smtClean="0"/>
          </a:p>
          <a:p>
            <a:r>
              <a:rPr lang="cs-CZ" sz="3100" dirty="0" smtClean="0"/>
              <a:t>V </a:t>
            </a:r>
            <a:r>
              <a:rPr lang="cs-CZ" sz="3100" dirty="0"/>
              <a:t>České republice zajišťuje ověřování nákladu tisku ABC ČR (Audit </a:t>
            </a:r>
            <a:r>
              <a:rPr lang="cs-CZ" sz="3100" dirty="0" err="1"/>
              <a:t>Bureau</a:t>
            </a:r>
            <a:r>
              <a:rPr lang="cs-CZ" sz="3100" dirty="0"/>
              <a:t> </a:t>
            </a:r>
            <a:r>
              <a:rPr lang="cs-CZ" sz="3100" dirty="0" err="1"/>
              <a:t>of</a:t>
            </a:r>
            <a:r>
              <a:rPr lang="cs-CZ" sz="3100" dirty="0"/>
              <a:t> </a:t>
            </a:r>
            <a:r>
              <a:rPr lang="cs-CZ" sz="3100" dirty="0" err="1"/>
              <a:t>Circulations</a:t>
            </a:r>
            <a:r>
              <a:rPr lang="cs-CZ" sz="3100" dirty="0"/>
              <a:t> - Kancelář ověřování nákladu tisku). ABC ČR je členem IF ABC - (</a:t>
            </a:r>
            <a:r>
              <a:rPr lang="cs-CZ" sz="3100" dirty="0" err="1"/>
              <a:t>International</a:t>
            </a:r>
            <a:r>
              <a:rPr lang="cs-CZ" sz="3100" dirty="0"/>
              <a:t> </a:t>
            </a:r>
            <a:r>
              <a:rPr lang="cs-CZ" sz="3100" dirty="0" err="1"/>
              <a:t>Federation</a:t>
            </a:r>
            <a:r>
              <a:rPr lang="cs-CZ" sz="3100" dirty="0"/>
              <a:t> </a:t>
            </a:r>
            <a:r>
              <a:rPr lang="cs-CZ" sz="3100" dirty="0" err="1"/>
              <a:t>of</a:t>
            </a:r>
            <a:r>
              <a:rPr lang="cs-CZ" sz="3100" dirty="0"/>
              <a:t> Audit </a:t>
            </a:r>
            <a:r>
              <a:rPr lang="cs-CZ" sz="3100" dirty="0" err="1"/>
              <a:t>Bureaux</a:t>
            </a:r>
            <a:r>
              <a:rPr lang="cs-CZ" sz="3100" dirty="0"/>
              <a:t> </a:t>
            </a:r>
            <a:r>
              <a:rPr lang="cs-CZ" sz="3100" dirty="0" err="1"/>
              <a:t>of</a:t>
            </a:r>
            <a:r>
              <a:rPr lang="cs-CZ" sz="3100" dirty="0"/>
              <a:t> </a:t>
            </a:r>
            <a:r>
              <a:rPr lang="cs-CZ" sz="3100" dirty="0" err="1"/>
              <a:t>Circulations</a:t>
            </a:r>
            <a:r>
              <a:rPr lang="cs-CZ" sz="3100" dirty="0"/>
              <a:t>) Mezinárodní federace kanceláří ověřování nákladu tisku. Členové této federace jsou statutem zavázáni k dodržování mezinárodních standardů při publikování ověřených údajů. </a:t>
            </a:r>
            <a:endParaRPr lang="cs-CZ" sz="3100" dirty="0" smtClean="0"/>
          </a:p>
          <a:p>
            <a:r>
              <a:rPr lang="cs-CZ" sz="3100" dirty="0" smtClean="0"/>
              <a:t>Ověřování </a:t>
            </a:r>
            <a:r>
              <a:rPr lang="cs-CZ" sz="3100" dirty="0"/>
              <a:t>nákladu tisku probíhá v České republice od března 1993, kdy tuto službu začala organizačně a metodicky zajišťovat UVDT. Od 1. ledna 1997 zajišťuje zveřejňování nákladu tisku v plném rozsahu sdružení právnických osob ABC ČR, které je neziskovou organizací s tripartitním zastoupením vydavatelů (Unie vydavatelů - UVDT), reklamních agentur (Asociace komunikačních agentur - AKA) a inzerentů (České sdružení pro značkové výrobky- ČSZV).</a:t>
            </a:r>
          </a:p>
          <a:p>
            <a:r>
              <a:rPr lang="cs-CZ" sz="3100" dirty="0"/>
              <a:t>Více na </a:t>
            </a:r>
            <a:r>
              <a:rPr lang="cs-CZ" sz="3100" u="sng" dirty="0">
                <a:hlinkClick r:id="rId2"/>
              </a:rPr>
              <a:t>www.</a:t>
            </a:r>
            <a:r>
              <a:rPr lang="cs-CZ" sz="3100" u="sng" dirty="0" err="1">
                <a:hlinkClick r:id="rId2"/>
              </a:rPr>
              <a:t>abccr.cz</a:t>
            </a:r>
            <a:r>
              <a:rPr lang="cs-CZ" sz="3100" dirty="0"/>
              <a:t>.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23554" name="Picture 2" descr="http://www.foliomag.com/files/images/AAM_ABC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00826" y="857232"/>
            <a:ext cx="2109815" cy="14381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887</TotalTime>
  <Words>2266</Words>
  <Application>Microsoft Office PowerPoint</Application>
  <PresentationFormat>Předvádění na obrazovce (4:3)</PresentationFormat>
  <Paragraphs>150</Paragraphs>
  <Slides>24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Motiv sady Office</vt:lpstr>
      <vt:lpstr>Asociace komunikačních agentur v ČR </vt:lpstr>
      <vt:lpstr>Snímek 2</vt:lpstr>
      <vt:lpstr>Partneři AKA</vt:lpstr>
      <vt:lpstr>Více na www.uvdt.cz 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  <vt:lpstr>Snímek 20</vt:lpstr>
      <vt:lpstr>Snímek 21</vt:lpstr>
      <vt:lpstr>Snímek 22</vt:lpstr>
      <vt:lpstr>Snímek 23</vt:lpstr>
      <vt:lpstr>Snímek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Asociace komunikačních agentur v ČR</dc:title>
  <dc:creator>Lenovo</dc:creator>
  <cp:lastModifiedBy>Lenovo</cp:lastModifiedBy>
  <cp:revision>12</cp:revision>
  <dcterms:created xsi:type="dcterms:W3CDTF">2016-03-27T16:36:47Z</dcterms:created>
  <dcterms:modified xsi:type="dcterms:W3CDTF">2016-03-28T08:15:56Z</dcterms:modified>
</cp:coreProperties>
</file>