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9" r:id="rId4"/>
    <p:sldId id="259" r:id="rId5"/>
    <p:sldId id="260" r:id="rId6"/>
    <p:sldId id="277" r:id="rId7"/>
    <p:sldId id="261" r:id="rId8"/>
    <p:sldId id="278" r:id="rId9"/>
    <p:sldId id="262" r:id="rId10"/>
    <p:sldId id="263" r:id="rId11"/>
    <p:sldId id="264" r:id="rId12"/>
    <p:sldId id="265" r:id="rId13"/>
    <p:sldId id="266" r:id="rId14"/>
    <p:sldId id="267" r:id="rId15"/>
    <p:sldId id="268" r:id="rId16"/>
    <p:sldId id="269" r:id="rId17"/>
    <p:sldId id="270" r:id="rId18"/>
    <p:sldId id="271" r:id="rId19"/>
    <p:sldId id="280" r:id="rId20"/>
    <p:sldId id="272" r:id="rId21"/>
    <p:sldId id="273" r:id="rId22"/>
    <p:sldId id="274" r:id="rId23"/>
    <p:sldId id="275" r:id="rId24"/>
    <p:sldId id="276" r:id="rId25"/>
    <p:sldId id="281" r:id="rId26"/>
    <p:sldId id="282" r:id="rId27"/>
    <p:sldId id="283"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2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D344450-033D-4074-94CF-6EDA8825412D}"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D344450-033D-4074-94CF-6EDA8825412D}" type="datetimeFigureOut">
              <a:rPr lang="cs-CZ" smtClean="0"/>
              <a:t>19.4.2016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D344450-033D-4074-94CF-6EDA8825412D}" type="datetimeFigureOut">
              <a:rPr lang="cs-CZ" smtClean="0"/>
              <a:t>19.4.2016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D344450-033D-4074-94CF-6EDA8825412D}" type="datetimeFigureOut">
              <a:rPr lang="cs-CZ" smtClean="0"/>
              <a:t>19.4.2016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D344450-033D-4074-94CF-6EDA8825412D}"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D344450-033D-4074-94CF-6EDA8825412D}" type="datetimeFigureOut">
              <a:rPr lang="cs-CZ" smtClean="0"/>
              <a:t>19.4.2016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435B90-1B58-44E0-852A-0C34AB954165}"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44450-033D-4074-94CF-6EDA8825412D}" type="datetimeFigureOut">
              <a:rPr lang="cs-CZ" smtClean="0"/>
              <a:t>19.4.2016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5B90-1B58-44E0-852A-0C34AB95416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500042"/>
            <a:ext cx="8572560" cy="1384995"/>
          </a:xfrm>
          <a:prstGeom prst="rect">
            <a:avLst/>
          </a:prstGeom>
          <a:noFill/>
        </p:spPr>
        <p:txBody>
          <a:bodyPr wrap="square" rtlCol="0">
            <a:spAutoFit/>
          </a:bodyPr>
          <a:lstStyle/>
          <a:p>
            <a:r>
              <a:rPr lang="cs-CZ" sz="2800" b="1" dirty="0" smtClean="0">
                <a:solidFill>
                  <a:srgbClr val="FF0000"/>
                </a:solidFill>
              </a:rPr>
              <a:t>Strukturovaný chaos, jako základ mediální komunikace. </a:t>
            </a:r>
            <a:r>
              <a:rPr lang="cs-CZ" sz="2800" dirty="0" smtClean="0"/>
              <a:t>(Zdá se to nesmyslné? Možná, že to nesmysl není…)</a:t>
            </a:r>
          </a:p>
          <a:p>
            <a:r>
              <a:rPr lang="cs-CZ" sz="2800" b="1" dirty="0" smtClean="0">
                <a:solidFill>
                  <a:srgbClr val="FF0000"/>
                </a:solidFill>
              </a:rPr>
              <a:t>Inspirace </a:t>
            </a:r>
            <a:r>
              <a:rPr lang="cs-CZ" sz="2800" b="1" dirty="0" err="1" smtClean="0">
                <a:solidFill>
                  <a:srgbClr val="FF0000"/>
                </a:solidFill>
              </a:rPr>
              <a:t>Timoty</a:t>
            </a:r>
            <a:r>
              <a:rPr lang="cs-CZ" sz="2800" b="1" dirty="0" smtClean="0">
                <a:solidFill>
                  <a:srgbClr val="FF0000"/>
                </a:solidFill>
              </a:rPr>
              <a:t> </a:t>
            </a:r>
            <a:r>
              <a:rPr lang="cs-CZ" sz="2800" b="1" dirty="0" err="1" smtClean="0">
                <a:solidFill>
                  <a:srgbClr val="FF0000"/>
                </a:solidFill>
              </a:rPr>
              <a:t>Learyho</a:t>
            </a:r>
            <a:r>
              <a:rPr lang="cs-CZ" sz="2800" b="1" dirty="0" smtClean="0">
                <a:solidFill>
                  <a:srgbClr val="FF0000"/>
                </a:solidFill>
              </a:rPr>
              <a:t> teorií „Chaos a </a:t>
            </a:r>
            <a:r>
              <a:rPr lang="cs-CZ" sz="2800" b="1" dirty="0" err="1" smtClean="0">
                <a:solidFill>
                  <a:srgbClr val="FF0000"/>
                </a:solidFill>
              </a:rPr>
              <a:t>kyberkultura</a:t>
            </a:r>
            <a:r>
              <a:rPr lang="cs-CZ" sz="2800" b="1" dirty="0" smtClean="0">
                <a:solidFill>
                  <a:srgbClr val="FF0000"/>
                </a:solidFill>
              </a:rPr>
              <a:t>“</a:t>
            </a:r>
            <a:endParaRPr lang="cs-CZ" sz="2800" b="1" dirty="0">
              <a:solidFill>
                <a:srgbClr val="FF0000"/>
              </a:solidFill>
            </a:endParaRPr>
          </a:p>
        </p:txBody>
      </p:sp>
      <p:sp>
        <p:nvSpPr>
          <p:cNvPr id="4" name="TextovéPole 3"/>
          <p:cNvSpPr txBox="1"/>
          <p:nvPr/>
        </p:nvSpPr>
        <p:spPr>
          <a:xfrm>
            <a:off x="214282" y="2428868"/>
            <a:ext cx="5357850" cy="4154984"/>
          </a:xfrm>
          <a:prstGeom prst="rect">
            <a:avLst/>
          </a:prstGeom>
          <a:noFill/>
        </p:spPr>
        <p:txBody>
          <a:bodyPr wrap="square" rtlCol="0">
            <a:spAutoFit/>
          </a:bodyPr>
          <a:lstStyle/>
          <a:p>
            <a:r>
              <a:rPr lang="cs-CZ" sz="2400" b="1" dirty="0" err="1"/>
              <a:t>Timothy</a:t>
            </a:r>
            <a:r>
              <a:rPr lang="cs-CZ" sz="2400" b="1" dirty="0"/>
              <a:t> </a:t>
            </a:r>
            <a:r>
              <a:rPr lang="cs-CZ" sz="2400" b="1" dirty="0" err="1"/>
              <a:t>Francis</a:t>
            </a:r>
            <a:r>
              <a:rPr lang="cs-CZ" sz="2400" b="1" dirty="0"/>
              <a:t> </a:t>
            </a:r>
            <a:r>
              <a:rPr lang="cs-CZ" sz="2400" b="1" dirty="0" err="1"/>
              <a:t>Leary</a:t>
            </a:r>
            <a:r>
              <a:rPr lang="cs-CZ" sz="2400" dirty="0"/>
              <a:t> (22.října 1920 - 31 května 1996) byl americký psycholog, </a:t>
            </a:r>
            <a:r>
              <a:rPr lang="cs-CZ" sz="2400" dirty="0" smtClean="0"/>
              <a:t>filozof a </a:t>
            </a:r>
            <a:r>
              <a:rPr lang="cs-CZ" sz="2400" dirty="0"/>
              <a:t>spisovatel známý pro obhajovat </a:t>
            </a:r>
            <a:r>
              <a:rPr lang="cs-CZ" sz="2400" dirty="0" smtClean="0"/>
              <a:t>průzkumu </a:t>
            </a:r>
            <a:r>
              <a:rPr lang="cs-CZ" sz="2400" dirty="0"/>
              <a:t>terapeutického potenciálu psychedelických drog za řízených podmínek. </a:t>
            </a:r>
            <a:r>
              <a:rPr lang="cs-CZ" sz="2400" dirty="0" err="1"/>
              <a:t>Leary</a:t>
            </a:r>
            <a:r>
              <a:rPr lang="cs-CZ" sz="2400" dirty="0"/>
              <a:t> dělal pokusy v rámci </a:t>
            </a:r>
            <a:r>
              <a:rPr lang="cs-CZ" sz="2400" dirty="0" smtClean="0"/>
              <a:t>“Harvard </a:t>
            </a:r>
            <a:r>
              <a:rPr lang="cs-CZ" sz="2400" dirty="0" err="1"/>
              <a:t>Psilocybin</a:t>
            </a:r>
            <a:r>
              <a:rPr lang="cs-CZ" sz="2400" dirty="0"/>
              <a:t> projekt </a:t>
            </a:r>
            <a:r>
              <a:rPr lang="cs-CZ" sz="2400" dirty="0" smtClean="0"/>
              <a:t>“. Jako filozof hledal jiné a nonkonformní cesty, které by dokázaly odpovědět na naléhavé otázky bytí a mezilidské komunikace  v současné společnosti. </a:t>
            </a:r>
            <a:endParaRPr lang="cs-CZ" sz="2400" dirty="0"/>
          </a:p>
        </p:txBody>
      </p:sp>
      <p:pic>
        <p:nvPicPr>
          <p:cNvPr id="20484" name="Picture 4" descr="http://archives.nypl.org/uploads/documents/living_at_full/collection_9097_Leary.jpg"/>
          <p:cNvPicPr>
            <a:picLocks noChangeAspect="1" noChangeArrowheads="1"/>
          </p:cNvPicPr>
          <p:nvPr/>
        </p:nvPicPr>
        <p:blipFill>
          <a:blip r:embed="rId2"/>
          <a:srcRect/>
          <a:stretch>
            <a:fillRect/>
          </a:stretch>
        </p:blipFill>
        <p:spPr bwMode="auto">
          <a:xfrm>
            <a:off x="5896675" y="2786058"/>
            <a:ext cx="3028269" cy="38909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85728"/>
            <a:ext cx="8572560" cy="6647974"/>
          </a:xfrm>
          <a:prstGeom prst="rect">
            <a:avLst/>
          </a:prstGeom>
          <a:noFill/>
        </p:spPr>
        <p:txBody>
          <a:bodyPr wrap="square" rtlCol="0">
            <a:spAutoFit/>
          </a:bodyPr>
          <a:lstStyle/>
          <a:p>
            <a:r>
              <a:rPr lang="cs-CZ" dirty="0"/>
              <a:t> </a:t>
            </a:r>
          </a:p>
          <a:p>
            <a:r>
              <a:rPr lang="cs-CZ" sz="2400" b="1" dirty="0" smtClean="0">
                <a:solidFill>
                  <a:srgbClr val="FF0000"/>
                </a:solidFill>
              </a:rPr>
              <a:t>ŘÍZENÍ CHAOSU</a:t>
            </a:r>
          </a:p>
          <a:p>
            <a:endParaRPr lang="cs-CZ" sz="2400" dirty="0" smtClean="0"/>
          </a:p>
          <a:p>
            <a:r>
              <a:rPr lang="cs-CZ" sz="2400" dirty="0" smtClean="0"/>
              <a:t>Pro </a:t>
            </a:r>
            <a:r>
              <a:rPr lang="cs-CZ" sz="2400" dirty="0"/>
              <a:t>ty, kdo uplatňovali zákon a řád, bylo vše zcela jednoduché. Tam nahoře, v té partě za Velkou branou na Olympské magistrále, jsou nesmrtelní bohové a bohyně. A pak jsme tu my -- bezvýznamní smrtelníci, otročící tady dole na planině na laciných pozemcích. </a:t>
            </a:r>
          </a:p>
          <a:p>
            <a:endParaRPr lang="cs-CZ" sz="2400" dirty="0" smtClean="0"/>
          </a:p>
          <a:p>
            <a:endParaRPr lang="cs-CZ" sz="2400" dirty="0"/>
          </a:p>
          <a:p>
            <a:endParaRPr lang="cs-CZ" sz="2400" dirty="0" smtClean="0"/>
          </a:p>
          <a:p>
            <a:endParaRPr lang="cs-CZ" sz="2400" dirty="0"/>
          </a:p>
          <a:p>
            <a:endParaRPr lang="cs-CZ" sz="2400" dirty="0" smtClean="0"/>
          </a:p>
          <a:p>
            <a:r>
              <a:rPr lang="cs-CZ" sz="2400" dirty="0"/>
              <a:t> </a:t>
            </a:r>
          </a:p>
          <a:p>
            <a:r>
              <a:rPr lang="cs-CZ" sz="2400" dirty="0"/>
              <a:t>Představa jedince schopného volby a vědomého si své individuality se zdála být holou pošetilostí či dokonce drtivou noční můrou -- nejen pro autoritářské byrokraty, ale i pro liberály vybavené zdravým úsudkem. </a:t>
            </a:r>
            <a:r>
              <a:rPr lang="cs-CZ" sz="2400" b="1" dirty="0">
                <a:solidFill>
                  <a:srgbClr val="FF0000"/>
                </a:solidFill>
              </a:rPr>
              <a:t>Chaos je přece třeba kontrolovat! </a:t>
            </a:r>
          </a:p>
          <a:p>
            <a:r>
              <a:rPr lang="cs-CZ" sz="2400" dirty="0"/>
              <a:t> </a:t>
            </a:r>
          </a:p>
        </p:txBody>
      </p:sp>
      <p:pic>
        <p:nvPicPr>
          <p:cNvPr id="14337" name="Picture 1"/>
          <p:cNvPicPr>
            <a:picLocks noChangeAspect="1" noChangeArrowheads="1"/>
          </p:cNvPicPr>
          <p:nvPr/>
        </p:nvPicPr>
        <p:blipFill>
          <a:blip r:embed="rId2"/>
          <a:srcRect/>
          <a:stretch>
            <a:fillRect/>
          </a:stretch>
        </p:blipFill>
        <p:spPr bwMode="auto">
          <a:xfrm>
            <a:off x="142844" y="2907142"/>
            <a:ext cx="4000528" cy="211181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428604"/>
            <a:ext cx="8429684" cy="6278642"/>
          </a:xfrm>
          <a:prstGeom prst="rect">
            <a:avLst/>
          </a:prstGeom>
          <a:noFill/>
        </p:spPr>
        <p:txBody>
          <a:bodyPr wrap="square" rtlCol="0">
            <a:spAutoFit/>
          </a:bodyPr>
          <a:lstStyle/>
          <a:p>
            <a:r>
              <a:rPr lang="cs-CZ" sz="2400" dirty="0" smtClean="0"/>
              <a:t>Standardním postupem, jak si podrobit a ovládnout nepředstavitelnou složitost, jež nás obklopuje, je stvořit pár nadoblačných božstev - čím infantilnějších, tím lepších - a stanovit pár nanicovatých pravidel: Cti otce svého a matku svou atd. Pravidla jsou jednoduchá a zní logicky. Je třeba se jimi pasívně řídit. Modlit se. Obětovat. Pracovat. Věřit. </a:t>
            </a:r>
          </a:p>
          <a:p>
            <a:endParaRPr lang="cs-CZ" sz="2400" dirty="0"/>
          </a:p>
          <a:p>
            <a:endParaRPr lang="cs-CZ" sz="2400" dirty="0" smtClean="0"/>
          </a:p>
          <a:p>
            <a:endParaRPr lang="cs-CZ" sz="2400" dirty="0"/>
          </a:p>
          <a:p>
            <a:endParaRPr lang="cs-CZ" sz="2400" dirty="0" smtClean="0"/>
          </a:p>
          <a:p>
            <a:endParaRPr lang="cs-CZ" sz="2400" dirty="0" smtClean="0"/>
          </a:p>
          <a:p>
            <a:r>
              <a:rPr lang="cs-CZ" sz="2400" dirty="0" smtClean="0"/>
              <a:t> </a:t>
            </a:r>
          </a:p>
          <a:p>
            <a:r>
              <a:rPr lang="cs-CZ" sz="2400" dirty="0" smtClean="0"/>
              <a:t>A pak, znuděnost budiž pochválena, je třeba zamezit terorizujícím zmínkám o jedincích, kteří se potloukají po tomto rozvráceném vesmíru, zbaveném smyslu, ve snaze pořídit si nějaké individuální Já. </a:t>
            </a:r>
          </a:p>
          <a:p>
            <a:endParaRPr lang="cs-CZ" dirty="0"/>
          </a:p>
        </p:txBody>
      </p:sp>
      <p:pic>
        <p:nvPicPr>
          <p:cNvPr id="13313" name="Picture 1"/>
          <p:cNvPicPr>
            <a:picLocks noChangeAspect="1" noChangeArrowheads="1"/>
          </p:cNvPicPr>
          <p:nvPr/>
        </p:nvPicPr>
        <p:blipFill>
          <a:blip r:embed="rId2"/>
          <a:srcRect/>
          <a:stretch>
            <a:fillRect/>
          </a:stretch>
        </p:blipFill>
        <p:spPr bwMode="auto">
          <a:xfrm>
            <a:off x="6000760" y="2714620"/>
            <a:ext cx="2576522" cy="19184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428604"/>
            <a:ext cx="9001156" cy="3323987"/>
          </a:xfrm>
          <a:prstGeom prst="rect">
            <a:avLst/>
          </a:prstGeom>
          <a:noFill/>
        </p:spPr>
        <p:txBody>
          <a:bodyPr wrap="square" rtlCol="0">
            <a:spAutoFit/>
          </a:bodyPr>
          <a:lstStyle/>
          <a:p>
            <a:r>
              <a:rPr lang="cs-CZ" sz="2400" dirty="0"/>
              <a:t>Prvními, kdo se pokusili vtisknout chaosu nějaký řád, byli</a:t>
            </a:r>
            <a:r>
              <a:rPr lang="cs-CZ" sz="2400" b="1" dirty="0"/>
              <a:t> </a:t>
            </a:r>
            <a:r>
              <a:rPr lang="cs-CZ" sz="2400" b="1" dirty="0">
                <a:solidFill>
                  <a:srgbClr val="FF0000"/>
                </a:solidFill>
              </a:rPr>
              <a:t>hinduističtí mudrci. </a:t>
            </a:r>
            <a:r>
              <a:rPr lang="cs-CZ" sz="2400" dirty="0"/>
              <a:t>Vyvinuli metodu pro ovládání mozku, zvanou jóga. Buddhisté vytvořili mj. jeden z významných praktických manuálů pro samostatné řízení myšlení, </a:t>
            </a:r>
            <a:r>
              <a:rPr lang="cs-CZ" sz="2400" b="1" dirty="0">
                <a:solidFill>
                  <a:srgbClr val="FF0000"/>
                </a:solidFill>
              </a:rPr>
              <a:t>Tibetskou knihu mrtvých</a:t>
            </a:r>
            <a:r>
              <a:rPr lang="cs-CZ" sz="2400" dirty="0" smtClean="0"/>
              <a:t>.</a:t>
            </a:r>
          </a:p>
          <a:p>
            <a:r>
              <a:rPr lang="cs-CZ" sz="2400" b="1" dirty="0" smtClean="0">
                <a:solidFill>
                  <a:srgbClr val="FF0000"/>
                </a:solidFill>
              </a:rPr>
              <a:t>Čínští </a:t>
            </a:r>
            <a:r>
              <a:rPr lang="cs-CZ" sz="2400" b="1" dirty="0">
                <a:solidFill>
                  <a:srgbClr val="FF0000"/>
                </a:solidFill>
              </a:rPr>
              <a:t>taoisté </a:t>
            </a:r>
            <a:r>
              <a:rPr lang="cs-CZ" sz="2400" dirty="0"/>
              <a:t>přispěli naukou o umění, jak se poddat proudu: nelpět na žádných myšlenkových strukturách, ale být v pohybu a vyvíjet se. Poselství znělo: </a:t>
            </a:r>
            <a:r>
              <a:rPr lang="cs-CZ" sz="2400" b="1" dirty="0">
                <a:solidFill>
                  <a:srgbClr val="FF0000"/>
                </a:solidFill>
              </a:rPr>
              <a:t>Buď v klidu. Nepropadej panice. Chaos je dobrá věc. </a:t>
            </a:r>
            <a:r>
              <a:rPr lang="cs-CZ" sz="2400" dirty="0"/>
              <a:t>Chaos vytváří nekonečné množství možností. </a:t>
            </a:r>
          </a:p>
          <a:p>
            <a:endParaRPr lang="cs-CZ" dirty="0"/>
          </a:p>
        </p:txBody>
      </p:sp>
      <p:pic>
        <p:nvPicPr>
          <p:cNvPr id="12289" name="Picture 1"/>
          <p:cNvPicPr>
            <a:picLocks noChangeAspect="1" noChangeArrowheads="1"/>
          </p:cNvPicPr>
          <p:nvPr/>
        </p:nvPicPr>
        <p:blipFill>
          <a:blip r:embed="rId2"/>
          <a:srcRect/>
          <a:stretch>
            <a:fillRect/>
          </a:stretch>
        </p:blipFill>
        <p:spPr bwMode="auto">
          <a:xfrm>
            <a:off x="5000628" y="3673018"/>
            <a:ext cx="3695693" cy="301352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428604"/>
            <a:ext cx="5857884" cy="6278642"/>
          </a:xfrm>
          <a:prstGeom prst="rect">
            <a:avLst/>
          </a:prstGeom>
          <a:noFill/>
        </p:spPr>
        <p:txBody>
          <a:bodyPr wrap="square" rtlCol="0">
            <a:spAutoFit/>
          </a:bodyPr>
          <a:lstStyle/>
          <a:p>
            <a:r>
              <a:rPr lang="cs-CZ" sz="2400" b="1" dirty="0">
                <a:solidFill>
                  <a:srgbClr val="FF0000"/>
                </a:solidFill>
              </a:rPr>
              <a:t>Bláznivý </a:t>
            </a:r>
            <a:r>
              <a:rPr lang="cs-CZ" sz="2400" b="1" dirty="0" err="1">
                <a:solidFill>
                  <a:srgbClr val="FF0000"/>
                </a:solidFill>
              </a:rPr>
              <a:t>Sókratův</a:t>
            </a:r>
            <a:r>
              <a:rPr lang="cs-CZ" sz="2400" b="1" dirty="0">
                <a:solidFill>
                  <a:srgbClr val="FF0000"/>
                </a:solidFill>
              </a:rPr>
              <a:t> </a:t>
            </a:r>
            <a:r>
              <a:rPr lang="cs-CZ" sz="2400" b="1" dirty="0" smtClean="0">
                <a:solidFill>
                  <a:srgbClr val="FF0000"/>
                </a:solidFill>
              </a:rPr>
              <a:t>nápad: </a:t>
            </a:r>
            <a:r>
              <a:rPr lang="cs-CZ" sz="2400" b="1" dirty="0">
                <a:solidFill>
                  <a:srgbClr val="FF0000"/>
                </a:solidFill>
              </a:rPr>
              <a:t>Dělej to </a:t>
            </a:r>
            <a:r>
              <a:rPr lang="cs-CZ" sz="2400" b="1" dirty="0" smtClean="0">
                <a:solidFill>
                  <a:srgbClr val="FF0000"/>
                </a:solidFill>
              </a:rPr>
              <a:t>sám</a:t>
            </a:r>
            <a:r>
              <a:rPr lang="cs-CZ" sz="2400" dirty="0" smtClean="0"/>
              <a:t>, </a:t>
            </a:r>
            <a:r>
              <a:rPr lang="cs-CZ" sz="2400" dirty="0"/>
              <a:t>který byl u kolébky moderní demokracie, byl praktickou, rozumnou, módní athénskou verzí jógy hinduistů, buddhistů a taoistů. A víte, kam došlo tohle bláznovství v Indii, Tibetu a Číně? Víte kam! </a:t>
            </a:r>
          </a:p>
          <a:p>
            <a:r>
              <a:rPr lang="cs-CZ" sz="2400" dirty="0"/>
              <a:t> </a:t>
            </a:r>
          </a:p>
          <a:p>
            <a:endParaRPr lang="cs-CZ" sz="2400" dirty="0" smtClean="0"/>
          </a:p>
          <a:p>
            <a:endParaRPr lang="cs-CZ" sz="2400" dirty="0"/>
          </a:p>
          <a:p>
            <a:endParaRPr lang="cs-CZ" sz="2400" dirty="0" smtClean="0"/>
          </a:p>
          <a:p>
            <a:r>
              <a:rPr lang="cs-CZ" sz="2400" dirty="0"/>
              <a:t>Věta </a:t>
            </a:r>
            <a:r>
              <a:rPr lang="cs-CZ" sz="2400" b="1" dirty="0" err="1"/>
              <a:t>Cogito</a:t>
            </a:r>
            <a:r>
              <a:rPr lang="cs-CZ" sz="2400" b="1" dirty="0"/>
              <a:t> ergo sum</a:t>
            </a:r>
            <a:r>
              <a:rPr lang="cs-CZ" sz="2400" dirty="0"/>
              <a:t> (latinsky </a:t>
            </a:r>
            <a:r>
              <a:rPr lang="cs-CZ" sz="2400" i="1" dirty="0"/>
              <a:t>Myslím, tedy jsem</a:t>
            </a:r>
            <a:r>
              <a:rPr lang="cs-CZ" sz="2400" dirty="0"/>
              <a:t>), zkráceně </a:t>
            </a:r>
            <a:r>
              <a:rPr lang="cs-CZ" sz="2400" i="1" dirty="0" err="1"/>
              <a:t>Cogito</a:t>
            </a:r>
            <a:r>
              <a:rPr lang="cs-CZ" sz="2400" dirty="0"/>
              <a:t>, je jádro </a:t>
            </a:r>
            <a:r>
              <a:rPr lang="cs-CZ" sz="2400" dirty="0" err="1"/>
              <a:t>Descartova</a:t>
            </a:r>
            <a:r>
              <a:rPr lang="cs-CZ" sz="2400" dirty="0"/>
              <a:t> pokusu o nové založení filosofické jistoty</a:t>
            </a:r>
            <a:r>
              <a:rPr lang="cs-CZ" sz="2400" dirty="0" smtClean="0"/>
              <a:t>.</a:t>
            </a:r>
          </a:p>
          <a:p>
            <a:endParaRPr lang="cs-CZ" sz="2400" dirty="0" smtClean="0"/>
          </a:p>
          <a:p>
            <a:r>
              <a:rPr lang="cs-CZ" sz="2400" b="1" dirty="0" smtClean="0">
                <a:solidFill>
                  <a:srgbClr val="FF0000"/>
                </a:solidFill>
              </a:rPr>
              <a:t>Už to tady </a:t>
            </a:r>
            <a:r>
              <a:rPr lang="cs-CZ" sz="2400" b="1" dirty="0">
                <a:solidFill>
                  <a:srgbClr val="FF0000"/>
                </a:solidFill>
              </a:rPr>
              <a:t>a</a:t>
            </a:r>
            <a:r>
              <a:rPr lang="cs-CZ" sz="2400" b="1" dirty="0" smtClean="0">
                <a:solidFill>
                  <a:srgbClr val="FF0000"/>
                </a:solidFill>
              </a:rPr>
              <a:t>le jinou bylo !</a:t>
            </a:r>
            <a:endParaRPr lang="cs-CZ" sz="2400" b="1" dirty="0">
              <a:solidFill>
                <a:srgbClr val="FF0000"/>
              </a:solidFill>
            </a:endParaRPr>
          </a:p>
          <a:p>
            <a:endParaRPr lang="cs-CZ" dirty="0"/>
          </a:p>
        </p:txBody>
      </p:sp>
      <p:pic>
        <p:nvPicPr>
          <p:cNvPr id="11265" name="Picture 1"/>
          <p:cNvPicPr>
            <a:picLocks noChangeAspect="1" noChangeArrowheads="1"/>
          </p:cNvPicPr>
          <p:nvPr/>
        </p:nvPicPr>
        <p:blipFill>
          <a:blip r:embed="rId2"/>
          <a:srcRect/>
          <a:stretch>
            <a:fillRect/>
          </a:stretch>
        </p:blipFill>
        <p:spPr bwMode="auto">
          <a:xfrm>
            <a:off x="5795091" y="2428868"/>
            <a:ext cx="3101273" cy="399098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428604"/>
            <a:ext cx="4643470" cy="6555641"/>
          </a:xfrm>
          <a:prstGeom prst="rect">
            <a:avLst/>
          </a:prstGeom>
          <a:noFill/>
        </p:spPr>
        <p:txBody>
          <a:bodyPr wrap="square" rtlCol="0">
            <a:spAutoFit/>
          </a:bodyPr>
          <a:lstStyle/>
          <a:p>
            <a:r>
              <a:rPr lang="cs-CZ" sz="2400" dirty="0" smtClean="0"/>
              <a:t>Nejnebezpečnější myšlenkou je ten bláznivý, megalomanský </a:t>
            </a:r>
            <a:r>
              <a:rPr lang="cs-CZ" sz="2400" dirty="0" err="1" smtClean="0"/>
              <a:t>Sókratův</a:t>
            </a:r>
            <a:r>
              <a:rPr lang="cs-CZ" sz="2400" dirty="0" smtClean="0"/>
              <a:t> nápad </a:t>
            </a:r>
          </a:p>
          <a:p>
            <a:r>
              <a:rPr lang="cs-CZ" sz="2400" b="1" dirty="0" smtClean="0">
                <a:solidFill>
                  <a:srgbClr val="FF0000"/>
                </a:solidFill>
              </a:rPr>
              <a:t>MYSLÍM! </a:t>
            </a:r>
          </a:p>
          <a:p>
            <a:r>
              <a:rPr lang="cs-CZ" sz="2400" dirty="0" smtClean="0"/>
              <a:t>který </a:t>
            </a:r>
            <a:r>
              <a:rPr lang="cs-CZ" sz="2400" dirty="0"/>
              <a:t>definuje lidskou bytost jako myslitele. Výjimečná opovážlivost! Otrok si dovoluje prohlašovat se filosofem! Nevolník se snaží být psychologem! Potenciálním </a:t>
            </a:r>
            <a:r>
              <a:rPr lang="cs-CZ" sz="2400" dirty="0" err="1"/>
              <a:t>jóginským</a:t>
            </a:r>
            <a:r>
              <a:rPr lang="cs-CZ" sz="2400" dirty="0"/>
              <a:t> mudrcem! </a:t>
            </a:r>
          </a:p>
          <a:p>
            <a:r>
              <a:rPr lang="cs-CZ" sz="2400" dirty="0"/>
              <a:t> </a:t>
            </a:r>
          </a:p>
          <a:p>
            <a:r>
              <a:rPr lang="cs-CZ" sz="2400" dirty="0"/>
              <a:t>Tato hereze vysvětluje, proč pozdější klasičtí evolucionisté, jako byli například </a:t>
            </a:r>
            <a:r>
              <a:rPr lang="cs-CZ" sz="2400" dirty="0" err="1"/>
              <a:t>Linné</a:t>
            </a:r>
            <a:r>
              <a:rPr lang="cs-CZ" sz="2400" dirty="0"/>
              <a:t> či Darwin, pojmenovávají náš opičí druh </a:t>
            </a:r>
            <a:r>
              <a:rPr lang="cs-CZ" sz="2400" dirty="0" err="1"/>
              <a:t>Femina</a:t>
            </a:r>
            <a:r>
              <a:rPr lang="cs-CZ" sz="2400" dirty="0"/>
              <a:t> (Homo) sapiens </a:t>
            </a:r>
            <a:r>
              <a:rPr lang="cs-CZ" sz="2400" dirty="0" err="1"/>
              <a:t>sapiens</a:t>
            </a:r>
            <a:r>
              <a:rPr lang="cs-CZ" sz="2400" dirty="0"/>
              <a:t>. </a:t>
            </a:r>
          </a:p>
          <a:p>
            <a:endParaRPr lang="cs-CZ" dirty="0" smtClean="0"/>
          </a:p>
          <a:p>
            <a:endParaRPr lang="cs-CZ" dirty="0"/>
          </a:p>
        </p:txBody>
      </p:sp>
      <p:pic>
        <p:nvPicPr>
          <p:cNvPr id="10241" name="Picture 1"/>
          <p:cNvPicPr>
            <a:picLocks noChangeAspect="1" noChangeArrowheads="1"/>
          </p:cNvPicPr>
          <p:nvPr/>
        </p:nvPicPr>
        <p:blipFill>
          <a:blip r:embed="rId2"/>
          <a:srcRect/>
          <a:stretch>
            <a:fillRect/>
          </a:stretch>
        </p:blipFill>
        <p:spPr bwMode="auto">
          <a:xfrm>
            <a:off x="5953125" y="1928802"/>
            <a:ext cx="3190875" cy="4572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428604"/>
            <a:ext cx="8715436" cy="6278642"/>
          </a:xfrm>
          <a:prstGeom prst="rect">
            <a:avLst/>
          </a:prstGeom>
          <a:noFill/>
        </p:spPr>
        <p:txBody>
          <a:bodyPr wrap="square" rtlCol="0">
            <a:spAutoFit/>
          </a:bodyPr>
          <a:lstStyle/>
          <a:p>
            <a:r>
              <a:rPr lang="cs-CZ" sz="2400" b="1" dirty="0" smtClean="0">
                <a:solidFill>
                  <a:srgbClr val="FF0000"/>
                </a:solidFill>
              </a:rPr>
              <a:t>VNĚJŠÍ CHAOS </a:t>
            </a:r>
          </a:p>
          <a:p>
            <a:endParaRPr lang="cs-CZ" dirty="0"/>
          </a:p>
          <a:p>
            <a:r>
              <a:rPr lang="cs-CZ" sz="2400" dirty="0" smtClean="0"/>
              <a:t>Po </a:t>
            </a:r>
            <a:r>
              <a:rPr lang="cs-CZ" sz="2400" dirty="0"/>
              <a:t>staletí bylo vědecké poznání fanaticky střeženým tabu. Proč? Ze strachu před chaosem. Fakta o našem (zjevně) bezvýznamném postavení v galaktickém tanci jsou příliš urážlivá pro vládnoucí představitele, kteří se pokoušejí (tak mužně, vytrvale a seriózně) řídit chaos, takže </a:t>
            </a:r>
            <a:r>
              <a:rPr lang="cs-CZ" sz="2400" b="1" dirty="0">
                <a:solidFill>
                  <a:srgbClr val="FF0000"/>
                </a:solidFill>
              </a:rPr>
              <a:t>zcela zavrhli jakýkoli inteligentní pokus nahlédnout do vnějšího prostoru </a:t>
            </a:r>
            <a:r>
              <a:rPr lang="cs-CZ" sz="2400" dirty="0"/>
              <a:t>a radovat se z té nádherné komplexnosti. </a:t>
            </a:r>
          </a:p>
          <a:p>
            <a:r>
              <a:rPr lang="cs-CZ" sz="2400" dirty="0"/>
              <a:t> </a:t>
            </a:r>
            <a:endParaRPr lang="cs-CZ" sz="2400" dirty="0" smtClean="0"/>
          </a:p>
          <a:p>
            <a:endParaRPr lang="cs-CZ" sz="2400" dirty="0" smtClean="0"/>
          </a:p>
          <a:p>
            <a:endParaRPr lang="cs-CZ" sz="2400" dirty="0"/>
          </a:p>
          <a:p>
            <a:r>
              <a:rPr lang="cs-CZ" sz="2400" dirty="0"/>
              <a:t>V jisté době dokonce došlo k zákazu užívání takových přístrojů proměňujících vědomí, jako je mikroskop či teleskop, a to z úplně stejného důvodu, proč se později zakazovaly různé psychedelické rostliny. </a:t>
            </a:r>
            <a:r>
              <a:rPr lang="cs-CZ" sz="2400" dirty="0">
                <a:solidFill>
                  <a:srgbClr val="FF0000"/>
                </a:solidFill>
              </a:rPr>
              <a:t>Obojí nám totiž umožňuje hledět na zlomky a zákoutí chaosu. </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500042"/>
            <a:ext cx="8572560" cy="4801314"/>
          </a:xfrm>
          <a:prstGeom prst="rect">
            <a:avLst/>
          </a:prstGeom>
          <a:noFill/>
        </p:spPr>
        <p:txBody>
          <a:bodyPr wrap="square" rtlCol="0">
            <a:spAutoFit/>
          </a:bodyPr>
          <a:lstStyle/>
          <a:p>
            <a:r>
              <a:rPr lang="cs-CZ" sz="2400" dirty="0"/>
              <a:t>Galileo byl souzen a Bruno skončil na vatikánské hranici pro své tvrzení, že Slunce neobíhá kolem Země. Náboženští a političtí odpůrci chaosu logicky vyžadovali příjemný, úhledný a pohodlný vesmír, který se točí kolem nich. </a:t>
            </a:r>
          </a:p>
          <a:p>
            <a:r>
              <a:rPr lang="cs-CZ" sz="2400" dirty="0"/>
              <a:t>V minulém století věda vyvinula taková technická zařízení pro zesílení funkcí našich smyslů, jež potvrdila intenzívní hrůzyplnost komplexního prostředí, jež obýváme. </a:t>
            </a:r>
            <a:endParaRPr lang="cs-CZ" sz="2400" dirty="0" smtClean="0"/>
          </a:p>
          <a:p>
            <a:r>
              <a:rPr lang="cs-CZ" sz="2400" dirty="0"/>
              <a:t>Hvězdná astronomie při svém popisu vesmíru zdůrazňuje jeho fantastickou mnohonásobnost. Sto miliard maličkých planetárních systémů v jedné jediné galaxii. Stovky miliard galaxií v našem droboučkém vesmíru. </a:t>
            </a:r>
          </a:p>
          <a:p>
            <a:r>
              <a:rPr lang="cs-CZ" sz="2400" b="1" dirty="0">
                <a:solidFill>
                  <a:srgbClr val="FF0000"/>
                </a:solidFill>
              </a:rPr>
              <a:t> </a:t>
            </a:r>
          </a:p>
          <a:p>
            <a:endParaRPr lang="cs-CZ" dirty="0"/>
          </a:p>
        </p:txBody>
      </p:sp>
      <p:pic>
        <p:nvPicPr>
          <p:cNvPr id="8193" name="Picture 1"/>
          <p:cNvPicPr>
            <a:picLocks noChangeAspect="1" noChangeArrowheads="1"/>
          </p:cNvPicPr>
          <p:nvPr/>
        </p:nvPicPr>
        <p:blipFill>
          <a:blip r:embed="rId2"/>
          <a:srcRect/>
          <a:stretch>
            <a:fillRect/>
          </a:stretch>
        </p:blipFill>
        <p:spPr bwMode="auto">
          <a:xfrm>
            <a:off x="6319833" y="4280485"/>
            <a:ext cx="2824167" cy="257751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6832640"/>
          </a:xfrm>
          <a:prstGeom prst="rect">
            <a:avLst/>
          </a:prstGeom>
          <a:noFill/>
        </p:spPr>
        <p:txBody>
          <a:bodyPr wrap="square" rtlCol="0">
            <a:spAutoFit/>
          </a:bodyPr>
          <a:lstStyle/>
          <a:p>
            <a:r>
              <a:rPr lang="cs-CZ" sz="2800" b="1" dirty="0" smtClean="0">
                <a:solidFill>
                  <a:srgbClr val="FF0000"/>
                </a:solidFill>
              </a:rPr>
              <a:t>VNITŘNÍ CHAOS </a:t>
            </a:r>
          </a:p>
          <a:p>
            <a:endParaRPr lang="cs-CZ" sz="2800" dirty="0" smtClean="0"/>
          </a:p>
          <a:p>
            <a:r>
              <a:rPr lang="cs-CZ" sz="2800" dirty="0" smtClean="0"/>
              <a:t>V </a:t>
            </a:r>
            <a:r>
              <a:rPr lang="cs-CZ" sz="2800" dirty="0"/>
              <a:t>posledních desetiletích 20. století začali vědci studovat komplexnost lidského mozku. </a:t>
            </a:r>
          </a:p>
          <a:p>
            <a:r>
              <a:rPr lang="cs-CZ" sz="2800" b="1" dirty="0">
                <a:solidFill>
                  <a:srgbClr val="FF0000"/>
                </a:solidFill>
              </a:rPr>
              <a:t>A jsme u chaosu! </a:t>
            </a:r>
            <a:endParaRPr lang="cs-CZ" sz="2800" dirty="0"/>
          </a:p>
          <a:p>
            <a:r>
              <a:rPr lang="cs-CZ" sz="2800" dirty="0"/>
              <a:t>Ukazuje se, že mozek je galaktická komunikační síť, tvořená stem miliard neuronů. Každý neuron je informačním systémem stejně komplexním jako sálový počítač. Každý jednotlivý neuron je propojen s deseti tisíci jinými. Takže každý z nás je vybaven vesmírem neurologického komplexu, jenž je zhola nepostižitelný naší alfanumerickou myslí. </a:t>
            </a:r>
          </a:p>
          <a:p>
            <a:r>
              <a:rPr lang="cs-CZ" sz="2800" dirty="0"/>
              <a:t>Kapacita lidského mozku je zároveň hluboce ponižujícím důkazem naší současné omezenosti i naprosto vzrušujícím svědectvím o našem potenciálním božství. Jakmile se ovšem naučíme ovládat vlastní mozek. </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7158" y="357166"/>
            <a:ext cx="8572560" cy="6832640"/>
          </a:xfrm>
          <a:prstGeom prst="rect">
            <a:avLst/>
          </a:prstGeom>
          <a:noFill/>
        </p:spPr>
        <p:txBody>
          <a:bodyPr wrap="square" rtlCol="0">
            <a:spAutoFit/>
          </a:bodyPr>
          <a:lstStyle/>
          <a:p>
            <a:r>
              <a:rPr lang="cs-CZ" sz="2800" b="1" dirty="0"/>
              <a:t> </a:t>
            </a:r>
          </a:p>
          <a:p>
            <a:r>
              <a:rPr lang="cs-CZ" sz="2800" b="1" dirty="0">
                <a:solidFill>
                  <a:srgbClr val="FF0000"/>
                </a:solidFill>
              </a:rPr>
              <a:t>HUMANISMUS: NAVIGAČNÍ HERNÍ PLÁN </a:t>
            </a:r>
            <a:endParaRPr lang="cs-CZ" sz="2800" b="1" dirty="0" smtClean="0">
              <a:solidFill>
                <a:srgbClr val="FF0000"/>
              </a:solidFill>
            </a:endParaRPr>
          </a:p>
          <a:p>
            <a:endParaRPr lang="cs-CZ" sz="2800" dirty="0">
              <a:solidFill>
                <a:srgbClr val="FF0000"/>
              </a:solidFill>
            </a:endParaRPr>
          </a:p>
          <a:p>
            <a:r>
              <a:rPr lang="cs-CZ" sz="2800" dirty="0"/>
              <a:t> </a:t>
            </a:r>
          </a:p>
          <a:p>
            <a:r>
              <a:rPr lang="cs-CZ" sz="2800" dirty="0"/>
              <a:t>Teorie chaosu nám umožňuje vědomě se radovat ze své situace: z porozumění, radostného prožití a oslavy nádherné podstaty veškerého vesmíru -- včetně zhola bláznivých paradoxů uvnitř našeho mozku. </a:t>
            </a:r>
          </a:p>
          <a:p>
            <a:r>
              <a:rPr lang="cs-CZ" sz="2800" dirty="0"/>
              <a:t> </a:t>
            </a:r>
          </a:p>
          <a:p>
            <a:r>
              <a:rPr lang="cs-CZ" sz="2800" dirty="0"/>
              <a:t>Aktivací tzv. pravé poloviny mozku eliminujeme i jedno z posledních tabu, jež nás dělí od porozumění chaosu a jež poskytuje praktickou vědeckou základnu pro filosofii humanismu. A tím nás vybízí k spojování se s jinými bytostmi k vytváření našich osobních verzí chaosu</a:t>
            </a:r>
            <a:r>
              <a:rPr lang="cs-CZ" sz="2800" dirty="0" smtClean="0"/>
              <a:t>. </a:t>
            </a:r>
          </a:p>
          <a:p>
            <a:r>
              <a:rPr lang="cs-CZ" sz="2800" b="1" dirty="0" smtClean="0">
                <a:solidFill>
                  <a:srgbClr val="FF0000"/>
                </a:solidFill>
              </a:rPr>
              <a:t>KE KOMUNIKACI </a:t>
            </a:r>
            <a:endParaRPr lang="cs-CZ" sz="2800" b="1" dirty="0">
              <a:solidFill>
                <a:srgbClr val="FF0000"/>
              </a:solidFill>
            </a:endParaRP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0"/>
            <a:ext cx="8786874" cy="7017306"/>
          </a:xfrm>
          <a:prstGeom prst="rect">
            <a:avLst/>
          </a:prstGeom>
          <a:noFill/>
        </p:spPr>
        <p:txBody>
          <a:bodyPr wrap="square" rtlCol="0">
            <a:spAutoFit/>
          </a:bodyPr>
          <a:lstStyle/>
          <a:p>
            <a:r>
              <a:rPr lang="cs-CZ" sz="2400" b="1" dirty="0" smtClean="0"/>
              <a:t>Myšlenky T. </a:t>
            </a:r>
            <a:r>
              <a:rPr lang="cs-CZ" sz="2400" b="1" dirty="0" err="1" smtClean="0"/>
              <a:t>Learyho</a:t>
            </a:r>
            <a:r>
              <a:rPr lang="cs-CZ" sz="2400" b="1" dirty="0" smtClean="0"/>
              <a:t> </a:t>
            </a:r>
            <a:r>
              <a:rPr lang="cs-CZ" sz="2400" b="1" dirty="0" err="1" smtClean="0"/>
              <a:t>vlastne</a:t>
            </a:r>
            <a:r>
              <a:rPr lang="cs-CZ" sz="2400" b="1" dirty="0" smtClean="0"/>
              <a:t> navazují na klasické holistické představy  </a:t>
            </a:r>
            <a:r>
              <a:rPr lang="cs-CZ" sz="2400" b="1" dirty="0" smtClean="0">
                <a:solidFill>
                  <a:srgbClr val="FF0000"/>
                </a:solidFill>
              </a:rPr>
              <a:t>Thomase </a:t>
            </a:r>
            <a:r>
              <a:rPr lang="cs-CZ" sz="2400" b="1" dirty="0">
                <a:solidFill>
                  <a:srgbClr val="FF0000"/>
                </a:solidFill>
              </a:rPr>
              <a:t>Samuel </a:t>
            </a:r>
            <a:r>
              <a:rPr lang="cs-CZ" sz="2400" b="1" dirty="0" err="1" smtClean="0">
                <a:solidFill>
                  <a:srgbClr val="FF0000"/>
                </a:solidFill>
              </a:rPr>
              <a:t>Kuhna</a:t>
            </a:r>
            <a:r>
              <a:rPr lang="cs-CZ" sz="2400" dirty="0" smtClean="0">
                <a:solidFill>
                  <a:srgbClr val="FF0000"/>
                </a:solidFill>
              </a:rPr>
              <a:t>. </a:t>
            </a:r>
            <a:r>
              <a:rPr lang="cs-CZ" sz="2400" dirty="0"/>
              <a:t>(</a:t>
            </a:r>
            <a:r>
              <a:rPr lang="cs-CZ" sz="2400" dirty="0" smtClean="0"/>
              <a:t>1922 –1996, americký</a:t>
            </a:r>
            <a:r>
              <a:rPr lang="cs-CZ" sz="2400" dirty="0"/>
              <a:t> filosof, fyzik, teoretik </a:t>
            </a:r>
            <a:r>
              <a:rPr lang="cs-CZ" sz="2400" dirty="0" smtClean="0"/>
              <a:t>vědy)</a:t>
            </a:r>
            <a:endParaRPr lang="cs-CZ" sz="2400" dirty="0"/>
          </a:p>
          <a:p>
            <a:r>
              <a:rPr lang="cs-CZ" sz="2400" b="1" dirty="0" smtClean="0">
                <a:solidFill>
                  <a:srgbClr val="FF0000"/>
                </a:solidFill>
              </a:rPr>
              <a:t>Holismus</a:t>
            </a:r>
            <a:r>
              <a:rPr lang="cs-CZ" sz="2400" dirty="0">
                <a:solidFill>
                  <a:srgbClr val="FF0000"/>
                </a:solidFill>
              </a:rPr>
              <a:t> </a:t>
            </a:r>
            <a:r>
              <a:rPr lang="cs-CZ" sz="2400" dirty="0"/>
              <a:t>(z řeckého </a:t>
            </a:r>
            <a:r>
              <a:rPr lang="cs-CZ" sz="2400" i="1" dirty="0" err="1"/>
              <a:t>holos</a:t>
            </a:r>
            <a:r>
              <a:rPr lang="cs-CZ" sz="2400" dirty="0"/>
              <a:t>, celek) je filosofický názor nebo směr, který zdůrazňuje, že všechny vlastnosti nějakého systému nelze určit nebo vysvětlit pouze zkoumáním jeho částí. Holismus tvrdí, že „celek“ je důležitější než jeho části a každá část má význam pouze vztahujeme-li její význam k ostatním částem nebo k celku. Holismus vychází z přesvědčení, že skutečnost nelze pochopit podle jejích jednotlivých částí, ale pouze jako větší celek.</a:t>
            </a:r>
          </a:p>
          <a:p>
            <a:r>
              <a:rPr lang="cs-CZ" sz="2400" dirty="0"/>
              <a:t>Lidské poznání, které již tradičně rozdělujeme do vědeckých oborů, tímto způsobem holismus nedělí a tvrdí, že všechny vědy (přírodní, sociální i humanitní) jsou pouze zkoumání vlastností jednoho velkého celku. V tomto smyslu by například ekonomie měla brát ohled na environmentální, morální i politické dopady lidské činnosti. Myšlenky holismu lze také demonstrovat na významu věty, která je více nežli pouhý soubor slov, je to vyjádření myšlenky a její jednotlivé stavební kameny (slova) mají k sobě specifické vztahy.</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285728"/>
            <a:ext cx="8715436" cy="4062651"/>
          </a:xfrm>
          <a:prstGeom prst="rect">
            <a:avLst/>
          </a:prstGeom>
          <a:noFill/>
        </p:spPr>
        <p:txBody>
          <a:bodyPr wrap="square" rtlCol="0">
            <a:spAutoFit/>
          </a:bodyPr>
          <a:lstStyle/>
          <a:p>
            <a:r>
              <a:rPr lang="cs-CZ" sz="2400" b="1" dirty="0" err="1" smtClean="0">
                <a:solidFill>
                  <a:srgbClr val="FF0000"/>
                </a:solidFill>
              </a:rPr>
              <a:t>Timothy</a:t>
            </a:r>
            <a:r>
              <a:rPr lang="cs-CZ" sz="2400" b="1" dirty="0" smtClean="0">
                <a:solidFill>
                  <a:srgbClr val="FF0000"/>
                </a:solidFill>
              </a:rPr>
              <a:t> </a:t>
            </a:r>
            <a:r>
              <a:rPr lang="cs-CZ" sz="2400" b="1" dirty="0" err="1" smtClean="0">
                <a:solidFill>
                  <a:srgbClr val="FF0000"/>
                </a:solidFill>
              </a:rPr>
              <a:t>Francis</a:t>
            </a:r>
            <a:r>
              <a:rPr lang="cs-CZ" sz="2400" b="1" dirty="0" smtClean="0">
                <a:solidFill>
                  <a:srgbClr val="FF0000"/>
                </a:solidFill>
              </a:rPr>
              <a:t> </a:t>
            </a:r>
            <a:r>
              <a:rPr lang="cs-CZ" sz="2400" b="1" dirty="0" err="1" smtClean="0">
                <a:solidFill>
                  <a:srgbClr val="FF0000"/>
                </a:solidFill>
              </a:rPr>
              <a:t>Leary</a:t>
            </a:r>
            <a:r>
              <a:rPr lang="cs-CZ" sz="2400" b="1" dirty="0" smtClean="0">
                <a:solidFill>
                  <a:srgbClr val="FF0000"/>
                </a:solidFill>
              </a:rPr>
              <a:t> </a:t>
            </a:r>
            <a:r>
              <a:rPr lang="cs-CZ" sz="2400" dirty="0" smtClean="0"/>
              <a:t>nebyl jenom „zdrogovaným filozofem“ jak jej nazývaly americké vědecké kruhy konformního ražení. Měl velmi blízko k myšlenkám </a:t>
            </a:r>
            <a:r>
              <a:rPr lang="cs-CZ" sz="2400" b="1" dirty="0" smtClean="0">
                <a:solidFill>
                  <a:srgbClr val="FF0000"/>
                </a:solidFill>
              </a:rPr>
              <a:t>Alberta Einsteina: </a:t>
            </a:r>
            <a:r>
              <a:rPr lang="cs-CZ" sz="2400" i="1" dirty="0" smtClean="0"/>
              <a:t>My </a:t>
            </a:r>
            <a:r>
              <a:rPr lang="cs-CZ" sz="2400" i="1" dirty="0"/>
              <a:t>fyzikové se jen snažíme obtáhnout čáry, které nakreslil </a:t>
            </a:r>
            <a:r>
              <a:rPr lang="cs-CZ" sz="2400" i="1" dirty="0" smtClean="0"/>
              <a:t>On… Buddhismus</a:t>
            </a:r>
            <a:r>
              <a:rPr lang="cs-CZ" sz="2400" i="1" dirty="0"/>
              <a:t> popisuje, co je v budoucnosti očekáváno ve vesmírném </a:t>
            </a:r>
            <a:r>
              <a:rPr lang="cs-CZ" sz="2400" i="1" dirty="0" smtClean="0"/>
              <a:t>náboženství… </a:t>
            </a:r>
            <a:r>
              <a:rPr lang="cs-CZ" sz="2400" dirty="0" smtClean="0"/>
              <a:t>Světe div se,  tento geniální fyzik, kterého chtěli jako Žida za presidenta v mladém státě Izrael, řekl i toto: </a:t>
            </a:r>
            <a:r>
              <a:rPr lang="cs-CZ" sz="2400" dirty="0"/>
              <a:t> „</a:t>
            </a:r>
            <a:r>
              <a:rPr lang="cs-CZ" sz="2400" i="1" dirty="0"/>
              <a:t>Slovo Bůh pro mne není nic víc než označení výtvoru lidské slabosti. Bible je sbírka legend, které jsou sice úctyhodné, ale přesto velice primitivní. Žádná její interpretace, byť by byla sebelepší, nemůže </a:t>
            </a:r>
            <a:r>
              <a:rPr lang="cs-CZ" sz="2400" i="1" dirty="0" smtClean="0"/>
              <a:t>tento </a:t>
            </a:r>
            <a:r>
              <a:rPr lang="cs-CZ" sz="2400" i="1" dirty="0"/>
              <a:t>fakt změnit.</a:t>
            </a:r>
            <a:r>
              <a:rPr lang="cs-CZ" sz="2400" dirty="0"/>
              <a:t>“</a:t>
            </a:r>
            <a:endParaRPr lang="cs-CZ" sz="2400" i="1" dirty="0" smtClean="0"/>
          </a:p>
          <a:p>
            <a:endParaRPr lang="cs-CZ" dirty="0"/>
          </a:p>
        </p:txBody>
      </p:sp>
      <p:pic>
        <p:nvPicPr>
          <p:cNvPr id="19458" name="Picture 2"/>
          <p:cNvPicPr>
            <a:picLocks noChangeAspect="1" noChangeArrowheads="1"/>
          </p:cNvPicPr>
          <p:nvPr/>
        </p:nvPicPr>
        <p:blipFill>
          <a:blip r:embed="rId2"/>
          <a:srcRect/>
          <a:stretch>
            <a:fillRect/>
          </a:stretch>
        </p:blipFill>
        <p:spPr bwMode="auto">
          <a:xfrm>
            <a:off x="2649839" y="4000505"/>
            <a:ext cx="6494161" cy="2857496"/>
          </a:xfrm>
          <a:prstGeom prst="rect">
            <a:avLst/>
          </a:prstGeom>
          <a:noFill/>
          <a:ln w="9525">
            <a:noFill/>
            <a:miter lim="800000"/>
            <a:headEnd/>
            <a:tailEnd/>
          </a:ln>
          <a:effectLst/>
        </p:spPr>
      </p:pic>
      <p:sp>
        <p:nvSpPr>
          <p:cNvPr id="6" name="TextovéPole 5"/>
          <p:cNvSpPr txBox="1"/>
          <p:nvPr/>
        </p:nvSpPr>
        <p:spPr>
          <a:xfrm>
            <a:off x="0" y="6286520"/>
            <a:ext cx="2428860" cy="369332"/>
          </a:xfrm>
          <a:prstGeom prst="rect">
            <a:avLst/>
          </a:prstGeom>
          <a:noFill/>
        </p:spPr>
        <p:txBody>
          <a:bodyPr wrap="square" rtlCol="0">
            <a:spAutoFit/>
          </a:bodyPr>
          <a:lstStyle/>
          <a:p>
            <a:r>
              <a:rPr lang="cs-CZ" dirty="0" smtClean="0"/>
              <a:t>5 šekelů s </a:t>
            </a:r>
            <a:r>
              <a:rPr lang="cs-CZ" dirty="0" err="1" smtClean="0"/>
              <a:t>A</a:t>
            </a:r>
            <a:r>
              <a:rPr lang="cs-CZ" dirty="0" smtClean="0"/>
              <a:t>.</a:t>
            </a:r>
            <a:r>
              <a:rPr lang="cs-CZ" dirty="0" err="1" smtClean="0"/>
              <a:t>Einstenm</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500042"/>
            <a:ext cx="8715436" cy="6401753"/>
          </a:xfrm>
          <a:prstGeom prst="rect">
            <a:avLst/>
          </a:prstGeom>
          <a:noFill/>
        </p:spPr>
        <p:txBody>
          <a:bodyPr wrap="square" rtlCol="0">
            <a:spAutoFit/>
          </a:bodyPr>
          <a:lstStyle/>
          <a:p>
            <a:r>
              <a:rPr lang="cs-CZ" sz="2800" b="1" dirty="0" err="1" smtClean="0">
                <a:solidFill>
                  <a:srgbClr val="FF0000"/>
                </a:solidFill>
              </a:rPr>
              <a:t>Timothy</a:t>
            </a:r>
            <a:r>
              <a:rPr lang="cs-CZ" sz="2800" b="1" dirty="0" smtClean="0">
                <a:solidFill>
                  <a:srgbClr val="FF0000"/>
                </a:solidFill>
              </a:rPr>
              <a:t> </a:t>
            </a:r>
            <a:r>
              <a:rPr lang="cs-CZ" sz="2800" b="1" dirty="0" err="1" smtClean="0">
                <a:solidFill>
                  <a:srgbClr val="FF0000"/>
                </a:solidFill>
              </a:rPr>
              <a:t>Francis</a:t>
            </a:r>
            <a:r>
              <a:rPr lang="cs-CZ" sz="2800" b="1" dirty="0" smtClean="0">
                <a:solidFill>
                  <a:srgbClr val="FF0000"/>
                </a:solidFill>
              </a:rPr>
              <a:t> </a:t>
            </a:r>
            <a:r>
              <a:rPr lang="cs-CZ" sz="2800" b="1" dirty="0" err="1" smtClean="0">
                <a:solidFill>
                  <a:srgbClr val="FF0000"/>
                </a:solidFill>
              </a:rPr>
              <a:t>Leary</a:t>
            </a:r>
            <a:r>
              <a:rPr lang="cs-CZ" sz="2800" b="1" dirty="0" smtClean="0">
                <a:solidFill>
                  <a:srgbClr val="FF0000"/>
                </a:solidFill>
              </a:rPr>
              <a:t>:</a:t>
            </a:r>
            <a:endParaRPr lang="cs-CZ" sz="2800" dirty="0" smtClean="0">
              <a:solidFill>
                <a:srgbClr val="FF0000"/>
              </a:solidFill>
            </a:endParaRPr>
          </a:p>
          <a:p>
            <a:endParaRPr lang="cs-CZ" sz="2800" dirty="0" smtClean="0"/>
          </a:p>
          <a:p>
            <a:endParaRPr lang="cs-CZ" sz="2800" dirty="0"/>
          </a:p>
          <a:p>
            <a:endParaRPr lang="cs-CZ" sz="2800" dirty="0" smtClean="0"/>
          </a:p>
          <a:p>
            <a:endParaRPr lang="cs-CZ" sz="2800" dirty="0"/>
          </a:p>
          <a:p>
            <a:endParaRPr lang="cs-CZ" sz="2800" dirty="0" smtClean="0"/>
          </a:p>
          <a:p>
            <a:r>
              <a:rPr lang="cs-CZ" sz="2800" i="1" dirty="0" smtClean="0"/>
              <a:t>„Posledních </a:t>
            </a:r>
            <a:r>
              <a:rPr lang="cs-CZ" sz="2800" i="1" dirty="0"/>
              <a:t>několik měsíců jsem byl posedlý představou extrémní komplexnosti veškerenstva. Nevíme, kdo, proč, co a ani kdy jsme. Jaká to hrůzná noční můra! Tupí, odcizení agenti uprostřed akce bez jediné instrukce</a:t>
            </a:r>
            <a:r>
              <a:rPr lang="cs-CZ" sz="2800" i="1" dirty="0" smtClean="0"/>
              <a:t>.“</a:t>
            </a:r>
            <a:endParaRPr lang="cs-CZ" sz="2800" i="1" dirty="0"/>
          </a:p>
          <a:p>
            <a:r>
              <a:rPr lang="cs-CZ" sz="2800" i="1" dirty="0"/>
              <a:t> </a:t>
            </a:r>
          </a:p>
          <a:p>
            <a:r>
              <a:rPr lang="cs-CZ" sz="2800" i="1" dirty="0" smtClean="0"/>
              <a:t>„Můj </a:t>
            </a:r>
            <a:r>
              <a:rPr lang="cs-CZ" sz="2800" i="1" dirty="0"/>
              <a:t>vzrušující zmatený stav, vyvolaný Velkým nepořádkem (chaosem), lze přičíst třem průvodním jevům senility, jichž jsem bez většího odporu nabyl</a:t>
            </a:r>
            <a:r>
              <a:rPr lang="cs-CZ" sz="2800" i="1" dirty="0" smtClean="0"/>
              <a:t>.“ </a:t>
            </a:r>
            <a:endParaRPr lang="cs-CZ" sz="2800" i="1" dirty="0"/>
          </a:p>
          <a:p>
            <a:r>
              <a:rPr lang="cs-CZ" i="1" dirty="0"/>
              <a:t> </a:t>
            </a:r>
          </a:p>
        </p:txBody>
      </p:sp>
      <p:pic>
        <p:nvPicPr>
          <p:cNvPr id="5121" name="Picture 1"/>
          <p:cNvPicPr>
            <a:picLocks noChangeAspect="1" noChangeArrowheads="1"/>
          </p:cNvPicPr>
          <p:nvPr/>
        </p:nvPicPr>
        <p:blipFill>
          <a:blip r:embed="rId2"/>
          <a:srcRect/>
          <a:stretch>
            <a:fillRect/>
          </a:stretch>
        </p:blipFill>
        <p:spPr bwMode="auto">
          <a:xfrm>
            <a:off x="6072198" y="214290"/>
            <a:ext cx="2800350" cy="23241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7158" y="428604"/>
            <a:ext cx="8429684" cy="4247317"/>
          </a:xfrm>
          <a:prstGeom prst="rect">
            <a:avLst/>
          </a:prstGeom>
          <a:noFill/>
        </p:spPr>
        <p:txBody>
          <a:bodyPr wrap="square" rtlCol="0">
            <a:spAutoFit/>
          </a:bodyPr>
          <a:lstStyle/>
          <a:p>
            <a:r>
              <a:rPr lang="cs-CZ" sz="2800" i="1" dirty="0" smtClean="0"/>
              <a:t>1. Ztráta schopnosti pamatovat si nedávné události způsobuje, že zapomínáte, co se vlastně děje a proč tady vůbec jste. </a:t>
            </a:r>
          </a:p>
          <a:p>
            <a:r>
              <a:rPr lang="cs-CZ" sz="2800" i="1" dirty="0" smtClean="0"/>
              <a:t>2. Nabytí schopnosti pamatovat si události vzdálené v čase vám poskytuje nejednoznačnou perspektivu v tom, na co vlastně naše kultury přišly v průběhu podivných pokusů vyřešit ono Tajemství. </a:t>
            </a:r>
          </a:p>
          <a:p>
            <a:r>
              <a:rPr lang="cs-CZ" sz="2800" i="1" dirty="0" smtClean="0"/>
              <a:t>3. Mé </a:t>
            </a:r>
            <a:r>
              <a:rPr lang="cs-CZ" sz="2800" i="1" dirty="0" err="1" smtClean="0"/>
              <a:t>myšenky</a:t>
            </a:r>
            <a:r>
              <a:rPr lang="cs-CZ" sz="2800" i="1" dirty="0" smtClean="0"/>
              <a:t> směřují paradoxně  k přetváření chaosu a k tvorbě našich osobních nepořádků... </a:t>
            </a:r>
          </a:p>
          <a:p>
            <a:endParaRPr lang="cs-CZ" dirty="0"/>
          </a:p>
        </p:txBody>
      </p:sp>
      <p:pic>
        <p:nvPicPr>
          <p:cNvPr id="4097" name="Picture 1"/>
          <p:cNvPicPr>
            <a:picLocks noChangeAspect="1" noChangeArrowheads="1"/>
          </p:cNvPicPr>
          <p:nvPr/>
        </p:nvPicPr>
        <p:blipFill>
          <a:blip r:embed="rId2"/>
          <a:srcRect/>
          <a:stretch>
            <a:fillRect/>
          </a:stretch>
        </p:blipFill>
        <p:spPr bwMode="auto">
          <a:xfrm>
            <a:off x="500034" y="4357694"/>
            <a:ext cx="2847975" cy="21621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428604"/>
            <a:ext cx="8643998" cy="5262979"/>
          </a:xfrm>
          <a:prstGeom prst="rect">
            <a:avLst/>
          </a:prstGeom>
          <a:noFill/>
        </p:spPr>
        <p:txBody>
          <a:bodyPr wrap="square" rtlCol="0">
            <a:spAutoFit/>
          </a:bodyPr>
          <a:lstStyle/>
          <a:p>
            <a:r>
              <a:rPr lang="cs-CZ" sz="2800" dirty="0" smtClean="0"/>
              <a:t>Je chaos vlastně „nepořádek“ jenom proto, že jej nejsme schopni pochopit? </a:t>
            </a:r>
            <a:r>
              <a:rPr lang="cs-CZ" sz="2800" dirty="0"/>
              <a:t>N</a:t>
            </a:r>
            <a:r>
              <a:rPr lang="cs-CZ" sz="2800" dirty="0" smtClean="0"/>
              <a:t>ebo je to opravdu organizovaná struktura, které základní vnitřní „motor“ je právě nahodilost, chaos?</a:t>
            </a:r>
          </a:p>
          <a:p>
            <a:endParaRPr lang="cs-CZ" sz="2800" dirty="0"/>
          </a:p>
          <a:p>
            <a:r>
              <a:rPr lang="cs-CZ" sz="2800" dirty="0" smtClean="0"/>
              <a:t>Odpověď hledejme v galaktickém světě makrokosmu. </a:t>
            </a:r>
          </a:p>
          <a:p>
            <a:r>
              <a:rPr lang="cs-CZ" sz="2800" dirty="0" smtClean="0"/>
              <a:t>Odpověď hledejme v mikrokosmu.</a:t>
            </a:r>
          </a:p>
          <a:p>
            <a:r>
              <a:rPr lang="cs-CZ" sz="2800" dirty="0" smtClean="0"/>
              <a:t>Proč se kosmos MIKRO a MAKRO chová stejně?</a:t>
            </a:r>
          </a:p>
          <a:p>
            <a:r>
              <a:rPr lang="cs-CZ" sz="2800" dirty="0" smtClean="0"/>
              <a:t>Jak, co a proč uvnitř kosmu komunikuje? Pakliže TO pochopíme, </a:t>
            </a:r>
            <a:r>
              <a:rPr lang="cs-CZ" sz="2800" dirty="0" err="1" smtClean="0"/>
              <a:t>pochopíme</a:t>
            </a:r>
            <a:r>
              <a:rPr lang="cs-CZ" sz="2800" dirty="0" smtClean="0"/>
              <a:t> i sebe sama a naši vlastní  interpersonální komunikaci, pochopíme i komunikaci uvnitř v sobě.</a:t>
            </a:r>
            <a:endParaRPr lang="cs-CZ"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428604"/>
            <a:ext cx="8643998" cy="5601533"/>
          </a:xfrm>
          <a:prstGeom prst="rect">
            <a:avLst/>
          </a:prstGeom>
          <a:noFill/>
        </p:spPr>
        <p:txBody>
          <a:bodyPr wrap="square" rtlCol="0">
            <a:spAutoFit/>
          </a:bodyPr>
          <a:lstStyle/>
          <a:p>
            <a:r>
              <a:rPr lang="cs-CZ" sz="2800" b="1" dirty="0" smtClean="0">
                <a:solidFill>
                  <a:srgbClr val="FF0000"/>
                </a:solidFill>
              </a:rPr>
              <a:t>Cvičení:</a:t>
            </a:r>
          </a:p>
          <a:p>
            <a:endParaRPr lang="cs-CZ" sz="2400" b="1" dirty="0" smtClean="0">
              <a:solidFill>
                <a:srgbClr val="FF0000"/>
              </a:solidFill>
            </a:endParaRPr>
          </a:p>
          <a:p>
            <a:r>
              <a:rPr lang="cs-CZ" sz="2400" dirty="0" smtClean="0"/>
              <a:t>Zkusme pochopit juxtapozici </a:t>
            </a:r>
            <a:r>
              <a:rPr lang="cs-CZ" sz="2400" dirty="0" smtClean="0">
                <a:solidFill>
                  <a:srgbClr val="FF0000"/>
                </a:solidFill>
              </a:rPr>
              <a:t>MIKRO a MAKRO.</a:t>
            </a:r>
          </a:p>
          <a:p>
            <a:r>
              <a:rPr lang="cs-CZ" sz="2400" b="1" dirty="0" smtClean="0">
                <a:solidFill>
                  <a:srgbClr val="FF0000"/>
                </a:solidFill>
              </a:rPr>
              <a:t>MAKRO</a:t>
            </a:r>
            <a:r>
              <a:rPr lang="cs-CZ" sz="2400" dirty="0" smtClean="0"/>
              <a:t>: Vezmeme jeden bod na zemi, třeba dveře a otvírejme je. Když vedeme pomyslnou přímku do nekonečna, tak se ta přímka bude do </a:t>
            </a:r>
            <a:r>
              <a:rPr lang="cs-CZ" sz="2400" dirty="0" err="1" smtClean="0"/>
              <a:t>nekončně</a:t>
            </a:r>
            <a:r>
              <a:rPr lang="cs-CZ" sz="2400" dirty="0" smtClean="0"/>
              <a:t> hýbat. Otvírá přece dveře.</a:t>
            </a:r>
          </a:p>
          <a:p>
            <a:r>
              <a:rPr lang="cs-CZ" sz="2400" b="1" dirty="0" smtClean="0">
                <a:solidFill>
                  <a:srgbClr val="FF0000"/>
                </a:solidFill>
              </a:rPr>
              <a:t>MIKRO: </a:t>
            </a:r>
            <a:r>
              <a:rPr lang="cs-CZ" sz="2400" dirty="0" smtClean="0"/>
              <a:t>Co se ale děje uvnitř pantů? Ten pohyb je stále menší, čím více se blížíme ke středu. Teď si odmysleme, že je pant nasazen na nějaké pevné železné tyčce. Představme si jenom pohyb přímky. V MAKRO rozměru se do nekonečna pohybuje a dráha se zvětšuje,</a:t>
            </a:r>
          </a:p>
          <a:p>
            <a:r>
              <a:rPr lang="cs-CZ" sz="2400" dirty="0" smtClean="0"/>
              <a:t>A MIKRO? Do nekonečna se zmenšuje. Co je tam uvnitř. Co je v té struktuře která je menší než atomová? Co se děje?  </a:t>
            </a:r>
            <a:r>
              <a:rPr lang="cs-CZ" sz="2400" dirty="0"/>
              <a:t>J</a:t>
            </a:r>
            <a:r>
              <a:rPr lang="cs-CZ" sz="2400" dirty="0" smtClean="0"/>
              <a:t>aký pohyb v nekonečnu?</a:t>
            </a:r>
          </a:p>
          <a:p>
            <a:r>
              <a:rPr lang="cs-CZ" sz="2400" b="1" dirty="0" smtClean="0">
                <a:solidFill>
                  <a:srgbClr val="FF0000"/>
                </a:solidFill>
              </a:rPr>
              <a:t>Když existuje MAKRO nekonečno, existuje také MIKRO nekonečno?</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85728"/>
            <a:ext cx="8715436" cy="6370975"/>
          </a:xfrm>
          <a:prstGeom prst="rect">
            <a:avLst/>
          </a:prstGeom>
          <a:noFill/>
        </p:spPr>
        <p:txBody>
          <a:bodyPr wrap="square" rtlCol="0">
            <a:spAutoFit/>
          </a:bodyPr>
          <a:lstStyle/>
          <a:p>
            <a:r>
              <a:rPr lang="cs-CZ" sz="2400" dirty="0" smtClean="0">
                <a:solidFill>
                  <a:srgbClr val="FF0000"/>
                </a:solidFill>
              </a:rPr>
              <a:t>Co je to NEKONEČNO..?</a:t>
            </a:r>
          </a:p>
          <a:p>
            <a:r>
              <a:rPr lang="cs-CZ" sz="2400" dirty="0"/>
              <a:t>Řecká filosofie viděla dokonalost v tom, co je zformované a tím tedy ohraničené. Pojem nekonečno (</a:t>
            </a:r>
            <a:r>
              <a:rPr lang="cs-CZ" sz="2400" dirty="0" err="1"/>
              <a:t>apeiron</a:t>
            </a:r>
            <a:r>
              <a:rPr lang="cs-CZ" sz="2400" dirty="0"/>
              <a:t>) se tak jeví jako výraz nehotového, neurčeného, a proto i nedokonalého</a:t>
            </a:r>
            <a:r>
              <a:rPr lang="cs-CZ" sz="2400" dirty="0" smtClean="0"/>
              <a:t>.</a:t>
            </a:r>
          </a:p>
          <a:p>
            <a:endParaRPr lang="cs-CZ" sz="2400" dirty="0"/>
          </a:p>
          <a:p>
            <a:r>
              <a:rPr lang="cs-CZ" sz="2400" b="1" dirty="0" err="1"/>
              <a:t>Apeiron</a:t>
            </a:r>
            <a:r>
              <a:rPr lang="cs-CZ" sz="2400" dirty="0"/>
              <a:t> </a:t>
            </a:r>
            <a:r>
              <a:rPr lang="cs-CZ" sz="2400" dirty="0" smtClean="0"/>
              <a:t>(původně z</a:t>
            </a:r>
            <a:r>
              <a:rPr lang="cs-CZ" sz="2400" dirty="0"/>
              <a:t> </a:t>
            </a:r>
            <a:r>
              <a:rPr lang="cs-CZ" sz="2400" dirty="0" smtClean="0"/>
              <a:t>řečtiny: </a:t>
            </a:r>
            <a:r>
              <a:rPr lang="cs-CZ" sz="2400" dirty="0"/>
              <a:t>mez, hranice) znamená </a:t>
            </a:r>
            <a:r>
              <a:rPr lang="cs-CZ" sz="2400" dirty="0" smtClean="0"/>
              <a:t>však dle filozofické nomenklatury beztvaré</a:t>
            </a:r>
            <a:r>
              <a:rPr lang="cs-CZ" sz="2400" dirty="0"/>
              <a:t>, neomezené, nekonečné a vyskytuje se už u Homéra jako označení pro bezmeznou zemi nebo moře</a:t>
            </a:r>
            <a:r>
              <a:rPr lang="cs-CZ" sz="2400" dirty="0" smtClean="0"/>
              <a:t>. </a:t>
            </a:r>
          </a:p>
          <a:p>
            <a:r>
              <a:rPr lang="cs-CZ" sz="2400" b="1" dirty="0" smtClean="0">
                <a:solidFill>
                  <a:srgbClr val="FF0000"/>
                </a:solidFill>
              </a:rPr>
              <a:t>Je tedy MAKRO a MIKRO </a:t>
            </a:r>
            <a:r>
              <a:rPr lang="cs-CZ" sz="2400" b="1" dirty="0" err="1" smtClean="0">
                <a:solidFill>
                  <a:srgbClr val="FF0000"/>
                </a:solidFill>
              </a:rPr>
              <a:t>Apeiron</a:t>
            </a:r>
            <a:r>
              <a:rPr lang="cs-CZ" sz="2400" b="1" dirty="0" smtClean="0">
                <a:solidFill>
                  <a:srgbClr val="FF0000"/>
                </a:solidFill>
              </a:rPr>
              <a:t>?</a:t>
            </a:r>
          </a:p>
          <a:p>
            <a:r>
              <a:rPr lang="cs-CZ" sz="2400" dirty="0" smtClean="0"/>
              <a:t>Pokud ano, tak je to prostor chaosu a pozorování astrofyziků a fyziků kvantových částic to potvrzuje. </a:t>
            </a:r>
          </a:p>
          <a:p>
            <a:r>
              <a:rPr lang="cs-CZ" sz="2400" b="1" dirty="0" smtClean="0">
                <a:solidFill>
                  <a:srgbClr val="FF0000"/>
                </a:solidFill>
              </a:rPr>
              <a:t>Nekonečný vesmír je „řízen“ chaosem.</a:t>
            </a:r>
            <a:endParaRPr lang="cs-CZ" sz="2400" b="1" dirty="0">
              <a:solidFill>
                <a:srgbClr val="FF0000"/>
              </a:solidFill>
            </a:endParaRPr>
          </a:p>
          <a:p>
            <a:r>
              <a:rPr lang="cs-CZ" sz="2400" dirty="0" smtClean="0"/>
              <a:t>Jak dokládají pozorování částic menších než atom, (pozorujeme je díky urychlovače, který částice „bombarduje“) tak  v mikrokosmu se, částice menší než atom pohybuji ve velmi podobném chaosu, jako v  obrovském vesmíru.</a:t>
            </a:r>
            <a:endParaRPr lang="cs-CZ"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428604"/>
            <a:ext cx="8715436" cy="6370975"/>
          </a:xfrm>
          <a:prstGeom prst="rect">
            <a:avLst/>
          </a:prstGeom>
          <a:noFill/>
        </p:spPr>
        <p:txBody>
          <a:bodyPr wrap="square" rtlCol="0">
            <a:spAutoFit/>
          </a:bodyPr>
          <a:lstStyle/>
          <a:p>
            <a:r>
              <a:rPr lang="cs-CZ" sz="2400" dirty="0" smtClean="0"/>
              <a:t>Atomové jádro je složeno s protonů a neutronů, které mají společný název, nukleony. </a:t>
            </a:r>
            <a:r>
              <a:rPr lang="cs-CZ" sz="2400" dirty="0"/>
              <a:t>Nukleony jsou baryony, </a:t>
            </a:r>
            <a:r>
              <a:rPr lang="cs-CZ" sz="2400" dirty="0" smtClean="0"/>
              <a:t>které tvoří</a:t>
            </a:r>
            <a:r>
              <a:rPr lang="cs-CZ" sz="2400" dirty="0"/>
              <a:t> dublet s </a:t>
            </a:r>
            <a:r>
              <a:rPr lang="cs-CZ" sz="2400" dirty="0" err="1" smtClean="0"/>
              <a:t>izospinem</a:t>
            </a:r>
            <a:r>
              <a:rPr lang="cs-CZ" sz="2400" dirty="0" smtClean="0"/>
              <a:t>. Dále se už do teorie částic nevydávejme.  Přijmeme fakt, že jsou i ty nejmenší částice atomu dál dělitelné, pravděpodobně do nekonečna, čili i naše pomyslná přímka ode dveří dělá nekonečně stále menší pohyb. Mikrokosmos je tady (pravděpodobně) také nekončený.</a:t>
            </a:r>
          </a:p>
          <a:p>
            <a:endParaRPr lang="cs-CZ" sz="2400" dirty="0"/>
          </a:p>
          <a:p>
            <a:endParaRPr lang="cs-CZ" sz="2400" dirty="0" smtClean="0"/>
          </a:p>
          <a:p>
            <a:endParaRPr lang="cs-CZ" sz="2400" dirty="0"/>
          </a:p>
          <a:p>
            <a:endParaRPr lang="cs-CZ" sz="2400" dirty="0" smtClean="0"/>
          </a:p>
          <a:p>
            <a:r>
              <a:rPr lang="cs-CZ" sz="2400" b="1" dirty="0" smtClean="0">
                <a:solidFill>
                  <a:srgbClr val="FF0000"/>
                </a:solidFill>
              </a:rPr>
              <a:t>Co to má společného s mediální komunikací???</a:t>
            </a:r>
          </a:p>
          <a:p>
            <a:r>
              <a:rPr lang="cs-CZ" sz="2400" dirty="0" smtClean="0"/>
              <a:t>Pokud bychom brali jako základ </a:t>
            </a:r>
            <a:r>
              <a:rPr lang="cs-CZ" sz="2400" dirty="0" err="1" smtClean="0"/>
              <a:t>Learyho</a:t>
            </a:r>
            <a:r>
              <a:rPr lang="cs-CZ" sz="2400" dirty="0" smtClean="0"/>
              <a:t> teorii chaosu, tak hodně. </a:t>
            </a:r>
          </a:p>
          <a:p>
            <a:r>
              <a:rPr lang="cs-CZ" sz="2400" dirty="0" smtClean="0"/>
              <a:t>Vzpomínáte si? : </a:t>
            </a:r>
          </a:p>
          <a:p>
            <a:r>
              <a:rPr lang="cs-CZ" sz="2400" dirty="0" err="1" smtClean="0">
                <a:solidFill>
                  <a:srgbClr val="FF0000"/>
                </a:solidFill>
              </a:rPr>
              <a:t>Turn</a:t>
            </a:r>
            <a:r>
              <a:rPr lang="cs-CZ" sz="2400" dirty="0" smtClean="0">
                <a:solidFill>
                  <a:srgbClr val="FF0000"/>
                </a:solidFill>
              </a:rPr>
              <a:t> on, </a:t>
            </a:r>
            <a:r>
              <a:rPr lang="cs-CZ" sz="2400" dirty="0" err="1" smtClean="0">
                <a:solidFill>
                  <a:srgbClr val="FF0000"/>
                </a:solidFill>
              </a:rPr>
              <a:t>tune</a:t>
            </a:r>
            <a:r>
              <a:rPr lang="cs-CZ" sz="2400" dirty="0" smtClean="0">
                <a:solidFill>
                  <a:srgbClr val="FF0000"/>
                </a:solidFill>
              </a:rPr>
              <a:t> in, drop </a:t>
            </a:r>
            <a:r>
              <a:rPr lang="cs-CZ" sz="2400" dirty="0" err="1" smtClean="0">
                <a:solidFill>
                  <a:srgbClr val="FF0000"/>
                </a:solidFill>
              </a:rPr>
              <a:t>out</a:t>
            </a:r>
            <a:r>
              <a:rPr lang="cs-CZ" sz="2400" dirty="0" smtClean="0">
                <a:solidFill>
                  <a:srgbClr val="FF0000"/>
                </a:solidFill>
              </a:rPr>
              <a:t> – Zapnout, naladit, vypadnout. </a:t>
            </a:r>
          </a:p>
          <a:p>
            <a:r>
              <a:rPr lang="cs-CZ" sz="2400" dirty="0" smtClean="0"/>
              <a:t>To je přece současný model komunikace, při kterém si stěžujeme na rychlost a povrchnost. To je přece CHAOS !</a:t>
            </a:r>
            <a:endParaRPr lang="cs-CZ" sz="2400" dirty="0"/>
          </a:p>
        </p:txBody>
      </p:sp>
      <p:pic>
        <p:nvPicPr>
          <p:cNvPr id="34818" name="Picture 2"/>
          <p:cNvPicPr>
            <a:picLocks noChangeAspect="1" noChangeArrowheads="1"/>
          </p:cNvPicPr>
          <p:nvPr/>
        </p:nvPicPr>
        <p:blipFill>
          <a:blip r:embed="rId2"/>
          <a:srcRect/>
          <a:stretch>
            <a:fillRect/>
          </a:stretch>
        </p:blipFill>
        <p:spPr bwMode="auto">
          <a:xfrm>
            <a:off x="7000892" y="2714620"/>
            <a:ext cx="1933568" cy="193984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357166"/>
            <a:ext cx="8643998" cy="6001643"/>
          </a:xfrm>
          <a:prstGeom prst="rect">
            <a:avLst/>
          </a:prstGeom>
          <a:noFill/>
        </p:spPr>
        <p:txBody>
          <a:bodyPr wrap="square" rtlCol="0">
            <a:spAutoFit/>
          </a:bodyPr>
          <a:lstStyle/>
          <a:p>
            <a:r>
              <a:rPr lang="cs-CZ" sz="2400" dirty="0" smtClean="0"/>
              <a:t>Základním </a:t>
            </a:r>
            <a:r>
              <a:rPr lang="cs-CZ" sz="2400" dirty="0"/>
              <a:t>z</a:t>
            </a:r>
            <a:r>
              <a:rPr lang="cs-CZ" sz="2400" dirty="0" smtClean="0"/>
              <a:t>nakem současné (a žel i  budoucí) mediální komunikace je chaos.</a:t>
            </a:r>
          </a:p>
          <a:p>
            <a:r>
              <a:rPr lang="cs-CZ" sz="2400" dirty="0" smtClean="0"/>
              <a:t>Chaos osvobozuje, má liberální charakter, uvolňuje fantazii, tvořivost,  možná že i radost. Chaos je inspirující, chaosem se přibližujeme ke jsoucnu, či už náboženskému (ovšem bez dogmat) nebo materialistickému.</a:t>
            </a:r>
          </a:p>
          <a:p>
            <a:endParaRPr lang="cs-CZ" sz="2400" dirty="0"/>
          </a:p>
          <a:p>
            <a:endParaRPr lang="cs-CZ" sz="2400" dirty="0" smtClean="0"/>
          </a:p>
          <a:p>
            <a:endParaRPr lang="cs-CZ" sz="2400" dirty="0"/>
          </a:p>
          <a:p>
            <a:endParaRPr lang="cs-CZ" sz="2400" dirty="0" smtClean="0"/>
          </a:p>
          <a:p>
            <a:endParaRPr lang="cs-CZ" sz="2400" dirty="0" smtClean="0"/>
          </a:p>
          <a:p>
            <a:r>
              <a:rPr lang="cs-CZ" sz="2400" b="1" dirty="0" smtClean="0">
                <a:solidFill>
                  <a:srgbClr val="FF0000"/>
                </a:solidFill>
              </a:rPr>
              <a:t>Tedy chvála chaosu?</a:t>
            </a:r>
          </a:p>
          <a:p>
            <a:r>
              <a:rPr lang="cs-CZ" sz="2400" dirty="0" smtClean="0"/>
              <a:t>Tak jednoduché to zase není.</a:t>
            </a:r>
          </a:p>
          <a:p>
            <a:r>
              <a:rPr lang="cs-CZ" sz="2400" dirty="0" smtClean="0"/>
              <a:t>Ekonomie, medicína, politika,  všechny exaktní  vědy se musí opírat o řád a pořádek. S chaosem bychom si nevystačili.</a:t>
            </a:r>
          </a:p>
          <a:p>
            <a:r>
              <a:rPr lang="cs-CZ" sz="2400" b="1" dirty="0" smtClean="0">
                <a:solidFill>
                  <a:srgbClr val="FF0000"/>
                </a:solidFill>
              </a:rPr>
              <a:t>Ovšem bez chaosu by byl život velmi </a:t>
            </a:r>
            <a:r>
              <a:rPr lang="cs-CZ" sz="2400" b="1" dirty="0" err="1" smtClean="0">
                <a:solidFill>
                  <a:srgbClr val="FF0000"/>
                </a:solidFill>
              </a:rPr>
              <a:t>snutný</a:t>
            </a:r>
            <a:r>
              <a:rPr lang="cs-CZ" sz="2400" b="1" dirty="0" smtClean="0">
                <a:solidFill>
                  <a:srgbClr val="FF0000"/>
                </a:solidFill>
              </a:rPr>
              <a:t>…</a:t>
            </a:r>
            <a:endParaRPr lang="cs-CZ" sz="2400" b="1" dirty="0">
              <a:solidFill>
                <a:srgbClr val="FF0000"/>
              </a:solidFill>
            </a:endParaRPr>
          </a:p>
        </p:txBody>
      </p:sp>
      <p:pic>
        <p:nvPicPr>
          <p:cNvPr id="35842" name="Picture 2"/>
          <p:cNvPicPr>
            <a:picLocks noChangeAspect="1" noChangeArrowheads="1"/>
          </p:cNvPicPr>
          <p:nvPr/>
        </p:nvPicPr>
        <p:blipFill>
          <a:blip r:embed="rId2"/>
          <a:srcRect/>
          <a:stretch>
            <a:fillRect/>
          </a:stretch>
        </p:blipFill>
        <p:spPr bwMode="auto">
          <a:xfrm>
            <a:off x="5143504" y="2433539"/>
            <a:ext cx="3629029" cy="25582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500042"/>
            <a:ext cx="8358246" cy="5386090"/>
          </a:xfrm>
          <a:prstGeom prst="rect">
            <a:avLst/>
          </a:prstGeom>
          <a:noFill/>
        </p:spPr>
        <p:txBody>
          <a:bodyPr wrap="square" rtlCol="0">
            <a:spAutoFit/>
          </a:bodyPr>
          <a:lstStyle/>
          <a:p>
            <a:pPr algn="ctr"/>
            <a:r>
              <a:rPr lang="cs-CZ" sz="2400" b="1" dirty="0" smtClean="0"/>
              <a:t>Inspirován </a:t>
            </a:r>
            <a:r>
              <a:rPr lang="cs-CZ" sz="2400" b="1" dirty="0" err="1" smtClean="0"/>
              <a:t>Timothy</a:t>
            </a:r>
            <a:r>
              <a:rPr lang="cs-CZ" sz="2400" b="1" dirty="0" smtClean="0"/>
              <a:t> </a:t>
            </a:r>
            <a:r>
              <a:rPr lang="cs-CZ" sz="2400" b="1" dirty="0" err="1" smtClean="0"/>
              <a:t>Francis</a:t>
            </a:r>
            <a:r>
              <a:rPr lang="cs-CZ" sz="2400" b="1" dirty="0" smtClean="0"/>
              <a:t> </a:t>
            </a:r>
            <a:r>
              <a:rPr lang="cs-CZ" sz="2400" b="1" dirty="0" err="1" smtClean="0"/>
              <a:t>Learym</a:t>
            </a:r>
            <a:r>
              <a:rPr lang="cs-CZ" sz="2400" b="1" dirty="0" smtClean="0"/>
              <a:t> a dalšími autory od Antiky po současnost napsal pro FSS MU, </a:t>
            </a:r>
            <a:endParaRPr lang="cs-CZ" sz="2400" b="1" dirty="0" smtClean="0"/>
          </a:p>
          <a:p>
            <a:pPr algn="ctr"/>
            <a:endParaRPr lang="cs-CZ" sz="2400" b="1" dirty="0"/>
          </a:p>
          <a:p>
            <a:pPr algn="ctr"/>
            <a:endParaRPr lang="cs-CZ" sz="2400" b="1" dirty="0" smtClean="0"/>
          </a:p>
          <a:p>
            <a:pPr algn="ctr"/>
            <a:endParaRPr lang="cs-CZ" sz="2400" b="1" dirty="0"/>
          </a:p>
          <a:p>
            <a:pPr algn="ctr"/>
            <a:endParaRPr lang="cs-CZ" sz="2400" b="1" dirty="0" smtClean="0"/>
          </a:p>
          <a:p>
            <a:pPr algn="ctr"/>
            <a:endParaRPr lang="cs-CZ" sz="2400" b="1" dirty="0"/>
          </a:p>
          <a:p>
            <a:pPr algn="ctr"/>
            <a:endParaRPr lang="cs-CZ" sz="2400" b="1" dirty="0" smtClean="0"/>
          </a:p>
          <a:p>
            <a:pPr algn="ctr"/>
            <a:endParaRPr lang="cs-CZ" sz="2400" b="1" dirty="0"/>
          </a:p>
          <a:p>
            <a:pPr algn="ctr"/>
            <a:endParaRPr lang="cs-CZ" sz="2400" b="1" dirty="0" smtClean="0"/>
          </a:p>
          <a:p>
            <a:pPr algn="ctr"/>
            <a:endParaRPr lang="cs-CZ" sz="2400" b="1" dirty="0"/>
          </a:p>
          <a:p>
            <a:pPr algn="ctr"/>
            <a:endParaRPr lang="cs-CZ" sz="2400" b="1" dirty="0"/>
          </a:p>
          <a:p>
            <a:pPr algn="ctr"/>
            <a:endParaRPr lang="cs-CZ" sz="2400" b="1" dirty="0"/>
          </a:p>
          <a:p>
            <a:pPr algn="ctr"/>
            <a:r>
              <a:rPr lang="cs-CZ" sz="3200" b="1" dirty="0" smtClean="0">
                <a:solidFill>
                  <a:srgbClr val="FF0000"/>
                </a:solidFill>
              </a:rPr>
              <a:t>Děkuji z pozornost</a:t>
            </a:r>
            <a:endParaRPr lang="cs-CZ" sz="3200" b="1"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3643306" y="1785926"/>
            <a:ext cx="1866900" cy="24765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17693"/>
            <a:ext cx="8858280" cy="6370975"/>
          </a:xfrm>
          <a:prstGeom prst="rect">
            <a:avLst/>
          </a:prstGeom>
          <a:noFill/>
        </p:spPr>
        <p:txBody>
          <a:bodyPr wrap="square" rtlCol="0">
            <a:spAutoFit/>
          </a:bodyPr>
          <a:lstStyle/>
          <a:p>
            <a:r>
              <a:rPr lang="cs-CZ" sz="2400" dirty="0" err="1" smtClean="0">
                <a:solidFill>
                  <a:srgbClr val="FF0000"/>
                </a:solidFill>
              </a:rPr>
              <a:t>Timoty</a:t>
            </a:r>
            <a:r>
              <a:rPr lang="cs-CZ" sz="2400" dirty="0" smtClean="0">
                <a:solidFill>
                  <a:srgbClr val="FF0000"/>
                </a:solidFill>
              </a:rPr>
              <a:t> </a:t>
            </a:r>
            <a:r>
              <a:rPr lang="cs-CZ" sz="2400" dirty="0" err="1" smtClean="0">
                <a:solidFill>
                  <a:srgbClr val="FF0000"/>
                </a:solidFill>
              </a:rPr>
              <a:t>Leary</a:t>
            </a:r>
            <a:r>
              <a:rPr lang="cs-CZ" sz="2400" dirty="0" smtClean="0">
                <a:solidFill>
                  <a:srgbClr val="FF0000"/>
                </a:solidFill>
              </a:rPr>
              <a:t> </a:t>
            </a:r>
            <a:r>
              <a:rPr lang="cs-CZ" sz="2400" dirty="0" smtClean="0"/>
              <a:t>byl </a:t>
            </a:r>
            <a:r>
              <a:rPr lang="cs-CZ" sz="2400" dirty="0" smtClean="0"/>
              <a:t>představitel </a:t>
            </a:r>
            <a:r>
              <a:rPr lang="cs-CZ" sz="2400" dirty="0"/>
              <a:t>tehdejší kontrakultury. Jeho heslo „zapnout, naladit, vypadnout“ (anglicky </a:t>
            </a:r>
            <a:r>
              <a:rPr lang="cs-CZ" sz="2400" dirty="0" err="1"/>
              <a:t>Turn</a:t>
            </a:r>
            <a:r>
              <a:rPr lang="cs-CZ" sz="2400" dirty="0"/>
              <a:t> on, </a:t>
            </a:r>
            <a:r>
              <a:rPr lang="cs-CZ" sz="2400" dirty="0" err="1"/>
              <a:t>tune</a:t>
            </a:r>
            <a:r>
              <a:rPr lang="cs-CZ" sz="2400" dirty="0"/>
              <a:t> in, drop </a:t>
            </a:r>
            <a:r>
              <a:rPr lang="cs-CZ" sz="2400" dirty="0" err="1"/>
              <a:t>out</a:t>
            </a:r>
            <a:r>
              <a:rPr lang="cs-CZ" sz="2400" dirty="0" smtClean="0"/>
              <a:t>) se stalo heslem </a:t>
            </a:r>
            <a:r>
              <a:rPr lang="cs-CZ" sz="2400" dirty="0" err="1" smtClean="0">
                <a:solidFill>
                  <a:srgbClr val="FF0000"/>
                </a:solidFill>
              </a:rPr>
              <a:t>Hippies</a:t>
            </a:r>
            <a:r>
              <a:rPr lang="cs-CZ" sz="2400" dirty="0" smtClean="0">
                <a:solidFill>
                  <a:srgbClr val="FF0000"/>
                </a:solidFill>
              </a:rPr>
              <a:t>. </a:t>
            </a:r>
          </a:p>
          <a:p>
            <a:r>
              <a:rPr lang="cs-CZ" sz="2400" dirty="0"/>
              <a:t>Byl napadán konzervativními osobnostmi a americký prezident Richard </a:t>
            </a:r>
            <a:r>
              <a:rPr lang="cs-CZ" sz="2400" dirty="0" err="1"/>
              <a:t>Nixon</a:t>
            </a:r>
            <a:r>
              <a:rPr lang="cs-CZ" sz="2400" dirty="0"/>
              <a:t> ho nazval „nejnebezpečnějším mužem v Americe</a:t>
            </a:r>
            <a:r>
              <a:rPr lang="cs-CZ" sz="2400" dirty="0" smtClean="0"/>
              <a:t>“.</a:t>
            </a:r>
            <a:r>
              <a:rPr lang="cs-CZ" sz="2400" baseline="30000" dirty="0"/>
              <a:t> </a:t>
            </a:r>
            <a:r>
              <a:rPr lang="cs-CZ" sz="2400" dirty="0" smtClean="0"/>
              <a:t>V </a:t>
            </a:r>
            <a:r>
              <a:rPr lang="cs-CZ" sz="2400" dirty="0"/>
              <a:t>roce 1970 byl odsouzen na 20 let za držení dvou jointových nedopalků, které - jak tvrdil - mu byly podstrčeny vládními agenty. Posléze </a:t>
            </a:r>
            <a:r>
              <a:rPr lang="cs-CZ" sz="2400" dirty="0" smtClean="0"/>
              <a:t>uprchl </a:t>
            </a:r>
            <a:r>
              <a:rPr lang="cs-CZ" sz="2400" dirty="0"/>
              <a:t>z vězení a přes Mexiko se dostal do Alžírska.  </a:t>
            </a:r>
            <a:r>
              <a:rPr lang="cs-CZ" sz="2400" dirty="0" smtClean="0"/>
              <a:t>V roce 1973 byl chycen v </a:t>
            </a:r>
            <a:r>
              <a:rPr lang="cs-CZ" sz="2400" dirty="0" err="1" smtClean="0"/>
              <a:t>Afganstánu</a:t>
            </a:r>
            <a:r>
              <a:rPr lang="cs-CZ" sz="2400" dirty="0" smtClean="0"/>
              <a:t>, vězněn v USA a v roce 1975 propuštěn. Mezitím se tituly jeho knih jednak o působení LSD a o budoucnosti </a:t>
            </a:r>
            <a:r>
              <a:rPr lang="cs-CZ" sz="2400" dirty="0" err="1" smtClean="0"/>
              <a:t>technlogického</a:t>
            </a:r>
            <a:r>
              <a:rPr lang="cs-CZ" sz="2400" dirty="0" smtClean="0"/>
              <a:t> věku staly bestselery v USA i ve světě. </a:t>
            </a:r>
          </a:p>
          <a:p>
            <a:r>
              <a:rPr lang="cs-CZ" sz="2400" dirty="0" err="1"/>
              <a:t>Timothy</a:t>
            </a:r>
            <a:r>
              <a:rPr lang="cs-CZ" sz="2400" dirty="0"/>
              <a:t> </a:t>
            </a:r>
            <a:r>
              <a:rPr lang="cs-CZ" sz="2400" dirty="0" err="1"/>
              <a:t>Leary</a:t>
            </a:r>
            <a:r>
              <a:rPr lang="cs-CZ" sz="2400" dirty="0"/>
              <a:t> se ve svých dílech zabýval </a:t>
            </a:r>
            <a:r>
              <a:rPr lang="cs-CZ" sz="2400" dirty="0" smtClean="0"/>
              <a:t>také </a:t>
            </a:r>
            <a:r>
              <a:rPr lang="cs-CZ" sz="2400" dirty="0"/>
              <a:t>mezilidskou komunikací</a:t>
            </a:r>
            <a:r>
              <a:rPr lang="cs-CZ" sz="2400" dirty="0" smtClean="0"/>
              <a:t>. Nekladl otázky jako to dělají marketéři. Neptal se pomocí dotazníků sociologů. On se vůbec neptal. </a:t>
            </a:r>
            <a:r>
              <a:rPr lang="cs-CZ" sz="2400" b="1" dirty="0" err="1" smtClean="0">
                <a:solidFill>
                  <a:srgbClr val="FF0000"/>
                </a:solidFill>
              </a:rPr>
              <a:t>Leary</a:t>
            </a:r>
            <a:r>
              <a:rPr lang="cs-CZ" sz="2400" b="1" dirty="0" smtClean="0">
                <a:solidFill>
                  <a:srgbClr val="FF0000"/>
                </a:solidFill>
              </a:rPr>
              <a:t> HLEDAL. </a:t>
            </a:r>
          </a:p>
          <a:p>
            <a:r>
              <a:rPr lang="cs-CZ" sz="2400" dirty="0" smtClean="0"/>
              <a:t>Nacházel zvláštní souvislosti mezi vnějším jevy, které nazýval chaosem a mezi tím, jak je schopné lidstvo tyto jevy pochopit a mezi sebou sdílet.</a:t>
            </a:r>
            <a:endParaRPr 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571480"/>
            <a:ext cx="8786874" cy="3046988"/>
          </a:xfrm>
          <a:prstGeom prst="rect">
            <a:avLst/>
          </a:prstGeom>
          <a:noFill/>
        </p:spPr>
        <p:txBody>
          <a:bodyPr wrap="square" rtlCol="0">
            <a:spAutoFit/>
          </a:bodyPr>
          <a:lstStyle/>
          <a:p>
            <a:r>
              <a:rPr lang="cs-CZ" sz="2400" b="1" dirty="0" err="1" smtClean="0">
                <a:solidFill>
                  <a:srgbClr val="FF0000"/>
                </a:solidFill>
              </a:rPr>
              <a:t>Timothy</a:t>
            </a:r>
            <a:r>
              <a:rPr lang="cs-CZ" sz="2400" b="1" dirty="0" smtClean="0">
                <a:solidFill>
                  <a:srgbClr val="FF0000"/>
                </a:solidFill>
              </a:rPr>
              <a:t> </a:t>
            </a:r>
            <a:r>
              <a:rPr lang="cs-CZ" sz="2400" b="1" dirty="0" err="1" smtClean="0">
                <a:solidFill>
                  <a:srgbClr val="FF0000"/>
                </a:solidFill>
              </a:rPr>
              <a:t>Francis</a:t>
            </a:r>
            <a:r>
              <a:rPr lang="cs-CZ" sz="2400" b="1" dirty="0" smtClean="0">
                <a:solidFill>
                  <a:srgbClr val="FF0000"/>
                </a:solidFill>
              </a:rPr>
              <a:t> </a:t>
            </a:r>
            <a:r>
              <a:rPr lang="cs-CZ" sz="2400" b="1" dirty="0" err="1" smtClean="0">
                <a:solidFill>
                  <a:srgbClr val="FF0000"/>
                </a:solidFill>
              </a:rPr>
              <a:t>Leary</a:t>
            </a:r>
            <a:r>
              <a:rPr lang="cs-CZ" sz="2400" b="1" dirty="0" smtClean="0">
                <a:solidFill>
                  <a:srgbClr val="FF0000"/>
                </a:solidFill>
              </a:rPr>
              <a:t>: </a:t>
            </a:r>
            <a:r>
              <a:rPr lang="cs-CZ" sz="2400" dirty="0" smtClean="0">
                <a:solidFill>
                  <a:srgbClr val="FF0000"/>
                </a:solidFill>
              </a:rPr>
              <a:t> </a:t>
            </a:r>
            <a:r>
              <a:rPr lang="cs-CZ" sz="2400" i="1" dirty="0" smtClean="0"/>
              <a:t>"</a:t>
            </a:r>
            <a:r>
              <a:rPr lang="cs-CZ" sz="2400" i="1" dirty="0"/>
              <a:t>Mutujeme do nového biologického druhu -- přešli jsme z Akvária do Terária a nyní směřujeme do </a:t>
            </a:r>
            <a:r>
              <a:rPr lang="cs-CZ" sz="2400" i="1" dirty="0" err="1"/>
              <a:t>Kybérie</a:t>
            </a:r>
            <a:r>
              <a:rPr lang="cs-CZ" sz="2400" i="1" dirty="0"/>
              <a:t>. Jsme bytosti stahující se do středu kybernetického světa. Protože kybernetika je řád, podle něhož je organizován vesmír. Hmota je jen zmrzlá informace... Kritici informační éry nahlížejí všechno negativně, jako kdyby kvantita informací mohla vést ke ztrátě významu. Stejnou věc prohlašovali o </a:t>
            </a:r>
            <a:r>
              <a:rPr lang="cs-CZ" sz="2400" i="1" dirty="0" err="1"/>
              <a:t>Gutenbergovi</a:t>
            </a:r>
            <a:r>
              <a:rPr lang="cs-CZ" sz="2400" i="1" dirty="0"/>
              <a:t>... Ještě nikdy v dějinách nedisponoval jedinec tak mocnými prostředky</a:t>
            </a:r>
            <a:r>
              <a:rPr lang="cs-CZ" sz="2400" i="1" dirty="0" smtClean="0"/>
              <a:t>.“</a:t>
            </a:r>
            <a:endParaRPr lang="cs-CZ" sz="2400" i="1" dirty="0"/>
          </a:p>
        </p:txBody>
      </p:sp>
      <p:pic>
        <p:nvPicPr>
          <p:cNvPr id="18437" name="Picture 5"/>
          <p:cNvPicPr>
            <a:picLocks noChangeAspect="1" noChangeArrowheads="1"/>
          </p:cNvPicPr>
          <p:nvPr/>
        </p:nvPicPr>
        <p:blipFill>
          <a:blip r:embed="rId2"/>
          <a:srcRect/>
          <a:stretch>
            <a:fillRect/>
          </a:stretch>
        </p:blipFill>
        <p:spPr bwMode="auto">
          <a:xfrm>
            <a:off x="6552724" y="3262307"/>
            <a:ext cx="2591276" cy="359569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357166"/>
            <a:ext cx="8858280" cy="3693319"/>
          </a:xfrm>
          <a:prstGeom prst="rect">
            <a:avLst/>
          </a:prstGeom>
          <a:noFill/>
        </p:spPr>
        <p:txBody>
          <a:bodyPr wrap="square" rtlCol="0">
            <a:spAutoFit/>
          </a:bodyPr>
          <a:lstStyle/>
          <a:p>
            <a:r>
              <a:rPr lang="cs-CZ" sz="2400" i="1" dirty="0" smtClean="0"/>
              <a:t>„V </a:t>
            </a:r>
            <a:r>
              <a:rPr lang="cs-CZ" sz="2400" i="1" dirty="0"/>
              <a:t>informačním věku musíte samozřejmě mít možnost vysílat signály. </a:t>
            </a:r>
            <a:r>
              <a:rPr lang="cs-CZ" sz="2400" b="1" i="1" dirty="0">
                <a:solidFill>
                  <a:srgbClr val="FF0000"/>
                </a:solidFill>
              </a:rPr>
              <a:t>Popularizace rovná se dostupnost pro všechny. </a:t>
            </a:r>
            <a:r>
              <a:rPr lang="cs-CZ" sz="2400" i="1" dirty="0"/>
              <a:t>Rolí filosofa dneška je zosobňovat, popularizovat a polidšťovat věci kolem počítačů, aby se lidé v jejich přítomnosti cítili pohodlně... Je pravda, že někteří z nás pochopili, o co tu jde, a vybojovali jsme na CIA sílu LSD a dnes i sílu počítačů na IBM stejně, jako jsme zachránili psychologii před lékaři a analytiky. V každé generaci jsem byl součástí té skupinky lidí, kteří jako Prométheus bojovali s představiteli moci, aby ji vydobyli zpátky pro jednotlivce."</a:t>
            </a:r>
          </a:p>
          <a:p>
            <a:endParaRPr lang="cs-CZ" dirty="0"/>
          </a:p>
        </p:txBody>
      </p:sp>
      <p:pic>
        <p:nvPicPr>
          <p:cNvPr id="17409" name="Picture 1"/>
          <p:cNvPicPr>
            <a:picLocks noChangeAspect="1" noChangeArrowheads="1"/>
          </p:cNvPicPr>
          <p:nvPr/>
        </p:nvPicPr>
        <p:blipFill>
          <a:blip r:embed="rId2"/>
          <a:srcRect/>
          <a:stretch>
            <a:fillRect/>
          </a:stretch>
        </p:blipFill>
        <p:spPr bwMode="auto">
          <a:xfrm>
            <a:off x="4214810" y="3547147"/>
            <a:ext cx="4757750" cy="311083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28596" y="428604"/>
            <a:ext cx="7643866" cy="6555641"/>
          </a:xfrm>
          <a:prstGeom prst="rect">
            <a:avLst/>
          </a:prstGeom>
          <a:noFill/>
        </p:spPr>
        <p:txBody>
          <a:bodyPr wrap="square" rtlCol="0">
            <a:spAutoFit/>
          </a:bodyPr>
          <a:lstStyle/>
          <a:p>
            <a:r>
              <a:rPr lang="cs-CZ" sz="2800" b="1" dirty="0" smtClean="0">
                <a:solidFill>
                  <a:srgbClr val="FF0000"/>
                </a:solidFill>
              </a:rPr>
              <a:t>Co je to CHAOS…?</a:t>
            </a:r>
          </a:p>
          <a:p>
            <a:endParaRPr lang="cs-CZ" sz="2800" b="1" dirty="0" smtClean="0">
              <a:solidFill>
                <a:srgbClr val="FF0000"/>
              </a:solidFill>
            </a:endParaRPr>
          </a:p>
          <a:p>
            <a:r>
              <a:rPr lang="cs-CZ" sz="2800" dirty="0"/>
              <a:t>Chaos (mytologie) (také '</a:t>
            </a:r>
            <a:r>
              <a:rPr lang="cs-CZ" sz="2800" dirty="0" err="1"/>
              <a:t>Khaos</a:t>
            </a:r>
            <a:r>
              <a:rPr lang="cs-CZ" sz="2800" dirty="0"/>
              <a:t>') – nekonečná, slovy nevyjádřitelná prázdnota, z které vznikl vesmír v řecké </a:t>
            </a:r>
            <a:r>
              <a:rPr lang="cs-CZ" sz="2800" dirty="0" smtClean="0"/>
              <a:t>mytologii</a:t>
            </a:r>
          </a:p>
          <a:p>
            <a:r>
              <a:rPr lang="cs-CZ" sz="2800" dirty="0"/>
              <a:t>Slovo </a:t>
            </a:r>
            <a:r>
              <a:rPr lang="cs-CZ" sz="2800" b="1" dirty="0"/>
              <a:t>chaos</a:t>
            </a:r>
            <a:r>
              <a:rPr lang="cs-CZ" sz="2800" dirty="0"/>
              <a:t> označuje neuspořádanost, zmatek, změť.</a:t>
            </a:r>
          </a:p>
          <a:p>
            <a:r>
              <a:rPr lang="cs-CZ" sz="2800" dirty="0" smtClean="0"/>
              <a:t>*  Věda, teorie chaosu, odvětví</a:t>
            </a:r>
            <a:r>
              <a:rPr lang="cs-CZ" sz="2800" dirty="0"/>
              <a:t> matematiky a fyziky</a:t>
            </a:r>
          </a:p>
          <a:p>
            <a:r>
              <a:rPr lang="cs-CZ" sz="2800" i="1" dirty="0" smtClean="0"/>
              <a:t>*  Chaos</a:t>
            </a:r>
            <a:r>
              <a:rPr lang="cs-CZ" sz="2800" dirty="0"/>
              <a:t> - jméno transneptunického tělesa </a:t>
            </a:r>
            <a:r>
              <a:rPr lang="cs-CZ" sz="2800" dirty="0" smtClean="0"/>
              <a:t>Chaos</a:t>
            </a:r>
            <a:r>
              <a:rPr lang="cs-CZ" sz="2800" dirty="0"/>
              <a:t>, </a:t>
            </a:r>
          </a:p>
          <a:p>
            <a:r>
              <a:rPr lang="cs-CZ" sz="2800" i="1" dirty="0" smtClean="0"/>
              <a:t>*  Chaos</a:t>
            </a:r>
            <a:r>
              <a:rPr lang="cs-CZ" sz="2800" dirty="0"/>
              <a:t> – oblast zlomového terénu, časté názvy míst na Marsu</a:t>
            </a:r>
          </a:p>
          <a:p>
            <a:r>
              <a:rPr lang="cs-CZ" sz="2800" dirty="0" smtClean="0"/>
              <a:t>*  Chaos </a:t>
            </a:r>
            <a:r>
              <a:rPr lang="cs-CZ" sz="2800" dirty="0"/>
              <a:t>(améba) – typ obrovité améby (měňavky)</a:t>
            </a:r>
          </a:p>
          <a:p>
            <a:r>
              <a:rPr lang="cs-CZ" sz="2800" dirty="0" smtClean="0"/>
              <a:t>*  </a:t>
            </a:r>
            <a:r>
              <a:rPr lang="cs-CZ" sz="2800" dirty="0" err="1" smtClean="0"/>
              <a:t>XaoS</a:t>
            </a:r>
            <a:r>
              <a:rPr lang="cs-CZ" sz="2800" dirty="0"/>
              <a:t> – GPL program pro generování </a:t>
            </a:r>
            <a:r>
              <a:rPr lang="cs-CZ" sz="2800" dirty="0" err="1"/>
              <a:t>fraktálů</a:t>
            </a:r>
            <a:r>
              <a:rPr lang="cs-CZ" sz="2800" dirty="0"/>
              <a:t> v reálném čase</a:t>
            </a:r>
          </a:p>
          <a:p>
            <a:endParaRPr lang="cs-CZ" sz="2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85728"/>
            <a:ext cx="8858280" cy="7140416"/>
          </a:xfrm>
          <a:prstGeom prst="rect">
            <a:avLst/>
          </a:prstGeom>
          <a:noFill/>
        </p:spPr>
        <p:txBody>
          <a:bodyPr wrap="square" rtlCol="0">
            <a:spAutoFit/>
          </a:bodyPr>
          <a:lstStyle/>
          <a:p>
            <a:r>
              <a:rPr lang="cs-CZ" sz="2800" dirty="0">
                <a:solidFill>
                  <a:srgbClr val="FF0000"/>
                </a:solidFill>
              </a:rPr>
              <a:t>Vše pronikající filosofie chaosu </a:t>
            </a:r>
            <a:r>
              <a:rPr lang="cs-CZ" sz="2000" dirty="0"/>
              <a:t> </a:t>
            </a:r>
          </a:p>
          <a:p>
            <a:r>
              <a:rPr lang="cs-CZ" sz="2800" dirty="0"/>
              <a:t>Po několik tisíciletí se zdá být jasné, že podstatou vesmírného řádu je extrémní složitost a </a:t>
            </a:r>
            <a:r>
              <a:rPr lang="cs-CZ" sz="2800" dirty="0" smtClean="0"/>
              <a:t>nevysvětlitelné neladění - </a:t>
            </a:r>
            <a:r>
              <a:rPr lang="cs-CZ" sz="2800" dirty="0"/>
              <a:t>tedy tajemná, do sebe zavinutá nádhera obecně známá jako chaos. </a:t>
            </a:r>
          </a:p>
          <a:p>
            <a:r>
              <a:rPr lang="cs-CZ" sz="2800" dirty="0"/>
              <a:t> </a:t>
            </a:r>
            <a:endParaRPr lang="cs-CZ" sz="2800" dirty="0" smtClean="0"/>
          </a:p>
          <a:p>
            <a:endParaRPr lang="cs-CZ" sz="2800" dirty="0"/>
          </a:p>
          <a:p>
            <a:endParaRPr lang="cs-CZ" sz="2800" dirty="0" smtClean="0"/>
          </a:p>
          <a:p>
            <a:endParaRPr lang="cs-CZ" sz="2800" dirty="0" smtClean="0"/>
          </a:p>
          <a:p>
            <a:endParaRPr lang="cs-CZ" sz="2800" dirty="0"/>
          </a:p>
          <a:p>
            <a:r>
              <a:rPr lang="cs-CZ" sz="2800" dirty="0"/>
              <a:t>Poetičtí hinduisté věřili, že vesmír je snový tanec iluzí (</a:t>
            </a:r>
            <a:r>
              <a:rPr lang="cs-CZ" sz="2800" i="1" dirty="0"/>
              <a:t>mája</a:t>
            </a:r>
            <a:r>
              <a:rPr lang="cs-CZ" sz="2800" dirty="0"/>
              <a:t>). K paradoxům tíhnoucí psychologický buddhismus hovořil o nebývale složité prázdnotě (</a:t>
            </a:r>
            <a:r>
              <a:rPr lang="cs-CZ" sz="2800" i="1" dirty="0" err="1"/>
              <a:t>šúnjata</a:t>
            </a:r>
            <a:r>
              <a:rPr lang="cs-CZ" sz="2800" dirty="0"/>
              <a:t>) </a:t>
            </a:r>
            <a:r>
              <a:rPr lang="cs-CZ" sz="2800" dirty="0" smtClean="0"/>
              <a:t>- snad </a:t>
            </a:r>
            <a:r>
              <a:rPr lang="cs-CZ" sz="2800" dirty="0"/>
              <a:t>triliónkrát složitější, než to dokáže pochopit lidský slovní procesor </a:t>
            </a:r>
            <a:r>
              <a:rPr lang="cs-CZ" sz="2800" dirty="0" smtClean="0"/>
              <a:t>- mysl. </a:t>
            </a:r>
            <a:endParaRPr lang="cs-CZ" sz="2800" dirty="0"/>
          </a:p>
          <a:p>
            <a:r>
              <a:rPr lang="cs-CZ" sz="2000" dirty="0"/>
              <a:t> </a:t>
            </a:r>
          </a:p>
          <a:p>
            <a:endParaRPr lang="cs-CZ" dirty="0"/>
          </a:p>
        </p:txBody>
      </p:sp>
      <p:pic>
        <p:nvPicPr>
          <p:cNvPr id="16385" name="Picture 1"/>
          <p:cNvPicPr>
            <a:picLocks noChangeAspect="1" noChangeArrowheads="1"/>
          </p:cNvPicPr>
          <p:nvPr/>
        </p:nvPicPr>
        <p:blipFill>
          <a:blip r:embed="rId2"/>
          <a:srcRect/>
          <a:stretch>
            <a:fillRect/>
          </a:stretch>
        </p:blipFill>
        <p:spPr bwMode="auto">
          <a:xfrm>
            <a:off x="4000496" y="2143116"/>
            <a:ext cx="4429124" cy="247058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357166"/>
            <a:ext cx="8643998" cy="6832640"/>
          </a:xfrm>
          <a:prstGeom prst="rect">
            <a:avLst/>
          </a:prstGeom>
          <a:noFill/>
        </p:spPr>
        <p:txBody>
          <a:bodyPr wrap="square" rtlCol="0">
            <a:spAutoFit/>
          </a:bodyPr>
          <a:lstStyle/>
          <a:p>
            <a:r>
              <a:rPr lang="cs-CZ" sz="2800" dirty="0" smtClean="0"/>
              <a:t>Čínský básník a filosof </a:t>
            </a:r>
            <a:r>
              <a:rPr lang="cs-CZ" sz="2800" b="1" dirty="0" err="1" smtClean="0"/>
              <a:t>Lao</a:t>
            </a:r>
            <a:r>
              <a:rPr lang="cs-CZ" sz="2800" b="1" dirty="0" smtClean="0"/>
              <a:t>-c' </a:t>
            </a:r>
            <a:r>
              <a:rPr lang="cs-CZ" sz="2800" dirty="0" smtClean="0"/>
              <a:t>nám sardonicky připomněl, že </a:t>
            </a:r>
            <a:r>
              <a:rPr lang="cs-CZ" sz="2800" b="1" i="1" dirty="0" err="1" smtClean="0"/>
              <a:t>tao</a:t>
            </a:r>
            <a:r>
              <a:rPr lang="cs-CZ" sz="2800" b="1" i="1" dirty="0" smtClean="0"/>
              <a:t> </a:t>
            </a:r>
            <a:r>
              <a:rPr lang="cs-CZ" sz="2800" dirty="0" smtClean="0"/>
              <a:t>je komplex, jenž se trvale proměňuje rychlostí světla, neuchopitelný našimi prsty, pracně vyťukávajícími dopisy na alfanumerických klávesnicích, a prchavý i pro řídící systémy našeho mozku. </a:t>
            </a:r>
          </a:p>
          <a:p>
            <a:endParaRPr lang="cs-CZ" sz="2800" dirty="0"/>
          </a:p>
          <a:p>
            <a:endParaRPr lang="cs-CZ" sz="2800" dirty="0" smtClean="0"/>
          </a:p>
          <a:p>
            <a:endParaRPr lang="cs-CZ" sz="2800" dirty="0"/>
          </a:p>
          <a:p>
            <a:r>
              <a:rPr lang="cs-CZ" sz="2800" dirty="0" smtClean="0"/>
              <a:t> </a:t>
            </a:r>
          </a:p>
          <a:p>
            <a:r>
              <a:rPr lang="cs-CZ" sz="2800" dirty="0" smtClean="0"/>
              <a:t>Hrdý a sebejistý athénský demokrat </a:t>
            </a:r>
            <a:r>
              <a:rPr lang="cs-CZ" sz="2800" b="1" dirty="0" err="1" smtClean="0"/>
              <a:t>Sókratés</a:t>
            </a:r>
            <a:r>
              <a:rPr lang="cs-CZ" sz="2800" dirty="0" smtClean="0"/>
              <a:t> bez zábran vyžvanil nebezpečné tajemství, když pronesl: "Cílem lidského života je poznání sebe sama." Toto je zaručeně ten nejpodvratnější nápis na trička humanistů všech staletí, </a:t>
            </a:r>
            <a:r>
              <a:rPr lang="cs-CZ" sz="2800" dirty="0" err="1" smtClean="0"/>
              <a:t>nejkonfrontačnější</a:t>
            </a:r>
            <a:r>
              <a:rPr lang="cs-CZ" sz="2800" dirty="0" smtClean="0"/>
              <a:t> nálepka na nárazník jejich "</a:t>
            </a:r>
            <a:r>
              <a:rPr lang="cs-CZ" sz="2800" dirty="0" err="1" smtClean="0"/>
              <a:t>neuro</a:t>
            </a:r>
            <a:r>
              <a:rPr lang="cs-CZ" sz="2800" dirty="0" smtClean="0"/>
              <a:t>-auto-mobilů". </a:t>
            </a:r>
          </a:p>
          <a:p>
            <a:endParaRPr lang="cs-CZ" dirty="0"/>
          </a:p>
        </p:txBody>
      </p:sp>
      <p:pic>
        <p:nvPicPr>
          <p:cNvPr id="33794" name="Picture 2"/>
          <p:cNvPicPr>
            <a:picLocks noChangeAspect="1" noChangeArrowheads="1"/>
          </p:cNvPicPr>
          <p:nvPr/>
        </p:nvPicPr>
        <p:blipFill>
          <a:blip r:embed="rId2"/>
          <a:srcRect/>
          <a:stretch>
            <a:fillRect/>
          </a:stretch>
        </p:blipFill>
        <p:spPr bwMode="auto">
          <a:xfrm>
            <a:off x="3714744" y="2428868"/>
            <a:ext cx="4767267" cy="165818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85728"/>
            <a:ext cx="8715436" cy="6740307"/>
          </a:xfrm>
          <a:prstGeom prst="rect">
            <a:avLst/>
          </a:prstGeom>
          <a:noFill/>
        </p:spPr>
        <p:txBody>
          <a:bodyPr wrap="square" rtlCol="0">
            <a:spAutoFit/>
          </a:bodyPr>
          <a:lstStyle/>
          <a:p>
            <a:r>
              <a:rPr lang="cs-CZ" sz="2400" b="1" dirty="0"/>
              <a:t>Individualistické myšlení </a:t>
            </a:r>
            <a:r>
              <a:rPr lang="cs-CZ" sz="2400" dirty="0"/>
              <a:t>je označováno za prvotní hřích ve svatých knihách Židů, křesťanů i muslimů. Podvrací totiž pokusy různých autorit nastolit v chaosu nějaký řád. </a:t>
            </a:r>
            <a:endParaRPr lang="cs-CZ" sz="2400" dirty="0" smtClean="0"/>
          </a:p>
          <a:p>
            <a:endParaRPr lang="cs-CZ" sz="2400" dirty="0"/>
          </a:p>
          <a:p>
            <a:endParaRPr lang="cs-CZ" sz="2400" dirty="0" smtClean="0"/>
          </a:p>
          <a:p>
            <a:endParaRPr lang="cs-CZ" sz="2400" dirty="0"/>
          </a:p>
          <a:p>
            <a:r>
              <a:rPr lang="cs-CZ" sz="2400" dirty="0"/>
              <a:t> </a:t>
            </a:r>
          </a:p>
          <a:p>
            <a:r>
              <a:rPr lang="cs-CZ" sz="2400" dirty="0"/>
              <a:t>Prvním pravidlem jakéhokoli systému založeného na zákonech a pořádku je trivializovat a démonizovat nebezpečné koncepty označované jako </a:t>
            </a:r>
            <a:r>
              <a:rPr lang="cs-CZ" sz="2400" b="1" dirty="0"/>
              <a:t>Já</a:t>
            </a:r>
            <a:r>
              <a:rPr lang="cs-CZ" sz="2400" dirty="0"/>
              <a:t>, Osobní cíle a Individuální vědomí. Přemýšlení o vlastním </a:t>
            </a:r>
            <a:r>
              <a:rPr lang="cs-CZ" sz="2400" b="1" dirty="0"/>
              <a:t>Já</a:t>
            </a:r>
            <a:r>
              <a:rPr lang="cs-CZ" sz="2400" dirty="0"/>
              <a:t> je hereze, velezrada a rouhačství. Dělají to výhradně ďáblové a pekelníci. Tvůrčí myšlení, dokonce veřejně přiznané, se pak rovná hrdelnímu zločinu. Několik set tisíc protestantských disidentů doplatilo na pravidlo </a:t>
            </a:r>
            <a:r>
              <a:rPr lang="cs-CZ" sz="2400" dirty="0" smtClean="0"/>
              <a:t>„nepopření JÁ" </a:t>
            </a:r>
            <a:r>
              <a:rPr lang="cs-CZ" sz="2400" dirty="0"/>
              <a:t>během inkvizice Papežské stolice v Římě </a:t>
            </a:r>
            <a:r>
              <a:rPr lang="cs-CZ" sz="2400" dirty="0" smtClean="0"/>
              <a:t>- zároveň </a:t>
            </a:r>
            <a:r>
              <a:rPr lang="cs-CZ" sz="2400" dirty="0"/>
              <a:t>nelze ani opomenout upalování čarodějnic, jež zavedli i protestanti, když se zmocnili kontrolního úřadu nad chaosem. </a:t>
            </a:r>
          </a:p>
          <a:p>
            <a:endParaRPr lang="cs-CZ" sz="2400" dirty="0"/>
          </a:p>
        </p:txBody>
      </p:sp>
      <p:pic>
        <p:nvPicPr>
          <p:cNvPr id="15363" name="Picture 3"/>
          <p:cNvPicPr>
            <a:picLocks noChangeAspect="1" noChangeArrowheads="1"/>
          </p:cNvPicPr>
          <p:nvPr/>
        </p:nvPicPr>
        <p:blipFill>
          <a:blip r:embed="rId2"/>
          <a:srcRect/>
          <a:stretch>
            <a:fillRect/>
          </a:stretch>
        </p:blipFill>
        <p:spPr bwMode="auto">
          <a:xfrm>
            <a:off x="5286380" y="1285860"/>
            <a:ext cx="3295650" cy="14382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1267</Words>
  <Application>Microsoft Office PowerPoint</Application>
  <PresentationFormat>Předvádění na obrazovce (4:3)</PresentationFormat>
  <Paragraphs>172</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Lenovo</cp:lastModifiedBy>
  <cp:revision>13</cp:revision>
  <dcterms:created xsi:type="dcterms:W3CDTF">2016-04-19T09:02:25Z</dcterms:created>
  <dcterms:modified xsi:type="dcterms:W3CDTF">2016-04-19T17:35:23Z</dcterms:modified>
</cp:coreProperties>
</file>