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89" r:id="rId3"/>
    <p:sldId id="280" r:id="rId4"/>
    <p:sldId id="281" r:id="rId5"/>
    <p:sldId id="282" r:id="rId6"/>
    <p:sldId id="283" r:id="rId7"/>
    <p:sldId id="284" r:id="rId8"/>
    <p:sldId id="285" r:id="rId9"/>
    <p:sldId id="288" r:id="rId10"/>
    <p:sldId id="299" r:id="rId11"/>
    <p:sldId id="302" r:id="rId12"/>
    <p:sldId id="298" r:id="rId13"/>
    <p:sldId id="290" r:id="rId14"/>
    <p:sldId id="294" r:id="rId15"/>
    <p:sldId id="297" r:id="rId16"/>
    <p:sldId id="291" r:id="rId17"/>
    <p:sldId id="300" r:id="rId18"/>
    <p:sldId id="301" r:id="rId19"/>
    <p:sldId id="293" r:id="rId20"/>
    <p:sldId id="295" r:id="rId21"/>
    <p:sldId id="292" r:id="rId22"/>
    <p:sldId id="257" r:id="rId23"/>
    <p:sldId id="259" r:id="rId24"/>
    <p:sldId id="277" r:id="rId25"/>
    <p:sldId id="278" r:id="rId26"/>
    <p:sldId id="263" r:id="rId27"/>
    <p:sldId id="268" r:id="rId28"/>
    <p:sldId id="272" r:id="rId29"/>
    <p:sldId id="273" r:id="rId30"/>
    <p:sldId id="260" r:id="rId31"/>
    <p:sldId id="265" r:id="rId32"/>
    <p:sldId id="296" r:id="rId33"/>
    <p:sldId id="271" r:id="rId34"/>
    <p:sldId id="266" r:id="rId35"/>
    <p:sldId id="267" r:id="rId36"/>
    <p:sldId id="262" r:id="rId37"/>
    <p:sldId id="276" r:id="rId38"/>
    <p:sldId id="275" r:id="rId39"/>
    <p:sldId id="274" r:id="rId40"/>
    <p:sldId id="269" r:id="rId41"/>
    <p:sldId id="261" r:id="rId42"/>
    <p:sldId id="270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0A71C3B-6F9E-464D-AC06-609A631C1C9A}">
          <p14:sldIdLst>
            <p14:sldId id="256"/>
            <p14:sldId id="289"/>
            <p14:sldId id="280"/>
            <p14:sldId id="281"/>
            <p14:sldId id="282"/>
            <p14:sldId id="283"/>
            <p14:sldId id="284"/>
            <p14:sldId id="285"/>
            <p14:sldId id="288"/>
            <p14:sldId id="299"/>
            <p14:sldId id="302"/>
            <p14:sldId id="298"/>
            <p14:sldId id="290"/>
            <p14:sldId id="294"/>
            <p14:sldId id="297"/>
            <p14:sldId id="291"/>
            <p14:sldId id="300"/>
            <p14:sldId id="301"/>
            <p14:sldId id="293"/>
            <p14:sldId id="295"/>
            <p14:sldId id="292"/>
            <p14:sldId id="257"/>
            <p14:sldId id="259"/>
            <p14:sldId id="277"/>
            <p14:sldId id="278"/>
            <p14:sldId id="263"/>
            <p14:sldId id="268"/>
            <p14:sldId id="272"/>
            <p14:sldId id="273"/>
            <p14:sldId id="260"/>
            <p14:sldId id="265"/>
            <p14:sldId id="296"/>
            <p14:sldId id="271"/>
            <p14:sldId id="266"/>
            <p14:sldId id="267"/>
            <p14:sldId id="262"/>
            <p14:sldId id="276"/>
            <p14:sldId id="275"/>
            <p14:sldId id="274"/>
            <p14:sldId id="269"/>
            <p14:sldId id="261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83" autoAdjust="0"/>
  </p:normalViewPr>
  <p:slideViewPr>
    <p:cSldViewPr>
      <p:cViewPr varScale="1">
        <p:scale>
          <a:sx n="99" d="100"/>
          <a:sy n="99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71A3F-6769-493E-9E9A-188B814AA5EE}" type="datetimeFigureOut">
              <a:rPr lang="cs-CZ" smtClean="0"/>
              <a:pPr/>
              <a:t>25.04.2017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D6B28-5A22-4049-8D72-6262172F35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89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44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780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88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450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653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885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1A09F-024B-4DC8-9C32-D6F937F62E1A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541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8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21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146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38E7-1FA5-4CF7-A2F0-CED4189ABDC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45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09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80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1A09F-024B-4DC8-9C32-D6F937F62E1A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440C23-C073-4D09-B227-301085CCDC83}" type="datetimeFigureOut">
              <a:rPr lang="cs-CZ" smtClean="0"/>
              <a:pPr/>
              <a:t>25.04.2017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0C23-C073-4D09-B227-301085CCDC83}" type="datetimeFigureOut">
              <a:rPr lang="cs-CZ" smtClean="0"/>
              <a:pPr/>
              <a:t>25.04.2017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0C23-C073-4D09-B227-301085CCDC83}" type="datetimeFigureOut">
              <a:rPr lang="cs-CZ" smtClean="0"/>
              <a:pPr/>
              <a:t>25.04.2017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440C23-C073-4D09-B227-301085CCDC83}" type="datetimeFigureOut">
              <a:rPr lang="cs-CZ" smtClean="0"/>
              <a:pPr/>
              <a:t>25.04.2017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440C23-C073-4D09-B227-301085CCDC83}" type="datetimeFigureOut">
              <a:rPr lang="cs-CZ" smtClean="0"/>
              <a:pPr/>
              <a:t>25.04.2017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0C23-C073-4D09-B227-301085CCDC83}" type="datetimeFigureOut">
              <a:rPr lang="cs-CZ" smtClean="0"/>
              <a:pPr/>
              <a:t>25.04.2017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0C23-C073-4D09-B227-301085CCDC83}" type="datetimeFigureOut">
              <a:rPr lang="cs-CZ" smtClean="0"/>
              <a:pPr/>
              <a:t>25.04.2017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440C23-C073-4D09-B227-301085CCDC83}" type="datetimeFigureOut">
              <a:rPr lang="cs-CZ" smtClean="0"/>
              <a:pPr/>
              <a:t>25.04.2017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0C23-C073-4D09-B227-301085CCDC83}" type="datetimeFigureOut">
              <a:rPr lang="cs-CZ" smtClean="0"/>
              <a:pPr/>
              <a:t>25.04.2017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440C23-C073-4D09-B227-301085CCDC83}" type="datetimeFigureOut">
              <a:rPr lang="cs-CZ" smtClean="0"/>
              <a:pPr/>
              <a:t>25.04.2017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440C23-C073-4D09-B227-301085CCDC83}" type="datetimeFigureOut">
              <a:rPr lang="cs-CZ" smtClean="0"/>
              <a:pPr/>
              <a:t>25.04.2017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440C23-C073-4D09-B227-301085CCDC83}" type="datetimeFigureOut">
              <a:rPr lang="cs-CZ" smtClean="0"/>
              <a:pPr/>
              <a:t>25.04.2017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268760"/>
            <a:ext cx="763284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Revoluce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vojensk</a:t>
            </a:r>
            <a:r>
              <a:rPr lang="cs-CZ" dirty="0" err="1" smtClean="0"/>
              <a:t>ých</a:t>
            </a:r>
            <a:r>
              <a:rPr lang="cs-CZ" dirty="0" smtClean="0"/>
              <a:t> záležitostech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Revolution</a:t>
            </a:r>
            <a:r>
              <a:rPr lang="cs-CZ" dirty="0" smtClean="0"/>
              <a:t> in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Affairs</a:t>
            </a:r>
            <a:r>
              <a:rPr lang="cs-CZ" dirty="0" smtClean="0"/>
              <a:t>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67744" y="4149080"/>
            <a:ext cx="6534472" cy="1666038"/>
          </a:xfrm>
        </p:spPr>
        <p:txBody>
          <a:bodyPr>
            <a:normAutofit/>
          </a:bodyPr>
          <a:lstStyle/>
          <a:p>
            <a:pPr algn="ctr"/>
            <a:endParaRPr lang="cs-CZ" sz="2000" dirty="0" smtClean="0"/>
          </a:p>
          <a:p>
            <a:r>
              <a:rPr lang="cs-CZ" sz="1600" dirty="0" smtClean="0"/>
              <a:t>Mgr. </a:t>
            </a:r>
            <a:r>
              <a:rPr lang="cs-CZ" sz="1600" dirty="0" err="1" smtClean="0"/>
              <a:t>et</a:t>
            </a:r>
            <a:r>
              <a:rPr lang="cs-CZ" sz="1600" dirty="0" smtClean="0"/>
              <a:t> Mgr. Jakub Fučík</a:t>
            </a:r>
          </a:p>
        </p:txBody>
      </p:sp>
    </p:spTree>
    <p:extLst>
      <p:ext uri="{BB962C8B-B14F-4D97-AF65-F5344CB8AC3E}">
        <p14:creationId xmlns:p14="http://schemas.microsoft.com/office/powerpoint/2010/main" val="8594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rkebuz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6096000" cy="1661160"/>
          </a:xfrm>
        </p:spPr>
      </p:pic>
      <p:pic>
        <p:nvPicPr>
          <p:cNvPr id="5" name="Obrázek 4" descr="Nuclear-explos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861048"/>
            <a:ext cx="3749040" cy="2255520"/>
          </a:xfrm>
          <a:prstGeom prst="rect">
            <a:avLst/>
          </a:prstGeom>
        </p:spPr>
      </p:pic>
      <p:pic>
        <p:nvPicPr>
          <p:cNvPr id="6" name="Obrázek 5" descr="WW1Tan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0039" y="2204864"/>
            <a:ext cx="5113961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652934"/>
          </a:xfrm>
        </p:spPr>
        <p:txBody>
          <a:bodyPr/>
          <a:lstStyle/>
          <a:p>
            <a:pPr algn="ctr"/>
            <a:r>
              <a:rPr lang="cs-CZ" b="1" dirty="0" smtClean="0"/>
              <a:t>Strategický význam RMA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069160"/>
          </a:xfrm>
        </p:spPr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C. S. </a:t>
            </a:r>
            <a:r>
              <a:rPr lang="cs-CZ" b="1" dirty="0" err="1" smtClean="0"/>
              <a:t>Gray</a:t>
            </a:r>
            <a:r>
              <a:rPr lang="cs-CZ" b="1" dirty="0" smtClean="0"/>
              <a:t> </a:t>
            </a:r>
            <a:r>
              <a:rPr lang="cs-CZ" dirty="0" smtClean="0"/>
              <a:t>– „Radikální změny v povaze a způsobu vedení 	války (</a:t>
            </a:r>
            <a:r>
              <a:rPr lang="cs-CZ" dirty="0" err="1" smtClean="0"/>
              <a:t>ozb</a:t>
            </a:r>
            <a:r>
              <a:rPr lang="cs-CZ" dirty="0" smtClean="0"/>
              <a:t>. konfliktu)“</a:t>
            </a:r>
          </a:p>
          <a:p>
            <a:endParaRPr lang="cs-CZ" dirty="0" smtClean="0"/>
          </a:p>
          <a:p>
            <a:r>
              <a:rPr lang="cs-CZ" dirty="0" smtClean="0"/>
              <a:t>„Životní cyklus“ RMA</a:t>
            </a:r>
          </a:p>
          <a:p>
            <a:endParaRPr lang="cs-CZ" dirty="0" smtClean="0"/>
          </a:p>
          <a:p>
            <a:r>
              <a:rPr lang="cs-CZ" b="1" dirty="0" smtClean="0"/>
              <a:t>Z historie </a:t>
            </a:r>
            <a:r>
              <a:rPr lang="cs-CZ" dirty="0" smtClean="0"/>
              <a:t>– tři revoluce </a:t>
            </a:r>
          </a:p>
          <a:p>
            <a:pPr>
              <a:buNone/>
            </a:pPr>
            <a:r>
              <a:rPr lang="cs-CZ" dirty="0" smtClean="0"/>
              <a:t>				– 1) Napoleonské války</a:t>
            </a:r>
          </a:p>
          <a:p>
            <a:pPr>
              <a:buNone/>
            </a:pPr>
            <a:r>
              <a:rPr lang="cs-CZ" dirty="0" smtClean="0"/>
              <a:t>				-  2) I. světová válka</a:t>
            </a:r>
          </a:p>
          <a:p>
            <a:pPr>
              <a:buNone/>
            </a:pPr>
            <a:r>
              <a:rPr lang="cs-CZ" dirty="0" smtClean="0"/>
              <a:t>				-  3) Jaderná	 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Tofflerovi</a:t>
            </a:r>
            <a:r>
              <a:rPr lang="cs-CZ" b="1" dirty="0" smtClean="0"/>
              <a:t> – „tři vlny“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Civilizace první vlny </a:t>
            </a:r>
            <a:r>
              <a:rPr lang="cs-CZ" dirty="0" smtClean="0"/>
              <a:t>– lidská síla</a:t>
            </a:r>
          </a:p>
          <a:p>
            <a:endParaRPr lang="cs-CZ" dirty="0" smtClean="0"/>
          </a:p>
          <a:p>
            <a:r>
              <a:rPr lang="cs-CZ" b="1" dirty="0" smtClean="0"/>
              <a:t>Civilizace druhé vlny </a:t>
            </a:r>
            <a:r>
              <a:rPr lang="cs-CZ" dirty="0" smtClean="0"/>
              <a:t>– masovost</a:t>
            </a:r>
          </a:p>
          <a:p>
            <a:endParaRPr lang="cs-CZ" dirty="0" smtClean="0"/>
          </a:p>
          <a:p>
            <a:r>
              <a:rPr lang="cs-CZ" b="1" dirty="0" smtClean="0"/>
              <a:t>Civilizace třetí vlny </a:t>
            </a:r>
            <a:r>
              <a:rPr lang="cs-CZ" dirty="0" smtClean="0"/>
              <a:t>- informace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652934"/>
          </a:xfrm>
        </p:spPr>
        <p:txBody>
          <a:bodyPr/>
          <a:lstStyle/>
          <a:p>
            <a:pPr algn="ctr"/>
            <a:r>
              <a:rPr lang="cs-CZ" b="1" dirty="0" smtClean="0"/>
              <a:t>Podoba „Současné RMA“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280920" cy="5421216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Přesně naváděná munice </a:t>
            </a:r>
          </a:p>
          <a:p>
            <a:endParaRPr lang="cs-CZ" dirty="0" smtClean="0"/>
          </a:p>
          <a:p>
            <a:r>
              <a:rPr lang="cs-CZ" dirty="0" err="1" smtClean="0"/>
              <a:t>Stealth</a:t>
            </a:r>
            <a:r>
              <a:rPr lang="cs-CZ" dirty="0" smtClean="0"/>
              <a:t> technologie</a:t>
            </a:r>
          </a:p>
          <a:p>
            <a:endParaRPr lang="cs-CZ" dirty="0" smtClean="0"/>
          </a:p>
          <a:p>
            <a:r>
              <a:rPr lang="cs-CZ" dirty="0" smtClean="0"/>
              <a:t>Bezpilotní letouny</a:t>
            </a:r>
          </a:p>
          <a:p>
            <a:endParaRPr lang="cs-CZ" dirty="0" smtClean="0"/>
          </a:p>
          <a:p>
            <a:r>
              <a:rPr lang="cs-CZ" dirty="0" smtClean="0"/>
              <a:t>Důraz na informační technologie</a:t>
            </a:r>
          </a:p>
          <a:p>
            <a:pPr lvl="1"/>
            <a:r>
              <a:rPr lang="cs-CZ" dirty="0" smtClean="0"/>
              <a:t>Přenos informací v reálném čase</a:t>
            </a:r>
          </a:p>
          <a:p>
            <a:pPr lvl="1"/>
            <a:r>
              <a:rPr lang="cs-CZ" dirty="0" smtClean="0"/>
              <a:t>Navigace</a:t>
            </a:r>
          </a:p>
          <a:p>
            <a:endParaRPr lang="cs-CZ" dirty="0" smtClean="0"/>
          </a:p>
          <a:p>
            <a:r>
              <a:rPr lang="cs-CZ" dirty="0" smtClean="0"/>
              <a:t>Etablování prvků </a:t>
            </a:r>
            <a:r>
              <a:rPr lang="cs-CZ" dirty="0" err="1" smtClean="0"/>
              <a:t>System</a:t>
            </a:r>
            <a:r>
              <a:rPr lang="cs-CZ" dirty="0" smtClean="0"/>
              <a:t>-</a:t>
            </a:r>
            <a:r>
              <a:rPr lang="cs-CZ" dirty="0" err="1" smtClean="0"/>
              <a:t>of</a:t>
            </a:r>
            <a:r>
              <a:rPr lang="cs-CZ" dirty="0" smtClean="0"/>
              <a:t>-Systems a Network 	</a:t>
            </a:r>
            <a:r>
              <a:rPr lang="cs-CZ" dirty="0" err="1" smtClean="0"/>
              <a:t>Centric</a:t>
            </a:r>
            <a:r>
              <a:rPr lang="cs-CZ" dirty="0" smtClean="0"/>
              <a:t> </a:t>
            </a:r>
            <a:r>
              <a:rPr lang="cs-CZ" dirty="0" err="1" smtClean="0"/>
              <a:t>Warfare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2410" y="205185"/>
            <a:ext cx="9196410" cy="611941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redator-firing-missil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963919_827961370566339_148449320651050224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3658"/>
            <a:ext cx="9132807" cy="598094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System</a:t>
            </a:r>
            <a:r>
              <a:rPr lang="cs-CZ" b="1" dirty="0" smtClean="0"/>
              <a:t>-</a:t>
            </a:r>
            <a:r>
              <a:rPr lang="cs-CZ" b="1" dirty="0" err="1" smtClean="0"/>
              <a:t>of</a:t>
            </a:r>
            <a:r>
              <a:rPr lang="cs-CZ" b="1" dirty="0" smtClean="0"/>
              <a:t>-</a:t>
            </a:r>
            <a:r>
              <a:rPr lang="cs-CZ" b="1" dirty="0" err="1" smtClean="0"/>
              <a:t>Systems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2 hl. elementy: </a:t>
            </a:r>
            <a:r>
              <a:rPr lang="cs-CZ" dirty="0" smtClean="0"/>
              <a:t>1) informace</a:t>
            </a:r>
          </a:p>
          <a:p>
            <a:pPr>
              <a:buNone/>
            </a:pPr>
            <a:r>
              <a:rPr lang="cs-CZ" dirty="0" smtClean="0"/>
              <a:t>		                     2) integrace</a:t>
            </a:r>
          </a:p>
          <a:p>
            <a:endParaRPr lang="cs-CZ" dirty="0" smtClean="0"/>
          </a:p>
          <a:p>
            <a:r>
              <a:rPr lang="cs-CZ" b="1" dirty="0" smtClean="0"/>
              <a:t>C4ISR</a:t>
            </a:r>
          </a:p>
          <a:p>
            <a:endParaRPr lang="cs-CZ" b="1" dirty="0" smtClean="0"/>
          </a:p>
          <a:p>
            <a:endParaRPr lang="cs-CZ" dirty="0" smtClean="0"/>
          </a:p>
          <a:p>
            <a:r>
              <a:rPr lang="cs-CZ" dirty="0" smtClean="0"/>
              <a:t>Odstranění </a:t>
            </a:r>
            <a:r>
              <a:rPr lang="cs-CZ" dirty="0" err="1" smtClean="0"/>
              <a:t>Fog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Network </a:t>
            </a:r>
            <a:r>
              <a:rPr lang="cs-CZ" b="1" dirty="0" err="1" smtClean="0"/>
              <a:t>Centric</a:t>
            </a:r>
            <a:r>
              <a:rPr lang="cs-CZ" b="1" dirty="0" smtClean="0"/>
              <a:t> </a:t>
            </a:r>
            <a:r>
              <a:rPr lang="cs-CZ" b="1" dirty="0" err="1" smtClean="0"/>
              <a:t>Warfare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„Eroze“ hierarchické struktury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Funkční provázání (všech) jednotek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Taktika „rojení“ (</a:t>
            </a:r>
            <a:r>
              <a:rPr lang="cs-CZ" dirty="0" err="1" smtClean="0"/>
              <a:t>swarming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8508952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0837"/>
            <a:ext cx="8982885" cy="6737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Vojenské technologie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Složka vojenské moci</a:t>
            </a:r>
          </a:p>
          <a:p>
            <a:endParaRPr lang="cs-CZ" dirty="0" smtClean="0"/>
          </a:p>
          <a:p>
            <a:r>
              <a:rPr lang="cs-CZ" dirty="0" smtClean="0"/>
              <a:t>Otázka vlivu na úspěch v (ozbrojeném) konfliktu</a:t>
            </a:r>
          </a:p>
          <a:p>
            <a:endParaRPr lang="cs-CZ" dirty="0" smtClean="0"/>
          </a:p>
          <a:p>
            <a:r>
              <a:rPr lang="cs-CZ" dirty="0" smtClean="0"/>
              <a:t>Význam technologického pokroku a technologické 	převahy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2744"/>
          </a:xfrm>
        </p:spPr>
        <p:txBody>
          <a:bodyPr/>
          <a:lstStyle/>
          <a:p>
            <a:pPr algn="ctr"/>
            <a:r>
              <a:rPr lang="cs-CZ" b="1" dirty="0" smtClean="0"/>
              <a:t>Hypersonické střely </a:t>
            </a:r>
            <a:endParaRPr lang="cs-CZ" b="1" dirty="0"/>
          </a:p>
        </p:txBody>
      </p:sp>
      <p:pic>
        <p:nvPicPr>
          <p:cNvPr id="4" name="Zástupný symbol pro obsah 3" descr="4bhe11145758c2ime_620C3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8713149" cy="49187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Kritika konceptu „současné RMA“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Zpochybňování technologické orientace</a:t>
            </a:r>
          </a:p>
          <a:p>
            <a:endParaRPr lang="cs-CZ" dirty="0" smtClean="0"/>
          </a:p>
          <a:p>
            <a:r>
              <a:rPr lang="cs-CZ" dirty="0" smtClean="0"/>
              <a:t>Zpochybňování efektivity technologií</a:t>
            </a:r>
          </a:p>
          <a:p>
            <a:endParaRPr lang="cs-CZ" dirty="0" smtClean="0"/>
          </a:p>
          <a:p>
            <a:r>
              <a:rPr lang="cs-CZ" dirty="0" smtClean="0"/>
              <a:t>Kritika jejích následků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810344"/>
          </a:xfrm>
        </p:spPr>
        <p:txBody>
          <a:bodyPr/>
          <a:lstStyle/>
          <a:p>
            <a:pPr algn="ctr"/>
            <a:r>
              <a:rPr lang="cs-CZ" b="1" dirty="0" smtClean="0"/>
              <a:t>Obecné trendy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640960" cy="554461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cs-CZ" dirty="0" smtClean="0"/>
          </a:p>
          <a:p>
            <a:pPr algn="just"/>
            <a:r>
              <a:rPr lang="cs-CZ" dirty="0" smtClean="0"/>
              <a:t>Navyšování významu „nových“ prostorů</a:t>
            </a:r>
          </a:p>
          <a:p>
            <a:pPr lvl="1" algn="just"/>
            <a:r>
              <a:rPr lang="cs-CZ" dirty="0" smtClean="0"/>
              <a:t>Vesmírný prostor</a:t>
            </a:r>
          </a:p>
          <a:p>
            <a:pPr lvl="1" algn="just"/>
            <a:r>
              <a:rPr lang="cs-CZ" dirty="0" smtClean="0"/>
              <a:t>Kyberprostor</a:t>
            </a:r>
            <a:endParaRPr lang="cs-CZ" dirty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Otázka </a:t>
            </a:r>
            <a:r>
              <a:rPr lang="cs-CZ" dirty="0" smtClean="0"/>
              <a:t>tempa vědeckého pokroku</a:t>
            </a:r>
          </a:p>
          <a:p>
            <a:pPr lvl="1" algn="just"/>
            <a:r>
              <a:rPr lang="cs-CZ" dirty="0" smtClean="0"/>
              <a:t>Snahy o regulaci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„Velké“ vs. „malé“ ozbrojené konflikty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Strategická hodnota informací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Stírání rozdílů mezi civilní a vojenskou dimenzí</a:t>
            </a:r>
          </a:p>
          <a:p>
            <a:pPr lvl="1" algn="just"/>
            <a:r>
              <a:rPr lang="cs-CZ" dirty="0" smtClean="0"/>
              <a:t>„</a:t>
            </a:r>
            <a:r>
              <a:rPr lang="cs-CZ" dirty="0" err="1" smtClean="0"/>
              <a:t>Dual</a:t>
            </a:r>
            <a:r>
              <a:rPr lang="cs-CZ" dirty="0" smtClean="0"/>
              <a:t>-use“ technologie</a:t>
            </a:r>
          </a:p>
          <a:p>
            <a:pPr marL="365760" lvl="1" indent="0" algn="just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8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pPr algn="ctr"/>
            <a:r>
              <a:rPr lang="cs-CZ" b="1" dirty="0" smtClean="0"/>
              <a:t>Energetické technologie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Zbraně se směrovanou energií (DEW)</a:t>
            </a:r>
          </a:p>
          <a:p>
            <a:endParaRPr lang="cs-CZ" dirty="0"/>
          </a:p>
          <a:p>
            <a:r>
              <a:rPr lang="cs-CZ" dirty="0" smtClean="0"/>
              <a:t>Elektromagnetický puls (EMP)</a:t>
            </a:r>
          </a:p>
          <a:p>
            <a:endParaRPr lang="cs-CZ" dirty="0"/>
          </a:p>
          <a:p>
            <a:r>
              <a:rPr lang="cs-CZ" dirty="0" smtClean="0"/>
              <a:t>Neletální zbraně – dočasné vyřazení protivníka</a:t>
            </a:r>
          </a:p>
          <a:p>
            <a:endParaRPr lang="cs-CZ" dirty="0"/>
          </a:p>
          <a:p>
            <a:r>
              <a:rPr lang="cs-CZ" dirty="0" smtClean="0"/>
              <a:t>Obranné systémy</a:t>
            </a:r>
          </a:p>
          <a:p>
            <a:pPr lvl="1"/>
            <a:r>
              <a:rPr lang="cs-CZ" dirty="0" smtClean="0"/>
              <a:t>Protiraketová obrana</a:t>
            </a:r>
          </a:p>
          <a:p>
            <a:pPr lvl="1"/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Denial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9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-35_laser_2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332656"/>
            <a:ext cx="8573383" cy="570583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aser_Weapon_System_aboard_USS_Ponce_(AFSB(I)-15)_in_November_2014_(05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8580597" cy="570912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di-image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92164"/>
            <a:ext cx="8856984" cy="6222031"/>
          </a:xfrm>
        </p:spPr>
      </p:pic>
    </p:spTree>
    <p:extLst>
      <p:ext uri="{BB962C8B-B14F-4D97-AF65-F5344CB8AC3E}">
        <p14:creationId xmlns:p14="http://schemas.microsoft.com/office/powerpoint/2010/main" val="878216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Vývoj THEL 1996 - 2005</a:t>
            </a:r>
            <a:endParaRPr lang="cs-CZ" dirty="0"/>
          </a:p>
        </p:txBody>
      </p:sp>
      <p:pic>
        <p:nvPicPr>
          <p:cNvPr id="4" name="Zástupný symbol pro obsah 3" descr="MTH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52780"/>
            <a:ext cx="7272808" cy="5252584"/>
          </a:xfrm>
        </p:spPr>
      </p:pic>
    </p:spTree>
    <p:extLst>
      <p:ext uri="{BB962C8B-B14F-4D97-AF65-F5344CB8AC3E}">
        <p14:creationId xmlns:p14="http://schemas.microsoft.com/office/powerpoint/2010/main" val="3711911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Elektromagnetické dělo</a:t>
            </a:r>
            <a:endParaRPr lang="cs-CZ" dirty="0"/>
          </a:p>
        </p:txBody>
      </p:sp>
      <p:pic>
        <p:nvPicPr>
          <p:cNvPr id="4" name="Zástupný symbol pro obsah 3" descr="3MpUJGm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9076" y="1196752"/>
            <a:ext cx="8357002" cy="54006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ome-bann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8716550" cy="41791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První zmínky o „RMA“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70. a 80. léta 20. století – SSSR</a:t>
            </a:r>
          </a:p>
          <a:p>
            <a:endParaRPr lang="cs-CZ" dirty="0" smtClean="0"/>
          </a:p>
          <a:p>
            <a:r>
              <a:rPr lang="cs-CZ" b="1" dirty="0" smtClean="0"/>
              <a:t>Maršál N. V. </a:t>
            </a:r>
            <a:r>
              <a:rPr lang="cs-CZ" b="1" dirty="0" err="1" smtClean="0"/>
              <a:t>Ogarkov</a:t>
            </a:r>
            <a:r>
              <a:rPr lang="cs-CZ" b="1" dirty="0" smtClean="0"/>
              <a:t> </a:t>
            </a:r>
          </a:p>
          <a:p>
            <a:pPr>
              <a:buNone/>
            </a:pPr>
            <a:r>
              <a:rPr lang="cs-CZ" dirty="0" smtClean="0"/>
              <a:t>       – rozvoj pokročilých (vojenských) technologií</a:t>
            </a:r>
          </a:p>
          <a:p>
            <a:pPr>
              <a:buNone/>
            </a:pPr>
            <a:r>
              <a:rPr lang="cs-CZ" dirty="0" smtClean="0"/>
              <a:t>       - proměna způsobu vedení boje</a:t>
            </a:r>
          </a:p>
          <a:p>
            <a:pPr>
              <a:buNone/>
            </a:pPr>
            <a:r>
              <a:rPr lang="cs-CZ" dirty="0" smtClean="0"/>
              <a:t>       - vojensko-technická revoluce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Kybernetika a AI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Význam kyberprostoru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Robotické technologie</a:t>
            </a:r>
          </a:p>
          <a:p>
            <a:pPr lvl="1"/>
            <a:r>
              <a:rPr lang="cs-CZ" dirty="0" smtClean="0"/>
              <a:t>Dálkově ovládané – </a:t>
            </a:r>
            <a:r>
              <a:rPr lang="cs-CZ" dirty="0" err="1" smtClean="0"/>
              <a:t>drony</a:t>
            </a:r>
            <a:endParaRPr lang="cs-CZ" dirty="0" smtClean="0"/>
          </a:p>
          <a:p>
            <a:pPr lvl="1"/>
            <a:r>
              <a:rPr lang="cs-CZ" dirty="0" smtClean="0"/>
              <a:t>Umělá inteligence </a:t>
            </a:r>
          </a:p>
          <a:p>
            <a:endParaRPr lang="cs-CZ" dirty="0"/>
          </a:p>
          <a:p>
            <a:r>
              <a:rPr lang="cs-CZ" b="1" dirty="0" smtClean="0"/>
              <a:t>Rozhraní člověk-stroj</a:t>
            </a:r>
          </a:p>
          <a:p>
            <a:pPr lvl="1"/>
            <a:r>
              <a:rPr lang="cs-CZ" dirty="0" err="1" smtClean="0"/>
              <a:t>Exoskelety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1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672"/>
            <a:ext cx="9142299" cy="4922776"/>
          </a:xfrm>
        </p:spPr>
      </p:pic>
    </p:spTree>
    <p:extLst>
      <p:ext uri="{BB962C8B-B14F-4D97-AF65-F5344CB8AC3E}">
        <p14:creationId xmlns:p14="http://schemas.microsoft.com/office/powerpoint/2010/main" val="4293598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lickr_-_Israel_Defense_Forces_-_Israeli_Made_Guardium_UGV_(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3" y="764704"/>
            <a:ext cx="8892533" cy="592690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irtual-reality-suit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3" y="476672"/>
            <a:ext cx="9023591" cy="602575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76"/>
            <a:ext cx="4536504" cy="680475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51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5" y="404664"/>
            <a:ext cx="9161595" cy="6069162"/>
          </a:xfrm>
        </p:spPr>
      </p:pic>
    </p:spTree>
    <p:extLst>
      <p:ext uri="{BB962C8B-B14F-4D97-AF65-F5344CB8AC3E}">
        <p14:creationId xmlns:p14="http://schemas.microsoft.com/office/powerpoint/2010/main" val="4155141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Nanotechnologie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Miniaturizace</a:t>
            </a:r>
          </a:p>
          <a:p>
            <a:endParaRPr lang="cs-CZ" dirty="0"/>
          </a:p>
          <a:p>
            <a:r>
              <a:rPr lang="cs-CZ" dirty="0" smtClean="0"/>
              <a:t>Obranné prvky a kamufláž</a:t>
            </a:r>
          </a:p>
          <a:p>
            <a:endParaRPr lang="cs-CZ" dirty="0" smtClean="0"/>
          </a:p>
          <a:p>
            <a:r>
              <a:rPr lang="cs-CZ" dirty="0" smtClean="0"/>
              <a:t>3D tisk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5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brazek-120-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2060848"/>
            <a:ext cx="9036496" cy="314118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rop-785911-nanovlakn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78016"/>
            <a:ext cx="9144000" cy="4400551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anotechnology-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33762"/>
            <a:ext cx="7200800" cy="54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arshal-Nikolai-Ogarkov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3" y="-1"/>
            <a:ext cx="5400601" cy="6879747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ero-hous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39621"/>
            <a:ext cx="5544616" cy="6818379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Biotechnologie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Biologické zbraně</a:t>
            </a:r>
          </a:p>
          <a:p>
            <a:pPr lvl="1"/>
            <a:r>
              <a:rPr lang="cs-CZ" dirty="0" smtClean="0"/>
              <a:t>Otázka </a:t>
            </a:r>
            <a:r>
              <a:rPr lang="cs-CZ" dirty="0" err="1" smtClean="0"/>
              <a:t>zaměřitelnosti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„Bojové drogy“</a:t>
            </a:r>
          </a:p>
          <a:p>
            <a:endParaRPr lang="cs-CZ" dirty="0"/>
          </a:p>
          <a:p>
            <a:r>
              <a:rPr lang="cs-CZ" dirty="0" smtClean="0"/>
              <a:t>Otázka genetických manipulací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1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 </a:t>
            </a:r>
            <a:r>
              <a:rPr lang="en-US" dirty="0" smtClean="0"/>
              <a:t>[</a:t>
            </a:r>
            <a:r>
              <a:rPr lang="cs-CZ" dirty="0" smtClean="0"/>
              <a:t>MTR</a:t>
            </a:r>
            <a:r>
              <a:rPr lang="en-US" dirty="0" smtClean="0"/>
              <a:t>]</a:t>
            </a:r>
            <a:r>
              <a:rPr lang="cs-CZ" dirty="0" smtClean="0"/>
              <a:t> „…</a:t>
            </a:r>
            <a:r>
              <a:rPr lang="cs-CZ" i="1" dirty="0" smtClean="0"/>
              <a:t>umožňuje radikální navýšení (v rozsahu několika řádů – uvažujeme-li v číselných intencích) destruktivního potenciálu konvenčních zbraní, přičemž dochází k jejich přiblížení (pokud to tak lze říci) ke zbraním hromadného ničení co do jejich efektivity.“ </a:t>
            </a:r>
            <a:r>
              <a:rPr lang="cs-CZ" dirty="0" smtClean="0"/>
              <a:t>(N. V. </a:t>
            </a:r>
            <a:r>
              <a:rPr lang="cs-CZ" dirty="0" err="1" smtClean="0"/>
              <a:t>Ogarkov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WARPIC SMART BOMB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27572" cy="57332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Americké pojetí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A. F. </a:t>
            </a:r>
            <a:r>
              <a:rPr lang="cs-CZ" dirty="0" err="1" smtClean="0"/>
              <a:t>Krepinevich</a:t>
            </a:r>
            <a:r>
              <a:rPr lang="cs-CZ" dirty="0" smtClean="0"/>
              <a:t>, A. </a:t>
            </a:r>
            <a:r>
              <a:rPr lang="cs-CZ" dirty="0" err="1" smtClean="0"/>
              <a:t>Marshall</a:t>
            </a:r>
            <a:r>
              <a:rPr lang="cs-CZ" dirty="0" smtClean="0"/>
              <a:t>. W. S. </a:t>
            </a:r>
            <a:r>
              <a:rPr lang="cs-CZ" dirty="0" err="1" smtClean="0"/>
              <a:t>Cohen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Rozšíření sovětských tezí o další faktory</a:t>
            </a:r>
          </a:p>
          <a:p>
            <a:endParaRPr lang="cs-CZ" dirty="0" smtClean="0"/>
          </a:p>
          <a:p>
            <a:r>
              <a:rPr lang="cs-CZ" dirty="0" smtClean="0"/>
              <a:t>Revoluce ve vojenských záležitostech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92696"/>
            <a:ext cx="7467600" cy="4525963"/>
          </a:xfrm>
        </p:spPr>
        <p:txBody>
          <a:bodyPr/>
          <a:lstStyle/>
          <a:p>
            <a:pPr>
              <a:buNone/>
            </a:pPr>
            <a:endParaRPr lang="cs-CZ" i="1" dirty="0" smtClean="0"/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r>
              <a:rPr lang="cs-CZ" i="1" dirty="0" smtClean="0"/>
              <a:t>„Revoluce ve vojenských záležitostech se vyskytuje, když se armáda určitého státu (národa) chopí příležitosti transformovat svoji strategii, vojenskou doktrínu, výcvik, vzdělání, organizaci, vybavení, operace a taktiku pro dosažení rozhodujících (vítězných) výsledků prostřednictvím fundamentálně nových způsobů“ </a:t>
            </a:r>
            <a:r>
              <a:rPr lang="cs-CZ" dirty="0" smtClean="0"/>
              <a:t>(W. S. </a:t>
            </a:r>
            <a:r>
              <a:rPr lang="cs-CZ" dirty="0" err="1" smtClean="0"/>
              <a:t>Cohen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IR/MTR/RMA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r>
              <a:rPr lang="cs-CZ" b="1" dirty="0" smtClean="0"/>
              <a:t>Společné znaky </a:t>
            </a:r>
            <a:r>
              <a:rPr lang="cs-CZ" dirty="0" smtClean="0"/>
              <a:t>– a) „revolučnost“, </a:t>
            </a:r>
          </a:p>
          <a:p>
            <a:pPr>
              <a:buNone/>
            </a:pPr>
            <a:r>
              <a:rPr lang="cs-CZ" dirty="0" smtClean="0"/>
              <a:t>			        - b) primárně vojenská dimenze</a:t>
            </a:r>
          </a:p>
          <a:p>
            <a:endParaRPr lang="cs-CZ" dirty="0" smtClean="0"/>
          </a:p>
          <a:p>
            <a:r>
              <a:rPr lang="cs-CZ" b="1" dirty="0" smtClean="0"/>
              <a:t>IR</a:t>
            </a:r>
            <a:r>
              <a:rPr lang="cs-CZ" dirty="0" smtClean="0"/>
              <a:t> – informační oblast</a:t>
            </a:r>
          </a:p>
          <a:p>
            <a:endParaRPr lang="cs-CZ" dirty="0" smtClean="0"/>
          </a:p>
          <a:p>
            <a:r>
              <a:rPr lang="cs-CZ" b="1" dirty="0" smtClean="0"/>
              <a:t>MTR</a:t>
            </a:r>
            <a:r>
              <a:rPr lang="cs-CZ" dirty="0" smtClean="0"/>
              <a:t> – nové technologie</a:t>
            </a:r>
          </a:p>
          <a:p>
            <a:endParaRPr lang="cs-CZ" dirty="0" smtClean="0"/>
          </a:p>
          <a:p>
            <a:r>
              <a:rPr lang="cs-CZ" b="1" dirty="0" smtClean="0"/>
              <a:t>RMA</a:t>
            </a:r>
            <a:r>
              <a:rPr lang="cs-CZ" dirty="0" smtClean="0"/>
              <a:t> – celkový přístup k bojovým operacím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700</TotalTime>
  <Words>465</Words>
  <Application>Microsoft Office PowerPoint</Application>
  <PresentationFormat>Předvádění na obrazovce (4:3)</PresentationFormat>
  <Paragraphs>173</Paragraphs>
  <Slides>42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Calibri</vt:lpstr>
      <vt:lpstr>Century Schoolbook</vt:lpstr>
      <vt:lpstr>Wingdings</vt:lpstr>
      <vt:lpstr>Wingdings 2</vt:lpstr>
      <vt:lpstr>Arkýř</vt:lpstr>
      <vt:lpstr>Revoluce ve vojenských záležitostech  (Revolution in Military Affairs) </vt:lpstr>
      <vt:lpstr>Vojenské technologie</vt:lpstr>
      <vt:lpstr>První zmínky o „RMA“</vt:lpstr>
      <vt:lpstr>Prezentace aplikace PowerPoint</vt:lpstr>
      <vt:lpstr>Prezentace aplikace PowerPoint</vt:lpstr>
      <vt:lpstr>Prezentace aplikace PowerPoint</vt:lpstr>
      <vt:lpstr>Americké pojetí</vt:lpstr>
      <vt:lpstr>Prezentace aplikace PowerPoint</vt:lpstr>
      <vt:lpstr>IR/MTR/RMA</vt:lpstr>
      <vt:lpstr>Prezentace aplikace PowerPoint</vt:lpstr>
      <vt:lpstr>Strategický význam RMA</vt:lpstr>
      <vt:lpstr>Tofflerovi – „tři vlny“</vt:lpstr>
      <vt:lpstr>Podoba „Současné RMA“</vt:lpstr>
      <vt:lpstr>Prezentace aplikace PowerPoint</vt:lpstr>
      <vt:lpstr>Prezentace aplikace PowerPoint</vt:lpstr>
      <vt:lpstr>Prezentace aplikace PowerPoint</vt:lpstr>
      <vt:lpstr>System-of-Systems</vt:lpstr>
      <vt:lpstr>Network Centric Warfare</vt:lpstr>
      <vt:lpstr>Prezentace aplikace PowerPoint</vt:lpstr>
      <vt:lpstr>Hypersonické střely </vt:lpstr>
      <vt:lpstr>Kritika konceptu „současné RMA“</vt:lpstr>
      <vt:lpstr>Obecné trendy</vt:lpstr>
      <vt:lpstr>Energetické technologie</vt:lpstr>
      <vt:lpstr>Prezentace aplikace PowerPoint</vt:lpstr>
      <vt:lpstr>Prezentace aplikace PowerPoint</vt:lpstr>
      <vt:lpstr>Prezentace aplikace PowerPoint</vt:lpstr>
      <vt:lpstr>Vývoj THEL 1996 - 2005</vt:lpstr>
      <vt:lpstr>Elektromagnetické dělo</vt:lpstr>
      <vt:lpstr>Prezentace aplikace PowerPoint</vt:lpstr>
      <vt:lpstr>Kybernetika a AI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Nanotechnologie</vt:lpstr>
      <vt:lpstr>Prezentace aplikace PowerPoint</vt:lpstr>
      <vt:lpstr>Prezentace aplikace PowerPoint</vt:lpstr>
      <vt:lpstr>Prezentace aplikace PowerPoint</vt:lpstr>
      <vt:lpstr>Prezentace aplikace PowerPoint</vt:lpstr>
      <vt:lpstr>Biotechnologie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budoucích revolucí</dc:title>
  <dc:creator>admw7</dc:creator>
  <cp:lastModifiedBy>Fučík Jakub</cp:lastModifiedBy>
  <cp:revision>82</cp:revision>
  <dcterms:created xsi:type="dcterms:W3CDTF">2016-05-09T07:05:51Z</dcterms:created>
  <dcterms:modified xsi:type="dcterms:W3CDTF">2017-04-25T08:05:56Z</dcterms:modified>
</cp:coreProperties>
</file>