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7" r:id="rId6"/>
    <p:sldId id="260" r:id="rId7"/>
    <p:sldId id="268" r:id="rId8"/>
    <p:sldId id="298" r:id="rId9"/>
    <p:sldId id="299" r:id="rId10"/>
    <p:sldId id="291" r:id="rId11"/>
    <p:sldId id="284" r:id="rId12"/>
    <p:sldId id="278" r:id="rId13"/>
    <p:sldId id="300" r:id="rId14"/>
    <p:sldId id="301" r:id="rId15"/>
    <p:sldId id="302" r:id="rId16"/>
    <p:sldId id="303" r:id="rId17"/>
    <p:sldId id="304" r:id="rId18"/>
    <p:sldId id="305" r:id="rId19"/>
    <p:sldId id="306" r:id="rId20"/>
    <p:sldId id="307" r:id="rId21"/>
    <p:sldId id="308" r:id="rId22"/>
    <p:sldId id="309" r:id="rId23"/>
    <p:sldId id="310" r:id="rId24"/>
    <p:sldId id="292" r:id="rId25"/>
    <p:sldId id="285" r:id="rId26"/>
    <p:sldId id="279" r:id="rId27"/>
    <p:sldId id="326" r:id="rId28"/>
    <p:sldId id="311" r:id="rId29"/>
    <p:sldId id="312" r:id="rId30"/>
    <p:sldId id="314" r:id="rId31"/>
    <p:sldId id="317" r:id="rId32"/>
    <p:sldId id="323" r:id="rId33"/>
    <p:sldId id="318" r:id="rId34"/>
    <p:sldId id="319" r:id="rId35"/>
    <p:sldId id="320" r:id="rId36"/>
    <p:sldId id="321" r:id="rId37"/>
    <p:sldId id="324" r:id="rId38"/>
    <p:sldId id="322" r:id="rId39"/>
    <p:sldId id="325" r:id="rId40"/>
    <p:sldId id="293" r:id="rId41"/>
    <p:sldId id="286" r:id="rId42"/>
    <p:sldId id="280" r:id="rId43"/>
    <p:sldId id="327" r:id="rId44"/>
    <p:sldId id="328" r:id="rId45"/>
    <p:sldId id="329" r:id="rId46"/>
    <p:sldId id="297" r:id="rId47"/>
    <p:sldId id="287" r:id="rId48"/>
    <p:sldId id="281" r:id="rId49"/>
    <p:sldId id="295" r:id="rId50"/>
    <p:sldId id="331" r:id="rId51"/>
    <p:sldId id="332" r:id="rId52"/>
    <p:sldId id="339" r:id="rId53"/>
    <p:sldId id="333" r:id="rId54"/>
    <p:sldId id="334" r:id="rId55"/>
    <p:sldId id="335" r:id="rId56"/>
    <p:sldId id="336" r:id="rId57"/>
    <p:sldId id="337" r:id="rId58"/>
    <p:sldId id="340" r:id="rId59"/>
    <p:sldId id="338" r:id="rId60"/>
    <p:sldId id="288" r:id="rId61"/>
    <p:sldId id="282" r:id="rId62"/>
    <p:sldId id="343" r:id="rId63"/>
    <p:sldId id="344" r:id="rId64"/>
    <p:sldId id="345" r:id="rId65"/>
    <p:sldId id="346" r:id="rId66"/>
    <p:sldId id="347" r:id="rId67"/>
    <p:sldId id="348" r:id="rId68"/>
    <p:sldId id="296" r:id="rId69"/>
    <p:sldId id="349" r:id="rId70"/>
    <p:sldId id="289" r:id="rId71"/>
    <p:sldId id="283" r:id="rId72"/>
    <p:sldId id="290" r:id="rId73"/>
    <p:sldId id="352" r:id="rId74"/>
    <p:sldId id="353" r:id="rId75"/>
    <p:sldId id="354" r:id="rId76"/>
    <p:sldId id="355" r:id="rId77"/>
    <p:sldId id="351" r:id="rId78"/>
    <p:sldId id="357" r:id="rId79"/>
    <p:sldId id="356" r:id="rId80"/>
    <p:sldId id="358"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0F3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758" autoAdjust="0"/>
  </p:normalViewPr>
  <p:slideViewPr>
    <p:cSldViewPr snapToGrid="0" snapToObjects="1">
      <p:cViewPr>
        <p:scale>
          <a:sx n="72" d="100"/>
          <a:sy n="72" d="100"/>
        </p:scale>
        <p:origin x="-1504" y="-400"/>
      </p:cViewPr>
      <p:guideLst>
        <p:guide orient="horz" pos="2160"/>
        <p:guide pos="2880"/>
      </p:guideLst>
    </p:cSldViewPr>
  </p:slideViewPr>
  <p:outlineViewPr>
    <p:cViewPr>
      <p:scale>
        <a:sx n="33" d="100"/>
        <a:sy n="33" d="100"/>
      </p:scale>
      <p:origin x="32" y="33928"/>
    </p:cViewPr>
  </p:outlineViewPr>
  <p:notesTextViewPr>
    <p:cViewPr>
      <p:scale>
        <a:sx n="100" d="100"/>
        <a:sy n="100" d="100"/>
      </p:scale>
      <p:origin x="0" y="0"/>
    </p:cViewPr>
  </p:notesTextViewPr>
  <p:sorterViewPr>
    <p:cViewPr>
      <p:scale>
        <a:sx n="266" d="100"/>
        <a:sy n="266" d="100"/>
      </p:scale>
      <p:origin x="0" y="121320"/>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printerSettings" Target="printerSettings/printerSettings1.bin"/><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 Id="rId86"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Total Forces </a:t>
            </a:r>
            <a:r>
              <a:rPr lang="mr-IN" dirty="0" smtClean="0"/>
              <a:t>–</a:t>
            </a:r>
            <a:r>
              <a:rPr lang="en-US" dirty="0" smtClean="0"/>
              <a:t> All Services</a:t>
            </a:r>
            <a:endParaRPr lang="en-US" dirty="0"/>
          </a:p>
        </c:rich>
      </c:tx>
      <c:layout/>
      <c:overlay val="0"/>
    </c:title>
    <c:autoTitleDeleted val="0"/>
    <c:plotArea>
      <c:layout/>
      <c:lineChart>
        <c:grouping val="standard"/>
        <c:varyColors val="0"/>
        <c:ser>
          <c:idx val="0"/>
          <c:order val="0"/>
          <c:tx>
            <c:strRef>
              <c:f>Sheet1!$B$1</c:f>
              <c:strCache>
                <c:ptCount val="1"/>
                <c:pt idx="0">
                  <c:v>Series 1</c:v>
                </c:pt>
              </c:strCache>
            </c:strRef>
          </c:tx>
          <c:marker>
            <c:symbol val="none"/>
          </c:marker>
          <c:cat>
            <c:numRef>
              <c:f>Sheet1!$A$2:$A$15</c:f>
              <c:numCache>
                <c:formatCode>General</c:formatCode>
                <c:ptCount val="14"/>
                <c:pt idx="0">
                  <c:v>1950.0</c:v>
                </c:pt>
                <c:pt idx="1">
                  <c:v>1955.0</c:v>
                </c:pt>
                <c:pt idx="2">
                  <c:v>1960.0</c:v>
                </c:pt>
                <c:pt idx="3">
                  <c:v>1965.0</c:v>
                </c:pt>
                <c:pt idx="4">
                  <c:v>1970.0</c:v>
                </c:pt>
                <c:pt idx="5">
                  <c:v>1975.0</c:v>
                </c:pt>
                <c:pt idx="6">
                  <c:v>1980.0</c:v>
                </c:pt>
                <c:pt idx="7">
                  <c:v>1985.0</c:v>
                </c:pt>
                <c:pt idx="8">
                  <c:v>1990.0</c:v>
                </c:pt>
                <c:pt idx="9">
                  <c:v>1995.0</c:v>
                </c:pt>
                <c:pt idx="10">
                  <c:v>2000.0</c:v>
                </c:pt>
                <c:pt idx="11">
                  <c:v>2005.0</c:v>
                </c:pt>
                <c:pt idx="12">
                  <c:v>2010.0</c:v>
                </c:pt>
                <c:pt idx="13">
                  <c:v>2015.0</c:v>
                </c:pt>
              </c:numCache>
            </c:numRef>
          </c:cat>
          <c:val>
            <c:numRef>
              <c:f>Sheet1!$B$2:$B$15</c:f>
              <c:numCache>
                <c:formatCode>_(* #,##0_);_(* \(#,##0\);_(* "-"??_);_(@_)</c:formatCode>
                <c:ptCount val="14"/>
                <c:pt idx="0">
                  <c:v>100000.0</c:v>
                </c:pt>
                <c:pt idx="1">
                  <c:v>380000.0</c:v>
                </c:pt>
                <c:pt idx="2">
                  <c:v>275000.0</c:v>
                </c:pt>
                <c:pt idx="3">
                  <c:v>350000.0</c:v>
                </c:pt>
                <c:pt idx="4">
                  <c:v>250000.0</c:v>
                </c:pt>
                <c:pt idx="5">
                  <c:v>275000.0</c:v>
                </c:pt>
                <c:pt idx="6">
                  <c:v>350000.0</c:v>
                </c:pt>
                <c:pt idx="7">
                  <c:v>350000.0</c:v>
                </c:pt>
                <c:pt idx="8">
                  <c:v>300000.0</c:v>
                </c:pt>
                <c:pt idx="9">
                  <c:v>150000.0</c:v>
                </c:pt>
                <c:pt idx="10">
                  <c:v>100000.0</c:v>
                </c:pt>
                <c:pt idx="11">
                  <c:v>50000.0</c:v>
                </c:pt>
                <c:pt idx="12">
                  <c:v>50000.0</c:v>
                </c:pt>
                <c:pt idx="13">
                  <c:v>65000.0</c:v>
                </c:pt>
              </c:numCache>
            </c:numRef>
          </c:val>
          <c:smooth val="0"/>
        </c:ser>
        <c:dLbls>
          <c:showLegendKey val="0"/>
          <c:showVal val="0"/>
          <c:showCatName val="0"/>
          <c:showSerName val="0"/>
          <c:showPercent val="0"/>
          <c:showBubbleSize val="0"/>
        </c:dLbls>
        <c:marker val="1"/>
        <c:smooth val="0"/>
        <c:axId val="-2147134200"/>
        <c:axId val="2130090696"/>
      </c:lineChart>
      <c:catAx>
        <c:axId val="-2147134200"/>
        <c:scaling>
          <c:orientation val="minMax"/>
        </c:scaling>
        <c:delete val="0"/>
        <c:axPos val="b"/>
        <c:numFmt formatCode="General" sourceLinked="1"/>
        <c:majorTickMark val="out"/>
        <c:minorTickMark val="none"/>
        <c:tickLblPos val="nextTo"/>
        <c:txPr>
          <a:bodyPr/>
          <a:lstStyle/>
          <a:p>
            <a:pPr>
              <a:defRPr sz="1500"/>
            </a:pPr>
            <a:endParaRPr lang="en-US"/>
          </a:p>
        </c:txPr>
        <c:crossAx val="2130090696"/>
        <c:crosses val="autoZero"/>
        <c:auto val="1"/>
        <c:lblAlgn val="ctr"/>
        <c:lblOffset val="100"/>
        <c:noMultiLvlLbl val="0"/>
      </c:catAx>
      <c:valAx>
        <c:axId val="2130090696"/>
        <c:scaling>
          <c:orientation val="minMax"/>
        </c:scaling>
        <c:delete val="0"/>
        <c:axPos val="l"/>
        <c:majorGridlines/>
        <c:numFmt formatCode="_(* #,##0_);_(* \(#,##0\);_(* &quot;-&quot;??_);_(@_)" sourceLinked="1"/>
        <c:majorTickMark val="out"/>
        <c:minorTickMark val="none"/>
        <c:tickLblPos val="nextTo"/>
        <c:crossAx val="-2147134200"/>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0.27633</cdr:x>
      <cdr:y>0.44622</cdr:y>
    </cdr:from>
    <cdr:to>
      <cdr:x>0.43728</cdr:x>
      <cdr:y>0.62122</cdr:y>
    </cdr:to>
    <cdr:sp macro="" textlink="">
      <cdr:nvSpPr>
        <cdr:cNvPr id="2" name="TextBox 1"/>
        <cdr:cNvSpPr txBox="1"/>
      </cdr:nvSpPr>
      <cdr:spPr>
        <a:xfrm xmlns:a="http://schemas.openxmlformats.org/drawingml/2006/main">
          <a:off x="2117464" y="1648002"/>
          <a:ext cx="1233363"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rgbClr val="800000"/>
              </a:solidFill>
            </a:rPr>
            <a:t>Flexible</a:t>
          </a:r>
        </a:p>
        <a:p xmlns:a="http://schemas.openxmlformats.org/drawingml/2006/main">
          <a:pPr algn="ctr"/>
          <a:r>
            <a:rPr lang="en-US" b="1" dirty="0" smtClean="0">
              <a:solidFill>
                <a:srgbClr val="800000"/>
              </a:solidFill>
            </a:rPr>
            <a:t>Response</a:t>
          </a:r>
          <a:endParaRPr lang="en-US" b="1" dirty="0">
            <a:solidFill>
              <a:srgbClr val="800000"/>
            </a:solidFill>
          </a:endParaRPr>
        </a:p>
      </cdr:txBody>
    </cdr:sp>
  </cdr:relSizeAnchor>
  <cdr:relSizeAnchor xmlns:cdr="http://schemas.openxmlformats.org/drawingml/2006/chartDrawing">
    <cdr:from>
      <cdr:x>0.38003</cdr:x>
      <cdr:y>0.25485</cdr:y>
    </cdr:from>
    <cdr:to>
      <cdr:x>0.51626</cdr:x>
      <cdr:y>0.35485</cdr:y>
    </cdr:to>
    <cdr:sp macro="" textlink="">
      <cdr:nvSpPr>
        <cdr:cNvPr id="3" name="TextBox 2"/>
        <cdr:cNvSpPr txBox="1"/>
      </cdr:nvSpPr>
      <cdr:spPr>
        <a:xfrm xmlns:a="http://schemas.openxmlformats.org/drawingml/2006/main">
          <a:off x="2912143" y="941218"/>
          <a:ext cx="1043876"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b="1" dirty="0" smtClean="0">
              <a:solidFill>
                <a:srgbClr val="800000"/>
              </a:solidFill>
            </a:rPr>
            <a:t>Vietnam</a:t>
          </a:r>
          <a:endParaRPr lang="en-US" b="1" dirty="0">
            <a:solidFill>
              <a:srgbClr val="800000"/>
            </a:solidFill>
          </a:endParaRPr>
        </a:p>
      </cdr:txBody>
    </cdr:sp>
  </cdr:relSizeAnchor>
  <cdr:relSizeAnchor xmlns:cdr="http://schemas.openxmlformats.org/drawingml/2006/chartDrawing">
    <cdr:from>
      <cdr:x>0.46289</cdr:x>
      <cdr:y>0.41176</cdr:y>
    </cdr:from>
    <cdr:to>
      <cdr:x>0.59904</cdr:x>
      <cdr:y>0.66177</cdr:y>
    </cdr:to>
    <cdr:sp macro="" textlink="">
      <cdr:nvSpPr>
        <cdr:cNvPr id="4" name="TextBox 3"/>
        <cdr:cNvSpPr txBox="1"/>
      </cdr:nvSpPr>
      <cdr:spPr>
        <a:xfrm xmlns:a="http://schemas.openxmlformats.org/drawingml/2006/main">
          <a:off x="3547084" y="1520751"/>
          <a:ext cx="1043311" cy="92333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rgbClr val="800000"/>
              </a:solidFill>
            </a:rPr>
            <a:t>INF</a:t>
          </a:r>
        </a:p>
        <a:p xmlns:a="http://schemas.openxmlformats.org/drawingml/2006/main">
          <a:pPr algn="ctr"/>
          <a:r>
            <a:rPr lang="en-US" b="1" dirty="0" smtClean="0">
              <a:solidFill>
                <a:srgbClr val="800000"/>
              </a:solidFill>
            </a:rPr>
            <a:t>Missile Debate</a:t>
          </a:r>
          <a:endParaRPr lang="en-US" b="1" dirty="0">
            <a:solidFill>
              <a:srgbClr val="800000"/>
            </a:solidFill>
          </a:endParaRPr>
        </a:p>
      </cdr:txBody>
    </cdr:sp>
  </cdr:relSizeAnchor>
  <cdr:relSizeAnchor xmlns:cdr="http://schemas.openxmlformats.org/drawingml/2006/chartDrawing">
    <cdr:from>
      <cdr:x>0.85326</cdr:x>
      <cdr:y>0.62658</cdr:y>
    </cdr:from>
    <cdr:to>
      <cdr:x>0.98469</cdr:x>
      <cdr:y>0.72659</cdr:y>
    </cdr:to>
    <cdr:sp macro="" textlink="">
      <cdr:nvSpPr>
        <cdr:cNvPr id="5" name="TextBox 4"/>
        <cdr:cNvSpPr txBox="1"/>
      </cdr:nvSpPr>
      <cdr:spPr>
        <a:xfrm xmlns:a="http://schemas.openxmlformats.org/drawingml/2006/main">
          <a:off x="6538439" y="2314131"/>
          <a:ext cx="1007119"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b="1" dirty="0" smtClean="0">
              <a:solidFill>
                <a:srgbClr val="800000"/>
              </a:solidFill>
            </a:rPr>
            <a:t>Ukraine</a:t>
          </a:r>
          <a:endParaRPr lang="en-US" b="1" dirty="0">
            <a:solidFill>
              <a:srgbClr val="800000"/>
            </a:solidFill>
          </a:endParaRPr>
        </a:p>
      </cdr:txBody>
    </cdr:sp>
  </cdr:relSizeAnchor>
  <cdr:relSizeAnchor xmlns:cdr="http://schemas.openxmlformats.org/drawingml/2006/chartDrawing">
    <cdr:from>
      <cdr:x>0.18828</cdr:x>
      <cdr:y>0.66663</cdr:y>
    </cdr:from>
    <cdr:to>
      <cdr:x>0.30336</cdr:x>
      <cdr:y>0.84163</cdr:y>
    </cdr:to>
    <cdr:sp macro="" textlink="">
      <cdr:nvSpPr>
        <cdr:cNvPr id="6" name="TextBox 5"/>
        <cdr:cNvSpPr txBox="1"/>
      </cdr:nvSpPr>
      <cdr:spPr>
        <a:xfrm xmlns:a="http://schemas.openxmlformats.org/drawingml/2006/main">
          <a:off x="1442730" y="2462016"/>
          <a:ext cx="881897" cy="646331"/>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rgbClr val="800000"/>
              </a:solidFill>
            </a:rPr>
            <a:t>Lisbon</a:t>
          </a:r>
        </a:p>
        <a:p xmlns:a="http://schemas.openxmlformats.org/drawingml/2006/main">
          <a:r>
            <a:rPr lang="en-US" b="1" dirty="0" smtClean="0">
              <a:solidFill>
                <a:srgbClr val="800000"/>
              </a:solidFill>
            </a:rPr>
            <a:t>EDC</a:t>
          </a:r>
          <a:endParaRPr lang="en-US" b="1" dirty="0">
            <a:solidFill>
              <a:srgbClr val="800000"/>
            </a:solidFill>
          </a:endParaRPr>
        </a:p>
      </cdr:txBody>
    </cdr:sp>
  </cdr:relSizeAnchor>
  <cdr:relSizeAnchor xmlns:cdr="http://schemas.openxmlformats.org/drawingml/2006/chartDrawing">
    <cdr:from>
      <cdr:x>0.74955</cdr:x>
      <cdr:y>0.73989</cdr:y>
    </cdr:from>
    <cdr:to>
      <cdr:x>0.83055</cdr:x>
      <cdr:y>0.83989</cdr:y>
    </cdr:to>
    <cdr:sp macro="" textlink="">
      <cdr:nvSpPr>
        <cdr:cNvPr id="7" name="TextBox 6"/>
        <cdr:cNvSpPr txBox="1"/>
      </cdr:nvSpPr>
      <cdr:spPr>
        <a:xfrm xmlns:a="http://schemas.openxmlformats.org/drawingml/2006/main">
          <a:off x="5743696" y="2732583"/>
          <a:ext cx="620683"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solidFill>
                <a:srgbClr val="800000"/>
              </a:solidFill>
            </a:rPr>
            <a:t>9.11</a:t>
          </a:r>
          <a:endParaRPr lang="en-US" sz="1800" b="1" dirty="0">
            <a:solidFill>
              <a:srgbClr val="80000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4800">
                <a:solidFill>
                  <a:srgbClr val="FFFF00"/>
                </a:solidFill>
              </a:defRPr>
            </a:lvl1pPr>
          </a:lstStyle>
          <a:p>
            <a:r>
              <a:rPr lang="en-US" dirty="0" smtClean="0"/>
              <a:t>Click to edit Master title style</a:t>
            </a:r>
            <a:endParaRPr dirty="0"/>
          </a:p>
        </p:txBody>
      </p:sp>
      <p:sp>
        <p:nvSpPr>
          <p:cNvPr id="3" name="Subtitle 2"/>
          <p:cNvSpPr>
            <a:spLocks noGrp="1"/>
          </p:cNvSpPr>
          <p:nvPr>
            <p:ph type="subTitle" idx="1"/>
          </p:nvPr>
        </p:nvSpPr>
        <p:spPr>
          <a:xfrm>
            <a:off x="457199" y="3307976"/>
            <a:ext cx="8228013" cy="1066800"/>
          </a:xfrm>
        </p:spPr>
        <p:txBody>
          <a:bodyPr tIns="0" bIns="0">
            <a:normAutofit/>
          </a:bodyPr>
          <a:lstStyle>
            <a:lvl1pPr marL="0" indent="0" algn="ctr">
              <a:spcBef>
                <a:spcPts val="300"/>
              </a:spcBef>
              <a:buNone/>
              <a:defRPr sz="24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4/13/17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4/13/17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dirty="0"/>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dirty="0" smtClean="0"/>
              <a:t>Drag picture to placeholder or click icon to add</a:t>
            </a:r>
            <a:endParaRPr dirty="0"/>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dirty="0" smtClean="0"/>
              <a:t>Drag picture to placeholder or click icon to add</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4/13/17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4/13/17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4/13/17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4/13/17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74619"/>
            <a:ext cx="6400800" cy="1362075"/>
          </a:xfrm>
        </p:spPr>
        <p:txBody>
          <a:bodyPr anchor="b" anchorCtr="0"/>
          <a:lstStyle>
            <a:lvl1pPr algn="r">
              <a:defRPr sz="3200" b="1" cap="none" baseline="0"/>
            </a:lvl1pPr>
          </a:lstStyle>
          <a:p>
            <a:r>
              <a:rPr lang="en-US" dirty="0" smtClean="0"/>
              <a:t>Click to edit Master title style</a:t>
            </a:r>
            <a:endParaRPr dirty="0"/>
          </a:p>
        </p:txBody>
      </p:sp>
      <p:sp>
        <p:nvSpPr>
          <p:cNvPr id="3" name="Text Placeholder 2"/>
          <p:cNvSpPr>
            <a:spLocks noGrp="1"/>
          </p:cNvSpPr>
          <p:nvPr>
            <p:ph type="body" idx="1"/>
          </p:nvPr>
        </p:nvSpPr>
        <p:spPr>
          <a:xfrm>
            <a:off x="1676399" y="2384519"/>
            <a:ext cx="5181601" cy="2590893"/>
          </a:xfrm>
        </p:spPr>
        <p:txBody>
          <a:bodyPr anchor="t" anchorCtr="0">
            <a:normAutofit/>
          </a:bodyPr>
          <a:lstStyle>
            <a:lvl1pPr marL="0" indent="0" algn="l">
              <a:spcBef>
                <a:spcPts val="300"/>
              </a:spcBef>
              <a:buNone/>
              <a:defRPr sz="3200" i="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4/13/17</a:t>
            </a:fld>
            <a:endParaRPr lang="en-US" dirty="0"/>
          </a:p>
        </p:txBody>
      </p:sp>
      <p:sp>
        <p:nvSpPr>
          <p:cNvPr id="5" name="Footer Placeholder 4"/>
          <p:cNvSpPr>
            <a:spLocks noGrp="1"/>
          </p:cNvSpPr>
          <p:nvPr>
            <p:ph type="ftr" sz="quarter" idx="11"/>
          </p:nvPr>
        </p:nvSpPr>
        <p:spPr>
          <a:xfrm>
            <a:off x="7238999" y="6356350"/>
            <a:ext cx="1446213"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4/13/17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4/13/17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4/13/17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dirty="0" smtClean="0"/>
              <a:t>Click to edit Master title style</a:t>
            </a:r>
            <a:endParaRPr dirty="0"/>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4/13/17</a:t>
            </a:fld>
            <a:endParaRPr lang="en-US" dirty="0"/>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b="1" kern="1200">
          <a:solidFill>
            <a:srgbClr val="FFFF00"/>
          </a:solidFill>
          <a:latin typeface="+mj-lt"/>
          <a:ea typeface="+mj-ea"/>
          <a:cs typeface="+mj-cs"/>
        </a:defRPr>
      </a:lvl1pPr>
    </p:titleStyle>
    <p:bodyStyle>
      <a:lvl1pPr marL="342900" indent="-342900" algn="l" defTabSz="914400" rtl="0" eaLnBrk="1" latinLnBrk="0" hangingPunct="1">
        <a:spcBef>
          <a:spcPts val="300"/>
        </a:spcBef>
        <a:spcAft>
          <a:spcPts val="300"/>
        </a:spcAft>
        <a:buClr>
          <a:srgbClr val="FF0000"/>
        </a:buClr>
        <a:buSzPct val="90000"/>
        <a:buFont typeface="Wingdings" charset="2"/>
        <a:buChar char="ü"/>
        <a:defRPr sz="22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20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2257" y="921217"/>
            <a:ext cx="8228013" cy="1534272"/>
          </a:xfrm>
        </p:spPr>
        <p:txBody>
          <a:bodyPr/>
          <a:lstStyle/>
          <a:p>
            <a:r>
              <a:rPr lang="en-US" sz="4800" b="1" dirty="0" smtClean="0"/>
              <a:t>BSS 186/486</a:t>
            </a:r>
            <a:br>
              <a:rPr lang="en-US" sz="4800" b="1" dirty="0" smtClean="0"/>
            </a:br>
            <a:r>
              <a:rPr lang="en-US" sz="4800" b="1" dirty="0" smtClean="0">
                <a:solidFill>
                  <a:srgbClr val="FFFF00"/>
                </a:solidFill>
              </a:rPr>
              <a:t>NATO &amp; European Security</a:t>
            </a:r>
            <a:endParaRPr lang="en-US" sz="4800" b="1" dirty="0">
              <a:solidFill>
                <a:srgbClr val="FFFF00"/>
              </a:solidFill>
            </a:endParaRPr>
          </a:p>
        </p:txBody>
      </p:sp>
      <p:sp>
        <p:nvSpPr>
          <p:cNvPr id="3" name="Subtitle 2"/>
          <p:cNvSpPr>
            <a:spLocks noGrp="1"/>
          </p:cNvSpPr>
          <p:nvPr>
            <p:ph type="subTitle" idx="1"/>
          </p:nvPr>
        </p:nvSpPr>
        <p:spPr>
          <a:xfrm>
            <a:off x="457199" y="2823884"/>
            <a:ext cx="8228013" cy="2853764"/>
          </a:xfrm>
        </p:spPr>
        <p:txBody>
          <a:bodyPr>
            <a:normAutofit/>
          </a:bodyPr>
          <a:lstStyle/>
          <a:p>
            <a:r>
              <a:rPr lang="en-US" sz="2000" b="1" dirty="0" smtClean="0">
                <a:solidFill>
                  <a:srgbClr val="FFFF00"/>
                </a:solidFill>
              </a:rPr>
              <a:t>Professor Schuyler Foerster</a:t>
            </a:r>
          </a:p>
          <a:p>
            <a:r>
              <a:rPr lang="en-US" sz="2000" b="1" dirty="0" smtClean="0">
                <a:solidFill>
                  <a:srgbClr val="FFFF00"/>
                </a:solidFill>
              </a:rPr>
              <a:t>Fulbright Distinguished Chair in Social Studies</a:t>
            </a:r>
          </a:p>
          <a:p>
            <a:r>
              <a:rPr lang="en-US" sz="2000" b="1" dirty="0" smtClean="0"/>
              <a:t>Department of Political Science</a:t>
            </a:r>
          </a:p>
          <a:p>
            <a:r>
              <a:rPr lang="en-US" sz="2000" b="1" dirty="0" smtClean="0"/>
              <a:t>Masaryk University</a:t>
            </a:r>
          </a:p>
          <a:p>
            <a:endParaRPr lang="en-US" sz="2000" b="1" dirty="0"/>
          </a:p>
          <a:p>
            <a:r>
              <a:rPr lang="en-US" sz="2000" b="1" dirty="0" smtClean="0"/>
              <a:t>Thursday 09:45 - 11:15 am + 11:30 am </a:t>
            </a:r>
            <a:r>
              <a:rPr lang="mr-IN" sz="2000" b="1" dirty="0" smtClean="0"/>
              <a:t>–</a:t>
            </a:r>
            <a:r>
              <a:rPr lang="en-US" sz="2000" b="1" dirty="0" smtClean="0"/>
              <a:t> 1:00 pm</a:t>
            </a:r>
          </a:p>
          <a:p>
            <a:r>
              <a:rPr lang="en-US" sz="2000" b="1" dirty="0" smtClean="0"/>
              <a:t>2 March </a:t>
            </a:r>
            <a:r>
              <a:rPr lang="mr-IN" sz="2000" b="1" dirty="0" smtClean="0"/>
              <a:t>–</a:t>
            </a:r>
            <a:r>
              <a:rPr lang="en-US" sz="2000" b="1" dirty="0" smtClean="0"/>
              <a:t> 13 April</a:t>
            </a:r>
          </a:p>
        </p:txBody>
      </p:sp>
    </p:spTree>
    <p:extLst>
      <p:ext uri="{BB962C8B-B14F-4D97-AF65-F5344CB8AC3E}">
        <p14:creationId xmlns:p14="http://schemas.microsoft.com/office/powerpoint/2010/main" val="58914786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9 March</a:t>
            </a:r>
            <a:endParaRPr lang="en-US" dirty="0"/>
          </a:p>
        </p:txBody>
      </p:sp>
      <p:sp>
        <p:nvSpPr>
          <p:cNvPr id="3" name="Content Placeholder 2"/>
          <p:cNvSpPr>
            <a:spLocks noGrp="1"/>
          </p:cNvSpPr>
          <p:nvPr>
            <p:ph idx="1"/>
          </p:nvPr>
        </p:nvSpPr>
        <p:spPr/>
        <p:txBody>
          <a:bodyPr>
            <a:normAutofit lnSpcReduction="10000"/>
          </a:bodyPr>
          <a:lstStyle/>
          <a:p>
            <a:r>
              <a:rPr lang="en-US" i="1" u="sng" dirty="0" smtClean="0"/>
              <a:t>NATO in the Cold War</a:t>
            </a:r>
          </a:p>
          <a:p>
            <a:r>
              <a:rPr lang="en-US" dirty="0" smtClean="0">
                <a:solidFill>
                  <a:srgbClr val="800000"/>
                </a:solidFill>
              </a:rPr>
              <a:t>Essay #1 DUE IN CLASS:</a:t>
            </a:r>
          </a:p>
          <a:p>
            <a:pPr lvl="1"/>
            <a:r>
              <a:rPr lang="en-US" i="1" dirty="0">
                <a:solidFill>
                  <a:srgbClr val="008000"/>
                </a:solidFill>
              </a:rPr>
              <a:t>To what extent is NATO a unique security alliance, and was it the “right answer” for post-World War II security in Europe</a:t>
            </a:r>
            <a:r>
              <a:rPr lang="en-US" i="1" dirty="0" smtClean="0">
                <a:solidFill>
                  <a:srgbClr val="008000"/>
                </a:solidFill>
              </a:rPr>
              <a:t>?</a:t>
            </a:r>
            <a:endParaRPr lang="en-US" dirty="0" smtClean="0">
              <a:solidFill>
                <a:srgbClr val="008000"/>
              </a:solidFill>
            </a:endParaRPr>
          </a:p>
          <a:p>
            <a:r>
              <a:rPr lang="en-US" dirty="0" smtClean="0"/>
              <a:t>Select NATO Country Team</a:t>
            </a:r>
          </a:p>
          <a:p>
            <a:pPr lvl="1"/>
            <a:r>
              <a:rPr lang="en-US" dirty="0" smtClean="0"/>
              <a:t>US, UK, FR, GE, CZ, PL, HU, EE, LT, TU</a:t>
            </a:r>
          </a:p>
          <a:p>
            <a:r>
              <a:rPr lang="en-US" dirty="0" smtClean="0"/>
              <a:t>Reading Assignment:</a:t>
            </a:r>
          </a:p>
          <a:p>
            <a:pPr lvl="1"/>
            <a:r>
              <a:rPr lang="en-US" dirty="0" smtClean="0"/>
              <a:t>Collins, Chapters 4 &amp; 5 </a:t>
            </a:r>
            <a:r>
              <a:rPr lang="en-US" i="1" dirty="0" smtClean="0">
                <a:solidFill>
                  <a:srgbClr val="800000"/>
                </a:solidFill>
              </a:rPr>
              <a:t>[in FSS library]</a:t>
            </a:r>
          </a:p>
          <a:p>
            <a:pPr lvl="1"/>
            <a:r>
              <a:rPr lang="en-US" dirty="0" smtClean="0"/>
              <a:t>Sloan, Chapters 3 &amp; 4 </a:t>
            </a:r>
            <a:r>
              <a:rPr lang="en-US" i="1" dirty="0">
                <a:solidFill>
                  <a:srgbClr val="800000"/>
                </a:solidFill>
              </a:rPr>
              <a:t>[in FSS library</a:t>
            </a:r>
            <a:r>
              <a:rPr lang="en-US" i="1" dirty="0" smtClean="0">
                <a:solidFill>
                  <a:srgbClr val="800000"/>
                </a:solidFill>
              </a:rPr>
              <a:t>]</a:t>
            </a:r>
            <a:endParaRPr lang="en-US" i="1" dirty="0">
              <a:solidFill>
                <a:srgbClr val="800000"/>
              </a:solidFill>
            </a:endParaRPr>
          </a:p>
        </p:txBody>
      </p:sp>
    </p:spTree>
    <p:extLst>
      <p:ext uri="{BB962C8B-B14F-4D97-AF65-F5344CB8AC3E}">
        <p14:creationId xmlns:p14="http://schemas.microsoft.com/office/powerpoint/2010/main" val="258539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Discussion</a:t>
            </a:r>
            <a:endParaRPr lang="en-US" dirty="0"/>
          </a:p>
        </p:txBody>
      </p:sp>
      <p:sp>
        <p:nvSpPr>
          <p:cNvPr id="3" name="Content Placeholder 2"/>
          <p:cNvSpPr>
            <a:spLocks noGrp="1"/>
          </p:cNvSpPr>
          <p:nvPr>
            <p:ph type="body" idx="1"/>
          </p:nvPr>
        </p:nvSpPr>
        <p:spPr/>
        <p:txBody>
          <a:bodyPr/>
          <a:lstStyle/>
          <a:p>
            <a:pPr marL="0" indent="0">
              <a:buNone/>
            </a:pPr>
            <a:r>
              <a:rPr lang="en-US" dirty="0" smtClean="0"/>
              <a:t>Was NATO the “right answer” for post-World War II security in Europe?</a:t>
            </a:r>
            <a:endParaRPr lang="en-US" dirty="0"/>
          </a:p>
        </p:txBody>
      </p:sp>
    </p:spTree>
    <p:extLst>
      <p:ext uri="{BB962C8B-B14F-4D97-AF65-F5344CB8AC3E}">
        <p14:creationId xmlns:p14="http://schemas.microsoft.com/office/powerpoint/2010/main" val="1014281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NATO in the Cold War</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II</a:t>
            </a:r>
          </a:p>
          <a:p>
            <a:r>
              <a:rPr lang="en-US" dirty="0"/>
              <a:t>9</a:t>
            </a:r>
            <a:r>
              <a:rPr lang="en-US" sz="2400" dirty="0" smtClean="0"/>
              <a:t> March 2017</a:t>
            </a:r>
            <a:endParaRPr lang="en-US" sz="2400" dirty="0"/>
          </a:p>
        </p:txBody>
      </p:sp>
    </p:spTree>
    <p:extLst>
      <p:ext uri="{BB962C8B-B14F-4D97-AF65-F5344CB8AC3E}">
        <p14:creationId xmlns:p14="http://schemas.microsoft.com/office/powerpoint/2010/main" val="6256376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EDC “non” </a:t>
            </a:r>
            <a:r>
              <a:rPr lang="mr-IN" dirty="0" smtClean="0"/>
              <a:t>–</a:t>
            </a:r>
            <a:r>
              <a:rPr lang="en-US" dirty="0" smtClean="0"/>
              <a:t> FRG “ja”</a:t>
            </a:r>
            <a:endParaRPr lang="en-US" dirty="0"/>
          </a:p>
        </p:txBody>
      </p:sp>
      <p:sp>
        <p:nvSpPr>
          <p:cNvPr id="3" name="Content Placeholder 2"/>
          <p:cNvSpPr>
            <a:spLocks noGrp="1"/>
          </p:cNvSpPr>
          <p:nvPr>
            <p:ph idx="1"/>
          </p:nvPr>
        </p:nvSpPr>
        <p:spPr>
          <a:xfrm>
            <a:off x="739775" y="2770094"/>
            <a:ext cx="7662864" cy="3446600"/>
          </a:xfrm>
        </p:spPr>
        <p:txBody>
          <a:bodyPr>
            <a:noAutofit/>
          </a:bodyPr>
          <a:lstStyle/>
          <a:p>
            <a:r>
              <a:rPr lang="en-US" dirty="0" smtClean="0"/>
              <a:t>1950 </a:t>
            </a:r>
            <a:r>
              <a:rPr lang="mr-IN" dirty="0" smtClean="0"/>
              <a:t>–</a:t>
            </a:r>
            <a:r>
              <a:rPr lang="en-US" dirty="0" smtClean="0"/>
              <a:t> Acheson: rearm FRG as NATO member</a:t>
            </a:r>
          </a:p>
          <a:p>
            <a:r>
              <a:rPr lang="en-US" dirty="0" smtClean="0"/>
              <a:t>Pleven Plan </a:t>
            </a:r>
            <a:r>
              <a:rPr lang="mr-IN" dirty="0" smtClean="0"/>
              <a:t>…</a:t>
            </a:r>
            <a:r>
              <a:rPr lang="en-US" dirty="0" smtClean="0"/>
              <a:t> European Defense Community</a:t>
            </a:r>
          </a:p>
          <a:p>
            <a:pPr lvl="1"/>
            <a:r>
              <a:rPr lang="en-US" dirty="0" smtClean="0"/>
              <a:t>Ultimately rejected by France in 1954 </a:t>
            </a:r>
            <a:r>
              <a:rPr lang="mr-IN" dirty="0" smtClean="0"/>
              <a:t>…</a:t>
            </a:r>
            <a:r>
              <a:rPr lang="en-US" dirty="0" smtClean="0"/>
              <a:t> concerns:</a:t>
            </a:r>
          </a:p>
          <a:p>
            <a:pPr lvl="2"/>
            <a:r>
              <a:rPr lang="en-US" dirty="0" smtClean="0"/>
              <a:t>Resurgent Germany might pose a threat</a:t>
            </a:r>
          </a:p>
          <a:p>
            <a:pPr lvl="2"/>
            <a:r>
              <a:rPr lang="en-US" dirty="0" smtClean="0"/>
              <a:t>Successful EDC might encourage US to leave Europe</a:t>
            </a:r>
          </a:p>
          <a:p>
            <a:pPr lvl="2"/>
            <a:r>
              <a:rPr lang="en-US" dirty="0" smtClean="0"/>
              <a:t>US might actually provoke a way &amp; drag Europeans in</a:t>
            </a:r>
          </a:p>
          <a:p>
            <a:pPr lvl="2"/>
            <a:r>
              <a:rPr lang="en-US" dirty="0" smtClean="0"/>
              <a:t>US focused on nuclear deterrent ... Others viewed as unreliable</a:t>
            </a:r>
          </a:p>
          <a:p>
            <a:pPr lvl="2"/>
            <a:r>
              <a:rPr lang="en-US" dirty="0"/>
              <a:t>Russian proposals for “European Defense Conference” (no </a:t>
            </a:r>
            <a:r>
              <a:rPr lang="en-US" dirty="0" smtClean="0"/>
              <a:t>US)</a:t>
            </a:r>
          </a:p>
          <a:p>
            <a:r>
              <a:rPr lang="en-US" dirty="0" smtClean="0"/>
              <a:t>1955 </a:t>
            </a:r>
            <a:r>
              <a:rPr lang="mr-IN" dirty="0" smtClean="0"/>
              <a:t>–</a:t>
            </a:r>
            <a:r>
              <a:rPr lang="en-US" dirty="0" smtClean="0"/>
              <a:t> rearmed, sovereign FRG joins NATO</a:t>
            </a:r>
          </a:p>
          <a:p>
            <a:pPr lvl="2"/>
            <a:endParaRPr lang="en-US" dirty="0" smtClean="0"/>
          </a:p>
        </p:txBody>
      </p:sp>
    </p:spTree>
    <p:extLst>
      <p:ext uri="{BB962C8B-B14F-4D97-AF65-F5344CB8AC3E}">
        <p14:creationId xmlns:p14="http://schemas.microsoft.com/office/powerpoint/2010/main" val="6976237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European Defense</a:t>
            </a:r>
            <a:endParaRPr lang="en-US" dirty="0"/>
          </a:p>
        </p:txBody>
      </p:sp>
      <p:sp>
        <p:nvSpPr>
          <p:cNvPr id="3" name="Content Placeholder 2"/>
          <p:cNvSpPr>
            <a:spLocks noGrp="1"/>
          </p:cNvSpPr>
          <p:nvPr>
            <p:ph idx="1"/>
          </p:nvPr>
        </p:nvSpPr>
        <p:spPr/>
        <p:txBody>
          <a:bodyPr>
            <a:normAutofit/>
          </a:bodyPr>
          <a:lstStyle/>
          <a:p>
            <a:r>
              <a:rPr lang="en-US" dirty="0" smtClean="0"/>
              <a:t>1952 Lisbon Force Goals</a:t>
            </a:r>
          </a:p>
          <a:p>
            <a:pPr lvl="1"/>
            <a:r>
              <a:rPr lang="en-US" dirty="0" smtClean="0"/>
              <a:t>90 divisions for defense of Europe</a:t>
            </a:r>
          </a:p>
          <a:p>
            <a:pPr lvl="1"/>
            <a:r>
              <a:rPr lang="en-US" dirty="0" smtClean="0"/>
              <a:t>Never </a:t>
            </a:r>
            <a:r>
              <a:rPr lang="en-US" i="1" u="sng" dirty="0" smtClean="0">
                <a:solidFill>
                  <a:srgbClr val="008000"/>
                </a:solidFill>
              </a:rPr>
              <a:t>did</a:t>
            </a:r>
            <a:r>
              <a:rPr lang="en-US" dirty="0" smtClean="0"/>
              <a:t> happen </a:t>
            </a:r>
            <a:r>
              <a:rPr lang="mr-IN" dirty="0" smtClean="0"/>
              <a:t>…</a:t>
            </a:r>
            <a:r>
              <a:rPr lang="en-US" dirty="0" smtClean="0"/>
              <a:t> never </a:t>
            </a:r>
            <a:r>
              <a:rPr lang="en-US" i="1" u="sng" dirty="0" smtClean="0">
                <a:solidFill>
                  <a:srgbClr val="008000"/>
                </a:solidFill>
              </a:rPr>
              <a:t>could</a:t>
            </a:r>
            <a:r>
              <a:rPr lang="en-US" dirty="0" smtClean="0"/>
              <a:t> happen</a:t>
            </a:r>
          </a:p>
          <a:p>
            <a:pPr lvl="1"/>
            <a:r>
              <a:rPr lang="en-US" dirty="0" smtClean="0"/>
              <a:t>US: 100,000 in 1950 </a:t>
            </a:r>
            <a:r>
              <a:rPr lang="mr-IN" dirty="0" smtClean="0"/>
              <a:t>…</a:t>
            </a:r>
            <a:r>
              <a:rPr lang="en-US" dirty="0" smtClean="0"/>
              <a:t> peak of 400,000 by 1954</a:t>
            </a:r>
          </a:p>
          <a:p>
            <a:r>
              <a:rPr lang="en-US" dirty="0" smtClean="0"/>
              <a:t>Burden sharing debate</a:t>
            </a:r>
          </a:p>
          <a:p>
            <a:pPr lvl="1"/>
            <a:r>
              <a:rPr lang="en-US" dirty="0" smtClean="0"/>
              <a:t>Europeans could never make up the difference</a:t>
            </a:r>
          </a:p>
          <a:p>
            <a:pPr lvl="1"/>
            <a:r>
              <a:rPr lang="en-US" dirty="0" smtClean="0"/>
              <a:t>US highest per capita expense</a:t>
            </a:r>
          </a:p>
          <a:p>
            <a:r>
              <a:rPr lang="en-US" i="1" dirty="0" smtClean="0">
                <a:solidFill>
                  <a:srgbClr val="008000"/>
                </a:solidFill>
              </a:rPr>
              <a:t>Conventional defense of Europe </a:t>
            </a:r>
            <a:r>
              <a:rPr lang="mr-IN" i="1" dirty="0" smtClean="0">
                <a:solidFill>
                  <a:srgbClr val="008000"/>
                </a:solidFill>
              </a:rPr>
              <a:t>–</a:t>
            </a:r>
            <a:r>
              <a:rPr lang="en-US" i="1" dirty="0" smtClean="0">
                <a:solidFill>
                  <a:srgbClr val="008000"/>
                </a:solidFill>
              </a:rPr>
              <a:t> Desirable?  Affordable?</a:t>
            </a:r>
            <a:endParaRPr lang="en-US" i="1" dirty="0">
              <a:solidFill>
                <a:srgbClr val="008000"/>
              </a:solidFill>
            </a:endParaRPr>
          </a:p>
        </p:txBody>
      </p:sp>
    </p:spTree>
    <p:extLst>
      <p:ext uri="{BB962C8B-B14F-4D97-AF65-F5344CB8AC3E}">
        <p14:creationId xmlns:p14="http://schemas.microsoft.com/office/powerpoint/2010/main" val="28721048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Forces in Europe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82923479"/>
              </p:ext>
            </p:extLst>
          </p:nvPr>
        </p:nvGraphicFramePr>
        <p:xfrm>
          <a:off x="739775" y="2490020"/>
          <a:ext cx="7662863" cy="369325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618817" y="3163901"/>
            <a:ext cx="723275" cy="646331"/>
          </a:xfrm>
          <a:prstGeom prst="rect">
            <a:avLst/>
          </a:prstGeom>
          <a:noFill/>
        </p:spPr>
        <p:txBody>
          <a:bodyPr wrap="none" rtlCol="0">
            <a:spAutoFit/>
          </a:bodyPr>
          <a:lstStyle/>
          <a:p>
            <a:pPr algn="ctr"/>
            <a:r>
              <a:rPr lang="en-US" b="1" dirty="0" smtClean="0">
                <a:solidFill>
                  <a:srgbClr val="800000"/>
                </a:solidFill>
              </a:rPr>
              <a:t>New </a:t>
            </a:r>
          </a:p>
          <a:p>
            <a:pPr algn="ctr"/>
            <a:r>
              <a:rPr lang="en-US" b="1" dirty="0" smtClean="0">
                <a:solidFill>
                  <a:srgbClr val="800000"/>
                </a:solidFill>
              </a:rPr>
              <a:t>Look</a:t>
            </a:r>
            <a:endParaRPr lang="en-US" b="1" dirty="0">
              <a:solidFill>
                <a:srgbClr val="800000"/>
              </a:solidFill>
            </a:endParaRPr>
          </a:p>
        </p:txBody>
      </p:sp>
      <p:sp>
        <p:nvSpPr>
          <p:cNvPr id="8" name="TextBox 7"/>
          <p:cNvSpPr txBox="1"/>
          <p:nvPr/>
        </p:nvSpPr>
        <p:spPr>
          <a:xfrm>
            <a:off x="5703085" y="3163901"/>
            <a:ext cx="1172128" cy="646331"/>
          </a:xfrm>
          <a:prstGeom prst="rect">
            <a:avLst/>
          </a:prstGeom>
          <a:noFill/>
        </p:spPr>
        <p:txBody>
          <a:bodyPr wrap="none" rtlCol="0">
            <a:spAutoFit/>
          </a:bodyPr>
          <a:lstStyle/>
          <a:p>
            <a:pPr algn="ctr"/>
            <a:r>
              <a:rPr lang="en-US" b="1" dirty="0" smtClean="0">
                <a:solidFill>
                  <a:srgbClr val="800000"/>
                </a:solidFill>
              </a:rPr>
              <a:t>End of</a:t>
            </a:r>
          </a:p>
          <a:p>
            <a:pPr algn="ctr"/>
            <a:r>
              <a:rPr lang="en-US" b="1" dirty="0" smtClean="0">
                <a:solidFill>
                  <a:srgbClr val="800000"/>
                </a:solidFill>
              </a:rPr>
              <a:t>Cold War</a:t>
            </a:r>
            <a:endParaRPr lang="en-US" b="1" dirty="0">
              <a:solidFill>
                <a:srgbClr val="800000"/>
              </a:solidFill>
            </a:endParaRPr>
          </a:p>
        </p:txBody>
      </p:sp>
    </p:spTree>
    <p:extLst>
      <p:ext uri="{BB962C8B-B14F-4D97-AF65-F5344CB8AC3E}">
        <p14:creationId xmlns:p14="http://schemas.microsoft.com/office/powerpoint/2010/main" val="21787363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Deterrence</a:t>
            </a:r>
            <a:endParaRPr lang="en-US" dirty="0"/>
          </a:p>
        </p:txBody>
      </p:sp>
      <p:sp>
        <p:nvSpPr>
          <p:cNvPr id="3" name="Content Placeholder 2"/>
          <p:cNvSpPr>
            <a:spLocks noGrp="1"/>
          </p:cNvSpPr>
          <p:nvPr>
            <p:ph idx="1"/>
          </p:nvPr>
        </p:nvSpPr>
        <p:spPr>
          <a:xfrm>
            <a:off x="739775" y="2770094"/>
            <a:ext cx="7662864" cy="3480024"/>
          </a:xfrm>
        </p:spPr>
        <p:txBody>
          <a:bodyPr>
            <a:noAutofit/>
          </a:bodyPr>
          <a:lstStyle/>
          <a:p>
            <a:r>
              <a:rPr lang="en-US" u="sng" dirty="0" smtClean="0">
                <a:solidFill>
                  <a:srgbClr val="CF0F32"/>
                </a:solidFill>
              </a:rPr>
              <a:t>HOW</a:t>
            </a:r>
            <a:r>
              <a:rPr lang="en-US" dirty="0" smtClean="0">
                <a:solidFill>
                  <a:srgbClr val="CF0F32"/>
                </a:solidFill>
              </a:rPr>
              <a:t> </a:t>
            </a:r>
            <a:r>
              <a:rPr lang="en-US" dirty="0" smtClean="0"/>
              <a:t>do we deter?</a:t>
            </a:r>
          </a:p>
          <a:p>
            <a:pPr lvl="1"/>
            <a:r>
              <a:rPr lang="en-US" dirty="0" smtClean="0"/>
              <a:t>Deterrence by denial</a:t>
            </a:r>
          </a:p>
          <a:p>
            <a:pPr lvl="2"/>
            <a:r>
              <a:rPr lang="en-US" i="1" dirty="0" smtClean="0"/>
              <a:t>“I </a:t>
            </a:r>
            <a:r>
              <a:rPr lang="en-US" i="1" u="sng" dirty="0" smtClean="0">
                <a:solidFill>
                  <a:srgbClr val="008000"/>
                </a:solidFill>
              </a:rPr>
              <a:t>can</a:t>
            </a:r>
            <a:r>
              <a:rPr lang="en-US" i="1" dirty="0" smtClean="0">
                <a:solidFill>
                  <a:srgbClr val="008000"/>
                </a:solidFill>
              </a:rPr>
              <a:t> </a:t>
            </a:r>
            <a:r>
              <a:rPr lang="en-US" i="1" dirty="0" smtClean="0"/>
              <a:t>defend </a:t>
            </a:r>
            <a:r>
              <a:rPr lang="mr-IN" i="1" dirty="0" smtClean="0"/>
              <a:t>…</a:t>
            </a:r>
            <a:r>
              <a:rPr lang="en-US" i="1" dirty="0" smtClean="0"/>
              <a:t> </a:t>
            </a:r>
            <a:r>
              <a:rPr lang="en-US" i="1" u="sng" dirty="0" smtClean="0">
                <a:solidFill>
                  <a:srgbClr val="008000"/>
                </a:solidFill>
              </a:rPr>
              <a:t>and</a:t>
            </a:r>
            <a:r>
              <a:rPr lang="en-US" i="1" dirty="0" smtClean="0"/>
              <a:t> you will not win”</a:t>
            </a:r>
          </a:p>
          <a:p>
            <a:pPr lvl="1"/>
            <a:r>
              <a:rPr lang="en-US" dirty="0" smtClean="0"/>
              <a:t>Deterrence by punishment</a:t>
            </a:r>
          </a:p>
          <a:p>
            <a:pPr lvl="2"/>
            <a:r>
              <a:rPr lang="en-US" i="1" dirty="0" smtClean="0"/>
              <a:t>“I </a:t>
            </a:r>
            <a:r>
              <a:rPr lang="en-US" i="1" u="sng" dirty="0" smtClean="0">
                <a:solidFill>
                  <a:srgbClr val="008000"/>
                </a:solidFill>
              </a:rPr>
              <a:t>cannot</a:t>
            </a:r>
            <a:r>
              <a:rPr lang="en-US" i="1" dirty="0" smtClean="0"/>
              <a:t> defend </a:t>
            </a:r>
            <a:r>
              <a:rPr lang="mr-IN" i="1" dirty="0" smtClean="0"/>
              <a:t>…</a:t>
            </a:r>
            <a:r>
              <a:rPr lang="en-US" i="1" dirty="0" smtClean="0"/>
              <a:t> </a:t>
            </a:r>
            <a:r>
              <a:rPr lang="en-US" i="1" u="sng" dirty="0" smtClean="0">
                <a:solidFill>
                  <a:srgbClr val="008000"/>
                </a:solidFill>
              </a:rPr>
              <a:t>but</a:t>
            </a:r>
            <a:r>
              <a:rPr lang="en-US" i="1" dirty="0" smtClean="0"/>
              <a:t> you will pay an unacceptable price”</a:t>
            </a:r>
          </a:p>
          <a:p>
            <a:r>
              <a:rPr lang="en-US" u="sng" dirty="0" smtClean="0">
                <a:solidFill>
                  <a:srgbClr val="CF0F32"/>
                </a:solidFill>
              </a:rPr>
              <a:t>ON BEHALF OF WHOM</a:t>
            </a:r>
            <a:r>
              <a:rPr lang="en-US" u="sng" dirty="0" smtClean="0">
                <a:solidFill>
                  <a:srgbClr val="800000"/>
                </a:solidFill>
              </a:rPr>
              <a:t> </a:t>
            </a:r>
            <a:r>
              <a:rPr lang="en-US" dirty="0" smtClean="0">
                <a:solidFill>
                  <a:srgbClr val="000000"/>
                </a:solidFill>
              </a:rPr>
              <a:t>do we deter?</a:t>
            </a:r>
          </a:p>
          <a:p>
            <a:pPr lvl="1"/>
            <a:r>
              <a:rPr lang="en-US" dirty="0" smtClean="0">
                <a:solidFill>
                  <a:srgbClr val="000000"/>
                </a:solidFill>
              </a:rPr>
              <a:t>Basic (or “passive”) deterrence </a:t>
            </a:r>
            <a:r>
              <a:rPr lang="mr-IN" dirty="0" smtClean="0">
                <a:solidFill>
                  <a:srgbClr val="000000"/>
                </a:solidFill>
              </a:rPr>
              <a:t>–</a:t>
            </a:r>
            <a:r>
              <a:rPr lang="en-US" dirty="0" smtClean="0">
                <a:solidFill>
                  <a:srgbClr val="000000"/>
                </a:solidFill>
              </a:rPr>
              <a:t> deter attack on oneself</a:t>
            </a:r>
          </a:p>
          <a:p>
            <a:pPr lvl="1"/>
            <a:r>
              <a:rPr lang="en-US" dirty="0" smtClean="0">
                <a:solidFill>
                  <a:srgbClr val="000000"/>
                </a:solidFill>
              </a:rPr>
              <a:t>Extended deterrence </a:t>
            </a:r>
            <a:r>
              <a:rPr lang="mr-IN" dirty="0" smtClean="0">
                <a:solidFill>
                  <a:srgbClr val="000000"/>
                </a:solidFill>
              </a:rPr>
              <a:t>–</a:t>
            </a:r>
            <a:r>
              <a:rPr lang="en-US" dirty="0" smtClean="0">
                <a:solidFill>
                  <a:srgbClr val="000000"/>
                </a:solidFill>
              </a:rPr>
              <a:t> deter attack on someone else</a:t>
            </a:r>
          </a:p>
          <a:p>
            <a:pPr lvl="1"/>
            <a:r>
              <a:rPr lang="en-US" dirty="0" smtClean="0">
                <a:solidFill>
                  <a:srgbClr val="CF0F32"/>
                </a:solidFill>
              </a:rPr>
              <a:t>Deterrence </a:t>
            </a:r>
            <a:r>
              <a:rPr lang="en-US" dirty="0" smtClean="0">
                <a:solidFill>
                  <a:srgbClr val="000000"/>
                </a:solidFill>
              </a:rPr>
              <a:t>vs. </a:t>
            </a:r>
            <a:r>
              <a:rPr lang="en-US" dirty="0" smtClean="0">
                <a:solidFill>
                  <a:srgbClr val="008000"/>
                </a:solidFill>
              </a:rPr>
              <a:t>Reassurance</a:t>
            </a:r>
            <a:r>
              <a:rPr lang="en-US" dirty="0" smtClean="0">
                <a:solidFill>
                  <a:srgbClr val="000000"/>
                </a:solidFill>
              </a:rPr>
              <a:t> (Sir Michael Howard, 1982)</a:t>
            </a:r>
            <a:endParaRPr lang="en-US" dirty="0">
              <a:solidFill>
                <a:srgbClr val="000000"/>
              </a:solidFill>
            </a:endParaRPr>
          </a:p>
        </p:txBody>
      </p:sp>
    </p:spTree>
    <p:extLst>
      <p:ext uri="{BB962C8B-B14F-4D97-AF65-F5344CB8AC3E}">
        <p14:creationId xmlns:p14="http://schemas.microsoft.com/office/powerpoint/2010/main" val="2683755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763" y="345141"/>
            <a:ext cx="8504880" cy="1143000"/>
          </a:xfrm>
        </p:spPr>
        <p:txBody>
          <a:bodyPr/>
          <a:lstStyle/>
          <a:p>
            <a:r>
              <a:rPr lang="en-US" dirty="0" smtClean="0"/>
              <a:t>Deterrence vs Defense in NATO</a:t>
            </a:r>
            <a:endParaRPr lang="en-US" dirty="0"/>
          </a:p>
        </p:txBody>
      </p:sp>
      <p:sp>
        <p:nvSpPr>
          <p:cNvPr id="3" name="Content Placeholder 2"/>
          <p:cNvSpPr>
            <a:spLocks noGrp="1"/>
          </p:cNvSpPr>
          <p:nvPr>
            <p:ph idx="1"/>
          </p:nvPr>
        </p:nvSpPr>
        <p:spPr>
          <a:xfrm>
            <a:off x="739775" y="2770094"/>
            <a:ext cx="7662864" cy="3446600"/>
          </a:xfrm>
        </p:spPr>
        <p:txBody>
          <a:bodyPr>
            <a:noAutofit/>
          </a:bodyPr>
          <a:lstStyle/>
          <a:p>
            <a:r>
              <a:rPr lang="en-US" dirty="0" smtClean="0"/>
              <a:t>1952:  Lisbon Force Goals </a:t>
            </a:r>
            <a:r>
              <a:rPr lang="mr-IN" dirty="0" smtClean="0"/>
              <a:t>–</a:t>
            </a:r>
            <a:r>
              <a:rPr lang="en-US" dirty="0" smtClean="0"/>
              <a:t> defend NATO with troops</a:t>
            </a:r>
          </a:p>
          <a:p>
            <a:r>
              <a:rPr lang="en-US" dirty="0" smtClean="0"/>
              <a:t>1953:  Eisenhower/Dulles </a:t>
            </a:r>
            <a:r>
              <a:rPr lang="mr-IN" dirty="0" smtClean="0"/>
              <a:t>–</a:t>
            </a:r>
            <a:r>
              <a:rPr lang="en-US" dirty="0" smtClean="0"/>
              <a:t> US “New Look”</a:t>
            </a:r>
          </a:p>
          <a:p>
            <a:pPr lvl="1"/>
            <a:r>
              <a:rPr lang="en-US" dirty="0" smtClean="0"/>
              <a:t>Conventional defense unaffordable to US </a:t>
            </a:r>
            <a:r>
              <a:rPr lang="en-US" u="sng" dirty="0" smtClean="0">
                <a:solidFill>
                  <a:srgbClr val="CF0F32"/>
                </a:solidFill>
              </a:rPr>
              <a:t>AND</a:t>
            </a:r>
            <a:r>
              <a:rPr lang="en-US" dirty="0" smtClean="0">
                <a:solidFill>
                  <a:srgbClr val="CF0F32"/>
                </a:solidFill>
              </a:rPr>
              <a:t> </a:t>
            </a:r>
            <a:r>
              <a:rPr lang="en-US" dirty="0" smtClean="0"/>
              <a:t>Allies</a:t>
            </a:r>
          </a:p>
          <a:p>
            <a:pPr lvl="1"/>
            <a:r>
              <a:rPr lang="en-US" dirty="0" smtClean="0"/>
              <a:t>Advent </a:t>
            </a:r>
            <a:r>
              <a:rPr lang="en-US" dirty="0"/>
              <a:t>of both “fusion” and “tactical” nuclear </a:t>
            </a:r>
            <a:r>
              <a:rPr lang="en-US" dirty="0" smtClean="0"/>
              <a:t>weapons</a:t>
            </a:r>
          </a:p>
          <a:p>
            <a:pPr lvl="1"/>
            <a:r>
              <a:rPr lang="en-US" dirty="0" smtClean="0"/>
              <a:t>1955 “Carte Blanche” NATO exercise in FRG </a:t>
            </a:r>
            <a:r>
              <a:rPr lang="en-US" i="1" u="sng" dirty="0" smtClean="0">
                <a:solidFill>
                  <a:srgbClr val="800000"/>
                </a:solidFill>
              </a:rPr>
              <a:t>(</a:t>
            </a:r>
            <a:r>
              <a:rPr lang="en-US" i="1" u="sng" dirty="0" smtClean="0">
                <a:solidFill>
                  <a:srgbClr val="CF0F32"/>
                </a:solidFill>
              </a:rPr>
              <a:t>simulated</a:t>
            </a:r>
            <a:r>
              <a:rPr lang="en-US" i="1" u="sng" dirty="0" smtClean="0">
                <a:solidFill>
                  <a:srgbClr val="800000"/>
                </a:solidFill>
              </a:rPr>
              <a:t>)</a:t>
            </a:r>
            <a:endParaRPr lang="en-US" dirty="0" smtClean="0"/>
          </a:p>
          <a:p>
            <a:pPr lvl="2"/>
            <a:r>
              <a:rPr lang="en-US" dirty="0" smtClean="0">
                <a:solidFill>
                  <a:srgbClr val="000000"/>
                </a:solidFill>
              </a:rPr>
              <a:t>2 days </a:t>
            </a:r>
            <a:r>
              <a:rPr lang="mr-IN" dirty="0" smtClean="0">
                <a:solidFill>
                  <a:srgbClr val="000000"/>
                </a:solidFill>
              </a:rPr>
              <a:t>–</a:t>
            </a:r>
            <a:r>
              <a:rPr lang="en-US" dirty="0" smtClean="0">
                <a:solidFill>
                  <a:srgbClr val="000000"/>
                </a:solidFill>
              </a:rPr>
              <a:t> 300 “tactical” bombs </a:t>
            </a:r>
            <a:r>
              <a:rPr lang="mr-IN" dirty="0" smtClean="0">
                <a:solidFill>
                  <a:srgbClr val="000000"/>
                </a:solidFill>
              </a:rPr>
              <a:t>–</a:t>
            </a:r>
            <a:r>
              <a:rPr lang="en-US" dirty="0" smtClean="0">
                <a:solidFill>
                  <a:srgbClr val="000000"/>
                </a:solidFill>
              </a:rPr>
              <a:t> estimated </a:t>
            </a:r>
            <a:r>
              <a:rPr lang="en-US" u="sng" dirty="0" smtClean="0">
                <a:solidFill>
                  <a:srgbClr val="CF0F32"/>
                </a:solidFill>
              </a:rPr>
              <a:t>4.5 million </a:t>
            </a:r>
            <a:r>
              <a:rPr lang="en-US" dirty="0" smtClean="0">
                <a:solidFill>
                  <a:srgbClr val="000000"/>
                </a:solidFill>
              </a:rPr>
              <a:t>casualties</a:t>
            </a:r>
          </a:p>
          <a:p>
            <a:r>
              <a:rPr lang="en-US" dirty="0" smtClean="0">
                <a:solidFill>
                  <a:srgbClr val="000000"/>
                </a:solidFill>
              </a:rPr>
              <a:t>1958: Berlin Crisis</a:t>
            </a:r>
          </a:p>
          <a:p>
            <a:r>
              <a:rPr lang="en-US" i="1" dirty="0" smtClean="0">
                <a:solidFill>
                  <a:srgbClr val="008000"/>
                </a:solidFill>
              </a:rPr>
              <a:t>Is “defense” possible?  Is “deterrence” credible?</a:t>
            </a:r>
            <a:endParaRPr lang="en-US" i="1" dirty="0">
              <a:solidFill>
                <a:srgbClr val="008000"/>
              </a:solidFill>
            </a:endParaRPr>
          </a:p>
          <a:p>
            <a:pPr lvl="1"/>
            <a:endParaRPr lang="en-US" dirty="0" smtClean="0"/>
          </a:p>
        </p:txBody>
      </p:sp>
    </p:spTree>
    <p:extLst>
      <p:ext uri="{BB962C8B-B14F-4D97-AF65-F5344CB8AC3E}">
        <p14:creationId xmlns:p14="http://schemas.microsoft.com/office/powerpoint/2010/main" val="20265418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Response”</a:t>
            </a:r>
            <a:endParaRPr lang="en-US" dirty="0"/>
          </a:p>
        </p:txBody>
      </p:sp>
      <p:sp>
        <p:nvSpPr>
          <p:cNvPr id="3" name="Content Placeholder 2"/>
          <p:cNvSpPr>
            <a:spLocks noGrp="1"/>
          </p:cNvSpPr>
          <p:nvPr>
            <p:ph idx="1"/>
          </p:nvPr>
        </p:nvSpPr>
        <p:spPr/>
        <p:txBody>
          <a:bodyPr>
            <a:normAutofit/>
          </a:bodyPr>
          <a:lstStyle/>
          <a:p>
            <a:r>
              <a:rPr lang="en-US" dirty="0" smtClean="0"/>
              <a:t>Kennedy/Johnson Administration (1961-1969)</a:t>
            </a:r>
          </a:p>
          <a:p>
            <a:pPr lvl="1"/>
            <a:r>
              <a:rPr lang="en-US" dirty="0" smtClean="0"/>
              <a:t>Advent of the Missile Age (“Sputnik” 1957)</a:t>
            </a:r>
          </a:p>
          <a:p>
            <a:pPr lvl="1"/>
            <a:r>
              <a:rPr lang="en-US" dirty="0" smtClean="0"/>
              <a:t>“New Look” too risky for the US</a:t>
            </a:r>
          </a:p>
          <a:p>
            <a:pPr lvl="2"/>
            <a:r>
              <a:rPr lang="en-US" i="1" dirty="0" smtClean="0">
                <a:solidFill>
                  <a:srgbClr val="CF0F32"/>
                </a:solidFill>
              </a:rPr>
              <a:t>US &amp; USSR only at risk if escalate to strategic nuclear weapons</a:t>
            </a:r>
          </a:p>
          <a:p>
            <a:pPr lvl="2"/>
            <a:r>
              <a:rPr lang="en-US" dirty="0" smtClean="0"/>
              <a:t>US needs “options” </a:t>
            </a:r>
            <a:r>
              <a:rPr lang="mr-IN" dirty="0" smtClean="0"/>
              <a:t>–</a:t>
            </a:r>
            <a:r>
              <a:rPr lang="en-US" dirty="0" smtClean="0"/>
              <a:t> in Europe and in rest-of-world (Vietnam)</a:t>
            </a:r>
          </a:p>
          <a:p>
            <a:r>
              <a:rPr lang="en-US" dirty="0" smtClean="0"/>
              <a:t>Europeans unwilling to risk “defense”</a:t>
            </a:r>
          </a:p>
          <a:p>
            <a:pPr lvl="1"/>
            <a:r>
              <a:rPr lang="en-US" dirty="0" smtClean="0"/>
              <a:t>But need to keep US presence in Europe “sustainable”</a:t>
            </a:r>
          </a:p>
          <a:p>
            <a:pPr lvl="1"/>
            <a:r>
              <a:rPr lang="en-US" dirty="0" smtClean="0"/>
              <a:t>French </a:t>
            </a:r>
            <a:r>
              <a:rPr lang="mr-IN" dirty="0" smtClean="0"/>
              <a:t>–</a:t>
            </a:r>
            <a:r>
              <a:rPr lang="en-US" dirty="0" smtClean="0"/>
              <a:t> de Gaulle out of integrated military structure [‘66]</a:t>
            </a:r>
          </a:p>
        </p:txBody>
      </p:sp>
    </p:spTree>
    <p:extLst>
      <p:ext uri="{BB962C8B-B14F-4D97-AF65-F5344CB8AC3E}">
        <p14:creationId xmlns:p14="http://schemas.microsoft.com/office/powerpoint/2010/main" val="386929138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1967 “compromise”</a:t>
            </a:r>
            <a:endParaRPr lang="en-US" dirty="0"/>
          </a:p>
        </p:txBody>
      </p:sp>
      <p:sp>
        <p:nvSpPr>
          <p:cNvPr id="3" name="Content Placeholder 2"/>
          <p:cNvSpPr>
            <a:spLocks noGrp="1"/>
          </p:cNvSpPr>
          <p:nvPr>
            <p:ph idx="1"/>
          </p:nvPr>
        </p:nvSpPr>
        <p:spPr>
          <a:xfrm>
            <a:off x="739775" y="2770094"/>
            <a:ext cx="7662864" cy="3546870"/>
          </a:xfrm>
        </p:spPr>
        <p:txBody>
          <a:bodyPr>
            <a:noAutofit/>
          </a:bodyPr>
          <a:lstStyle/>
          <a:p>
            <a:r>
              <a:rPr lang="en-US" dirty="0" smtClean="0"/>
              <a:t>MC 14/3 NATO Strategy of Flexible Response</a:t>
            </a:r>
          </a:p>
          <a:p>
            <a:pPr lvl="1"/>
            <a:r>
              <a:rPr lang="en-US" dirty="0" smtClean="0"/>
              <a:t>Accepted by Defense Planning Committee (no French veto)</a:t>
            </a:r>
          </a:p>
          <a:p>
            <a:pPr lvl="1"/>
            <a:r>
              <a:rPr lang="en-US" dirty="0" smtClean="0"/>
              <a:t>“as late as possible but as early as necessary”</a:t>
            </a:r>
            <a:endParaRPr lang="en-US" dirty="0"/>
          </a:p>
          <a:p>
            <a:r>
              <a:rPr lang="en-US" dirty="0" smtClean="0"/>
              <a:t>Harmel Report</a:t>
            </a:r>
          </a:p>
          <a:p>
            <a:pPr lvl="1"/>
            <a:r>
              <a:rPr lang="en-US" i="1" dirty="0" smtClean="0"/>
              <a:t>“Military </a:t>
            </a:r>
            <a:r>
              <a:rPr lang="en-US" i="1" dirty="0"/>
              <a:t>security and a policy of détente are not contradictory but complementary</a:t>
            </a:r>
            <a:r>
              <a:rPr lang="en-US" i="1" dirty="0" smtClean="0"/>
              <a:t>.” </a:t>
            </a:r>
          </a:p>
          <a:p>
            <a:r>
              <a:rPr lang="en-US" dirty="0" smtClean="0"/>
              <a:t>Recognition of irreconcilable contradictions</a:t>
            </a:r>
          </a:p>
          <a:p>
            <a:pPr lvl="1"/>
            <a:r>
              <a:rPr lang="en-US" dirty="0" smtClean="0"/>
              <a:t>No “light switches” </a:t>
            </a:r>
            <a:r>
              <a:rPr lang="mr-IN" dirty="0" smtClean="0"/>
              <a:t>…</a:t>
            </a:r>
            <a:r>
              <a:rPr lang="en-US" dirty="0" smtClean="0"/>
              <a:t> must be “both/and” &amp; </a:t>
            </a:r>
            <a:r>
              <a:rPr lang="en-US" i="1" u="sng" dirty="0" smtClean="0">
                <a:solidFill>
                  <a:srgbClr val="CF0F32"/>
                </a:solidFill>
              </a:rPr>
              <a:t>controlled</a:t>
            </a:r>
            <a:endParaRPr lang="en-US" u="sng" dirty="0" smtClean="0">
              <a:solidFill>
                <a:srgbClr val="CF0F32"/>
              </a:solidFill>
            </a:endParaRPr>
          </a:p>
          <a:p>
            <a:pPr lvl="1"/>
            <a:r>
              <a:rPr lang="en-US" dirty="0" smtClean="0">
                <a:solidFill>
                  <a:srgbClr val="000000"/>
                </a:solidFill>
              </a:rPr>
              <a:t>Hope that political solution removes security contradictions</a:t>
            </a:r>
          </a:p>
        </p:txBody>
      </p:sp>
    </p:spTree>
    <p:extLst>
      <p:ext uri="{BB962C8B-B14F-4D97-AF65-F5344CB8AC3E}">
        <p14:creationId xmlns:p14="http://schemas.microsoft.com/office/powerpoint/2010/main" val="40300226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 Objectives</a:t>
            </a:r>
            <a:endParaRPr lang="en-US" b="1" dirty="0"/>
          </a:p>
        </p:txBody>
      </p:sp>
      <p:sp>
        <p:nvSpPr>
          <p:cNvPr id="4" name="Content Placeholder 3"/>
          <p:cNvSpPr>
            <a:spLocks noGrp="1"/>
          </p:cNvSpPr>
          <p:nvPr>
            <p:ph idx="1"/>
          </p:nvPr>
        </p:nvSpPr>
        <p:spPr/>
        <p:txBody>
          <a:bodyPr>
            <a:noAutofit/>
          </a:bodyPr>
          <a:lstStyle/>
          <a:p>
            <a:pPr lvl="0"/>
            <a:r>
              <a:rPr lang="en-US" dirty="0" smtClean="0"/>
              <a:t>Historical </a:t>
            </a:r>
            <a:r>
              <a:rPr lang="en-US" dirty="0"/>
              <a:t>challenge of finding peace </a:t>
            </a:r>
            <a:r>
              <a:rPr lang="en-US" dirty="0" smtClean="0"/>
              <a:t>&amp;security </a:t>
            </a:r>
            <a:r>
              <a:rPr lang="en-US" dirty="0"/>
              <a:t>in </a:t>
            </a:r>
            <a:r>
              <a:rPr lang="en-US" dirty="0" smtClean="0"/>
              <a:t>Europe</a:t>
            </a:r>
            <a:endParaRPr lang="en-US" dirty="0"/>
          </a:p>
          <a:p>
            <a:pPr lvl="0"/>
            <a:r>
              <a:rPr lang="en-US" dirty="0" smtClean="0"/>
              <a:t>NATO’s creation; US unique </a:t>
            </a:r>
            <a:r>
              <a:rPr lang="en-US" dirty="0"/>
              <a:t>peacetime security guarantee</a:t>
            </a:r>
          </a:p>
          <a:p>
            <a:pPr lvl="0"/>
            <a:r>
              <a:rPr lang="en-US" dirty="0"/>
              <a:t>NATO </a:t>
            </a:r>
            <a:r>
              <a:rPr lang="en-US" dirty="0" smtClean="0"/>
              <a:t>in the </a:t>
            </a:r>
            <a:r>
              <a:rPr lang="en-US" dirty="0"/>
              <a:t>Cold </a:t>
            </a:r>
            <a:r>
              <a:rPr lang="en-US" dirty="0" smtClean="0"/>
              <a:t>War</a:t>
            </a:r>
            <a:r>
              <a:rPr lang="en-US" dirty="0"/>
              <a:t> </a:t>
            </a:r>
            <a:r>
              <a:rPr lang="mr-IN" dirty="0" smtClean="0"/>
              <a:t>…</a:t>
            </a:r>
            <a:r>
              <a:rPr lang="en-US" dirty="0" smtClean="0"/>
              <a:t> strategic debates, bipolar </a:t>
            </a:r>
            <a:r>
              <a:rPr lang="en-US" dirty="0"/>
              <a:t>world</a:t>
            </a:r>
          </a:p>
          <a:p>
            <a:pPr lvl="0"/>
            <a:r>
              <a:rPr lang="en-US" dirty="0"/>
              <a:t>NATO after the Cold War: </a:t>
            </a:r>
            <a:r>
              <a:rPr lang="en-US" dirty="0" smtClean="0"/>
              <a:t>enlargement in Europe, </a:t>
            </a:r>
            <a:r>
              <a:rPr lang="en-US" dirty="0"/>
              <a:t>new missions in the Balkans &amp; Afghanistan</a:t>
            </a:r>
          </a:p>
          <a:p>
            <a:pPr lvl="0"/>
            <a:r>
              <a:rPr lang="en-US" dirty="0"/>
              <a:t>NATO’s future: prospects for </a:t>
            </a:r>
            <a:r>
              <a:rPr lang="en-US" u="sng" dirty="0">
                <a:solidFill>
                  <a:srgbClr val="800000"/>
                </a:solidFill>
              </a:rPr>
              <a:t>sustained adaptability </a:t>
            </a:r>
            <a:r>
              <a:rPr lang="en-US" dirty="0"/>
              <a:t>in a changing world</a:t>
            </a:r>
          </a:p>
          <a:p>
            <a:endParaRPr lang="en-US" dirty="0"/>
          </a:p>
        </p:txBody>
      </p:sp>
    </p:spTree>
    <p:extLst>
      <p:ext uri="{BB962C8B-B14F-4D97-AF65-F5344CB8AC3E}">
        <p14:creationId xmlns:p14="http://schemas.microsoft.com/office/powerpoint/2010/main" val="14241042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it didn’t quite work out</a:t>
            </a:r>
            <a:endParaRPr lang="en-US" dirty="0"/>
          </a:p>
        </p:txBody>
      </p:sp>
      <p:sp>
        <p:nvSpPr>
          <p:cNvPr id="3" name="Content Placeholder 2"/>
          <p:cNvSpPr>
            <a:spLocks noGrp="1"/>
          </p:cNvSpPr>
          <p:nvPr>
            <p:ph idx="1"/>
          </p:nvPr>
        </p:nvSpPr>
        <p:spPr>
          <a:xfrm>
            <a:off x="739774" y="2770094"/>
            <a:ext cx="7781815" cy="3267169"/>
          </a:xfrm>
        </p:spPr>
        <p:txBody>
          <a:bodyPr>
            <a:noAutofit/>
          </a:bodyPr>
          <a:lstStyle/>
          <a:p>
            <a:r>
              <a:rPr lang="en-US" i="1" dirty="0" smtClean="0"/>
              <a:t>Détente</a:t>
            </a:r>
            <a:r>
              <a:rPr lang="en-US" dirty="0" smtClean="0"/>
              <a:t> enabled German </a:t>
            </a:r>
            <a:r>
              <a:rPr lang="en-US" i="1" dirty="0" smtClean="0"/>
              <a:t>Ostpolitik</a:t>
            </a:r>
            <a:r>
              <a:rPr lang="en-US" dirty="0" smtClean="0"/>
              <a:t> but still divided Europe</a:t>
            </a:r>
          </a:p>
          <a:p>
            <a:r>
              <a:rPr lang="en-US" dirty="0" smtClean="0"/>
              <a:t>Arms Control provided inherently limited foundation</a:t>
            </a:r>
          </a:p>
          <a:p>
            <a:pPr lvl="1"/>
            <a:r>
              <a:rPr lang="en-US" dirty="0" smtClean="0"/>
              <a:t>Strategic Arms Limitation Talks (SALT I &amp; SALT II)</a:t>
            </a:r>
          </a:p>
          <a:p>
            <a:pPr lvl="1"/>
            <a:r>
              <a:rPr lang="en-US" dirty="0" smtClean="0"/>
              <a:t>CSCE/Helsinki Final Act important to Germany, not US</a:t>
            </a:r>
          </a:p>
          <a:p>
            <a:pPr lvl="1"/>
            <a:r>
              <a:rPr lang="en-US" dirty="0" smtClean="0"/>
              <a:t>Mutual &amp; Balanced Force Reductions (MBFR) not serious</a:t>
            </a:r>
          </a:p>
          <a:p>
            <a:r>
              <a:rPr lang="en-US" dirty="0" smtClean="0"/>
              <a:t>By 1979, </a:t>
            </a:r>
            <a:r>
              <a:rPr lang="en-US" i="1" dirty="0" smtClean="0"/>
              <a:t>détente</a:t>
            </a:r>
            <a:r>
              <a:rPr lang="en-US" dirty="0" smtClean="0"/>
              <a:t> was “dead”</a:t>
            </a:r>
          </a:p>
          <a:p>
            <a:pPr lvl="1"/>
            <a:r>
              <a:rPr lang="en-US" dirty="0" smtClean="0"/>
              <a:t>Soviet invasion of Afghanistan</a:t>
            </a:r>
          </a:p>
          <a:p>
            <a:pPr lvl="1"/>
            <a:r>
              <a:rPr lang="en-US" dirty="0" smtClean="0"/>
              <a:t>SALT II signed by not ratified in US </a:t>
            </a:r>
            <a:r>
              <a:rPr lang="mr-IN" dirty="0" smtClean="0"/>
              <a:t>–</a:t>
            </a:r>
            <a:r>
              <a:rPr lang="en-US" dirty="0" smtClean="0"/>
              <a:t> viewed as destabilizing</a:t>
            </a:r>
          </a:p>
          <a:p>
            <a:pPr lvl="1"/>
            <a:r>
              <a:rPr lang="en-US" dirty="0" smtClean="0"/>
              <a:t>Soviet deployment of SS-20’s led to missile crisis</a:t>
            </a:r>
            <a:endParaRPr lang="en-US" dirty="0"/>
          </a:p>
        </p:txBody>
      </p:sp>
    </p:spTree>
    <p:extLst>
      <p:ext uri="{BB962C8B-B14F-4D97-AF65-F5344CB8AC3E}">
        <p14:creationId xmlns:p14="http://schemas.microsoft.com/office/powerpoint/2010/main" val="105870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Euromissile Debate</a:t>
            </a:r>
            <a:endParaRPr lang="en-US" dirty="0"/>
          </a:p>
        </p:txBody>
      </p:sp>
      <p:sp>
        <p:nvSpPr>
          <p:cNvPr id="3" name="Content Placeholder 2"/>
          <p:cNvSpPr>
            <a:spLocks noGrp="1"/>
          </p:cNvSpPr>
          <p:nvPr>
            <p:ph idx="1"/>
          </p:nvPr>
        </p:nvSpPr>
        <p:spPr/>
        <p:txBody>
          <a:bodyPr>
            <a:noAutofit/>
          </a:bodyPr>
          <a:lstStyle/>
          <a:p>
            <a:r>
              <a:rPr lang="en-US" i="1" dirty="0" smtClean="0">
                <a:solidFill>
                  <a:srgbClr val="CF0F32"/>
                </a:solidFill>
              </a:rPr>
              <a:t>Intermediate Range Ballistic Missiles (IRBM) changed the strategic landscape</a:t>
            </a:r>
          </a:p>
          <a:p>
            <a:pPr lvl="1"/>
            <a:r>
              <a:rPr lang="en-US" dirty="0" smtClean="0"/>
              <a:t>USSR could hold all of Europe “at risk” without using strategic systems limited under START</a:t>
            </a:r>
          </a:p>
          <a:p>
            <a:pPr lvl="1"/>
            <a:r>
              <a:rPr lang="en-US" dirty="0" smtClean="0"/>
              <a:t>US could not hold USSR at risk unless US strategic systems</a:t>
            </a:r>
          </a:p>
          <a:p>
            <a:pPr lvl="1"/>
            <a:r>
              <a:rPr lang="en-US" dirty="0" smtClean="0"/>
              <a:t>Plausible scenario: Soviet conventional attack + ability to deter NATO’s use of nuclear weapons = incentive to attack</a:t>
            </a:r>
          </a:p>
          <a:p>
            <a:pPr lvl="1"/>
            <a:r>
              <a:rPr lang="en-US" dirty="0" smtClean="0"/>
              <a:t>NATO’s 1979 “Double Zero” decision </a:t>
            </a:r>
            <a:r>
              <a:rPr lang="mr-IN" dirty="0" smtClean="0"/>
              <a:t>…</a:t>
            </a:r>
            <a:r>
              <a:rPr lang="en-US" dirty="0" smtClean="0"/>
              <a:t> 0 INF or deploy</a:t>
            </a:r>
          </a:p>
          <a:p>
            <a:pPr lvl="1"/>
            <a:r>
              <a:rPr lang="en-US" dirty="0" smtClean="0"/>
              <a:t>1983 deployment of Ground-Launched Cruise Missiles (GLCM) &amp; Pershing II capable of striking USSR</a:t>
            </a:r>
            <a:endParaRPr lang="en-US" dirty="0"/>
          </a:p>
        </p:txBody>
      </p:sp>
    </p:spTree>
    <p:extLst>
      <p:ext uri="{BB962C8B-B14F-4D97-AF65-F5344CB8AC3E}">
        <p14:creationId xmlns:p14="http://schemas.microsoft.com/office/powerpoint/2010/main" val="569918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Cold War thaws </a:t>
            </a:r>
            <a:r>
              <a:rPr lang="mr-IN" dirty="0" smtClean="0"/>
              <a:t>…</a:t>
            </a:r>
            <a:endParaRPr lang="en-US" dirty="0"/>
          </a:p>
        </p:txBody>
      </p:sp>
      <p:sp>
        <p:nvSpPr>
          <p:cNvPr id="3" name="Content Placeholder 2"/>
          <p:cNvSpPr>
            <a:spLocks noGrp="1"/>
          </p:cNvSpPr>
          <p:nvPr>
            <p:ph idx="1"/>
          </p:nvPr>
        </p:nvSpPr>
        <p:spPr>
          <a:xfrm>
            <a:off x="739775" y="2770094"/>
            <a:ext cx="7662864" cy="3429889"/>
          </a:xfrm>
        </p:spPr>
        <p:txBody>
          <a:bodyPr>
            <a:noAutofit/>
          </a:bodyPr>
          <a:lstStyle/>
          <a:p>
            <a:r>
              <a:rPr lang="en-US" dirty="0" smtClean="0"/>
              <a:t>1983 INF missile deployments while Geneva arms control talks go nowhere </a:t>
            </a:r>
            <a:r>
              <a:rPr lang="mr-IN" dirty="0" smtClean="0"/>
              <a:t>–</a:t>
            </a:r>
            <a:r>
              <a:rPr lang="en-US" dirty="0" smtClean="0"/>
              <a:t> no one in Moscow to say “Da”</a:t>
            </a:r>
          </a:p>
          <a:p>
            <a:r>
              <a:rPr lang="en-US" dirty="0" smtClean="0"/>
              <a:t>After 1986 </a:t>
            </a:r>
            <a:r>
              <a:rPr lang="mr-IN" dirty="0" smtClean="0"/>
              <a:t>…</a:t>
            </a:r>
            <a:r>
              <a:rPr lang="en-US" dirty="0" smtClean="0"/>
              <a:t> Gorbachev “perestroika” / “glasnost”</a:t>
            </a:r>
          </a:p>
          <a:p>
            <a:pPr lvl="1"/>
            <a:r>
              <a:rPr lang="en-US" dirty="0" smtClean="0"/>
              <a:t>Begin withdrawal from Afghanistan</a:t>
            </a:r>
          </a:p>
          <a:p>
            <a:pPr lvl="1"/>
            <a:r>
              <a:rPr lang="en-US" dirty="0" smtClean="0"/>
              <a:t>Accepts on-site-inspection in Stockholm (CDE Agreement)</a:t>
            </a:r>
          </a:p>
          <a:p>
            <a:pPr lvl="1"/>
            <a:r>
              <a:rPr lang="en-US" dirty="0"/>
              <a:t>Reykjavik Summit “failure” leads to INF Treaty in 1987</a:t>
            </a:r>
          </a:p>
          <a:p>
            <a:pPr lvl="1"/>
            <a:r>
              <a:rPr lang="en-US" dirty="0" smtClean="0"/>
              <a:t>Signal willingness to consider real reductions in conventional forces in Europe </a:t>
            </a:r>
            <a:r>
              <a:rPr lang="mr-IN" dirty="0" smtClean="0"/>
              <a:t>…</a:t>
            </a:r>
            <a:r>
              <a:rPr lang="en-US" dirty="0" smtClean="0"/>
              <a:t> leads to CFE in 1990</a:t>
            </a:r>
          </a:p>
          <a:p>
            <a:pPr lvl="1"/>
            <a:r>
              <a:rPr lang="en-US" dirty="0" smtClean="0"/>
              <a:t>START I (1991) &amp; START II (1993) </a:t>
            </a:r>
            <a:r>
              <a:rPr lang="mr-IN" dirty="0" smtClean="0"/>
              <a:t>–</a:t>
            </a:r>
            <a:r>
              <a:rPr lang="en-US" dirty="0" smtClean="0"/>
              <a:t> real reductions</a:t>
            </a:r>
          </a:p>
        </p:txBody>
      </p:sp>
    </p:spTree>
    <p:extLst>
      <p:ext uri="{BB962C8B-B14F-4D97-AF65-F5344CB8AC3E}">
        <p14:creationId xmlns:p14="http://schemas.microsoft.com/office/powerpoint/2010/main" val="3642179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NATO: </a:t>
            </a:r>
            <a:r>
              <a:rPr lang="en-US" i="1" dirty="0" smtClean="0"/>
              <a:t>“now what”</a:t>
            </a:r>
            <a:endParaRPr lang="en-US" i="1" dirty="0"/>
          </a:p>
        </p:txBody>
      </p:sp>
      <p:sp>
        <p:nvSpPr>
          <p:cNvPr id="3" name="Content Placeholder 2"/>
          <p:cNvSpPr>
            <a:spLocks noGrp="1"/>
          </p:cNvSpPr>
          <p:nvPr>
            <p:ph idx="1"/>
          </p:nvPr>
        </p:nvSpPr>
        <p:spPr>
          <a:xfrm>
            <a:off x="739775" y="2770094"/>
            <a:ext cx="7798524" cy="3267169"/>
          </a:xfrm>
        </p:spPr>
        <p:txBody>
          <a:bodyPr>
            <a:noAutofit/>
          </a:bodyPr>
          <a:lstStyle/>
          <a:p>
            <a:r>
              <a:rPr lang="en-US" i="1" u="sng" dirty="0" smtClean="0">
                <a:solidFill>
                  <a:srgbClr val="CF0F32"/>
                </a:solidFill>
              </a:rPr>
              <a:t>1990-1992 </a:t>
            </a:r>
            <a:r>
              <a:rPr lang="mr-IN" i="1" u="sng" dirty="0" smtClean="0">
                <a:solidFill>
                  <a:srgbClr val="CF0F32"/>
                </a:solidFill>
              </a:rPr>
              <a:t>–</a:t>
            </a:r>
            <a:r>
              <a:rPr lang="en-US" i="1" u="sng" dirty="0" smtClean="0">
                <a:solidFill>
                  <a:srgbClr val="CF0F32"/>
                </a:solidFill>
              </a:rPr>
              <a:t> NATO’s world had fundamentally changed:</a:t>
            </a:r>
          </a:p>
          <a:p>
            <a:pPr lvl="1"/>
            <a:r>
              <a:rPr lang="en-US" dirty="0" smtClean="0"/>
              <a:t>Reunified Germany in NATO (4+2 Agreement)</a:t>
            </a:r>
          </a:p>
          <a:p>
            <a:pPr lvl="1"/>
            <a:r>
              <a:rPr lang="en-US" dirty="0" smtClean="0"/>
              <a:t>Warsaw Pact dissolved </a:t>
            </a:r>
            <a:r>
              <a:rPr lang="mr-IN" dirty="0" smtClean="0"/>
              <a:t>…</a:t>
            </a:r>
            <a:r>
              <a:rPr lang="en-US" dirty="0" smtClean="0"/>
              <a:t> Soviet forces out of Europe</a:t>
            </a:r>
          </a:p>
          <a:p>
            <a:pPr lvl="1"/>
            <a:r>
              <a:rPr lang="en-US" dirty="0" smtClean="0"/>
              <a:t>Soviet Union dissolved (December 1991)</a:t>
            </a:r>
          </a:p>
          <a:p>
            <a:pPr lvl="1"/>
            <a:r>
              <a:rPr lang="en-US" dirty="0" smtClean="0"/>
              <a:t>US draws down NATO troop levels after Desert Storm</a:t>
            </a:r>
          </a:p>
          <a:p>
            <a:pPr lvl="1"/>
            <a:r>
              <a:rPr lang="en-US" dirty="0" smtClean="0"/>
              <a:t>US pulls out almost all nuclear weapons from Europe</a:t>
            </a:r>
          </a:p>
          <a:p>
            <a:r>
              <a:rPr lang="en-US" i="1" u="sng" dirty="0" smtClean="0">
                <a:solidFill>
                  <a:srgbClr val="CF0F32"/>
                </a:solidFill>
              </a:rPr>
              <a:t>NATO’s chronic, insoluble strategic dilemma ended</a:t>
            </a:r>
            <a:r>
              <a:rPr lang="en-US" i="1" dirty="0" smtClean="0">
                <a:solidFill>
                  <a:srgbClr val="CF0F32"/>
                </a:solidFill>
              </a:rPr>
              <a:t> [??]</a:t>
            </a:r>
          </a:p>
          <a:p>
            <a:pPr lvl="1"/>
            <a:r>
              <a:rPr lang="en-US" dirty="0" smtClean="0"/>
              <a:t>No more dominant conventional threat on its borders</a:t>
            </a:r>
          </a:p>
          <a:p>
            <a:pPr lvl="1"/>
            <a:r>
              <a:rPr lang="en-US" dirty="0" smtClean="0"/>
              <a:t>No more need for reassurance of Allies on US deterrent</a:t>
            </a:r>
          </a:p>
        </p:txBody>
      </p:sp>
    </p:spTree>
    <p:extLst>
      <p:ext uri="{BB962C8B-B14F-4D97-AF65-F5344CB8AC3E}">
        <p14:creationId xmlns:p14="http://schemas.microsoft.com/office/powerpoint/2010/main" val="2657100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16 March</a:t>
            </a:r>
            <a:endParaRPr lang="en-US" dirty="0"/>
          </a:p>
        </p:txBody>
      </p:sp>
      <p:sp>
        <p:nvSpPr>
          <p:cNvPr id="3" name="Content Placeholder 2"/>
          <p:cNvSpPr>
            <a:spLocks noGrp="1"/>
          </p:cNvSpPr>
          <p:nvPr>
            <p:ph idx="1"/>
          </p:nvPr>
        </p:nvSpPr>
        <p:spPr>
          <a:xfrm>
            <a:off x="739775" y="2770094"/>
            <a:ext cx="7662864" cy="3518665"/>
          </a:xfrm>
        </p:spPr>
        <p:txBody>
          <a:bodyPr>
            <a:normAutofit/>
          </a:bodyPr>
          <a:lstStyle/>
          <a:p>
            <a:r>
              <a:rPr lang="en-US" i="1" u="sng" dirty="0" smtClean="0"/>
              <a:t>NATO After the Cold War: The Dilemmas of Enlargement</a:t>
            </a:r>
          </a:p>
          <a:p>
            <a:r>
              <a:rPr lang="en-US" dirty="0" smtClean="0">
                <a:solidFill>
                  <a:srgbClr val="800000"/>
                </a:solidFill>
              </a:rPr>
              <a:t>Essay #2 DUE IN CLASS:</a:t>
            </a:r>
          </a:p>
          <a:p>
            <a:pPr lvl="1"/>
            <a:r>
              <a:rPr lang="en-US" i="1" dirty="0" smtClean="0">
                <a:solidFill>
                  <a:srgbClr val="008000"/>
                </a:solidFill>
              </a:rPr>
              <a:t>Explain </a:t>
            </a:r>
            <a:r>
              <a:rPr lang="en-US" i="1" u="sng" dirty="0" smtClean="0">
                <a:solidFill>
                  <a:srgbClr val="008000"/>
                </a:solidFill>
              </a:rPr>
              <a:t>why</a:t>
            </a:r>
            <a:r>
              <a:rPr lang="en-US" i="1" dirty="0" smtClean="0">
                <a:solidFill>
                  <a:srgbClr val="008000"/>
                </a:solidFill>
              </a:rPr>
              <a:t> NATO strategy throughout the Cold War remained ambiguous about the role of nuclear weapons.</a:t>
            </a:r>
            <a:endParaRPr lang="en-US" dirty="0" smtClean="0">
              <a:solidFill>
                <a:srgbClr val="008000"/>
              </a:solidFill>
            </a:endParaRPr>
          </a:p>
          <a:p>
            <a:r>
              <a:rPr lang="en-US" dirty="0" smtClean="0"/>
              <a:t>Reading Assignment:</a:t>
            </a:r>
          </a:p>
          <a:p>
            <a:pPr lvl="1"/>
            <a:r>
              <a:rPr lang="en-US" dirty="0" smtClean="0"/>
              <a:t>Sloan, Chapters 5, 6, &amp; 10 </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Yost, Chapter 8 </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Aybet &amp; Moore, Chapter 7 (Kanet) </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NATO’s Strategic Concepts </a:t>
            </a:r>
            <a:r>
              <a:rPr lang="mr-IN" dirty="0" smtClean="0"/>
              <a:t>–</a:t>
            </a:r>
            <a:r>
              <a:rPr lang="en-US" dirty="0" smtClean="0"/>
              <a:t> 1991 &amp; 1999 </a:t>
            </a:r>
            <a:r>
              <a:rPr lang="en-US" i="1" dirty="0" smtClean="0">
                <a:solidFill>
                  <a:srgbClr val="800000"/>
                </a:solidFill>
              </a:rPr>
              <a:t>[NATO website]</a:t>
            </a:r>
            <a:endParaRPr lang="en-US" i="1" dirty="0">
              <a:solidFill>
                <a:srgbClr val="800000"/>
              </a:solidFill>
            </a:endParaRPr>
          </a:p>
        </p:txBody>
      </p:sp>
    </p:spTree>
    <p:extLst>
      <p:ext uri="{BB962C8B-B14F-4D97-AF65-F5344CB8AC3E}">
        <p14:creationId xmlns:p14="http://schemas.microsoft.com/office/powerpoint/2010/main" val="3821600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Discussion</a:t>
            </a:r>
            <a:endParaRPr lang="en-US" dirty="0"/>
          </a:p>
        </p:txBody>
      </p:sp>
      <p:sp>
        <p:nvSpPr>
          <p:cNvPr id="3" name="Content Placeholder 2"/>
          <p:cNvSpPr>
            <a:spLocks noGrp="1"/>
          </p:cNvSpPr>
          <p:nvPr>
            <p:ph type="body" idx="1"/>
          </p:nvPr>
        </p:nvSpPr>
        <p:spPr/>
        <p:txBody>
          <a:bodyPr/>
          <a:lstStyle/>
          <a:p>
            <a:pPr marL="0" indent="0">
              <a:buNone/>
            </a:pPr>
            <a:r>
              <a:rPr lang="en-US" dirty="0" smtClean="0"/>
              <a:t>What issues plagued NATO strategy during the Cold War, and how were they resolved?</a:t>
            </a:r>
            <a:endParaRPr lang="en-US" dirty="0"/>
          </a:p>
        </p:txBody>
      </p:sp>
    </p:spTree>
    <p:extLst>
      <p:ext uri="{BB962C8B-B14F-4D97-AF65-F5344CB8AC3E}">
        <p14:creationId xmlns:p14="http://schemas.microsoft.com/office/powerpoint/2010/main" val="430370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NATO After the Cold War:</a:t>
            </a:r>
            <a:br>
              <a:rPr lang="en-US" dirty="0" smtClean="0">
                <a:solidFill>
                  <a:srgbClr val="FFFF00"/>
                </a:solidFill>
              </a:rPr>
            </a:br>
            <a:r>
              <a:rPr lang="en-US" dirty="0" smtClean="0"/>
              <a:t>Dilemmas of Enlargement</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III</a:t>
            </a:r>
          </a:p>
          <a:p>
            <a:r>
              <a:rPr lang="en-US" dirty="0" smtClean="0"/>
              <a:t>16</a:t>
            </a:r>
            <a:r>
              <a:rPr lang="en-US" sz="2400" dirty="0" smtClean="0"/>
              <a:t> March 2017</a:t>
            </a:r>
            <a:endParaRPr lang="en-US" sz="2400" dirty="0"/>
          </a:p>
        </p:txBody>
      </p:sp>
    </p:spTree>
    <p:extLst>
      <p:ext uri="{BB962C8B-B14F-4D97-AF65-F5344CB8AC3E}">
        <p14:creationId xmlns:p14="http://schemas.microsoft.com/office/powerpoint/2010/main" val="62563767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back </a:t>
            </a:r>
            <a:r>
              <a:rPr lang="mr-IN" dirty="0" smtClean="0"/>
              <a:t>…</a:t>
            </a:r>
            <a:r>
              <a:rPr lang="en-US" dirty="0" smtClean="0"/>
              <a:t> </a:t>
            </a:r>
            <a:endParaRPr lang="en-US" dirty="0"/>
          </a:p>
        </p:txBody>
      </p:sp>
      <p:sp>
        <p:nvSpPr>
          <p:cNvPr id="3" name="Content Placeholder 2"/>
          <p:cNvSpPr>
            <a:spLocks noGrp="1"/>
          </p:cNvSpPr>
          <p:nvPr>
            <p:ph idx="1"/>
          </p:nvPr>
        </p:nvSpPr>
        <p:spPr/>
        <p:txBody>
          <a:bodyPr/>
          <a:lstStyle/>
          <a:p>
            <a:r>
              <a:rPr lang="en-US" dirty="0" smtClean="0"/>
              <a:t>The problem with “lines” </a:t>
            </a:r>
            <a:r>
              <a:rPr lang="mr-IN" dirty="0" smtClean="0"/>
              <a:t>…</a:t>
            </a:r>
            <a:endParaRPr lang="en-US" dirty="0" smtClean="0"/>
          </a:p>
          <a:p>
            <a:pPr marL="692150" lvl="2" indent="0">
              <a:buNone/>
            </a:pPr>
            <a:r>
              <a:rPr lang="en-US" sz="2000" dirty="0" smtClean="0"/>
              <a:t>To include a broader </a:t>
            </a:r>
            <a:r>
              <a:rPr lang="en-US" sz="2000" dirty="0"/>
              <a:t>membership in this new alliance “... would amount to a </a:t>
            </a:r>
            <a:r>
              <a:rPr lang="en-US" sz="2000" i="1" dirty="0">
                <a:solidFill>
                  <a:srgbClr val="008000"/>
                </a:solidFill>
              </a:rPr>
              <a:t>final militarization of the present line through Europe</a:t>
            </a:r>
            <a:r>
              <a:rPr lang="en-US" sz="2000" dirty="0"/>
              <a:t> ... [and] create a situation in which </a:t>
            </a:r>
            <a:r>
              <a:rPr lang="en-US" sz="2000" i="1" dirty="0">
                <a:solidFill>
                  <a:srgbClr val="CF0F32"/>
                </a:solidFill>
              </a:rPr>
              <a:t>no</a:t>
            </a:r>
            <a:r>
              <a:rPr lang="en-US" sz="2000" i="1" dirty="0"/>
              <a:t> </a:t>
            </a:r>
            <a:r>
              <a:rPr lang="en-US" sz="2000" i="1" dirty="0">
                <a:solidFill>
                  <a:srgbClr val="CF0F32"/>
                </a:solidFill>
              </a:rPr>
              <a:t>alteration or obliteration of that line could take place without having an accentuated military significance</a:t>
            </a:r>
            <a:r>
              <a:rPr lang="en-US" sz="2000" dirty="0">
                <a:solidFill>
                  <a:srgbClr val="CF0F32"/>
                </a:solidFill>
              </a:rPr>
              <a:t>.</a:t>
            </a:r>
            <a:r>
              <a:rPr lang="en-US" sz="2000" dirty="0" smtClean="0">
                <a:solidFill>
                  <a:srgbClr val="CF0F32"/>
                </a:solidFill>
              </a:rPr>
              <a:t>”</a:t>
            </a:r>
          </a:p>
          <a:p>
            <a:pPr marL="1028700" lvl="3" indent="0">
              <a:buNone/>
            </a:pPr>
            <a:r>
              <a:rPr lang="en-US" i="1" dirty="0" smtClean="0"/>
              <a:t>George Kennan memorandum to US Secretary of State George Marshall &amp; Deputy Secretary of State Bob Lovett, </a:t>
            </a:r>
            <a:r>
              <a:rPr lang="en-US" i="1" u="sng" dirty="0" smtClean="0">
                <a:solidFill>
                  <a:srgbClr val="008000"/>
                </a:solidFill>
              </a:rPr>
              <a:t>1948</a:t>
            </a:r>
            <a:endParaRPr lang="en-US" i="1" u="sng" dirty="0">
              <a:solidFill>
                <a:srgbClr val="008000"/>
              </a:solidFill>
            </a:endParaRPr>
          </a:p>
          <a:p>
            <a:r>
              <a:rPr lang="en-US" i="1" dirty="0" smtClean="0">
                <a:solidFill>
                  <a:srgbClr val="CF0F32"/>
                </a:solidFill>
              </a:rPr>
              <a:t>So what to do when the “line” finally disappears?</a:t>
            </a:r>
          </a:p>
        </p:txBody>
      </p:sp>
    </p:spTree>
    <p:extLst>
      <p:ext uri="{BB962C8B-B14F-4D97-AF65-F5344CB8AC3E}">
        <p14:creationId xmlns:p14="http://schemas.microsoft.com/office/powerpoint/2010/main" val="413219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1991 Strategic Concept</a:t>
            </a:r>
            <a:endParaRPr lang="en-US" dirty="0"/>
          </a:p>
        </p:txBody>
      </p:sp>
      <p:sp>
        <p:nvSpPr>
          <p:cNvPr id="3" name="Content Placeholder 2"/>
          <p:cNvSpPr>
            <a:spLocks noGrp="1"/>
          </p:cNvSpPr>
          <p:nvPr>
            <p:ph idx="1"/>
          </p:nvPr>
        </p:nvSpPr>
        <p:spPr/>
        <p:txBody>
          <a:bodyPr>
            <a:normAutofit/>
          </a:bodyPr>
          <a:lstStyle/>
          <a:p>
            <a:r>
              <a:rPr lang="en-US" dirty="0" smtClean="0"/>
              <a:t>Historic changes ~ fulfillment of Harmel Report</a:t>
            </a:r>
          </a:p>
          <a:p>
            <a:r>
              <a:rPr lang="en-US" dirty="0" smtClean="0"/>
              <a:t>“Monolithic, massive &amp; potentially immediate threat </a:t>
            </a:r>
            <a:r>
              <a:rPr lang="mr-IN" dirty="0" smtClean="0"/>
              <a:t>…</a:t>
            </a:r>
            <a:r>
              <a:rPr lang="en-US" dirty="0" smtClean="0"/>
              <a:t> has disappeared.”</a:t>
            </a:r>
          </a:p>
          <a:p>
            <a:r>
              <a:rPr lang="en-US" dirty="0" smtClean="0"/>
              <a:t>“Great deal of uncertainty and risks to security remain.”</a:t>
            </a:r>
          </a:p>
          <a:p>
            <a:pPr lvl="1"/>
            <a:r>
              <a:rPr lang="en-US" dirty="0" smtClean="0"/>
              <a:t>Adverse consequences of instabilities that may arise from the serious economic, social, and political difficulties, including ethnic rivalries and territorial disputes </a:t>
            </a:r>
            <a:r>
              <a:rPr lang="mr-IN" dirty="0" smtClean="0"/>
              <a:t>…</a:t>
            </a:r>
            <a:r>
              <a:rPr lang="en-US" dirty="0" smtClean="0"/>
              <a:t> may lead to crises inimical to European stability and even to armed conflicts.”</a:t>
            </a:r>
          </a:p>
          <a:p>
            <a:pPr lvl="1"/>
            <a:r>
              <a:rPr lang="en-US" dirty="0" smtClean="0"/>
              <a:t>Seek broader patterns of bilateral &amp; multilateral cooperation</a:t>
            </a:r>
          </a:p>
        </p:txBody>
      </p:sp>
    </p:spTree>
    <p:extLst>
      <p:ext uri="{BB962C8B-B14F-4D97-AF65-F5344CB8AC3E}">
        <p14:creationId xmlns:p14="http://schemas.microsoft.com/office/powerpoint/2010/main" val="3337987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1999 Strategic Concept</a:t>
            </a:r>
            <a:endParaRPr lang="en-US" dirty="0"/>
          </a:p>
        </p:txBody>
      </p:sp>
      <p:sp>
        <p:nvSpPr>
          <p:cNvPr id="3" name="Content Placeholder 2"/>
          <p:cNvSpPr>
            <a:spLocks noGrp="1"/>
          </p:cNvSpPr>
          <p:nvPr>
            <p:ph idx="1"/>
          </p:nvPr>
        </p:nvSpPr>
        <p:spPr/>
        <p:txBody>
          <a:bodyPr>
            <a:noAutofit/>
          </a:bodyPr>
          <a:lstStyle/>
          <a:p>
            <a:r>
              <a:rPr lang="en-US" dirty="0" smtClean="0"/>
              <a:t>“Broad approach to security” ~ pol / econ / soc / environ</a:t>
            </a:r>
          </a:p>
          <a:p>
            <a:r>
              <a:rPr lang="en-US" dirty="0" smtClean="0"/>
              <a:t>New “EuroAtlantic security structure in which NATO plays a central part” (OSCE, EU, WEU, UN)</a:t>
            </a:r>
          </a:p>
          <a:p>
            <a:r>
              <a:rPr lang="en-US" dirty="0" smtClean="0"/>
              <a:t>“Essential new activities in interest of wider stability”</a:t>
            </a:r>
          </a:p>
          <a:p>
            <a:pPr lvl="1"/>
            <a:r>
              <a:rPr lang="en-US" dirty="0" smtClean="0"/>
              <a:t>Depth of commitment ~ end suffering &amp; conflict in Balkans</a:t>
            </a:r>
          </a:p>
          <a:p>
            <a:pPr lvl="1"/>
            <a:r>
              <a:rPr lang="en-US" dirty="0" smtClean="0"/>
              <a:t>Conflict prevention </a:t>
            </a:r>
            <a:r>
              <a:rPr lang="mr-IN" dirty="0" smtClean="0"/>
              <a:t>…</a:t>
            </a:r>
            <a:r>
              <a:rPr lang="en-US" dirty="0" smtClean="0"/>
              <a:t> crisis management </a:t>
            </a:r>
            <a:r>
              <a:rPr lang="mr-IN" dirty="0" smtClean="0"/>
              <a:t>…</a:t>
            </a:r>
            <a:r>
              <a:rPr lang="en-US" dirty="0" smtClean="0"/>
              <a:t> crisis response</a:t>
            </a:r>
          </a:p>
          <a:p>
            <a:r>
              <a:rPr lang="en-US" dirty="0" smtClean="0"/>
              <a:t>Emphasis on cooperation with EU</a:t>
            </a:r>
          </a:p>
          <a:p>
            <a:pPr lvl="1"/>
            <a:r>
              <a:rPr lang="en-US" dirty="0" smtClean="0"/>
              <a:t>European Security and Defense Identity</a:t>
            </a:r>
          </a:p>
          <a:p>
            <a:pPr lvl="1"/>
            <a:r>
              <a:rPr lang="en-US" dirty="0" smtClean="0"/>
              <a:t>Combined Joint Task Force</a:t>
            </a:r>
            <a:endParaRPr lang="en-US" dirty="0"/>
          </a:p>
        </p:txBody>
      </p:sp>
    </p:spTree>
    <p:extLst>
      <p:ext uri="{BB962C8B-B14F-4D97-AF65-F5344CB8AC3E}">
        <p14:creationId xmlns:p14="http://schemas.microsoft.com/office/powerpoint/2010/main" val="2501953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 Requirements</a:t>
            </a:r>
            <a:endParaRPr lang="en-US" b="1" dirty="0"/>
          </a:p>
        </p:txBody>
      </p:sp>
      <p:sp>
        <p:nvSpPr>
          <p:cNvPr id="3" name="Content Placeholder 2"/>
          <p:cNvSpPr>
            <a:spLocks noGrp="1"/>
          </p:cNvSpPr>
          <p:nvPr>
            <p:ph idx="1"/>
          </p:nvPr>
        </p:nvSpPr>
        <p:spPr>
          <a:xfrm>
            <a:off x="739775" y="2770094"/>
            <a:ext cx="7662864" cy="3594847"/>
          </a:xfrm>
        </p:spPr>
        <p:txBody>
          <a:bodyPr>
            <a:noAutofit/>
          </a:bodyPr>
          <a:lstStyle/>
          <a:p>
            <a:r>
              <a:rPr lang="en-US" dirty="0" smtClean="0"/>
              <a:t>Written essays (75%)</a:t>
            </a:r>
          </a:p>
          <a:p>
            <a:pPr lvl="1"/>
            <a:r>
              <a:rPr lang="en-US" dirty="0" smtClean="0"/>
              <a:t>5 x 15 points ~ 500 words </a:t>
            </a:r>
            <a:r>
              <a:rPr lang="mr-IN" dirty="0" smtClean="0"/>
              <a:t>…</a:t>
            </a:r>
            <a:r>
              <a:rPr lang="en-US" dirty="0" smtClean="0"/>
              <a:t> listed in the syllabus</a:t>
            </a:r>
          </a:p>
          <a:p>
            <a:r>
              <a:rPr lang="en-US" dirty="0" smtClean="0"/>
              <a:t>Crisis simulation </a:t>
            </a:r>
            <a:r>
              <a:rPr lang="en-US" i="1" dirty="0" smtClean="0"/>
              <a:t>team</a:t>
            </a:r>
            <a:r>
              <a:rPr lang="en-US" dirty="0" smtClean="0"/>
              <a:t> strategy paper (10%)</a:t>
            </a:r>
          </a:p>
          <a:p>
            <a:pPr lvl="1"/>
            <a:r>
              <a:rPr lang="en-US" dirty="0" smtClean="0"/>
              <a:t>1-page </a:t>
            </a:r>
            <a:r>
              <a:rPr lang="en-US" i="1" dirty="0" smtClean="0"/>
              <a:t>joint </a:t>
            </a:r>
            <a:r>
              <a:rPr lang="en-US" dirty="0" smtClean="0"/>
              <a:t>point (bullet) paper </a:t>
            </a:r>
            <a:r>
              <a:rPr lang="mr-IN" dirty="0" smtClean="0"/>
              <a:t>–</a:t>
            </a:r>
            <a:r>
              <a:rPr lang="en-US" dirty="0" smtClean="0"/>
              <a:t> 10 points for each member</a:t>
            </a:r>
          </a:p>
          <a:p>
            <a:r>
              <a:rPr lang="en-US" dirty="0" smtClean="0"/>
              <a:t>Seminar preparation, engagement, participation (15%)</a:t>
            </a:r>
          </a:p>
          <a:p>
            <a:pPr lvl="1"/>
            <a:r>
              <a:rPr lang="en-US" dirty="0" smtClean="0"/>
              <a:t>Prepare</a:t>
            </a:r>
          </a:p>
          <a:p>
            <a:pPr lvl="1"/>
            <a:r>
              <a:rPr lang="en-US" dirty="0" smtClean="0"/>
              <a:t>Engage</a:t>
            </a:r>
          </a:p>
          <a:p>
            <a:pPr lvl="1"/>
            <a:r>
              <a:rPr lang="en-US" dirty="0" smtClean="0"/>
              <a:t>Participate</a:t>
            </a:r>
            <a:endParaRPr lang="en-US" dirty="0"/>
          </a:p>
        </p:txBody>
      </p:sp>
      <p:sp>
        <p:nvSpPr>
          <p:cNvPr id="4" name="TextBox 3"/>
          <p:cNvSpPr txBox="1"/>
          <p:nvPr/>
        </p:nvSpPr>
        <p:spPr>
          <a:xfrm>
            <a:off x="4019176" y="5263492"/>
            <a:ext cx="1538942" cy="923330"/>
          </a:xfrm>
          <a:prstGeom prst="rect">
            <a:avLst/>
          </a:prstGeom>
          <a:noFill/>
          <a:ln w="19050" cmpd="sng">
            <a:solidFill>
              <a:srgbClr val="FF0000"/>
            </a:solidFill>
          </a:ln>
        </p:spPr>
        <p:txBody>
          <a:bodyPr wrap="square" rtlCol="0">
            <a:spAutoFit/>
          </a:bodyPr>
          <a:lstStyle/>
          <a:p>
            <a:r>
              <a:rPr lang="en-US" dirty="0" smtClean="0"/>
              <a:t>A </a:t>
            </a:r>
            <a:r>
              <a:rPr lang="mr-IN" dirty="0" smtClean="0"/>
              <a:t>–</a:t>
            </a:r>
            <a:r>
              <a:rPr lang="en-US" dirty="0" smtClean="0"/>
              <a:t> 90-100%</a:t>
            </a:r>
          </a:p>
          <a:p>
            <a:r>
              <a:rPr lang="en-US" dirty="0" smtClean="0"/>
              <a:t>B </a:t>
            </a:r>
            <a:r>
              <a:rPr lang="mr-IN" dirty="0" smtClean="0"/>
              <a:t>–</a:t>
            </a:r>
            <a:r>
              <a:rPr lang="en-US" dirty="0" smtClean="0"/>
              <a:t> 80-89%</a:t>
            </a:r>
          </a:p>
          <a:p>
            <a:r>
              <a:rPr lang="en-US" dirty="0" smtClean="0"/>
              <a:t>C </a:t>
            </a:r>
            <a:r>
              <a:rPr lang="mr-IN" dirty="0" smtClean="0"/>
              <a:t>–</a:t>
            </a:r>
            <a:r>
              <a:rPr lang="en-US" dirty="0" smtClean="0"/>
              <a:t> 70-79%</a:t>
            </a:r>
            <a:endParaRPr lang="en-US" dirty="0"/>
          </a:p>
        </p:txBody>
      </p:sp>
      <p:sp>
        <p:nvSpPr>
          <p:cNvPr id="5" name="TextBox 4"/>
          <p:cNvSpPr txBox="1"/>
          <p:nvPr/>
        </p:nvSpPr>
        <p:spPr>
          <a:xfrm>
            <a:off x="5665676" y="5266482"/>
            <a:ext cx="1538942" cy="923330"/>
          </a:xfrm>
          <a:prstGeom prst="rect">
            <a:avLst/>
          </a:prstGeom>
          <a:noFill/>
          <a:ln w="19050" cmpd="sng">
            <a:solidFill>
              <a:srgbClr val="FF0000"/>
            </a:solidFill>
          </a:ln>
        </p:spPr>
        <p:txBody>
          <a:bodyPr wrap="square" rtlCol="0">
            <a:spAutoFit/>
          </a:bodyPr>
          <a:lstStyle/>
          <a:p>
            <a:r>
              <a:rPr lang="en-US" dirty="0" smtClean="0"/>
              <a:t>D </a:t>
            </a:r>
            <a:r>
              <a:rPr lang="mr-IN" dirty="0" smtClean="0"/>
              <a:t>–</a:t>
            </a:r>
            <a:r>
              <a:rPr lang="en-US" dirty="0" smtClean="0"/>
              <a:t> 60-69%</a:t>
            </a:r>
          </a:p>
          <a:p>
            <a:r>
              <a:rPr lang="en-US" dirty="0"/>
              <a:t>E</a:t>
            </a:r>
            <a:r>
              <a:rPr lang="mr-IN" dirty="0" smtClean="0"/>
              <a:t>–</a:t>
            </a:r>
            <a:r>
              <a:rPr lang="en-US" dirty="0" smtClean="0"/>
              <a:t> 50-59%</a:t>
            </a:r>
          </a:p>
          <a:p>
            <a:r>
              <a:rPr lang="en-US" dirty="0"/>
              <a:t>F</a:t>
            </a:r>
            <a:r>
              <a:rPr lang="en-US" dirty="0" smtClean="0"/>
              <a:t> </a:t>
            </a:r>
            <a:r>
              <a:rPr lang="mr-IN" dirty="0" smtClean="0"/>
              <a:t>–</a:t>
            </a:r>
            <a:r>
              <a:rPr lang="en-US" dirty="0" smtClean="0"/>
              <a:t> 0-49%</a:t>
            </a:r>
            <a:endParaRPr lang="en-US" dirty="0"/>
          </a:p>
        </p:txBody>
      </p:sp>
    </p:spTree>
    <p:extLst>
      <p:ext uri="{BB962C8B-B14F-4D97-AF65-F5344CB8AC3E}">
        <p14:creationId xmlns:p14="http://schemas.microsoft.com/office/powerpoint/2010/main" val="330653799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 of the Alliance</a:t>
            </a:r>
            <a:endParaRPr lang="en-US" dirty="0"/>
          </a:p>
        </p:txBody>
      </p:sp>
      <p:sp>
        <p:nvSpPr>
          <p:cNvPr id="3" name="Content Placeholder 2"/>
          <p:cNvSpPr>
            <a:spLocks noGrp="1"/>
          </p:cNvSpPr>
          <p:nvPr>
            <p:ph sz="half" idx="1"/>
          </p:nvPr>
        </p:nvSpPr>
        <p:spPr/>
        <p:txBody>
          <a:bodyPr>
            <a:noAutofit/>
          </a:bodyPr>
          <a:lstStyle/>
          <a:p>
            <a:pPr marL="0" indent="0" algn="ctr">
              <a:buNone/>
            </a:pPr>
            <a:r>
              <a:rPr lang="en-US" u="sng" dirty="0" smtClean="0"/>
              <a:t>1991</a:t>
            </a:r>
          </a:p>
          <a:p>
            <a:r>
              <a:rPr lang="en-US" dirty="0" smtClean="0"/>
              <a:t>Provide indispensable stable security foundation through democratic institutions and peaceful resolution of disputes</a:t>
            </a:r>
          </a:p>
          <a:p>
            <a:r>
              <a:rPr lang="en-US" dirty="0" smtClean="0"/>
              <a:t>Serve as forum for Allied consultations (Article 4)</a:t>
            </a:r>
          </a:p>
          <a:p>
            <a:r>
              <a:rPr lang="en-US" dirty="0" smtClean="0"/>
              <a:t>Deter &amp; defend (Articles 5 &amp; 6)</a:t>
            </a:r>
          </a:p>
          <a:p>
            <a:r>
              <a:rPr lang="en-US" dirty="0" smtClean="0">
                <a:solidFill>
                  <a:srgbClr val="800000"/>
                </a:solidFill>
              </a:rPr>
              <a:t>“Preserve the strategic balance in Europe”</a:t>
            </a:r>
          </a:p>
        </p:txBody>
      </p:sp>
      <p:sp>
        <p:nvSpPr>
          <p:cNvPr id="4" name="Content Placeholder 3"/>
          <p:cNvSpPr>
            <a:spLocks noGrp="1"/>
          </p:cNvSpPr>
          <p:nvPr>
            <p:ph sz="half" idx="2"/>
          </p:nvPr>
        </p:nvSpPr>
        <p:spPr/>
        <p:txBody>
          <a:bodyPr>
            <a:noAutofit/>
          </a:bodyPr>
          <a:lstStyle/>
          <a:p>
            <a:pPr marL="0" indent="0" algn="ctr">
              <a:buNone/>
            </a:pPr>
            <a:r>
              <a:rPr lang="en-US" u="sng" dirty="0" smtClean="0"/>
              <a:t>1999</a:t>
            </a:r>
          </a:p>
          <a:p>
            <a:r>
              <a:rPr lang="en-US" dirty="0"/>
              <a:t>Provide indispensable stable security foundation through democratic institutions and peaceful resolution of disputes</a:t>
            </a:r>
          </a:p>
          <a:p>
            <a:r>
              <a:rPr lang="en-US" dirty="0"/>
              <a:t>Serve as forum for Allied consultations (Article 4)</a:t>
            </a:r>
          </a:p>
          <a:p>
            <a:r>
              <a:rPr lang="en-US" dirty="0"/>
              <a:t>Deter &amp; defend (Articles 5 &amp; 6)</a:t>
            </a:r>
          </a:p>
          <a:p>
            <a:r>
              <a:rPr lang="en-US" dirty="0" smtClean="0">
                <a:solidFill>
                  <a:srgbClr val="008000"/>
                </a:solidFill>
              </a:rPr>
              <a:t>Contribute to effective conflict prevention, crisis response ops</a:t>
            </a:r>
          </a:p>
          <a:p>
            <a:r>
              <a:rPr lang="en-US" dirty="0" smtClean="0">
                <a:solidFill>
                  <a:srgbClr val="008000"/>
                </a:solidFill>
              </a:rPr>
              <a:t>Partnership beyond membership</a:t>
            </a:r>
            <a:endParaRPr lang="en-US" dirty="0">
              <a:solidFill>
                <a:srgbClr val="008000"/>
              </a:solidFill>
            </a:endParaRPr>
          </a:p>
        </p:txBody>
      </p:sp>
    </p:spTree>
    <p:extLst>
      <p:ext uri="{BB962C8B-B14F-4D97-AF65-F5344CB8AC3E}">
        <p14:creationId xmlns:p14="http://schemas.microsoft.com/office/powerpoint/2010/main" val="9130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 for Peace (1994)</a:t>
            </a:r>
            <a:endParaRPr lang="en-US" dirty="0"/>
          </a:p>
        </p:txBody>
      </p:sp>
      <p:sp>
        <p:nvSpPr>
          <p:cNvPr id="3" name="Content Placeholder 2"/>
          <p:cNvSpPr>
            <a:spLocks noGrp="1"/>
          </p:cNvSpPr>
          <p:nvPr>
            <p:ph idx="1"/>
          </p:nvPr>
        </p:nvSpPr>
        <p:spPr/>
        <p:txBody>
          <a:bodyPr>
            <a:noAutofit/>
          </a:bodyPr>
          <a:lstStyle/>
          <a:p>
            <a:r>
              <a:rPr lang="en-US" dirty="0" smtClean="0"/>
              <a:t>All former Soviet, Warsaw Pact, neutrals in Europe</a:t>
            </a:r>
          </a:p>
          <a:p>
            <a:pPr lvl="1"/>
            <a:r>
              <a:rPr lang="en-US" dirty="0" smtClean="0"/>
              <a:t>Other “global partners” since 2011</a:t>
            </a:r>
          </a:p>
          <a:p>
            <a:r>
              <a:rPr lang="en-US" dirty="0" smtClean="0"/>
              <a:t>“build individual relationship” with NATO</a:t>
            </a:r>
          </a:p>
          <a:p>
            <a:r>
              <a:rPr lang="en-US" dirty="0" smtClean="0"/>
              <a:t>EuroAtlantic Partnership Council </a:t>
            </a:r>
            <a:r>
              <a:rPr lang="en-US" i="1" dirty="0" smtClean="0">
                <a:solidFill>
                  <a:srgbClr val="800000"/>
                </a:solidFill>
              </a:rPr>
              <a:t>[today]</a:t>
            </a:r>
          </a:p>
          <a:p>
            <a:pPr lvl="1"/>
            <a:r>
              <a:rPr lang="en-US" dirty="0" smtClean="0"/>
              <a:t>28 Members</a:t>
            </a:r>
          </a:p>
          <a:p>
            <a:pPr lvl="1"/>
            <a:r>
              <a:rPr lang="en-US" dirty="0" smtClean="0"/>
              <a:t>22 Partners</a:t>
            </a:r>
          </a:p>
          <a:p>
            <a:pPr lvl="1"/>
            <a:r>
              <a:rPr lang="en-US" dirty="0" smtClean="0"/>
              <a:t>7 from Mediterranean Dialogue</a:t>
            </a:r>
          </a:p>
          <a:p>
            <a:pPr lvl="1"/>
            <a:r>
              <a:rPr lang="en-US" dirty="0" smtClean="0"/>
              <a:t>4 from Istanbul Cooperation Initiative</a:t>
            </a:r>
          </a:p>
          <a:p>
            <a:pPr lvl="1"/>
            <a:r>
              <a:rPr lang="en-US" dirty="0" smtClean="0"/>
              <a:t>8 “global partners”</a:t>
            </a:r>
          </a:p>
          <a:p>
            <a:endParaRPr lang="en-US" dirty="0" smtClean="0"/>
          </a:p>
          <a:p>
            <a:endParaRPr lang="en-US" dirty="0"/>
          </a:p>
        </p:txBody>
      </p:sp>
    </p:spTree>
    <p:extLst>
      <p:ext uri="{BB962C8B-B14F-4D97-AF65-F5344CB8AC3E}">
        <p14:creationId xmlns:p14="http://schemas.microsoft.com/office/powerpoint/2010/main" val="2281826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Who’s Who </a:t>
            </a:r>
            <a:r>
              <a:rPr lang="mr-IN" dirty="0" smtClean="0"/>
              <a:t>…</a:t>
            </a:r>
            <a:r>
              <a:rPr lang="en-US" dirty="0" smtClean="0"/>
              <a:t> &amp; When?</a:t>
            </a:r>
            <a:endParaRPr lang="en-US" dirty="0"/>
          </a:p>
        </p:txBody>
      </p:sp>
      <p:sp>
        <p:nvSpPr>
          <p:cNvPr id="10" name="Content Placeholder 9"/>
          <p:cNvSpPr>
            <a:spLocks noGrp="1"/>
          </p:cNvSpPr>
          <p:nvPr>
            <p:ph sz="half" idx="1"/>
          </p:nvPr>
        </p:nvSpPr>
        <p:spPr>
          <a:xfrm>
            <a:off x="392904" y="2770577"/>
            <a:ext cx="1799546" cy="3731472"/>
          </a:xfrm>
        </p:spPr>
        <p:txBody>
          <a:bodyPr>
            <a:noAutofit/>
          </a:bodyPr>
          <a:lstStyle/>
          <a:p>
            <a:pPr>
              <a:spcBef>
                <a:spcPts val="0"/>
              </a:spcBef>
              <a:spcAft>
                <a:spcPts val="0"/>
              </a:spcAft>
              <a:buClr>
                <a:srgbClr val="000090"/>
              </a:buClr>
              <a:buFont typeface="+mj-lt"/>
              <a:buAutoNum type="arabicPeriod"/>
            </a:pPr>
            <a:r>
              <a:rPr lang="en-US" sz="1600" dirty="0" smtClean="0"/>
              <a:t>Belgium</a:t>
            </a:r>
          </a:p>
          <a:p>
            <a:pPr>
              <a:spcBef>
                <a:spcPts val="0"/>
              </a:spcBef>
              <a:spcAft>
                <a:spcPts val="0"/>
              </a:spcAft>
              <a:buClr>
                <a:srgbClr val="000090"/>
              </a:buClr>
              <a:buFont typeface="+mj-lt"/>
              <a:buAutoNum type="arabicPeriod"/>
            </a:pPr>
            <a:r>
              <a:rPr lang="en-US" sz="1600" dirty="0" smtClean="0"/>
              <a:t>Canada</a:t>
            </a:r>
          </a:p>
          <a:p>
            <a:pPr>
              <a:spcBef>
                <a:spcPts val="0"/>
              </a:spcBef>
              <a:spcAft>
                <a:spcPts val="0"/>
              </a:spcAft>
              <a:buClr>
                <a:srgbClr val="000090"/>
              </a:buClr>
              <a:buFont typeface="+mj-lt"/>
              <a:buAutoNum type="arabicPeriod"/>
            </a:pPr>
            <a:r>
              <a:rPr lang="en-US" sz="1600" dirty="0" smtClean="0"/>
              <a:t>Denmark</a:t>
            </a:r>
          </a:p>
          <a:p>
            <a:pPr>
              <a:spcBef>
                <a:spcPts val="0"/>
              </a:spcBef>
              <a:spcAft>
                <a:spcPts val="0"/>
              </a:spcAft>
              <a:buClr>
                <a:srgbClr val="000090"/>
              </a:buClr>
              <a:buFont typeface="+mj-lt"/>
              <a:buAutoNum type="arabicPeriod"/>
            </a:pPr>
            <a:r>
              <a:rPr lang="en-US" sz="1600" dirty="0" smtClean="0"/>
              <a:t>France</a:t>
            </a:r>
          </a:p>
          <a:p>
            <a:pPr>
              <a:spcBef>
                <a:spcPts val="0"/>
              </a:spcBef>
              <a:spcAft>
                <a:spcPts val="0"/>
              </a:spcAft>
              <a:buClr>
                <a:srgbClr val="000090"/>
              </a:buClr>
              <a:buFont typeface="+mj-lt"/>
              <a:buAutoNum type="arabicPeriod"/>
            </a:pPr>
            <a:r>
              <a:rPr lang="en-US" sz="1600" dirty="0" smtClean="0"/>
              <a:t>Italy</a:t>
            </a:r>
          </a:p>
          <a:p>
            <a:pPr>
              <a:spcBef>
                <a:spcPts val="0"/>
              </a:spcBef>
              <a:spcAft>
                <a:spcPts val="0"/>
              </a:spcAft>
              <a:buClr>
                <a:srgbClr val="000090"/>
              </a:buClr>
              <a:buFont typeface="+mj-lt"/>
              <a:buAutoNum type="arabicPeriod"/>
            </a:pPr>
            <a:r>
              <a:rPr lang="en-US" sz="1600" dirty="0" smtClean="0"/>
              <a:t>Luxembourg</a:t>
            </a:r>
          </a:p>
          <a:p>
            <a:pPr>
              <a:spcBef>
                <a:spcPts val="0"/>
              </a:spcBef>
              <a:spcAft>
                <a:spcPts val="0"/>
              </a:spcAft>
              <a:buClr>
                <a:srgbClr val="000090"/>
              </a:buClr>
              <a:buFont typeface="+mj-lt"/>
              <a:buAutoNum type="arabicPeriod"/>
            </a:pPr>
            <a:r>
              <a:rPr lang="en-US" sz="1600" dirty="0" smtClean="0"/>
              <a:t>Netherlands</a:t>
            </a:r>
          </a:p>
          <a:p>
            <a:pPr>
              <a:spcBef>
                <a:spcPts val="0"/>
              </a:spcBef>
              <a:spcAft>
                <a:spcPts val="0"/>
              </a:spcAft>
              <a:buClr>
                <a:srgbClr val="000090"/>
              </a:buClr>
              <a:buFont typeface="+mj-lt"/>
              <a:buAutoNum type="arabicPeriod"/>
            </a:pPr>
            <a:r>
              <a:rPr lang="en-US" sz="1600" dirty="0" smtClean="0"/>
              <a:t>Iceland</a:t>
            </a:r>
          </a:p>
          <a:p>
            <a:pPr>
              <a:spcBef>
                <a:spcPts val="0"/>
              </a:spcBef>
              <a:spcAft>
                <a:spcPts val="0"/>
              </a:spcAft>
              <a:buClr>
                <a:srgbClr val="000090"/>
              </a:buClr>
              <a:buFont typeface="+mj-lt"/>
              <a:buAutoNum type="arabicPeriod"/>
            </a:pPr>
            <a:r>
              <a:rPr lang="en-US" sz="1600" dirty="0" smtClean="0"/>
              <a:t>Norway</a:t>
            </a:r>
          </a:p>
          <a:p>
            <a:pPr>
              <a:spcBef>
                <a:spcPts val="0"/>
              </a:spcBef>
              <a:spcAft>
                <a:spcPts val="0"/>
              </a:spcAft>
              <a:buClr>
                <a:srgbClr val="000090"/>
              </a:buClr>
              <a:buFont typeface="+mj-lt"/>
              <a:buAutoNum type="arabicPeriod"/>
            </a:pPr>
            <a:r>
              <a:rPr lang="en-US" sz="1600" dirty="0" smtClean="0"/>
              <a:t>Portugal</a:t>
            </a:r>
          </a:p>
          <a:p>
            <a:pPr>
              <a:spcBef>
                <a:spcPts val="0"/>
              </a:spcBef>
              <a:spcAft>
                <a:spcPts val="0"/>
              </a:spcAft>
              <a:buClr>
                <a:srgbClr val="000090"/>
              </a:buClr>
              <a:buFont typeface="+mj-lt"/>
              <a:buAutoNum type="arabicPeriod"/>
            </a:pPr>
            <a:r>
              <a:rPr lang="en-US" sz="1600" dirty="0" smtClean="0"/>
              <a:t>UK</a:t>
            </a:r>
          </a:p>
          <a:p>
            <a:pPr>
              <a:spcBef>
                <a:spcPts val="0"/>
              </a:spcBef>
              <a:spcAft>
                <a:spcPts val="0"/>
              </a:spcAft>
              <a:buClr>
                <a:srgbClr val="000090"/>
              </a:buClr>
              <a:buFont typeface="+mj-lt"/>
              <a:buAutoNum type="arabicPeriod"/>
            </a:pPr>
            <a:r>
              <a:rPr lang="en-US" sz="1600" u="sng" dirty="0" smtClean="0"/>
              <a:t>USA</a:t>
            </a:r>
          </a:p>
          <a:p>
            <a:pPr>
              <a:spcBef>
                <a:spcPts val="0"/>
              </a:spcBef>
              <a:spcAft>
                <a:spcPts val="0"/>
              </a:spcAft>
              <a:buClr>
                <a:srgbClr val="000090"/>
              </a:buClr>
              <a:buFont typeface="+mj-lt"/>
              <a:buAutoNum type="arabicPeriod"/>
            </a:pPr>
            <a:r>
              <a:rPr lang="en-US" sz="1600" dirty="0" smtClean="0">
                <a:solidFill>
                  <a:srgbClr val="3366FF"/>
                </a:solidFill>
              </a:rPr>
              <a:t>Greece (‘52)</a:t>
            </a:r>
          </a:p>
          <a:p>
            <a:pPr>
              <a:spcBef>
                <a:spcPts val="0"/>
              </a:spcBef>
              <a:spcAft>
                <a:spcPts val="0"/>
              </a:spcAft>
              <a:buClr>
                <a:srgbClr val="000090"/>
              </a:buClr>
              <a:buFont typeface="+mj-lt"/>
              <a:buAutoNum type="arabicPeriod"/>
            </a:pPr>
            <a:r>
              <a:rPr lang="en-US" sz="1600" u="sng" dirty="0" smtClean="0">
                <a:solidFill>
                  <a:srgbClr val="3366FF"/>
                </a:solidFill>
              </a:rPr>
              <a:t>Turkey (</a:t>
            </a:r>
            <a:r>
              <a:rPr lang="mr-IN" sz="1600" u="sng" dirty="0" smtClean="0">
                <a:solidFill>
                  <a:srgbClr val="3366FF"/>
                </a:solidFill>
              </a:rPr>
              <a:t>’</a:t>
            </a:r>
            <a:r>
              <a:rPr lang="en-US" sz="1600" u="sng" dirty="0" smtClean="0">
                <a:solidFill>
                  <a:srgbClr val="3366FF"/>
                </a:solidFill>
              </a:rPr>
              <a:t>52)</a:t>
            </a:r>
          </a:p>
          <a:p>
            <a:pPr>
              <a:spcBef>
                <a:spcPts val="0"/>
              </a:spcBef>
              <a:spcAft>
                <a:spcPts val="0"/>
              </a:spcAft>
              <a:buClr>
                <a:srgbClr val="000090"/>
              </a:buClr>
              <a:buFont typeface="+mj-lt"/>
              <a:buAutoNum type="arabicPeriod"/>
            </a:pPr>
            <a:r>
              <a:rPr lang="en-US" sz="1600" u="sng" dirty="0" smtClean="0">
                <a:solidFill>
                  <a:srgbClr val="FF0000"/>
                </a:solidFill>
              </a:rPr>
              <a:t>Germany (‘55)</a:t>
            </a:r>
          </a:p>
        </p:txBody>
      </p:sp>
      <p:sp>
        <p:nvSpPr>
          <p:cNvPr id="11" name="Content Placeholder 10"/>
          <p:cNvSpPr>
            <a:spLocks noGrp="1"/>
          </p:cNvSpPr>
          <p:nvPr>
            <p:ph sz="half" idx="2"/>
          </p:nvPr>
        </p:nvSpPr>
        <p:spPr>
          <a:xfrm>
            <a:off x="4663401" y="2770577"/>
            <a:ext cx="2445621" cy="3731472"/>
          </a:xfrm>
        </p:spPr>
        <p:txBody>
          <a:bodyPr>
            <a:noAutofit/>
          </a:bodyPr>
          <a:lstStyle/>
          <a:p>
            <a:pPr>
              <a:spcBef>
                <a:spcPts val="0"/>
              </a:spcBef>
              <a:spcAft>
                <a:spcPts val="0"/>
              </a:spcAft>
              <a:buFont typeface="+mj-lt"/>
              <a:buAutoNum type="arabicPeriod"/>
            </a:pPr>
            <a:r>
              <a:rPr lang="en-US" sz="1600" dirty="0" smtClean="0">
                <a:solidFill>
                  <a:srgbClr val="800000"/>
                </a:solidFill>
              </a:rPr>
              <a:t>Armenia</a:t>
            </a:r>
          </a:p>
          <a:p>
            <a:pPr>
              <a:spcBef>
                <a:spcPts val="0"/>
              </a:spcBef>
              <a:spcAft>
                <a:spcPts val="0"/>
              </a:spcAft>
              <a:buFont typeface="+mj-lt"/>
              <a:buAutoNum type="arabicPeriod"/>
            </a:pPr>
            <a:r>
              <a:rPr lang="en-US" sz="1600" dirty="0" smtClean="0">
                <a:solidFill>
                  <a:srgbClr val="800000"/>
                </a:solidFill>
              </a:rPr>
              <a:t>Azerbaijan</a:t>
            </a:r>
          </a:p>
          <a:p>
            <a:pPr>
              <a:spcBef>
                <a:spcPts val="0"/>
              </a:spcBef>
              <a:spcAft>
                <a:spcPts val="0"/>
              </a:spcAft>
              <a:buFont typeface="+mj-lt"/>
              <a:buAutoNum type="arabicPeriod"/>
            </a:pPr>
            <a:r>
              <a:rPr lang="en-US" sz="1600" dirty="0" smtClean="0">
                <a:solidFill>
                  <a:srgbClr val="800000"/>
                </a:solidFill>
              </a:rPr>
              <a:t>Belarus</a:t>
            </a:r>
          </a:p>
          <a:p>
            <a:pPr>
              <a:spcBef>
                <a:spcPts val="0"/>
              </a:spcBef>
              <a:spcAft>
                <a:spcPts val="0"/>
              </a:spcAft>
              <a:buFont typeface="+mj-lt"/>
              <a:buAutoNum type="arabicPeriod"/>
            </a:pPr>
            <a:r>
              <a:rPr lang="en-US" sz="1600" dirty="0">
                <a:solidFill>
                  <a:srgbClr val="800000"/>
                </a:solidFill>
              </a:rPr>
              <a:t>Georgia</a:t>
            </a:r>
          </a:p>
          <a:p>
            <a:pPr>
              <a:spcBef>
                <a:spcPts val="0"/>
              </a:spcBef>
              <a:spcAft>
                <a:spcPts val="0"/>
              </a:spcAft>
              <a:buFont typeface="+mj-lt"/>
              <a:buAutoNum type="arabicPeriod"/>
            </a:pPr>
            <a:r>
              <a:rPr lang="en-US" sz="1600" dirty="0" smtClean="0">
                <a:solidFill>
                  <a:srgbClr val="800000"/>
                </a:solidFill>
              </a:rPr>
              <a:t>Kazakhstan</a:t>
            </a:r>
          </a:p>
          <a:p>
            <a:pPr>
              <a:spcBef>
                <a:spcPts val="0"/>
              </a:spcBef>
              <a:spcAft>
                <a:spcPts val="0"/>
              </a:spcAft>
              <a:buFont typeface="+mj-lt"/>
              <a:buAutoNum type="arabicPeriod"/>
            </a:pPr>
            <a:r>
              <a:rPr lang="en-US" sz="1600" dirty="0" smtClean="0">
                <a:solidFill>
                  <a:srgbClr val="800000"/>
                </a:solidFill>
              </a:rPr>
              <a:t>Kirgizstan</a:t>
            </a:r>
            <a:endParaRPr lang="en-US" sz="1600" dirty="0">
              <a:solidFill>
                <a:srgbClr val="800000"/>
              </a:solidFill>
            </a:endParaRPr>
          </a:p>
          <a:p>
            <a:pPr>
              <a:spcBef>
                <a:spcPts val="0"/>
              </a:spcBef>
              <a:spcAft>
                <a:spcPts val="0"/>
              </a:spcAft>
              <a:buFont typeface="+mj-lt"/>
              <a:buAutoNum type="arabicPeriod"/>
            </a:pPr>
            <a:r>
              <a:rPr lang="en-US" sz="1600" dirty="0">
                <a:solidFill>
                  <a:srgbClr val="800000"/>
                </a:solidFill>
              </a:rPr>
              <a:t>Moldova</a:t>
            </a:r>
          </a:p>
          <a:p>
            <a:pPr>
              <a:spcBef>
                <a:spcPts val="0"/>
              </a:spcBef>
              <a:spcAft>
                <a:spcPts val="0"/>
              </a:spcAft>
              <a:buFont typeface="+mj-lt"/>
              <a:buAutoNum type="arabicPeriod"/>
            </a:pPr>
            <a:r>
              <a:rPr lang="en-US" sz="1600" dirty="0">
                <a:solidFill>
                  <a:srgbClr val="800000"/>
                </a:solidFill>
              </a:rPr>
              <a:t>Russia</a:t>
            </a:r>
          </a:p>
          <a:p>
            <a:pPr>
              <a:spcBef>
                <a:spcPts val="0"/>
              </a:spcBef>
              <a:spcAft>
                <a:spcPts val="0"/>
              </a:spcAft>
              <a:buFont typeface="+mj-lt"/>
              <a:buAutoNum type="arabicPeriod"/>
            </a:pPr>
            <a:r>
              <a:rPr lang="en-US" sz="1600" dirty="0" smtClean="0">
                <a:solidFill>
                  <a:srgbClr val="800000"/>
                </a:solidFill>
              </a:rPr>
              <a:t>Tajikistan</a:t>
            </a:r>
          </a:p>
          <a:p>
            <a:pPr>
              <a:spcBef>
                <a:spcPts val="0"/>
              </a:spcBef>
              <a:spcAft>
                <a:spcPts val="0"/>
              </a:spcAft>
              <a:buFont typeface="+mj-lt"/>
              <a:buAutoNum type="arabicPeriod"/>
            </a:pPr>
            <a:r>
              <a:rPr lang="en-US" sz="1600" dirty="0" smtClean="0">
                <a:solidFill>
                  <a:srgbClr val="800000"/>
                </a:solidFill>
              </a:rPr>
              <a:t>Turkmenistan</a:t>
            </a:r>
          </a:p>
          <a:p>
            <a:pPr>
              <a:spcBef>
                <a:spcPts val="0"/>
              </a:spcBef>
              <a:spcAft>
                <a:spcPts val="0"/>
              </a:spcAft>
              <a:buFont typeface="+mj-lt"/>
              <a:buAutoNum type="arabicPeriod"/>
            </a:pPr>
            <a:r>
              <a:rPr lang="en-US" sz="1600" dirty="0" smtClean="0">
                <a:solidFill>
                  <a:srgbClr val="800000"/>
                </a:solidFill>
              </a:rPr>
              <a:t>Ukraine</a:t>
            </a:r>
          </a:p>
          <a:p>
            <a:pPr>
              <a:spcBef>
                <a:spcPts val="0"/>
              </a:spcBef>
              <a:spcAft>
                <a:spcPts val="0"/>
              </a:spcAft>
              <a:buFont typeface="+mj-lt"/>
              <a:buAutoNum type="arabicPeriod"/>
            </a:pPr>
            <a:r>
              <a:rPr lang="en-US" sz="1600" u="sng" dirty="0" smtClean="0">
                <a:solidFill>
                  <a:srgbClr val="800000"/>
                </a:solidFill>
              </a:rPr>
              <a:t>Uzbekistan</a:t>
            </a:r>
          </a:p>
          <a:p>
            <a:pPr>
              <a:spcBef>
                <a:spcPts val="0"/>
              </a:spcBef>
              <a:spcAft>
                <a:spcPts val="0"/>
              </a:spcAft>
              <a:buFont typeface="+mj-lt"/>
              <a:buAutoNum type="arabicPeriod"/>
            </a:pPr>
            <a:r>
              <a:rPr lang="en-US" sz="1600" dirty="0" smtClean="0">
                <a:solidFill>
                  <a:srgbClr val="000090"/>
                </a:solidFill>
              </a:rPr>
              <a:t>Bosnia-Herzegovina</a:t>
            </a:r>
          </a:p>
          <a:p>
            <a:pPr>
              <a:spcBef>
                <a:spcPts val="0"/>
              </a:spcBef>
              <a:spcAft>
                <a:spcPts val="0"/>
              </a:spcAft>
              <a:buFont typeface="+mj-lt"/>
              <a:buAutoNum type="arabicPeriod"/>
            </a:pPr>
            <a:r>
              <a:rPr lang="en-US" sz="1600" dirty="0" smtClean="0">
                <a:solidFill>
                  <a:srgbClr val="000090"/>
                </a:solidFill>
              </a:rPr>
              <a:t>FYROM/Macedonia</a:t>
            </a:r>
          </a:p>
          <a:p>
            <a:pPr>
              <a:spcBef>
                <a:spcPts val="0"/>
              </a:spcBef>
              <a:spcAft>
                <a:spcPts val="0"/>
              </a:spcAft>
              <a:buFont typeface="+mj-lt"/>
              <a:buAutoNum type="arabicPeriod"/>
            </a:pPr>
            <a:r>
              <a:rPr lang="en-US" sz="1600" dirty="0" smtClean="0">
                <a:solidFill>
                  <a:srgbClr val="000090"/>
                </a:solidFill>
              </a:rPr>
              <a:t>Serbia</a:t>
            </a:r>
            <a:endParaRPr lang="en-US" sz="1600" dirty="0">
              <a:solidFill>
                <a:srgbClr val="000090"/>
              </a:solidFill>
            </a:endParaRPr>
          </a:p>
        </p:txBody>
      </p:sp>
      <p:sp>
        <p:nvSpPr>
          <p:cNvPr id="13" name="Content Placeholder 9"/>
          <p:cNvSpPr txBox="1">
            <a:spLocks/>
          </p:cNvSpPr>
          <p:nvPr/>
        </p:nvSpPr>
        <p:spPr>
          <a:xfrm>
            <a:off x="2767980" y="2770577"/>
            <a:ext cx="1739065" cy="3252788"/>
          </a:xfrm>
          <a:prstGeom prst="rect">
            <a:avLst/>
          </a:prstGeom>
        </p:spPr>
        <p:txBody>
          <a:bodyPr vert="horz" lIns="91440" tIns="45720" rIns="91440" bIns="45720" rtlCol="0">
            <a:no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27013"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6pPr>
            <a:lvl7pPr marL="2173288" indent="-227013"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7pPr>
            <a:lvl8pPr marL="2398713" indent="-227013"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8pPr>
            <a:lvl9pPr marL="2625725" indent="-227013"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9pPr>
          </a:lstStyle>
          <a:p>
            <a:endParaRPr lang="en-US" dirty="0"/>
          </a:p>
        </p:txBody>
      </p:sp>
      <p:sp>
        <p:nvSpPr>
          <p:cNvPr id="14" name="Content Placeholder 9"/>
          <p:cNvSpPr txBox="1">
            <a:spLocks/>
          </p:cNvSpPr>
          <p:nvPr/>
        </p:nvSpPr>
        <p:spPr>
          <a:xfrm>
            <a:off x="2364058" y="2770577"/>
            <a:ext cx="2018941" cy="3731472"/>
          </a:xfrm>
          <a:prstGeom prst="rect">
            <a:avLst/>
          </a:prstGeom>
        </p:spPr>
        <p:txBody>
          <a:bodyPr vert="horz" lIns="91440" tIns="45720" rIns="91440" bIns="45720" rtlCol="0">
            <a:no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27013"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6pPr>
            <a:lvl7pPr marL="2173288" indent="-227013"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7pPr>
            <a:lvl8pPr marL="2398713" indent="-227013"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8pPr>
            <a:lvl9pPr marL="2625725" indent="-227013"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9pPr>
          </a:lstStyle>
          <a:p>
            <a:pPr>
              <a:spcBef>
                <a:spcPts val="0"/>
              </a:spcBef>
              <a:spcAft>
                <a:spcPts val="0"/>
              </a:spcAft>
              <a:buClr>
                <a:srgbClr val="000090"/>
              </a:buClr>
              <a:buFont typeface="+mj-lt"/>
              <a:buAutoNum type="arabicPeriod" startAt="16"/>
            </a:pPr>
            <a:r>
              <a:rPr lang="en-US" sz="1600" u="sng" dirty="0" smtClean="0">
                <a:solidFill>
                  <a:schemeClr val="accent2">
                    <a:lumMod val="75000"/>
                  </a:schemeClr>
                </a:solidFill>
              </a:rPr>
              <a:t>Spain (‘82)</a:t>
            </a:r>
          </a:p>
          <a:p>
            <a:pPr>
              <a:spcBef>
                <a:spcPts val="0"/>
              </a:spcBef>
              <a:spcAft>
                <a:spcPts val="0"/>
              </a:spcAft>
              <a:buClr>
                <a:srgbClr val="000090"/>
              </a:buClr>
              <a:buFont typeface="+mj-lt"/>
              <a:buAutoNum type="arabicPeriod" startAt="16"/>
            </a:pPr>
            <a:r>
              <a:rPr lang="en-US" sz="1600" dirty="0" smtClean="0">
                <a:solidFill>
                  <a:srgbClr val="008000"/>
                </a:solidFill>
              </a:rPr>
              <a:t>Czech (‘99)</a:t>
            </a:r>
          </a:p>
          <a:p>
            <a:pPr>
              <a:spcBef>
                <a:spcPts val="0"/>
              </a:spcBef>
              <a:spcAft>
                <a:spcPts val="0"/>
              </a:spcAft>
              <a:buClr>
                <a:srgbClr val="000090"/>
              </a:buClr>
              <a:buFont typeface="+mj-lt"/>
              <a:buAutoNum type="arabicPeriod" startAt="16"/>
            </a:pPr>
            <a:r>
              <a:rPr lang="en-US" sz="1600" dirty="0" smtClean="0">
                <a:solidFill>
                  <a:srgbClr val="008000"/>
                </a:solidFill>
              </a:rPr>
              <a:t>Hungary (‘99)</a:t>
            </a:r>
          </a:p>
          <a:p>
            <a:pPr>
              <a:spcBef>
                <a:spcPts val="0"/>
              </a:spcBef>
              <a:spcAft>
                <a:spcPts val="0"/>
              </a:spcAft>
              <a:buClr>
                <a:srgbClr val="000090"/>
              </a:buClr>
              <a:buFont typeface="+mj-lt"/>
              <a:buAutoNum type="arabicPeriod" startAt="16"/>
            </a:pPr>
            <a:r>
              <a:rPr lang="en-US" sz="1600" u="sng" dirty="0" smtClean="0">
                <a:solidFill>
                  <a:srgbClr val="008000"/>
                </a:solidFill>
              </a:rPr>
              <a:t>Poland (‘99)</a:t>
            </a:r>
          </a:p>
          <a:p>
            <a:pPr>
              <a:spcBef>
                <a:spcPts val="0"/>
              </a:spcBef>
              <a:spcAft>
                <a:spcPts val="0"/>
              </a:spcAft>
              <a:buClr>
                <a:srgbClr val="000090"/>
              </a:buClr>
              <a:buFont typeface="+mj-lt"/>
              <a:buAutoNum type="arabicPeriod" startAt="16"/>
            </a:pPr>
            <a:r>
              <a:rPr lang="en-US" sz="1600" dirty="0" smtClean="0">
                <a:solidFill>
                  <a:srgbClr val="000090"/>
                </a:solidFill>
              </a:rPr>
              <a:t>Estonia (‘04)</a:t>
            </a:r>
          </a:p>
          <a:p>
            <a:pPr>
              <a:spcBef>
                <a:spcPts val="0"/>
              </a:spcBef>
              <a:spcAft>
                <a:spcPts val="0"/>
              </a:spcAft>
              <a:buClr>
                <a:srgbClr val="000090"/>
              </a:buClr>
              <a:buFont typeface="+mj-lt"/>
              <a:buAutoNum type="arabicPeriod" startAt="16"/>
            </a:pPr>
            <a:r>
              <a:rPr lang="en-US" sz="1600" dirty="0" smtClean="0">
                <a:solidFill>
                  <a:srgbClr val="000090"/>
                </a:solidFill>
              </a:rPr>
              <a:t>Latvia (‘04)</a:t>
            </a:r>
          </a:p>
          <a:p>
            <a:pPr>
              <a:spcBef>
                <a:spcPts val="0"/>
              </a:spcBef>
              <a:spcAft>
                <a:spcPts val="0"/>
              </a:spcAft>
              <a:buClr>
                <a:srgbClr val="000090"/>
              </a:buClr>
              <a:buFont typeface="+mj-lt"/>
              <a:buAutoNum type="arabicPeriod" startAt="16"/>
            </a:pPr>
            <a:r>
              <a:rPr lang="en-US" sz="1600" dirty="0" smtClean="0">
                <a:solidFill>
                  <a:srgbClr val="000090"/>
                </a:solidFill>
              </a:rPr>
              <a:t>Lithuania (‘04)</a:t>
            </a:r>
          </a:p>
          <a:p>
            <a:pPr>
              <a:spcBef>
                <a:spcPts val="0"/>
              </a:spcBef>
              <a:spcAft>
                <a:spcPts val="0"/>
              </a:spcAft>
              <a:buClr>
                <a:srgbClr val="000090"/>
              </a:buClr>
              <a:buFont typeface="+mj-lt"/>
              <a:buAutoNum type="arabicPeriod" startAt="16"/>
            </a:pPr>
            <a:r>
              <a:rPr lang="en-US" sz="1600" dirty="0">
                <a:solidFill>
                  <a:srgbClr val="000090"/>
                </a:solidFill>
              </a:rPr>
              <a:t>Bulgaria (‘04)</a:t>
            </a:r>
          </a:p>
          <a:p>
            <a:pPr>
              <a:spcBef>
                <a:spcPts val="0"/>
              </a:spcBef>
              <a:spcAft>
                <a:spcPts val="0"/>
              </a:spcAft>
              <a:buClr>
                <a:srgbClr val="000090"/>
              </a:buClr>
              <a:buFont typeface="+mj-lt"/>
              <a:buAutoNum type="arabicPeriod" startAt="16"/>
            </a:pPr>
            <a:r>
              <a:rPr lang="en-US" sz="1600" dirty="0" smtClean="0">
                <a:solidFill>
                  <a:srgbClr val="000090"/>
                </a:solidFill>
              </a:rPr>
              <a:t>Romania (‘04)</a:t>
            </a:r>
          </a:p>
          <a:p>
            <a:pPr>
              <a:spcBef>
                <a:spcPts val="0"/>
              </a:spcBef>
              <a:spcAft>
                <a:spcPts val="0"/>
              </a:spcAft>
              <a:buClr>
                <a:srgbClr val="000090"/>
              </a:buClr>
              <a:buFont typeface="+mj-lt"/>
              <a:buAutoNum type="arabicPeriod" startAt="16"/>
            </a:pPr>
            <a:r>
              <a:rPr lang="en-US" sz="1600" dirty="0" smtClean="0">
                <a:solidFill>
                  <a:srgbClr val="000090"/>
                </a:solidFill>
              </a:rPr>
              <a:t>Slovakia (</a:t>
            </a:r>
            <a:r>
              <a:rPr lang="mr-IN" sz="1600" dirty="0" smtClean="0">
                <a:solidFill>
                  <a:srgbClr val="000090"/>
                </a:solidFill>
              </a:rPr>
              <a:t>’</a:t>
            </a:r>
            <a:r>
              <a:rPr lang="en-US" sz="1600" dirty="0" smtClean="0">
                <a:solidFill>
                  <a:srgbClr val="000090"/>
                </a:solidFill>
              </a:rPr>
              <a:t>04)</a:t>
            </a:r>
          </a:p>
          <a:p>
            <a:pPr>
              <a:spcBef>
                <a:spcPts val="0"/>
              </a:spcBef>
              <a:spcAft>
                <a:spcPts val="0"/>
              </a:spcAft>
              <a:buClr>
                <a:srgbClr val="000090"/>
              </a:buClr>
              <a:buFont typeface="+mj-lt"/>
              <a:buAutoNum type="arabicPeriod" startAt="16"/>
            </a:pPr>
            <a:r>
              <a:rPr lang="en-US" sz="1600" u="sng" dirty="0" smtClean="0">
                <a:solidFill>
                  <a:srgbClr val="000090"/>
                </a:solidFill>
              </a:rPr>
              <a:t>Slovenia (‘04)</a:t>
            </a:r>
          </a:p>
          <a:p>
            <a:pPr>
              <a:spcBef>
                <a:spcPts val="0"/>
              </a:spcBef>
              <a:spcAft>
                <a:spcPts val="0"/>
              </a:spcAft>
              <a:buClr>
                <a:srgbClr val="000090"/>
              </a:buClr>
              <a:buFont typeface="+mj-lt"/>
              <a:buAutoNum type="arabicPeriod" startAt="16"/>
            </a:pPr>
            <a:r>
              <a:rPr lang="en-US" sz="1600" dirty="0" smtClean="0">
                <a:solidFill>
                  <a:srgbClr val="800000"/>
                </a:solidFill>
              </a:rPr>
              <a:t>Albania (‘09)</a:t>
            </a:r>
          </a:p>
          <a:p>
            <a:pPr>
              <a:spcBef>
                <a:spcPts val="0"/>
              </a:spcBef>
              <a:spcAft>
                <a:spcPts val="0"/>
              </a:spcAft>
              <a:buClr>
                <a:srgbClr val="000090"/>
              </a:buClr>
              <a:buFont typeface="+mj-lt"/>
              <a:buAutoNum type="arabicPeriod" startAt="16"/>
            </a:pPr>
            <a:r>
              <a:rPr lang="en-US" sz="1600" u="sng" dirty="0" smtClean="0">
                <a:solidFill>
                  <a:srgbClr val="800000"/>
                </a:solidFill>
              </a:rPr>
              <a:t>Croatia (‘09)</a:t>
            </a:r>
          </a:p>
          <a:p>
            <a:pPr marL="0" indent="0" algn="ctr">
              <a:spcBef>
                <a:spcPts val="0"/>
              </a:spcBef>
              <a:spcAft>
                <a:spcPts val="0"/>
              </a:spcAft>
              <a:buClr>
                <a:srgbClr val="000090"/>
              </a:buClr>
              <a:buNone/>
            </a:pPr>
            <a:r>
              <a:rPr lang="en-US" sz="1600" i="1" dirty="0" smtClean="0"/>
              <a:t>invited</a:t>
            </a:r>
          </a:p>
          <a:p>
            <a:pPr>
              <a:spcBef>
                <a:spcPts val="0"/>
              </a:spcBef>
              <a:spcAft>
                <a:spcPts val="0"/>
              </a:spcAft>
              <a:buClr>
                <a:srgbClr val="000090"/>
              </a:buClr>
              <a:buFont typeface="+mj-lt"/>
              <a:buAutoNum type="arabicPeriod" startAt="29"/>
            </a:pPr>
            <a:r>
              <a:rPr lang="en-US" sz="1600" u="sng" dirty="0" smtClean="0">
                <a:solidFill>
                  <a:srgbClr val="FF6600"/>
                </a:solidFill>
              </a:rPr>
              <a:t>Montenegro (?)</a:t>
            </a:r>
          </a:p>
          <a:p>
            <a:pPr>
              <a:spcBef>
                <a:spcPts val="0"/>
              </a:spcBef>
              <a:spcAft>
                <a:spcPts val="0"/>
              </a:spcAft>
              <a:buFont typeface="+mj-lt"/>
              <a:buAutoNum type="arabicPeriod" startAt="29"/>
            </a:pPr>
            <a:endParaRPr lang="en-US" sz="1700" dirty="0" smtClean="0"/>
          </a:p>
          <a:p>
            <a:pPr>
              <a:spcBef>
                <a:spcPts val="0"/>
              </a:spcBef>
              <a:spcAft>
                <a:spcPts val="0"/>
              </a:spcAft>
              <a:buFont typeface="+mj-lt"/>
              <a:buAutoNum type="arabicPeriod" startAt="29"/>
            </a:pPr>
            <a:endParaRPr lang="en-US" sz="1700" dirty="0" smtClean="0"/>
          </a:p>
          <a:p>
            <a:endParaRPr lang="en-US" dirty="0"/>
          </a:p>
        </p:txBody>
      </p:sp>
      <p:sp>
        <p:nvSpPr>
          <p:cNvPr id="17" name="Content Placeholder 10"/>
          <p:cNvSpPr txBox="1">
            <a:spLocks/>
          </p:cNvSpPr>
          <p:nvPr/>
        </p:nvSpPr>
        <p:spPr>
          <a:xfrm>
            <a:off x="6534287" y="2770577"/>
            <a:ext cx="1744850" cy="1615654"/>
          </a:xfrm>
          <a:prstGeom prst="rect">
            <a:avLst/>
          </a:prstGeom>
        </p:spPr>
        <p:txBody>
          <a:bodyPr vert="horz" lIns="91440" tIns="45720" rIns="91440" bIns="45720" rtlCol="0">
            <a:norm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6pPr>
            <a:lvl7pPr marL="2173288"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7pPr>
            <a:lvl8pPr marL="2398713"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8pPr>
            <a:lvl9pPr marL="2625725"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9pPr>
          </a:lstStyle>
          <a:p>
            <a:pPr>
              <a:spcBef>
                <a:spcPts val="0"/>
              </a:spcBef>
              <a:spcAft>
                <a:spcPts val="0"/>
              </a:spcAft>
              <a:buFont typeface="+mj-lt"/>
              <a:buAutoNum type="arabicPeriod" startAt="16"/>
            </a:pPr>
            <a:r>
              <a:rPr lang="en-US" sz="1600" dirty="0">
                <a:solidFill>
                  <a:srgbClr val="008000"/>
                </a:solidFill>
              </a:rPr>
              <a:t>Austria</a:t>
            </a:r>
          </a:p>
          <a:p>
            <a:pPr>
              <a:spcBef>
                <a:spcPts val="0"/>
              </a:spcBef>
              <a:spcAft>
                <a:spcPts val="0"/>
              </a:spcAft>
              <a:buFont typeface="+mj-lt"/>
              <a:buAutoNum type="arabicPeriod" startAt="16"/>
            </a:pPr>
            <a:r>
              <a:rPr lang="en-US" sz="1600" dirty="0">
                <a:solidFill>
                  <a:srgbClr val="008000"/>
                </a:solidFill>
              </a:rPr>
              <a:t>Finland</a:t>
            </a:r>
          </a:p>
          <a:p>
            <a:pPr>
              <a:spcBef>
                <a:spcPts val="0"/>
              </a:spcBef>
              <a:spcAft>
                <a:spcPts val="0"/>
              </a:spcAft>
              <a:buFont typeface="+mj-lt"/>
              <a:buAutoNum type="arabicPeriod" startAt="16"/>
            </a:pPr>
            <a:r>
              <a:rPr lang="en-US" sz="1600" dirty="0">
                <a:solidFill>
                  <a:srgbClr val="008000"/>
                </a:solidFill>
              </a:rPr>
              <a:t>Ireland</a:t>
            </a:r>
          </a:p>
          <a:p>
            <a:pPr>
              <a:spcBef>
                <a:spcPts val="0"/>
              </a:spcBef>
              <a:spcAft>
                <a:spcPts val="0"/>
              </a:spcAft>
              <a:buFont typeface="+mj-lt"/>
              <a:buAutoNum type="arabicPeriod" startAt="16"/>
            </a:pPr>
            <a:r>
              <a:rPr lang="en-US" sz="1600" dirty="0">
                <a:solidFill>
                  <a:srgbClr val="008000"/>
                </a:solidFill>
              </a:rPr>
              <a:t>Malta</a:t>
            </a:r>
          </a:p>
          <a:p>
            <a:pPr>
              <a:spcBef>
                <a:spcPts val="0"/>
              </a:spcBef>
              <a:spcAft>
                <a:spcPts val="0"/>
              </a:spcAft>
              <a:buFont typeface="+mj-lt"/>
              <a:buAutoNum type="arabicPeriod" startAt="16"/>
            </a:pPr>
            <a:r>
              <a:rPr lang="en-US" sz="1600" dirty="0">
                <a:solidFill>
                  <a:srgbClr val="008000"/>
                </a:solidFill>
              </a:rPr>
              <a:t>Sweden</a:t>
            </a:r>
          </a:p>
          <a:p>
            <a:pPr>
              <a:spcBef>
                <a:spcPts val="0"/>
              </a:spcBef>
              <a:spcAft>
                <a:spcPts val="0"/>
              </a:spcAft>
              <a:buFont typeface="+mj-lt"/>
              <a:buAutoNum type="arabicPeriod" startAt="16"/>
            </a:pPr>
            <a:r>
              <a:rPr lang="en-US" sz="1600" u="sng" dirty="0" smtClean="0">
                <a:solidFill>
                  <a:srgbClr val="008000"/>
                </a:solidFill>
              </a:rPr>
              <a:t>Switzerland</a:t>
            </a:r>
            <a:endParaRPr lang="en-US" sz="1600" u="sng" dirty="0">
              <a:solidFill>
                <a:srgbClr val="008000"/>
              </a:solidFill>
            </a:endParaRPr>
          </a:p>
        </p:txBody>
      </p:sp>
      <p:sp>
        <p:nvSpPr>
          <p:cNvPr id="15" name="Content Placeholder 10"/>
          <p:cNvSpPr txBox="1">
            <a:spLocks/>
          </p:cNvSpPr>
          <p:nvPr/>
        </p:nvSpPr>
        <p:spPr>
          <a:xfrm>
            <a:off x="5550517" y="2377262"/>
            <a:ext cx="1744850" cy="476413"/>
          </a:xfrm>
          <a:prstGeom prst="rect">
            <a:avLst/>
          </a:prstGeom>
        </p:spPr>
        <p:txBody>
          <a:bodyPr vert="horz" lIns="91440" tIns="45720" rIns="91440" bIns="45720" rtlCol="0" anchor="t" anchorCtr="1">
            <a:norm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6pPr>
            <a:lvl7pPr marL="2173288"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7pPr>
            <a:lvl8pPr marL="2398713"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8pPr>
            <a:lvl9pPr marL="2625725"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9pPr>
          </a:lstStyle>
          <a:p>
            <a:pPr marL="0" indent="0" algn="ctr">
              <a:spcBef>
                <a:spcPts val="0"/>
              </a:spcBef>
              <a:spcAft>
                <a:spcPts val="0"/>
              </a:spcAft>
              <a:buNone/>
            </a:pPr>
            <a:r>
              <a:rPr lang="en-US" sz="1700" u="sng" dirty="0" smtClean="0">
                <a:solidFill>
                  <a:srgbClr val="000000"/>
                </a:solidFill>
              </a:rPr>
              <a:t>PARTNERS</a:t>
            </a:r>
            <a:endParaRPr lang="en-US" sz="1600" u="sng" dirty="0">
              <a:solidFill>
                <a:srgbClr val="000000"/>
              </a:solidFill>
            </a:endParaRPr>
          </a:p>
          <a:p>
            <a:pPr marL="0" indent="0" algn="ctr">
              <a:spcBef>
                <a:spcPts val="0"/>
              </a:spcBef>
              <a:spcAft>
                <a:spcPts val="0"/>
              </a:spcAft>
              <a:buNone/>
            </a:pPr>
            <a:endParaRPr lang="en-US" sz="1600" dirty="0"/>
          </a:p>
        </p:txBody>
      </p:sp>
      <p:sp>
        <p:nvSpPr>
          <p:cNvPr id="16" name="Content Placeholder 10"/>
          <p:cNvSpPr txBox="1">
            <a:spLocks/>
          </p:cNvSpPr>
          <p:nvPr/>
        </p:nvSpPr>
        <p:spPr>
          <a:xfrm>
            <a:off x="1491633" y="2377932"/>
            <a:ext cx="1744850" cy="476413"/>
          </a:xfrm>
          <a:prstGeom prst="rect">
            <a:avLst/>
          </a:prstGeom>
        </p:spPr>
        <p:txBody>
          <a:bodyPr vert="horz" lIns="91440" tIns="45720" rIns="91440" bIns="45720" rtlCol="0" anchor="t" anchorCtr="1">
            <a:norm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6pPr>
            <a:lvl7pPr marL="2173288"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7pPr>
            <a:lvl8pPr marL="2398713"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8pPr>
            <a:lvl9pPr marL="2625725"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9pPr>
          </a:lstStyle>
          <a:p>
            <a:pPr marL="0" indent="0" algn="ctr">
              <a:spcBef>
                <a:spcPts val="0"/>
              </a:spcBef>
              <a:spcAft>
                <a:spcPts val="0"/>
              </a:spcAft>
              <a:buNone/>
            </a:pPr>
            <a:r>
              <a:rPr lang="en-US" sz="1700" u="sng" dirty="0" smtClean="0">
                <a:solidFill>
                  <a:srgbClr val="000000"/>
                </a:solidFill>
              </a:rPr>
              <a:t>MEMBERS</a:t>
            </a:r>
            <a:endParaRPr lang="en-US" sz="1600" u="sng" dirty="0">
              <a:solidFill>
                <a:srgbClr val="000000"/>
              </a:solidFill>
            </a:endParaRPr>
          </a:p>
          <a:p>
            <a:pPr marL="0" indent="0" algn="ctr">
              <a:spcBef>
                <a:spcPts val="0"/>
              </a:spcBef>
              <a:spcAft>
                <a:spcPts val="0"/>
              </a:spcAft>
              <a:buNone/>
            </a:pPr>
            <a:endParaRPr lang="en-US" sz="1600" dirty="0"/>
          </a:p>
        </p:txBody>
      </p:sp>
    </p:spTree>
    <p:extLst>
      <p:ext uri="{BB962C8B-B14F-4D97-AF65-F5344CB8AC3E}">
        <p14:creationId xmlns:p14="http://schemas.microsoft.com/office/powerpoint/2010/main" val="521498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Enlargement Debate</a:t>
            </a:r>
            <a:endParaRPr lang="en-US" dirty="0"/>
          </a:p>
        </p:txBody>
      </p:sp>
      <p:sp>
        <p:nvSpPr>
          <p:cNvPr id="3" name="Content Placeholder 2"/>
          <p:cNvSpPr>
            <a:spLocks noGrp="1"/>
          </p:cNvSpPr>
          <p:nvPr>
            <p:ph idx="1"/>
          </p:nvPr>
        </p:nvSpPr>
        <p:spPr/>
        <p:txBody>
          <a:bodyPr>
            <a:noAutofit/>
          </a:bodyPr>
          <a:lstStyle/>
          <a:p>
            <a:r>
              <a:rPr lang="en-US" dirty="0" smtClean="0"/>
              <a:t>April 1993: Clinton w/Vaclav Havel &amp; Lech Walesa</a:t>
            </a:r>
          </a:p>
          <a:p>
            <a:r>
              <a:rPr lang="en-US" dirty="0" smtClean="0"/>
              <a:t>Clinton foreign policy theme: promote democracy</a:t>
            </a:r>
          </a:p>
          <a:p>
            <a:pPr lvl="1"/>
            <a:r>
              <a:rPr lang="en-US" dirty="0" smtClean="0"/>
              <a:t>Tony Lake (NSC): </a:t>
            </a:r>
            <a:r>
              <a:rPr lang="en-US" i="1" dirty="0" smtClean="0"/>
              <a:t>“The successor to a doctrine of containment must be a strategy of enlargement </a:t>
            </a:r>
            <a:r>
              <a:rPr lang="mr-IN" i="1" dirty="0" smtClean="0"/>
              <a:t>…</a:t>
            </a:r>
            <a:r>
              <a:rPr lang="en-US" i="1" dirty="0" smtClean="0"/>
              <a:t>of the world’s free community of market democracies.” </a:t>
            </a:r>
            <a:r>
              <a:rPr lang="en-US" dirty="0" smtClean="0"/>
              <a:t>[1993]</a:t>
            </a:r>
          </a:p>
          <a:p>
            <a:r>
              <a:rPr lang="en-US" dirty="0" smtClean="0"/>
              <a:t>Bureaucratic pushback:</a:t>
            </a:r>
          </a:p>
          <a:p>
            <a:pPr lvl="1"/>
            <a:r>
              <a:rPr lang="en-US" u="sng" dirty="0" smtClean="0">
                <a:solidFill>
                  <a:srgbClr val="CF0F32"/>
                </a:solidFill>
              </a:rPr>
              <a:t>Defense</a:t>
            </a:r>
            <a:r>
              <a:rPr lang="en-US" dirty="0" smtClean="0">
                <a:solidFill>
                  <a:srgbClr val="CF0F32"/>
                </a:solidFill>
              </a:rPr>
              <a:t>: Partnership for Peace more practical</a:t>
            </a:r>
          </a:p>
          <a:p>
            <a:pPr lvl="1"/>
            <a:r>
              <a:rPr lang="en-US" u="sng" dirty="0" smtClean="0">
                <a:solidFill>
                  <a:srgbClr val="CF0F32"/>
                </a:solidFill>
              </a:rPr>
              <a:t>State</a:t>
            </a:r>
            <a:r>
              <a:rPr lang="en-US" dirty="0" smtClean="0">
                <a:solidFill>
                  <a:srgbClr val="CF0F32"/>
                </a:solidFill>
              </a:rPr>
              <a:t>: Enlargement would antagonize Russia</a:t>
            </a:r>
          </a:p>
        </p:txBody>
      </p:sp>
    </p:spTree>
    <p:extLst>
      <p:ext uri="{BB962C8B-B14F-4D97-AF65-F5344CB8AC3E}">
        <p14:creationId xmlns:p14="http://schemas.microsoft.com/office/powerpoint/2010/main" val="415158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Enlargement Decision	</a:t>
            </a:r>
            <a:endParaRPr lang="en-US" dirty="0"/>
          </a:p>
        </p:txBody>
      </p:sp>
      <p:sp>
        <p:nvSpPr>
          <p:cNvPr id="3" name="Content Placeholder 2"/>
          <p:cNvSpPr>
            <a:spLocks noGrp="1"/>
          </p:cNvSpPr>
          <p:nvPr>
            <p:ph idx="1"/>
          </p:nvPr>
        </p:nvSpPr>
        <p:spPr/>
        <p:txBody>
          <a:bodyPr>
            <a:noAutofit/>
          </a:bodyPr>
          <a:lstStyle/>
          <a:p>
            <a:r>
              <a:rPr lang="en-US" dirty="0" smtClean="0"/>
              <a:t>Decisive arguments:</a:t>
            </a:r>
          </a:p>
          <a:p>
            <a:pPr lvl="1"/>
            <a:r>
              <a:rPr lang="en-US" dirty="0" smtClean="0">
                <a:solidFill>
                  <a:srgbClr val="008000"/>
                </a:solidFill>
              </a:rPr>
              <a:t>Democracy in Central Europe fragile; need assurance</a:t>
            </a:r>
          </a:p>
          <a:p>
            <a:pPr lvl="1"/>
            <a:r>
              <a:rPr lang="en-US" dirty="0" smtClean="0">
                <a:solidFill>
                  <a:srgbClr val="008000"/>
                </a:solidFill>
              </a:rPr>
              <a:t>Russia had cooperated on 4+2 </a:t>
            </a:r>
            <a:r>
              <a:rPr lang="mr-IN" dirty="0" smtClean="0">
                <a:solidFill>
                  <a:srgbClr val="008000"/>
                </a:solidFill>
              </a:rPr>
              <a:t>…</a:t>
            </a:r>
            <a:r>
              <a:rPr lang="en-US" dirty="0" smtClean="0">
                <a:solidFill>
                  <a:srgbClr val="008000"/>
                </a:solidFill>
              </a:rPr>
              <a:t> why not this?</a:t>
            </a:r>
            <a:endParaRPr lang="en-US" dirty="0">
              <a:solidFill>
                <a:srgbClr val="008000"/>
              </a:solidFill>
            </a:endParaRPr>
          </a:p>
          <a:p>
            <a:r>
              <a:rPr lang="en-US" dirty="0" smtClean="0"/>
              <a:t>Need to coordinate “enlargement track” and new initiatives regarding Russia &amp; Ukraine</a:t>
            </a:r>
          </a:p>
          <a:p>
            <a:pPr lvl="1"/>
            <a:r>
              <a:rPr lang="en-US" dirty="0" smtClean="0"/>
              <a:t>Gradual ... not “fast track” time line: 1994-1997</a:t>
            </a:r>
          </a:p>
          <a:p>
            <a:pPr lvl="1"/>
            <a:r>
              <a:rPr lang="en-US" dirty="0" smtClean="0"/>
              <a:t>Practicalities: 1,200 NATO Standardization Agreements</a:t>
            </a:r>
          </a:p>
          <a:p>
            <a:r>
              <a:rPr lang="en-US" dirty="0" smtClean="0"/>
              <a:t>May 1997 </a:t>
            </a:r>
            <a:r>
              <a:rPr lang="mr-IN" dirty="0" smtClean="0"/>
              <a:t>–</a:t>
            </a:r>
            <a:r>
              <a:rPr lang="en-US" dirty="0" smtClean="0"/>
              <a:t> signing of NATO-Russia Founding Act</a:t>
            </a:r>
          </a:p>
          <a:p>
            <a:r>
              <a:rPr lang="en-US" dirty="0" smtClean="0"/>
              <a:t>July 1997 </a:t>
            </a:r>
            <a:r>
              <a:rPr lang="mr-IN" dirty="0" smtClean="0"/>
              <a:t>–</a:t>
            </a:r>
            <a:r>
              <a:rPr lang="en-US" dirty="0" smtClean="0"/>
              <a:t> invitation to PO, HU, CZ</a:t>
            </a:r>
            <a:endParaRPr lang="en-US" dirty="0"/>
          </a:p>
        </p:txBody>
      </p:sp>
    </p:spTree>
    <p:extLst>
      <p:ext uri="{BB962C8B-B14F-4D97-AF65-F5344CB8AC3E}">
        <p14:creationId xmlns:p14="http://schemas.microsoft.com/office/powerpoint/2010/main" val="2412004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Consultation Commitments</a:t>
            </a:r>
            <a:endParaRPr lang="en-US" dirty="0"/>
          </a:p>
        </p:txBody>
      </p:sp>
      <p:sp>
        <p:nvSpPr>
          <p:cNvPr id="3" name="Content Placeholder 2"/>
          <p:cNvSpPr>
            <a:spLocks noGrp="1"/>
          </p:cNvSpPr>
          <p:nvPr>
            <p:ph idx="1"/>
          </p:nvPr>
        </p:nvSpPr>
        <p:spPr/>
        <p:txBody>
          <a:bodyPr>
            <a:noAutofit/>
          </a:bodyPr>
          <a:lstStyle/>
          <a:p>
            <a:pPr>
              <a:spcBef>
                <a:spcPts val="500"/>
              </a:spcBef>
              <a:spcAft>
                <a:spcPts val="500"/>
              </a:spcAft>
              <a:buFont typeface="Monotype Sorts" charset="0"/>
              <a:buNone/>
              <a:defRPr/>
            </a:pPr>
            <a:r>
              <a:rPr lang="en-US" i="1" u="sng" dirty="0"/>
              <a:t>Article 4, Washington Treaty (1949)</a:t>
            </a:r>
            <a:endParaRPr lang="en-US" dirty="0"/>
          </a:p>
          <a:p>
            <a:pPr marL="342900" lvl="1" indent="0">
              <a:buNone/>
              <a:defRPr/>
            </a:pPr>
            <a:r>
              <a:rPr lang="en-US" dirty="0" smtClean="0">
                <a:solidFill>
                  <a:srgbClr val="00279F"/>
                </a:solidFill>
              </a:rPr>
              <a:t>“The </a:t>
            </a:r>
            <a:r>
              <a:rPr lang="en-US" dirty="0">
                <a:solidFill>
                  <a:srgbClr val="00279F"/>
                </a:solidFill>
              </a:rPr>
              <a:t>Parties will </a:t>
            </a:r>
            <a:r>
              <a:rPr lang="en-US" i="1" dirty="0">
                <a:solidFill>
                  <a:srgbClr val="CF0E30"/>
                </a:solidFill>
              </a:rPr>
              <a:t>consult</a:t>
            </a:r>
            <a:r>
              <a:rPr lang="en-US" i="1" dirty="0">
                <a:solidFill>
                  <a:srgbClr val="00279F"/>
                </a:solidFill>
              </a:rPr>
              <a:t> </a:t>
            </a:r>
            <a:r>
              <a:rPr lang="en-US" dirty="0">
                <a:solidFill>
                  <a:srgbClr val="00279F"/>
                </a:solidFill>
              </a:rPr>
              <a:t>together whenever, </a:t>
            </a:r>
            <a:r>
              <a:rPr lang="en-US" i="1" dirty="0">
                <a:solidFill>
                  <a:srgbClr val="CF0E30"/>
                </a:solidFill>
              </a:rPr>
              <a:t>in the opinion of any</a:t>
            </a:r>
            <a:r>
              <a:rPr lang="en-US" dirty="0">
                <a:solidFill>
                  <a:srgbClr val="00279F"/>
                </a:solidFill>
              </a:rPr>
              <a:t> of them, the </a:t>
            </a:r>
            <a:r>
              <a:rPr lang="en-US" i="1" dirty="0">
                <a:solidFill>
                  <a:srgbClr val="CF0E30"/>
                </a:solidFill>
              </a:rPr>
              <a:t>territorial integrity</a:t>
            </a:r>
            <a:r>
              <a:rPr lang="en-US" dirty="0">
                <a:solidFill>
                  <a:srgbClr val="CF0E30"/>
                </a:solidFill>
              </a:rPr>
              <a:t>, </a:t>
            </a:r>
            <a:r>
              <a:rPr lang="en-US" i="1" dirty="0">
                <a:solidFill>
                  <a:srgbClr val="CF0E30"/>
                </a:solidFill>
              </a:rPr>
              <a:t>political independence, or</a:t>
            </a:r>
            <a:r>
              <a:rPr lang="en-US" dirty="0">
                <a:solidFill>
                  <a:srgbClr val="CF0E30"/>
                </a:solidFill>
              </a:rPr>
              <a:t> </a:t>
            </a:r>
            <a:r>
              <a:rPr lang="en-US" i="1" dirty="0">
                <a:solidFill>
                  <a:srgbClr val="CF0E30"/>
                </a:solidFill>
              </a:rPr>
              <a:t>security</a:t>
            </a:r>
            <a:r>
              <a:rPr lang="en-US" dirty="0">
                <a:solidFill>
                  <a:srgbClr val="00279F"/>
                </a:solidFill>
              </a:rPr>
              <a:t> of any of the Parties is threatened.</a:t>
            </a:r>
            <a:r>
              <a:rPr lang="ja-JP" altLang="en-US" dirty="0" smtClean="0">
                <a:solidFill>
                  <a:srgbClr val="00279F"/>
                </a:solidFill>
              </a:rPr>
              <a:t>”</a:t>
            </a:r>
            <a:endParaRPr lang="en-US" u="sng" dirty="0"/>
          </a:p>
          <a:p>
            <a:pPr>
              <a:buFont typeface="Monotype Sorts" charset="0"/>
              <a:buNone/>
              <a:defRPr/>
            </a:pPr>
            <a:r>
              <a:rPr lang="en-US" sz="2000" i="1" u="sng" dirty="0"/>
              <a:t>Paragraph 8, Partnership for Peace Framework Document (1994)</a:t>
            </a:r>
          </a:p>
          <a:p>
            <a:pPr marL="342900" lvl="1" indent="0">
              <a:buNone/>
              <a:defRPr/>
            </a:pPr>
            <a:r>
              <a:rPr lang="en-US" dirty="0" smtClean="0">
                <a:solidFill>
                  <a:srgbClr val="00279F"/>
                </a:solidFill>
              </a:rPr>
              <a:t>“NATO </a:t>
            </a:r>
            <a:r>
              <a:rPr lang="en-US" dirty="0">
                <a:solidFill>
                  <a:srgbClr val="00279F"/>
                </a:solidFill>
              </a:rPr>
              <a:t>will </a:t>
            </a:r>
            <a:r>
              <a:rPr lang="en-US" i="1" dirty="0">
                <a:solidFill>
                  <a:srgbClr val="CF0E30"/>
                </a:solidFill>
              </a:rPr>
              <a:t>consult</a:t>
            </a:r>
            <a:r>
              <a:rPr lang="en-US" dirty="0">
                <a:solidFill>
                  <a:srgbClr val="00279F"/>
                </a:solidFill>
              </a:rPr>
              <a:t> with </a:t>
            </a:r>
            <a:r>
              <a:rPr lang="en-US" i="1" dirty="0">
                <a:solidFill>
                  <a:srgbClr val="CF0E30"/>
                </a:solidFill>
              </a:rPr>
              <a:t>any active participant</a:t>
            </a:r>
            <a:r>
              <a:rPr lang="en-US" dirty="0">
                <a:solidFill>
                  <a:srgbClr val="00279F"/>
                </a:solidFill>
              </a:rPr>
              <a:t> in the Partnership if that Partner perceives a direct threat to its </a:t>
            </a:r>
            <a:r>
              <a:rPr lang="en-US" i="1" dirty="0">
                <a:solidFill>
                  <a:srgbClr val="CF0E30"/>
                </a:solidFill>
              </a:rPr>
              <a:t>territorial integrity</a:t>
            </a:r>
            <a:r>
              <a:rPr lang="en-US" dirty="0">
                <a:solidFill>
                  <a:srgbClr val="CF0E30"/>
                </a:solidFill>
              </a:rPr>
              <a:t>, </a:t>
            </a:r>
            <a:r>
              <a:rPr lang="en-US" i="1" dirty="0">
                <a:solidFill>
                  <a:srgbClr val="CF0E30"/>
                </a:solidFill>
              </a:rPr>
              <a:t>political independence, or</a:t>
            </a:r>
            <a:r>
              <a:rPr lang="en-US" dirty="0">
                <a:solidFill>
                  <a:srgbClr val="CF0E30"/>
                </a:solidFill>
              </a:rPr>
              <a:t> </a:t>
            </a:r>
            <a:r>
              <a:rPr lang="en-US" i="1" dirty="0">
                <a:solidFill>
                  <a:srgbClr val="CF0E30"/>
                </a:solidFill>
              </a:rPr>
              <a:t>security</a:t>
            </a:r>
            <a:r>
              <a:rPr lang="en-US" dirty="0">
                <a:solidFill>
                  <a:srgbClr val="00279F"/>
                </a:solidFill>
              </a:rPr>
              <a:t>.</a:t>
            </a:r>
            <a:r>
              <a:rPr lang="ja-JP" altLang="en-US" dirty="0">
                <a:solidFill>
                  <a:srgbClr val="00279F"/>
                </a:solidFill>
              </a:rPr>
              <a:t>”</a:t>
            </a:r>
            <a:endParaRPr lang="en-US" dirty="0">
              <a:solidFill>
                <a:srgbClr val="00279F"/>
              </a:solidFill>
            </a:endParaRPr>
          </a:p>
          <a:p>
            <a:endParaRPr lang="en-US" sz="2000" dirty="0"/>
          </a:p>
        </p:txBody>
      </p:sp>
    </p:spTree>
    <p:extLst>
      <p:ext uri="{BB962C8B-B14F-4D97-AF65-F5344CB8AC3E}">
        <p14:creationId xmlns:p14="http://schemas.microsoft.com/office/powerpoint/2010/main" val="2728842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NATO-Russia Founding Act</a:t>
            </a:r>
            <a:r>
              <a:rPr lang="en-US" dirty="0" smtClean="0"/>
              <a:t/>
            </a:r>
            <a:br>
              <a:rPr lang="en-US" dirty="0" smtClean="0"/>
            </a:br>
            <a:r>
              <a:rPr lang="en-US" sz="2000" dirty="0" smtClean="0">
                <a:solidFill>
                  <a:schemeClr val="bg1"/>
                </a:solidFill>
              </a:rPr>
              <a:t>[May 1997]</a:t>
            </a:r>
            <a:endParaRPr lang="en-US" sz="2000" dirty="0">
              <a:solidFill>
                <a:schemeClr val="bg1"/>
              </a:solidFill>
            </a:endParaRPr>
          </a:p>
        </p:txBody>
      </p:sp>
      <p:sp>
        <p:nvSpPr>
          <p:cNvPr id="3" name="Content Placeholder 2"/>
          <p:cNvSpPr>
            <a:spLocks noGrp="1"/>
          </p:cNvSpPr>
          <p:nvPr>
            <p:ph idx="1"/>
          </p:nvPr>
        </p:nvSpPr>
        <p:spPr>
          <a:xfrm>
            <a:off x="739775" y="2770094"/>
            <a:ext cx="7662864" cy="3448706"/>
          </a:xfrm>
        </p:spPr>
        <p:txBody>
          <a:bodyPr>
            <a:noAutofit/>
          </a:bodyPr>
          <a:lstStyle/>
          <a:p>
            <a:pPr marL="342900" lvl="1" indent="-342900">
              <a:defRPr/>
            </a:pPr>
            <a:r>
              <a:rPr lang="en-US" dirty="0" smtClean="0"/>
              <a:t>“NATO </a:t>
            </a:r>
            <a:r>
              <a:rPr lang="en-US" dirty="0"/>
              <a:t>and Russia will promptly </a:t>
            </a:r>
            <a:r>
              <a:rPr lang="en-US" dirty="0">
                <a:solidFill>
                  <a:srgbClr val="FF0000"/>
                </a:solidFill>
              </a:rPr>
              <a:t>consult</a:t>
            </a:r>
            <a:r>
              <a:rPr lang="en-US" dirty="0"/>
              <a:t> within the </a:t>
            </a:r>
            <a:r>
              <a:rPr lang="en-US" i="1" dirty="0">
                <a:solidFill>
                  <a:srgbClr val="800000"/>
                </a:solidFill>
              </a:rPr>
              <a:t>Permanent Joint Counci</a:t>
            </a:r>
            <a:r>
              <a:rPr lang="en-US" i="1" dirty="0"/>
              <a:t>l</a:t>
            </a:r>
            <a:r>
              <a:rPr lang="en-US" dirty="0"/>
              <a:t> in case one of the Council members perceives a threat to its </a:t>
            </a:r>
            <a:r>
              <a:rPr lang="en-US" i="1" dirty="0">
                <a:solidFill>
                  <a:srgbClr val="CF0F32"/>
                </a:solidFill>
              </a:rPr>
              <a:t>territorial integrity, political independence or security</a:t>
            </a:r>
            <a:r>
              <a:rPr lang="en-US" dirty="0"/>
              <a:t>. </a:t>
            </a:r>
          </a:p>
          <a:p>
            <a:pPr marL="342900" lvl="1" indent="-342900">
              <a:defRPr/>
            </a:pPr>
            <a:r>
              <a:rPr lang="en-US" dirty="0" smtClean="0"/>
              <a:t>“… </a:t>
            </a:r>
            <a:r>
              <a:rPr lang="en-US" dirty="0"/>
              <a:t>to the </a:t>
            </a:r>
            <a:r>
              <a:rPr lang="en-US" i="1" dirty="0">
                <a:solidFill>
                  <a:srgbClr val="008000"/>
                </a:solidFill>
              </a:rPr>
              <a:t>maximum extent possible, where appropriate</a:t>
            </a:r>
            <a:r>
              <a:rPr lang="en-US" dirty="0">
                <a:solidFill>
                  <a:srgbClr val="008000"/>
                </a:solidFill>
              </a:rPr>
              <a:t>, ... </a:t>
            </a:r>
            <a:r>
              <a:rPr lang="en-US" i="1" dirty="0">
                <a:solidFill>
                  <a:srgbClr val="008000"/>
                </a:solidFill>
              </a:rPr>
              <a:t>joint decisions and joint ac</a:t>
            </a:r>
            <a:r>
              <a:rPr lang="en-US" i="1" dirty="0"/>
              <a:t>tion</a:t>
            </a:r>
            <a:r>
              <a:rPr lang="en-US" dirty="0"/>
              <a:t> ….</a:t>
            </a:r>
          </a:p>
          <a:p>
            <a:pPr marL="342900" lvl="1" indent="-342900">
              <a:defRPr/>
            </a:pPr>
            <a:r>
              <a:rPr lang="en-US" dirty="0" smtClean="0"/>
              <a:t>“.</a:t>
            </a:r>
            <a:r>
              <a:rPr lang="en-US" dirty="0"/>
              <a:t>.. </a:t>
            </a:r>
            <a:r>
              <a:rPr lang="en-US" i="1" dirty="0">
                <a:solidFill>
                  <a:srgbClr val="FF0000"/>
                </a:solidFill>
              </a:rPr>
              <a:t>do not provide</a:t>
            </a:r>
            <a:r>
              <a:rPr lang="en-US" dirty="0">
                <a:solidFill>
                  <a:srgbClr val="FF0000"/>
                </a:solidFill>
              </a:rPr>
              <a:t> </a:t>
            </a:r>
            <a:r>
              <a:rPr lang="en-US" dirty="0"/>
              <a:t>NATO or Russia, in any way, with a </a:t>
            </a:r>
            <a:r>
              <a:rPr lang="en-US" i="1" dirty="0">
                <a:solidFill>
                  <a:srgbClr val="FF0000"/>
                </a:solidFill>
              </a:rPr>
              <a:t>right of veto</a:t>
            </a:r>
            <a:r>
              <a:rPr lang="en-US" dirty="0">
                <a:solidFill>
                  <a:srgbClr val="FF0000"/>
                </a:solidFill>
              </a:rPr>
              <a:t> </a:t>
            </a:r>
            <a:r>
              <a:rPr lang="en-US" dirty="0"/>
              <a:t>over the actions of the other, nor do they infringe upon or restrict the rights of NATO or Russia to independent decision-making and </a:t>
            </a:r>
            <a:r>
              <a:rPr lang="en-US" dirty="0" smtClean="0"/>
              <a:t>action.”</a:t>
            </a:r>
          </a:p>
          <a:p>
            <a:pPr marL="342900" lvl="1" indent="-342900">
              <a:defRPr/>
            </a:pPr>
            <a:r>
              <a:rPr lang="en-US" dirty="0" smtClean="0"/>
              <a:t>Recite international obligations </a:t>
            </a:r>
            <a:r>
              <a:rPr lang="mr-IN" dirty="0" smtClean="0"/>
              <a:t>…</a:t>
            </a:r>
            <a:r>
              <a:rPr lang="en-US" dirty="0" smtClean="0"/>
              <a:t> </a:t>
            </a:r>
            <a:r>
              <a:rPr lang="en-US" dirty="0" smtClean="0">
                <a:solidFill>
                  <a:srgbClr val="008000"/>
                </a:solidFill>
              </a:rPr>
              <a:t>aspirational</a:t>
            </a:r>
            <a:r>
              <a:rPr lang="en-US" dirty="0" smtClean="0"/>
              <a:t> cooperation</a:t>
            </a:r>
            <a:endParaRPr lang="en-US" dirty="0"/>
          </a:p>
          <a:p>
            <a:pPr marL="0"/>
            <a:endParaRPr lang="en-US" sz="2000" dirty="0"/>
          </a:p>
        </p:txBody>
      </p:sp>
    </p:spTree>
    <p:extLst>
      <p:ext uri="{BB962C8B-B14F-4D97-AF65-F5344CB8AC3E}">
        <p14:creationId xmlns:p14="http://schemas.microsoft.com/office/powerpoint/2010/main" val="36734830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Unilateral NATO Assurances</a:t>
            </a:r>
            <a:endParaRPr lang="en-US" dirty="0"/>
          </a:p>
        </p:txBody>
      </p:sp>
      <p:sp>
        <p:nvSpPr>
          <p:cNvPr id="3" name="Content Placeholder 2"/>
          <p:cNvSpPr>
            <a:spLocks noGrp="1"/>
          </p:cNvSpPr>
          <p:nvPr>
            <p:ph idx="1"/>
          </p:nvPr>
        </p:nvSpPr>
        <p:spPr/>
        <p:txBody>
          <a:bodyPr>
            <a:noAutofit/>
          </a:bodyPr>
          <a:lstStyle/>
          <a:p>
            <a:r>
              <a:rPr lang="en-US" sz="2000" dirty="0" smtClean="0"/>
              <a:t>“</a:t>
            </a:r>
            <a:r>
              <a:rPr lang="mr-IN" sz="2000" dirty="0" smtClean="0"/>
              <a:t>…</a:t>
            </a:r>
            <a:r>
              <a:rPr lang="en-US" sz="2000" dirty="0" smtClean="0"/>
              <a:t> in </a:t>
            </a:r>
            <a:r>
              <a:rPr lang="en-US" sz="2000" dirty="0"/>
              <a:t>the current </a:t>
            </a:r>
            <a:r>
              <a:rPr lang="en-US" sz="2000" dirty="0" smtClean="0"/>
              <a:t>and foreseeable </a:t>
            </a:r>
            <a:r>
              <a:rPr lang="en-US" sz="2000" dirty="0"/>
              <a:t>security environment, the Alliance will </a:t>
            </a:r>
            <a:r>
              <a:rPr lang="en-US" sz="2000" dirty="0" smtClean="0"/>
              <a:t>[ensure] the </a:t>
            </a:r>
            <a:r>
              <a:rPr lang="en-US" sz="2000" dirty="0"/>
              <a:t>necessary interoperability</a:t>
            </a:r>
            <a:r>
              <a:rPr lang="en-US" sz="2000" dirty="0" smtClean="0"/>
              <a:t>, integration</a:t>
            </a:r>
            <a:r>
              <a:rPr lang="en-US" sz="2000" dirty="0"/>
              <a:t>, </a:t>
            </a:r>
            <a:r>
              <a:rPr lang="en-US" sz="2000" dirty="0" smtClean="0"/>
              <a:t>and capability </a:t>
            </a:r>
            <a:r>
              <a:rPr lang="en-US" sz="2000" dirty="0"/>
              <a:t>for reinforcement </a:t>
            </a:r>
            <a:r>
              <a:rPr lang="en-US" sz="2000" i="1" dirty="0">
                <a:solidFill>
                  <a:srgbClr val="008000"/>
                </a:solidFill>
              </a:rPr>
              <a:t>rather than by additional </a:t>
            </a:r>
            <a:r>
              <a:rPr lang="en-US" sz="2000" i="1" u="sng" dirty="0">
                <a:solidFill>
                  <a:srgbClr val="CF0F32"/>
                </a:solidFill>
              </a:rPr>
              <a:t>permanent</a:t>
            </a:r>
            <a:r>
              <a:rPr lang="en-US" sz="2000" i="1" dirty="0">
                <a:solidFill>
                  <a:srgbClr val="CF0F32"/>
                </a:solidFill>
              </a:rPr>
              <a:t> </a:t>
            </a:r>
            <a:r>
              <a:rPr lang="en-US" sz="2000" i="1" dirty="0">
                <a:solidFill>
                  <a:srgbClr val="008000"/>
                </a:solidFill>
              </a:rPr>
              <a:t>stationing </a:t>
            </a:r>
            <a:r>
              <a:rPr lang="en-US" sz="2000" i="1" dirty="0" smtClean="0">
                <a:solidFill>
                  <a:srgbClr val="008000"/>
                </a:solidFill>
              </a:rPr>
              <a:t>of </a:t>
            </a:r>
            <a:r>
              <a:rPr lang="en-US" sz="2000" i="1" u="sng" dirty="0" smtClean="0">
                <a:solidFill>
                  <a:srgbClr val="CF0F32"/>
                </a:solidFill>
              </a:rPr>
              <a:t>substantial</a:t>
            </a:r>
            <a:r>
              <a:rPr lang="en-US" sz="2000" i="1" dirty="0" smtClean="0">
                <a:solidFill>
                  <a:srgbClr val="CF0F32"/>
                </a:solidFill>
              </a:rPr>
              <a:t> </a:t>
            </a:r>
            <a:r>
              <a:rPr lang="en-US" sz="2000" i="1" dirty="0">
                <a:solidFill>
                  <a:srgbClr val="008000"/>
                </a:solidFill>
              </a:rPr>
              <a:t>combat forces</a:t>
            </a:r>
            <a:r>
              <a:rPr lang="en-US" sz="2000" dirty="0"/>
              <a:t>. </a:t>
            </a:r>
          </a:p>
          <a:p>
            <a:pPr lvl="1"/>
            <a:r>
              <a:rPr lang="en-US" sz="1800" dirty="0" smtClean="0"/>
              <a:t>Russia </a:t>
            </a:r>
            <a:r>
              <a:rPr lang="en-US" sz="1800" dirty="0"/>
              <a:t>will exercise similar restraint in </a:t>
            </a:r>
            <a:r>
              <a:rPr lang="en-US" sz="1800" dirty="0" smtClean="0"/>
              <a:t>its force deployments </a:t>
            </a:r>
            <a:r>
              <a:rPr lang="mr-IN" sz="1800" dirty="0" smtClean="0"/>
              <a:t>…</a:t>
            </a:r>
            <a:endParaRPr lang="en-US" sz="1800" dirty="0" smtClean="0"/>
          </a:p>
          <a:p>
            <a:r>
              <a:rPr lang="en-US" sz="2000" dirty="0" smtClean="0"/>
              <a:t>“</a:t>
            </a:r>
            <a:r>
              <a:rPr lang="mr-IN" sz="2000" dirty="0" smtClean="0">
                <a:solidFill>
                  <a:srgbClr val="CF0F32"/>
                </a:solidFill>
              </a:rPr>
              <a:t>…</a:t>
            </a:r>
            <a:r>
              <a:rPr lang="en-US" sz="2000" dirty="0" smtClean="0">
                <a:solidFill>
                  <a:srgbClr val="CF0F32"/>
                </a:solidFill>
              </a:rPr>
              <a:t> </a:t>
            </a:r>
            <a:r>
              <a:rPr lang="en-US" sz="2000" i="1" dirty="0">
                <a:solidFill>
                  <a:srgbClr val="CF0F32"/>
                </a:solidFill>
              </a:rPr>
              <a:t>no intention, no plan and no reason </a:t>
            </a:r>
            <a:r>
              <a:rPr lang="en-US" sz="2000" dirty="0" smtClean="0"/>
              <a:t>to </a:t>
            </a:r>
            <a:r>
              <a:rPr lang="en-US" sz="2000" dirty="0" smtClean="0">
                <a:solidFill>
                  <a:srgbClr val="008000"/>
                </a:solidFill>
              </a:rPr>
              <a:t>deploy </a:t>
            </a:r>
            <a:r>
              <a:rPr lang="en-US" sz="2000" dirty="0">
                <a:solidFill>
                  <a:srgbClr val="008000"/>
                </a:solidFill>
              </a:rPr>
              <a:t>nuclear weapons on the territory of new members</a:t>
            </a:r>
            <a:r>
              <a:rPr lang="en-US" sz="2000" dirty="0"/>
              <a:t>, </a:t>
            </a:r>
            <a:r>
              <a:rPr lang="mr-IN" sz="2000" dirty="0" smtClean="0"/>
              <a:t>…</a:t>
            </a:r>
            <a:r>
              <a:rPr lang="en-US" sz="2000" dirty="0" smtClean="0"/>
              <a:t> and </a:t>
            </a:r>
            <a:r>
              <a:rPr lang="en-US" sz="2000" dirty="0"/>
              <a:t>do not foresee any future need to do so. </a:t>
            </a:r>
            <a:endParaRPr lang="en-US" sz="2000" dirty="0" smtClean="0"/>
          </a:p>
          <a:p>
            <a:pPr lvl="1"/>
            <a:r>
              <a:rPr lang="en-US" sz="1800" dirty="0" smtClean="0"/>
              <a:t>“</a:t>
            </a:r>
            <a:r>
              <a:rPr lang="mr-IN" sz="1800" dirty="0" smtClean="0"/>
              <a:t>…</a:t>
            </a:r>
            <a:r>
              <a:rPr lang="en-US" sz="1800" dirty="0" smtClean="0"/>
              <a:t> </a:t>
            </a:r>
            <a:r>
              <a:rPr lang="en-US" sz="1800" i="1" dirty="0" smtClean="0">
                <a:solidFill>
                  <a:srgbClr val="CF0F32"/>
                </a:solidFill>
              </a:rPr>
              <a:t>no </a:t>
            </a:r>
            <a:r>
              <a:rPr lang="en-US" sz="1800" i="1" dirty="0">
                <a:solidFill>
                  <a:srgbClr val="CF0F32"/>
                </a:solidFill>
              </a:rPr>
              <a:t>intention, no plan, and no reas</a:t>
            </a:r>
            <a:r>
              <a:rPr lang="en-US" sz="1800" i="1" dirty="0">
                <a:solidFill>
                  <a:srgbClr val="800000"/>
                </a:solidFill>
              </a:rPr>
              <a:t>on </a:t>
            </a:r>
            <a:r>
              <a:rPr lang="en-US" sz="1800" dirty="0" smtClean="0"/>
              <a:t>to establish </a:t>
            </a:r>
            <a:r>
              <a:rPr lang="en-US" sz="1800" dirty="0">
                <a:solidFill>
                  <a:srgbClr val="008000"/>
                </a:solidFill>
              </a:rPr>
              <a:t>nuclear weapon storage sites </a:t>
            </a:r>
            <a:r>
              <a:rPr lang="en-US" sz="1800" dirty="0"/>
              <a:t>on the territory of those members</a:t>
            </a:r>
          </a:p>
        </p:txBody>
      </p:sp>
    </p:spTree>
    <p:extLst>
      <p:ext uri="{BB962C8B-B14F-4D97-AF65-F5344CB8AC3E}">
        <p14:creationId xmlns:p14="http://schemas.microsoft.com/office/powerpoint/2010/main" val="14108602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NATO Ukraine Charter</a:t>
            </a:r>
            <a:r>
              <a:rPr lang="en-US" dirty="0" smtClean="0"/>
              <a:t/>
            </a:r>
            <a:br>
              <a:rPr lang="en-US" dirty="0" smtClean="0"/>
            </a:br>
            <a:r>
              <a:rPr lang="en-US" sz="2000" dirty="0" smtClean="0">
                <a:solidFill>
                  <a:srgbClr val="FFFFFF"/>
                </a:solidFill>
              </a:rPr>
              <a:t>July 1997</a:t>
            </a:r>
            <a:endParaRPr lang="en-US" sz="2000" dirty="0">
              <a:solidFill>
                <a:srgbClr val="FFFFFF"/>
              </a:solidFill>
            </a:endParaRPr>
          </a:p>
        </p:txBody>
      </p:sp>
      <p:sp>
        <p:nvSpPr>
          <p:cNvPr id="3" name="Content Placeholder 2"/>
          <p:cNvSpPr>
            <a:spLocks noGrp="1"/>
          </p:cNvSpPr>
          <p:nvPr>
            <p:ph idx="1"/>
          </p:nvPr>
        </p:nvSpPr>
        <p:spPr/>
        <p:txBody>
          <a:bodyPr>
            <a:noAutofit/>
          </a:bodyPr>
          <a:lstStyle/>
          <a:p>
            <a:pPr marL="342900" lvl="1" indent="-342900">
              <a:defRPr/>
            </a:pPr>
            <a:r>
              <a:rPr lang="en-US" dirty="0" smtClean="0"/>
              <a:t>“Distinctive partnership” between NATO and Ukraine</a:t>
            </a:r>
          </a:p>
          <a:p>
            <a:pPr marL="342900" lvl="1" indent="-342900">
              <a:defRPr/>
            </a:pPr>
            <a:r>
              <a:rPr lang="en-US" dirty="0" smtClean="0"/>
              <a:t>“Allies ... support Ukrainian </a:t>
            </a:r>
            <a:r>
              <a:rPr lang="en-US" i="1" dirty="0" smtClean="0">
                <a:solidFill>
                  <a:srgbClr val="008000"/>
                </a:solidFill>
              </a:rPr>
              <a:t>sovereignty</a:t>
            </a:r>
            <a:r>
              <a:rPr lang="en-US" dirty="0" smtClean="0">
                <a:solidFill>
                  <a:srgbClr val="008000"/>
                </a:solidFill>
              </a:rPr>
              <a:t> </a:t>
            </a:r>
            <a:r>
              <a:rPr lang="en-US" dirty="0" smtClean="0"/>
              <a:t>and </a:t>
            </a:r>
            <a:r>
              <a:rPr lang="en-US" i="1" dirty="0" smtClean="0">
                <a:solidFill>
                  <a:srgbClr val="008000"/>
                </a:solidFill>
              </a:rPr>
              <a:t>independence</a:t>
            </a:r>
            <a:r>
              <a:rPr lang="en-US" dirty="0" smtClean="0"/>
              <a:t>, </a:t>
            </a:r>
            <a:r>
              <a:rPr lang="en-US" i="1" dirty="0" smtClean="0">
                <a:solidFill>
                  <a:srgbClr val="008000"/>
                </a:solidFill>
              </a:rPr>
              <a:t>territorial integrity</a:t>
            </a:r>
            <a:r>
              <a:rPr lang="en-US" dirty="0" smtClean="0"/>
              <a:t>, </a:t>
            </a:r>
            <a:r>
              <a:rPr lang="en-US" i="1" dirty="0" smtClean="0">
                <a:solidFill>
                  <a:srgbClr val="008000"/>
                </a:solidFill>
              </a:rPr>
              <a:t>democratic development</a:t>
            </a:r>
            <a:r>
              <a:rPr lang="en-US" dirty="0" smtClean="0"/>
              <a:t>, </a:t>
            </a:r>
            <a:r>
              <a:rPr lang="en-US" i="1" dirty="0" smtClean="0">
                <a:solidFill>
                  <a:srgbClr val="008000"/>
                </a:solidFill>
              </a:rPr>
              <a:t>economic prosperity</a:t>
            </a:r>
            <a:r>
              <a:rPr lang="en-US" dirty="0" smtClean="0">
                <a:solidFill>
                  <a:srgbClr val="008000"/>
                </a:solidFill>
              </a:rPr>
              <a:t> </a:t>
            </a:r>
            <a:r>
              <a:rPr lang="en-US" dirty="0" smtClean="0"/>
              <a:t>and its </a:t>
            </a:r>
            <a:r>
              <a:rPr lang="en-US" i="1" dirty="0" smtClean="0">
                <a:solidFill>
                  <a:srgbClr val="008000"/>
                </a:solidFill>
              </a:rPr>
              <a:t>status as a non-nuclear weapon state</a:t>
            </a:r>
            <a:r>
              <a:rPr lang="en-US" dirty="0" smtClean="0"/>
              <a:t>, and the principle of </a:t>
            </a:r>
            <a:r>
              <a:rPr lang="en-US" i="1" dirty="0" smtClean="0">
                <a:solidFill>
                  <a:srgbClr val="008000"/>
                </a:solidFill>
              </a:rPr>
              <a:t>inviolability of frontiers</a:t>
            </a:r>
            <a:r>
              <a:rPr lang="en-US" dirty="0" smtClean="0">
                <a:solidFill>
                  <a:srgbClr val="008000"/>
                </a:solidFill>
              </a:rPr>
              <a:t> </a:t>
            </a:r>
            <a:r>
              <a:rPr lang="en-US" dirty="0" smtClean="0"/>
              <a:t>....”</a:t>
            </a:r>
          </a:p>
          <a:p>
            <a:pPr marL="692150" lvl="2" indent="-342900">
              <a:defRPr/>
            </a:pPr>
            <a:r>
              <a:rPr lang="en-US" dirty="0" smtClean="0">
                <a:solidFill>
                  <a:srgbClr val="000000"/>
                </a:solidFill>
              </a:rPr>
              <a:t>~ </a:t>
            </a:r>
            <a:r>
              <a:rPr lang="en-US" dirty="0" smtClean="0">
                <a:solidFill>
                  <a:srgbClr val="CF0F32"/>
                </a:solidFill>
              </a:rPr>
              <a:t>December 1994 Budapest Memorandum on Security Assurances</a:t>
            </a:r>
          </a:p>
          <a:p>
            <a:pPr marL="342900" lvl="1" indent="-342900">
              <a:defRPr/>
            </a:pPr>
            <a:r>
              <a:rPr lang="en-US" dirty="0" smtClean="0"/>
              <a:t>“NATO </a:t>
            </a:r>
            <a:r>
              <a:rPr lang="en-US" dirty="0"/>
              <a:t>and Ukraine will develop a crisis consultative mechanism to </a:t>
            </a:r>
            <a:r>
              <a:rPr lang="en-US" i="1" dirty="0">
                <a:solidFill>
                  <a:srgbClr val="CF0F32"/>
                </a:solidFill>
              </a:rPr>
              <a:t>consult together</a:t>
            </a:r>
            <a:r>
              <a:rPr lang="en-US" dirty="0">
                <a:solidFill>
                  <a:srgbClr val="CF0F32"/>
                </a:solidFill>
              </a:rPr>
              <a:t> </a:t>
            </a:r>
            <a:r>
              <a:rPr lang="en-US" dirty="0"/>
              <a:t>whenever </a:t>
            </a:r>
            <a:r>
              <a:rPr lang="en-US" i="1" dirty="0">
                <a:solidFill>
                  <a:srgbClr val="008000"/>
                </a:solidFill>
              </a:rPr>
              <a:t>Ukraine perceives a direct threat to its territorial integrity, political independence, or security</a:t>
            </a:r>
            <a:r>
              <a:rPr lang="en-US" dirty="0" smtClean="0"/>
              <a:t>.”</a:t>
            </a:r>
          </a:p>
          <a:p>
            <a:pPr marL="342900" lvl="1" indent="-342900">
              <a:defRPr/>
            </a:pPr>
            <a:r>
              <a:rPr lang="en-US" dirty="0" smtClean="0"/>
              <a:t>Anticipated closer, substantive cooperation</a:t>
            </a:r>
          </a:p>
          <a:p>
            <a:pPr marL="342900" lvl="1" indent="-342900">
              <a:defRPr/>
            </a:pPr>
            <a:endParaRPr lang="en-US" dirty="0"/>
          </a:p>
        </p:txBody>
      </p:sp>
    </p:spTree>
    <p:extLst>
      <p:ext uri="{BB962C8B-B14F-4D97-AF65-F5344CB8AC3E}">
        <p14:creationId xmlns:p14="http://schemas.microsoft.com/office/powerpoint/2010/main" val="16433652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Reaffirming the “Open Door”?</a:t>
            </a:r>
            <a:endParaRPr lang="en-US" dirty="0"/>
          </a:p>
        </p:txBody>
      </p:sp>
      <p:sp>
        <p:nvSpPr>
          <p:cNvPr id="3" name="Content Placeholder 2"/>
          <p:cNvSpPr>
            <a:spLocks noGrp="1"/>
          </p:cNvSpPr>
          <p:nvPr>
            <p:ph idx="1"/>
          </p:nvPr>
        </p:nvSpPr>
        <p:spPr/>
        <p:txBody>
          <a:bodyPr>
            <a:noAutofit/>
          </a:bodyPr>
          <a:lstStyle/>
          <a:p>
            <a:r>
              <a:rPr lang="en-US" dirty="0" smtClean="0"/>
              <a:t>2008 Bucharest Summit:  “NATO </a:t>
            </a:r>
            <a:r>
              <a:rPr lang="en-US" dirty="0"/>
              <a:t>welcomes </a:t>
            </a:r>
            <a:r>
              <a:rPr lang="en-US" dirty="0">
                <a:solidFill>
                  <a:srgbClr val="008000"/>
                </a:solidFill>
              </a:rPr>
              <a:t>Ukraine’s</a:t>
            </a:r>
            <a:r>
              <a:rPr lang="en-US" dirty="0"/>
              <a:t> and </a:t>
            </a:r>
            <a:r>
              <a:rPr lang="en-US" dirty="0">
                <a:solidFill>
                  <a:srgbClr val="008000"/>
                </a:solidFill>
              </a:rPr>
              <a:t>Georgia’s</a:t>
            </a:r>
            <a:r>
              <a:rPr lang="en-US" dirty="0"/>
              <a:t> Euro-Atlantic aspirations for membership in NATO.  </a:t>
            </a:r>
            <a:r>
              <a:rPr lang="en-US" dirty="0">
                <a:solidFill>
                  <a:srgbClr val="CF0F32"/>
                </a:solidFill>
              </a:rPr>
              <a:t>We agreed today that these countries </a:t>
            </a:r>
            <a:r>
              <a:rPr lang="en-US" i="1" u="sng" dirty="0">
                <a:solidFill>
                  <a:srgbClr val="CF0F32"/>
                </a:solidFill>
              </a:rPr>
              <a:t>will</a:t>
            </a:r>
            <a:r>
              <a:rPr lang="en-US" dirty="0">
                <a:solidFill>
                  <a:srgbClr val="CF0F32"/>
                </a:solidFill>
              </a:rPr>
              <a:t> become members of </a:t>
            </a:r>
            <a:r>
              <a:rPr lang="en-US" dirty="0" smtClean="0">
                <a:solidFill>
                  <a:srgbClr val="CF0F32"/>
                </a:solidFill>
              </a:rPr>
              <a:t>NATO</a:t>
            </a:r>
            <a:r>
              <a:rPr lang="en-US" dirty="0">
                <a:solidFill>
                  <a:srgbClr val="CF0F32"/>
                </a:solidFill>
              </a:rPr>
              <a:t> </a:t>
            </a:r>
            <a:r>
              <a:rPr lang="mr-IN" dirty="0" smtClean="0">
                <a:solidFill>
                  <a:srgbClr val="CF0F32"/>
                </a:solidFill>
              </a:rPr>
              <a:t>…</a:t>
            </a:r>
            <a:endParaRPr lang="en-US" dirty="0">
              <a:solidFill>
                <a:srgbClr val="CF0F32"/>
              </a:solidFill>
            </a:endParaRPr>
          </a:p>
          <a:p>
            <a:pPr lvl="1"/>
            <a:r>
              <a:rPr lang="en-US" dirty="0" smtClean="0"/>
              <a:t>Membership Action Plan </a:t>
            </a:r>
            <a:r>
              <a:rPr lang="mr-IN" dirty="0" smtClean="0"/>
              <a:t>…</a:t>
            </a:r>
            <a:endParaRPr lang="en-US" dirty="0" smtClean="0"/>
          </a:p>
          <a:p>
            <a:pPr lvl="1"/>
            <a:r>
              <a:rPr lang="en-US" dirty="0" smtClean="0"/>
              <a:t>2016 Warsaw Summit </a:t>
            </a:r>
            <a:r>
              <a:rPr lang="mr-IN" dirty="0" smtClean="0"/>
              <a:t>…</a:t>
            </a:r>
            <a:r>
              <a:rPr lang="en-US" dirty="0" smtClean="0"/>
              <a:t> “recognized progress”</a:t>
            </a:r>
          </a:p>
          <a:p>
            <a:r>
              <a:rPr lang="en-US" dirty="0" smtClean="0">
                <a:solidFill>
                  <a:srgbClr val="008000"/>
                </a:solidFill>
              </a:rPr>
              <a:t>FYROM</a:t>
            </a:r>
            <a:r>
              <a:rPr lang="en-US" dirty="0" smtClean="0"/>
              <a:t> </a:t>
            </a:r>
            <a:r>
              <a:rPr lang="mr-IN" dirty="0" smtClean="0"/>
              <a:t>…</a:t>
            </a:r>
            <a:r>
              <a:rPr lang="en-US" dirty="0" smtClean="0"/>
              <a:t> as soon as agreement on “name”</a:t>
            </a:r>
          </a:p>
          <a:p>
            <a:r>
              <a:rPr lang="en-US" dirty="0" smtClean="0">
                <a:solidFill>
                  <a:srgbClr val="008000"/>
                </a:solidFill>
              </a:rPr>
              <a:t>Montenegro </a:t>
            </a:r>
            <a:r>
              <a:rPr lang="mr-IN" dirty="0" smtClean="0">
                <a:solidFill>
                  <a:srgbClr val="008000"/>
                </a:solidFill>
              </a:rPr>
              <a:t>…</a:t>
            </a:r>
            <a:r>
              <a:rPr lang="en-US" dirty="0" smtClean="0">
                <a:solidFill>
                  <a:srgbClr val="008000"/>
                </a:solidFill>
              </a:rPr>
              <a:t> Bosnia-Herzegovina </a:t>
            </a:r>
            <a:r>
              <a:rPr lang="mr-IN" dirty="0" smtClean="0">
                <a:solidFill>
                  <a:srgbClr val="008000"/>
                </a:solidFill>
              </a:rPr>
              <a:t>…</a:t>
            </a:r>
            <a:r>
              <a:rPr lang="en-US" dirty="0" smtClean="0">
                <a:solidFill>
                  <a:srgbClr val="008000"/>
                </a:solidFill>
              </a:rPr>
              <a:t> Serbia</a:t>
            </a:r>
          </a:p>
          <a:p>
            <a:pPr lvl="1"/>
            <a:r>
              <a:rPr lang="en-US" dirty="0" smtClean="0"/>
              <a:t>Different levels of cooperation and planning </a:t>
            </a:r>
            <a:r>
              <a:rPr lang="en-US" i="1" dirty="0" smtClean="0">
                <a:solidFill>
                  <a:srgbClr val="008000"/>
                </a:solidFill>
              </a:rPr>
              <a:t>(in that order)</a:t>
            </a:r>
          </a:p>
        </p:txBody>
      </p:sp>
    </p:spTree>
    <p:extLst>
      <p:ext uri="{BB962C8B-B14F-4D97-AF65-F5344CB8AC3E}">
        <p14:creationId xmlns:p14="http://schemas.microsoft.com/office/powerpoint/2010/main" val="355558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Textbooks</a:t>
            </a:r>
            <a:endParaRPr lang="en-US" dirty="0"/>
          </a:p>
        </p:txBody>
      </p:sp>
      <p:sp>
        <p:nvSpPr>
          <p:cNvPr id="3" name="Content Placeholder 2"/>
          <p:cNvSpPr>
            <a:spLocks noGrp="1"/>
          </p:cNvSpPr>
          <p:nvPr>
            <p:ph idx="1"/>
          </p:nvPr>
        </p:nvSpPr>
        <p:spPr>
          <a:xfrm>
            <a:off x="739775" y="2770094"/>
            <a:ext cx="7662864" cy="3456707"/>
          </a:xfrm>
        </p:spPr>
        <p:txBody>
          <a:bodyPr>
            <a:noAutofit/>
          </a:bodyPr>
          <a:lstStyle/>
          <a:p>
            <a:r>
              <a:rPr lang="en-US" sz="2000" dirty="0"/>
              <a:t>Gülur </a:t>
            </a:r>
            <a:r>
              <a:rPr lang="en-US" sz="2000" dirty="0">
                <a:solidFill>
                  <a:srgbClr val="FF0000"/>
                </a:solidFill>
              </a:rPr>
              <a:t>AYBET</a:t>
            </a:r>
            <a:r>
              <a:rPr lang="en-US" sz="2000" dirty="0"/>
              <a:t> &amp; Rebecca </a:t>
            </a:r>
            <a:r>
              <a:rPr lang="en-US" sz="2000" dirty="0">
                <a:solidFill>
                  <a:srgbClr val="FF0000"/>
                </a:solidFill>
              </a:rPr>
              <a:t>MOORE</a:t>
            </a:r>
            <a:r>
              <a:rPr lang="en-US" sz="2000" dirty="0"/>
              <a:t> (eds).  </a:t>
            </a:r>
            <a:r>
              <a:rPr lang="en-US" sz="2000" i="1" dirty="0"/>
              <a:t>NATO: In Search of a Vision</a:t>
            </a:r>
            <a:r>
              <a:rPr lang="en-US" sz="2000" dirty="0"/>
              <a:t> (Washington: Georgetown University Press, 2010)</a:t>
            </a:r>
          </a:p>
          <a:p>
            <a:r>
              <a:rPr lang="en-US" sz="2000" dirty="0"/>
              <a:t>Brian J. </a:t>
            </a:r>
            <a:r>
              <a:rPr lang="en-US" sz="2000" dirty="0">
                <a:solidFill>
                  <a:srgbClr val="FF0000"/>
                </a:solidFill>
              </a:rPr>
              <a:t>COLLINS</a:t>
            </a:r>
            <a:r>
              <a:rPr lang="en-US" sz="2000" dirty="0"/>
              <a:t>.  </a:t>
            </a:r>
            <a:r>
              <a:rPr lang="en-US" sz="2000" i="1" dirty="0"/>
              <a:t>NATO: A Guide to the Issues</a:t>
            </a:r>
            <a:r>
              <a:rPr lang="en-US" sz="2000" dirty="0"/>
              <a:t> (New York: Praeger, 2011)</a:t>
            </a:r>
          </a:p>
          <a:p>
            <a:r>
              <a:rPr lang="en-US" sz="2000" dirty="0"/>
              <a:t>Stan </a:t>
            </a:r>
            <a:r>
              <a:rPr lang="en-US" sz="2000" dirty="0">
                <a:solidFill>
                  <a:srgbClr val="FF0000"/>
                </a:solidFill>
              </a:rPr>
              <a:t>SLOAN</a:t>
            </a:r>
            <a:r>
              <a:rPr lang="en-US" sz="2000" dirty="0"/>
              <a:t>.  </a:t>
            </a:r>
            <a:r>
              <a:rPr lang="en-US" sz="2000" i="1" dirty="0"/>
              <a:t>Permanent Alliance?  NATO and the Transatlantic Bargain from Truman to Obama</a:t>
            </a:r>
            <a:r>
              <a:rPr lang="en-US" sz="2000" dirty="0"/>
              <a:t> (Continuum International Publishing Group, Inc, 2010)</a:t>
            </a:r>
          </a:p>
          <a:p>
            <a:r>
              <a:rPr lang="en-US" sz="2000" dirty="0"/>
              <a:t>David </a:t>
            </a:r>
            <a:r>
              <a:rPr lang="en-US" sz="2000" dirty="0">
                <a:solidFill>
                  <a:srgbClr val="FF0000"/>
                </a:solidFill>
              </a:rPr>
              <a:t>YOST</a:t>
            </a:r>
            <a:r>
              <a:rPr lang="en-US" sz="2000" dirty="0"/>
              <a:t>.  </a:t>
            </a:r>
            <a:r>
              <a:rPr lang="en-US" sz="2000" i="1" dirty="0"/>
              <a:t>NATO’s Balancing Act</a:t>
            </a:r>
            <a:r>
              <a:rPr lang="en-US" sz="2000" dirty="0"/>
              <a:t> (Washington: US Institute of Peace, 2014</a:t>
            </a:r>
            <a:r>
              <a:rPr lang="en-US" sz="2000" dirty="0" smtClean="0"/>
              <a:t>)</a:t>
            </a:r>
          </a:p>
          <a:p>
            <a:r>
              <a:rPr lang="en-US" sz="2000" dirty="0" smtClean="0">
                <a:solidFill>
                  <a:srgbClr val="008000"/>
                </a:solidFill>
              </a:rPr>
              <a:t>Other readings distributed electronically through IS</a:t>
            </a:r>
            <a:endParaRPr lang="en-US" sz="2000" dirty="0">
              <a:solidFill>
                <a:srgbClr val="008000"/>
              </a:solidFill>
            </a:endParaRPr>
          </a:p>
          <a:p>
            <a:endParaRPr lang="en-US" sz="2000" dirty="0"/>
          </a:p>
        </p:txBody>
      </p:sp>
    </p:spTree>
    <p:extLst>
      <p:ext uri="{BB962C8B-B14F-4D97-AF65-F5344CB8AC3E}">
        <p14:creationId xmlns:p14="http://schemas.microsoft.com/office/powerpoint/2010/main" val="201200156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23 March</a:t>
            </a:r>
            <a:endParaRPr lang="en-US" dirty="0"/>
          </a:p>
        </p:txBody>
      </p:sp>
      <p:sp>
        <p:nvSpPr>
          <p:cNvPr id="3" name="Content Placeholder 2"/>
          <p:cNvSpPr>
            <a:spLocks noGrp="1"/>
          </p:cNvSpPr>
          <p:nvPr>
            <p:ph idx="1"/>
          </p:nvPr>
        </p:nvSpPr>
        <p:spPr/>
        <p:txBody>
          <a:bodyPr>
            <a:normAutofit/>
          </a:bodyPr>
          <a:lstStyle/>
          <a:p>
            <a:r>
              <a:rPr lang="en-US" i="1" u="sng" dirty="0" smtClean="0"/>
              <a:t>NATO &amp; Post-Cold War Conflicts: The Balkans</a:t>
            </a:r>
          </a:p>
          <a:p>
            <a:r>
              <a:rPr lang="en-US" dirty="0" smtClean="0">
                <a:solidFill>
                  <a:srgbClr val="800000"/>
                </a:solidFill>
              </a:rPr>
              <a:t>Essay </a:t>
            </a:r>
            <a:r>
              <a:rPr lang="en-US" u="sng" dirty="0" smtClean="0">
                <a:solidFill>
                  <a:srgbClr val="800000"/>
                </a:solidFill>
              </a:rPr>
              <a:t>#3</a:t>
            </a:r>
            <a:r>
              <a:rPr lang="en-US" dirty="0" smtClean="0">
                <a:solidFill>
                  <a:srgbClr val="800000"/>
                </a:solidFill>
              </a:rPr>
              <a:t> DUE IN CLASS:</a:t>
            </a:r>
          </a:p>
          <a:p>
            <a:pPr lvl="1"/>
            <a:r>
              <a:rPr lang="en-US" i="1" dirty="0" smtClean="0">
                <a:solidFill>
                  <a:srgbClr val="008000"/>
                </a:solidFill>
              </a:rPr>
              <a:t>Has NATO enlargement increased European security?</a:t>
            </a:r>
          </a:p>
          <a:p>
            <a:pPr lvl="2"/>
            <a:r>
              <a:rPr lang="en-US" i="1" dirty="0" smtClean="0">
                <a:solidFill>
                  <a:srgbClr val="008000"/>
                </a:solidFill>
              </a:rPr>
              <a:t>Why or Why not?  </a:t>
            </a:r>
            <a:r>
              <a:rPr lang="en-US" i="1" dirty="0" smtClean="0">
                <a:solidFill>
                  <a:srgbClr val="800000"/>
                </a:solidFill>
              </a:rPr>
              <a:t>Address counter-arguments</a:t>
            </a:r>
            <a:endParaRPr lang="en-US" dirty="0" smtClean="0">
              <a:solidFill>
                <a:srgbClr val="800000"/>
              </a:solidFill>
            </a:endParaRPr>
          </a:p>
          <a:p>
            <a:r>
              <a:rPr lang="en-US" dirty="0" smtClean="0"/>
              <a:t>Reading Assignment:</a:t>
            </a:r>
          </a:p>
          <a:p>
            <a:pPr lvl="1"/>
            <a:r>
              <a:rPr lang="en-US" dirty="0" smtClean="0"/>
              <a:t>Sloan, Chapter 8 </a:t>
            </a:r>
            <a:r>
              <a:rPr lang="en-US" i="1" dirty="0">
                <a:solidFill>
                  <a:srgbClr val="800000"/>
                </a:solidFill>
              </a:rPr>
              <a:t>[in FSS </a:t>
            </a:r>
            <a:r>
              <a:rPr lang="en-US" i="1" dirty="0" smtClean="0">
                <a:solidFill>
                  <a:srgbClr val="800000"/>
                </a:solidFill>
              </a:rPr>
              <a:t>library]</a:t>
            </a:r>
            <a:endParaRPr lang="en-US" dirty="0" smtClean="0"/>
          </a:p>
          <a:p>
            <a:pPr lvl="1"/>
            <a:r>
              <a:rPr lang="en-US" dirty="0" smtClean="0"/>
              <a:t>Webber, “The Kosovo War” </a:t>
            </a:r>
            <a:r>
              <a:rPr lang="en-US" i="1" dirty="0" smtClean="0">
                <a:solidFill>
                  <a:srgbClr val="800000"/>
                </a:solidFill>
              </a:rPr>
              <a:t>[posted in IS]</a:t>
            </a:r>
          </a:p>
          <a:p>
            <a:pPr lvl="1"/>
            <a:r>
              <a:rPr lang="en-US" dirty="0" smtClean="0">
                <a:solidFill>
                  <a:srgbClr val="000000"/>
                </a:solidFill>
              </a:rPr>
              <a:t>Aybet &amp; Moore, Chapter 8 </a:t>
            </a:r>
            <a:r>
              <a:rPr lang="en-US" i="1" dirty="0" smtClean="0">
                <a:solidFill>
                  <a:srgbClr val="800000"/>
                </a:solidFill>
              </a:rPr>
              <a:t>[in FSS library]</a:t>
            </a:r>
            <a:endParaRPr lang="en-US" i="1" dirty="0"/>
          </a:p>
        </p:txBody>
      </p:sp>
    </p:spTree>
    <p:extLst>
      <p:ext uri="{BB962C8B-B14F-4D97-AF65-F5344CB8AC3E}">
        <p14:creationId xmlns:p14="http://schemas.microsoft.com/office/powerpoint/2010/main" val="3821600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Discussion</a:t>
            </a:r>
            <a:endParaRPr lang="en-US" dirty="0"/>
          </a:p>
        </p:txBody>
      </p:sp>
      <p:sp>
        <p:nvSpPr>
          <p:cNvPr id="3" name="Content Placeholder 2"/>
          <p:cNvSpPr>
            <a:spLocks noGrp="1"/>
          </p:cNvSpPr>
          <p:nvPr>
            <p:ph type="body" idx="1"/>
          </p:nvPr>
        </p:nvSpPr>
        <p:spPr/>
        <p:txBody>
          <a:bodyPr/>
          <a:lstStyle/>
          <a:p>
            <a:pPr marL="0" indent="0">
              <a:buNone/>
            </a:pPr>
            <a:r>
              <a:rPr lang="en-US" dirty="0" smtClean="0"/>
              <a:t>Are there limits to NATO enlargement?  What &amp; why?</a:t>
            </a:r>
            <a:endParaRPr lang="en-US" dirty="0"/>
          </a:p>
        </p:txBody>
      </p:sp>
    </p:spTree>
    <p:extLst>
      <p:ext uri="{BB962C8B-B14F-4D97-AF65-F5344CB8AC3E}">
        <p14:creationId xmlns:p14="http://schemas.microsoft.com/office/powerpoint/2010/main" val="430370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NATO &amp; Post-Cold War Conflicts: The Balkans</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IV</a:t>
            </a:r>
          </a:p>
          <a:p>
            <a:r>
              <a:rPr lang="en-US" sz="2400" dirty="0" smtClean="0"/>
              <a:t>23 March 2017</a:t>
            </a:r>
            <a:endParaRPr lang="en-US" sz="2400" dirty="0"/>
          </a:p>
        </p:txBody>
      </p:sp>
    </p:spTree>
    <p:extLst>
      <p:ext uri="{BB962C8B-B14F-4D97-AF65-F5344CB8AC3E}">
        <p14:creationId xmlns:p14="http://schemas.microsoft.com/office/powerpoint/2010/main" val="62563767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Yugoslav Civil War</a:t>
            </a:r>
            <a:endParaRPr lang="en-US" dirty="0"/>
          </a:p>
        </p:txBody>
      </p:sp>
      <p:sp>
        <p:nvSpPr>
          <p:cNvPr id="3" name="Content Placeholder 2"/>
          <p:cNvSpPr>
            <a:spLocks noGrp="1"/>
          </p:cNvSpPr>
          <p:nvPr>
            <p:ph idx="1"/>
          </p:nvPr>
        </p:nvSpPr>
        <p:spPr>
          <a:xfrm>
            <a:off x="739774" y="2770094"/>
            <a:ext cx="7947025" cy="3267169"/>
          </a:xfrm>
        </p:spPr>
        <p:txBody>
          <a:bodyPr>
            <a:noAutofit/>
          </a:bodyPr>
          <a:lstStyle/>
          <a:p>
            <a:r>
              <a:rPr lang="en-US" dirty="0" smtClean="0"/>
              <a:t>1980: death of Tito </a:t>
            </a:r>
            <a:r>
              <a:rPr lang="mr-IN" dirty="0" smtClean="0"/>
              <a:t>…</a:t>
            </a:r>
            <a:r>
              <a:rPr lang="en-US" dirty="0" smtClean="0"/>
              <a:t> power-sharing arrangements</a:t>
            </a:r>
          </a:p>
          <a:p>
            <a:r>
              <a:rPr lang="en-US" dirty="0" smtClean="0"/>
              <a:t>1989: Milosevic at 600</a:t>
            </a:r>
            <a:r>
              <a:rPr lang="en-US" baseline="30000" dirty="0" smtClean="0"/>
              <a:t>th</a:t>
            </a:r>
            <a:r>
              <a:rPr lang="en-US" dirty="0" smtClean="0"/>
              <a:t> anniversary of Battle of Kosovo</a:t>
            </a:r>
          </a:p>
          <a:p>
            <a:r>
              <a:rPr lang="en-US" dirty="0" smtClean="0"/>
              <a:t>1991: Slovenia &amp; Croatia declare independence</a:t>
            </a:r>
          </a:p>
          <a:p>
            <a:r>
              <a:rPr lang="en-US" dirty="0" smtClean="0"/>
              <a:t>1992: Bosnia declares independence </a:t>
            </a:r>
            <a:r>
              <a:rPr lang="mr-IN" dirty="0" smtClean="0"/>
              <a:t>…</a:t>
            </a:r>
            <a:r>
              <a:rPr lang="en-US" dirty="0" smtClean="0"/>
              <a:t> Sarajevo shelling</a:t>
            </a:r>
          </a:p>
          <a:p>
            <a:r>
              <a:rPr lang="en-US" dirty="0" smtClean="0"/>
              <a:t>1993: UN 6 x “Safe Areas” </a:t>
            </a:r>
            <a:r>
              <a:rPr lang="mr-IN" dirty="0" smtClean="0"/>
              <a:t>…</a:t>
            </a:r>
            <a:r>
              <a:rPr lang="en-US" dirty="0" smtClean="0"/>
              <a:t> </a:t>
            </a:r>
            <a:r>
              <a:rPr lang="en-US" i="1" dirty="0" smtClean="0"/>
              <a:t>[Srebrenica massacre 1995]</a:t>
            </a:r>
          </a:p>
          <a:p>
            <a:r>
              <a:rPr lang="en-US" dirty="0" smtClean="0"/>
              <a:t>1994: NATO first air combat sorties</a:t>
            </a:r>
          </a:p>
          <a:p>
            <a:r>
              <a:rPr lang="en-US" dirty="0" smtClean="0"/>
              <a:t>1995: Dayton Peace Accords re Bosnia</a:t>
            </a:r>
          </a:p>
          <a:p>
            <a:r>
              <a:rPr lang="en-US" dirty="0" smtClean="0"/>
              <a:t>1995: NATO IFOR (32 states; 52,000 troops); SFOR til 2004</a:t>
            </a:r>
          </a:p>
          <a:p>
            <a:endParaRPr lang="en-US" dirty="0"/>
          </a:p>
        </p:txBody>
      </p:sp>
    </p:spTree>
    <p:extLst>
      <p:ext uri="{BB962C8B-B14F-4D97-AF65-F5344CB8AC3E}">
        <p14:creationId xmlns:p14="http://schemas.microsoft.com/office/powerpoint/2010/main" val="25729829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Spillover to Kosovo</a:t>
            </a:r>
            <a:endParaRPr lang="en-US" dirty="0"/>
          </a:p>
        </p:txBody>
      </p:sp>
      <p:sp>
        <p:nvSpPr>
          <p:cNvPr id="3" name="Content Placeholder 2"/>
          <p:cNvSpPr>
            <a:spLocks noGrp="1"/>
          </p:cNvSpPr>
          <p:nvPr>
            <p:ph idx="1"/>
          </p:nvPr>
        </p:nvSpPr>
        <p:spPr>
          <a:xfrm>
            <a:off x="739774" y="2770094"/>
            <a:ext cx="7760759" cy="3267169"/>
          </a:xfrm>
        </p:spPr>
        <p:txBody>
          <a:bodyPr/>
          <a:lstStyle/>
          <a:p>
            <a:r>
              <a:rPr lang="en-US" dirty="0" smtClean="0"/>
              <a:t>Albanian/Muslim enclave in Serbia (Serb enclave within)</a:t>
            </a:r>
          </a:p>
          <a:p>
            <a:pPr lvl="1"/>
            <a:r>
              <a:rPr lang="en-US" dirty="0" smtClean="0"/>
              <a:t>Autonomous region status revoked 1989 by Milosevic</a:t>
            </a:r>
          </a:p>
          <a:p>
            <a:pPr lvl="1"/>
            <a:r>
              <a:rPr lang="en-US" dirty="0" smtClean="0"/>
              <a:t>Kosovo Liberation Army formed 1991 </a:t>
            </a:r>
            <a:r>
              <a:rPr lang="mr-IN" dirty="0" smtClean="0"/>
              <a:t>…</a:t>
            </a:r>
            <a:r>
              <a:rPr lang="en-US" dirty="0" smtClean="0"/>
              <a:t> attacks 1995</a:t>
            </a:r>
          </a:p>
          <a:p>
            <a:pPr lvl="2"/>
            <a:r>
              <a:rPr lang="en-US" dirty="0" smtClean="0"/>
              <a:t>Spiral of violence &amp; atrocities</a:t>
            </a:r>
          </a:p>
          <a:p>
            <a:r>
              <a:rPr lang="en-US" dirty="0" smtClean="0"/>
              <a:t>Sep 1998 </a:t>
            </a:r>
            <a:r>
              <a:rPr lang="mr-IN" dirty="0" smtClean="0"/>
              <a:t>–</a:t>
            </a:r>
            <a:r>
              <a:rPr lang="en-US" dirty="0" smtClean="0"/>
              <a:t> UNSC Resolution ~ 250,000 refugees</a:t>
            </a:r>
          </a:p>
          <a:p>
            <a:pPr lvl="1"/>
            <a:r>
              <a:rPr lang="en-US" dirty="0" smtClean="0"/>
              <a:t>Next day </a:t>
            </a:r>
            <a:r>
              <a:rPr lang="mr-IN" dirty="0" smtClean="0"/>
              <a:t>…</a:t>
            </a:r>
            <a:r>
              <a:rPr lang="en-US" dirty="0" smtClean="0"/>
              <a:t> NATO “activation warning”</a:t>
            </a:r>
            <a:endParaRPr lang="en-US" dirty="0"/>
          </a:p>
          <a:p>
            <a:pPr lvl="1"/>
            <a:r>
              <a:rPr lang="en-US" dirty="0" smtClean="0"/>
              <a:t>30 January 1999 </a:t>
            </a:r>
            <a:r>
              <a:rPr lang="mr-IN" dirty="0" smtClean="0"/>
              <a:t>…</a:t>
            </a:r>
            <a:r>
              <a:rPr lang="en-US" dirty="0" smtClean="0"/>
              <a:t> NAC gave “preauthorization” of bombing</a:t>
            </a:r>
          </a:p>
          <a:p>
            <a:pPr lvl="1"/>
            <a:r>
              <a:rPr lang="en-US" dirty="0" smtClean="0"/>
              <a:t>23 March-3 June </a:t>
            </a:r>
            <a:r>
              <a:rPr lang="mr-IN" dirty="0" smtClean="0"/>
              <a:t>–</a:t>
            </a:r>
            <a:r>
              <a:rPr lang="en-US" dirty="0" smtClean="0"/>
              <a:t> bombing campaign</a:t>
            </a:r>
          </a:p>
        </p:txBody>
      </p:sp>
    </p:spTree>
    <p:extLst>
      <p:ext uri="{BB962C8B-B14F-4D97-AF65-F5344CB8AC3E}">
        <p14:creationId xmlns:p14="http://schemas.microsoft.com/office/powerpoint/2010/main" val="40537417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a:t>
            </a:r>
            <a:endParaRPr lang="en-US" dirty="0"/>
          </a:p>
        </p:txBody>
      </p:sp>
      <p:sp>
        <p:nvSpPr>
          <p:cNvPr id="3" name="Content Placeholder 2"/>
          <p:cNvSpPr>
            <a:spLocks noGrp="1"/>
          </p:cNvSpPr>
          <p:nvPr>
            <p:ph idx="1"/>
          </p:nvPr>
        </p:nvSpPr>
        <p:spPr>
          <a:xfrm>
            <a:off x="739774" y="2770094"/>
            <a:ext cx="7947026" cy="3267169"/>
          </a:xfrm>
        </p:spPr>
        <p:txBody>
          <a:bodyPr>
            <a:noAutofit/>
          </a:bodyPr>
          <a:lstStyle/>
          <a:p>
            <a:r>
              <a:rPr lang="en-US" sz="2000" dirty="0" smtClean="0"/>
              <a:t>There is a difference between “legal” and “legitimate”</a:t>
            </a:r>
          </a:p>
          <a:p>
            <a:pPr lvl="1"/>
            <a:r>
              <a:rPr lang="en-US" sz="1800" i="1" dirty="0" smtClean="0">
                <a:solidFill>
                  <a:srgbClr val="008000"/>
                </a:solidFill>
              </a:rPr>
              <a:t>The sometimes inadequacy of law and diplomacy</a:t>
            </a:r>
          </a:p>
          <a:p>
            <a:r>
              <a:rPr lang="en-US" sz="2000" dirty="0" smtClean="0"/>
              <a:t>Force in the pursuit of peace is justified</a:t>
            </a:r>
          </a:p>
          <a:p>
            <a:pPr lvl="1"/>
            <a:r>
              <a:rPr lang="en-US" sz="1800" i="1" dirty="0" smtClean="0">
                <a:solidFill>
                  <a:srgbClr val="008000"/>
                </a:solidFill>
              </a:rPr>
              <a:t>But it still may not succeed</a:t>
            </a:r>
          </a:p>
          <a:p>
            <a:r>
              <a:rPr lang="en-US" sz="2000" dirty="0" smtClean="0"/>
              <a:t>Military force can change the “situation on the ground”</a:t>
            </a:r>
          </a:p>
          <a:p>
            <a:pPr lvl="1"/>
            <a:r>
              <a:rPr lang="en-US" sz="1800" i="1" dirty="0" smtClean="0">
                <a:solidFill>
                  <a:srgbClr val="008000"/>
                </a:solidFill>
              </a:rPr>
              <a:t>But it may not always “compel” a political solution</a:t>
            </a:r>
            <a:endParaRPr lang="en-US" sz="1800" dirty="0" smtClean="0">
              <a:solidFill>
                <a:srgbClr val="008000"/>
              </a:solidFill>
            </a:endParaRPr>
          </a:p>
          <a:p>
            <a:r>
              <a:rPr lang="en-US" sz="2000" dirty="0" smtClean="0"/>
              <a:t>If force is used, then be clear about the objectives</a:t>
            </a:r>
          </a:p>
          <a:p>
            <a:pPr lvl="1"/>
            <a:r>
              <a:rPr lang="mr-IN" sz="1800" i="1" dirty="0" smtClean="0">
                <a:solidFill>
                  <a:srgbClr val="008000"/>
                </a:solidFill>
              </a:rPr>
              <a:t>…</a:t>
            </a:r>
            <a:r>
              <a:rPr lang="en-US" sz="1800" i="1" dirty="0" smtClean="0">
                <a:solidFill>
                  <a:srgbClr val="008000"/>
                </a:solidFill>
              </a:rPr>
              <a:t> which must be </a:t>
            </a:r>
            <a:r>
              <a:rPr lang="en-US" sz="1800" i="1" dirty="0" smtClean="0">
                <a:solidFill>
                  <a:srgbClr val="800000"/>
                </a:solidFill>
              </a:rPr>
              <a:t>political</a:t>
            </a:r>
            <a:r>
              <a:rPr lang="en-US" sz="1800" i="1" dirty="0" smtClean="0">
                <a:solidFill>
                  <a:srgbClr val="008000"/>
                </a:solidFill>
              </a:rPr>
              <a:t>, not military</a:t>
            </a:r>
          </a:p>
          <a:p>
            <a:r>
              <a:rPr lang="en-US" sz="2000" dirty="0" smtClean="0"/>
              <a:t>Diplomacy is necessary before using military force </a:t>
            </a:r>
            <a:r>
              <a:rPr lang="mr-IN" sz="2000" dirty="0" smtClean="0"/>
              <a:t>…</a:t>
            </a:r>
            <a:endParaRPr lang="en-US" sz="2000" dirty="0" smtClean="0"/>
          </a:p>
          <a:p>
            <a:pPr lvl="1"/>
            <a:r>
              <a:rPr lang="mr-IN" sz="1800" i="1" dirty="0" smtClean="0">
                <a:solidFill>
                  <a:srgbClr val="008000"/>
                </a:solidFill>
              </a:rPr>
              <a:t>…</a:t>
            </a:r>
            <a:r>
              <a:rPr lang="en-US" sz="1800" i="1" dirty="0" smtClean="0">
                <a:solidFill>
                  <a:srgbClr val="008000"/>
                </a:solidFill>
              </a:rPr>
              <a:t> and just as necessary afterwards to avoid renewed conflict</a:t>
            </a:r>
            <a:endParaRPr lang="en-US" sz="1800" i="1" dirty="0">
              <a:solidFill>
                <a:srgbClr val="008000"/>
              </a:solidFill>
            </a:endParaRPr>
          </a:p>
        </p:txBody>
      </p:sp>
    </p:spTree>
    <p:extLst>
      <p:ext uri="{BB962C8B-B14F-4D97-AF65-F5344CB8AC3E}">
        <p14:creationId xmlns:p14="http://schemas.microsoft.com/office/powerpoint/2010/main" val="42242253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30 March</a:t>
            </a:r>
            <a:endParaRPr lang="en-US" dirty="0"/>
          </a:p>
        </p:txBody>
      </p:sp>
      <p:sp>
        <p:nvSpPr>
          <p:cNvPr id="3" name="Content Placeholder 2"/>
          <p:cNvSpPr>
            <a:spLocks noGrp="1"/>
          </p:cNvSpPr>
          <p:nvPr>
            <p:ph idx="1"/>
          </p:nvPr>
        </p:nvSpPr>
        <p:spPr/>
        <p:txBody>
          <a:bodyPr>
            <a:normAutofit/>
          </a:bodyPr>
          <a:lstStyle/>
          <a:p>
            <a:r>
              <a:rPr lang="en-US" i="1" u="sng" dirty="0" smtClean="0"/>
              <a:t>NATO &amp; Post-9.11 Conflicts: Afghanistan, Iraq, Libya, Syria</a:t>
            </a:r>
          </a:p>
          <a:p>
            <a:r>
              <a:rPr lang="en-US" dirty="0" smtClean="0">
                <a:solidFill>
                  <a:srgbClr val="800000"/>
                </a:solidFill>
              </a:rPr>
              <a:t>Essay </a:t>
            </a:r>
            <a:r>
              <a:rPr lang="en-US" u="sng" dirty="0" smtClean="0">
                <a:solidFill>
                  <a:srgbClr val="800000"/>
                </a:solidFill>
              </a:rPr>
              <a:t>#4</a:t>
            </a:r>
            <a:r>
              <a:rPr lang="en-US" dirty="0" smtClean="0">
                <a:solidFill>
                  <a:srgbClr val="800000"/>
                </a:solidFill>
              </a:rPr>
              <a:t> DUE IN CLASS:</a:t>
            </a:r>
          </a:p>
          <a:p>
            <a:pPr lvl="1"/>
            <a:r>
              <a:rPr lang="en-US" i="1" dirty="0" smtClean="0">
                <a:solidFill>
                  <a:srgbClr val="008000"/>
                </a:solidFill>
              </a:rPr>
              <a:t>How can NATO ensure peace in the Balkans?</a:t>
            </a:r>
            <a:endParaRPr lang="en-US" dirty="0" smtClean="0">
              <a:solidFill>
                <a:srgbClr val="008000"/>
              </a:solidFill>
            </a:endParaRPr>
          </a:p>
          <a:p>
            <a:r>
              <a:rPr lang="en-US" dirty="0" smtClean="0"/>
              <a:t>Reading Assignment:</a:t>
            </a:r>
          </a:p>
          <a:p>
            <a:pPr lvl="1"/>
            <a:r>
              <a:rPr lang="en-US" dirty="0" smtClean="0"/>
              <a:t>Sloan, Chapters 9 &amp; 11 </a:t>
            </a:r>
            <a:r>
              <a:rPr lang="en-US" i="1" dirty="0" smtClean="0">
                <a:solidFill>
                  <a:srgbClr val="800000"/>
                </a:solidFill>
              </a:rPr>
              <a:t>[</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Yost, Chapters 4 &amp; 5 </a:t>
            </a:r>
            <a:r>
              <a:rPr lang="en-US" i="1" dirty="0">
                <a:solidFill>
                  <a:srgbClr val="800000"/>
                </a:solidFill>
              </a:rPr>
              <a:t>[in FSS library</a:t>
            </a:r>
            <a:r>
              <a:rPr lang="en-US" i="1" dirty="0" smtClean="0">
                <a:solidFill>
                  <a:srgbClr val="800000"/>
                </a:solidFill>
              </a:rPr>
              <a:t>]</a:t>
            </a:r>
            <a:endParaRPr lang="en-US" i="1" dirty="0">
              <a:solidFill>
                <a:srgbClr val="800000"/>
              </a:solidFill>
            </a:endParaRPr>
          </a:p>
        </p:txBody>
      </p:sp>
    </p:spTree>
    <p:extLst>
      <p:ext uri="{BB962C8B-B14F-4D97-AF65-F5344CB8AC3E}">
        <p14:creationId xmlns:p14="http://schemas.microsoft.com/office/powerpoint/2010/main" val="4241052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Discussion</a:t>
            </a:r>
            <a:endParaRPr lang="en-US" dirty="0"/>
          </a:p>
        </p:txBody>
      </p:sp>
      <p:sp>
        <p:nvSpPr>
          <p:cNvPr id="3" name="Content Placeholder 2"/>
          <p:cNvSpPr>
            <a:spLocks noGrp="1"/>
          </p:cNvSpPr>
          <p:nvPr>
            <p:ph type="body" idx="1"/>
          </p:nvPr>
        </p:nvSpPr>
        <p:spPr/>
        <p:txBody>
          <a:bodyPr/>
          <a:lstStyle/>
          <a:p>
            <a:pPr marL="0" indent="0">
              <a:buNone/>
            </a:pPr>
            <a:r>
              <a:rPr lang="en-US" dirty="0" smtClean="0"/>
              <a:t>How should we assess NATO’s actions in the Balkans?</a:t>
            </a:r>
            <a:endParaRPr lang="en-US" dirty="0"/>
          </a:p>
        </p:txBody>
      </p:sp>
    </p:spTree>
    <p:extLst>
      <p:ext uri="{BB962C8B-B14F-4D97-AF65-F5344CB8AC3E}">
        <p14:creationId xmlns:p14="http://schemas.microsoft.com/office/powerpoint/2010/main" val="43037084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NATO &amp; Post 9.11 Conflicts: Afghan, Iraq, Libya, Syria</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V</a:t>
            </a:r>
          </a:p>
          <a:p>
            <a:r>
              <a:rPr lang="en-US" dirty="0" smtClean="0"/>
              <a:t>30</a:t>
            </a:r>
            <a:r>
              <a:rPr lang="en-US" sz="2400" dirty="0" smtClean="0"/>
              <a:t> March 2017</a:t>
            </a:r>
            <a:endParaRPr lang="en-US" sz="2400" dirty="0"/>
          </a:p>
        </p:txBody>
      </p:sp>
    </p:spTree>
    <p:extLst>
      <p:ext uri="{BB962C8B-B14F-4D97-AF65-F5344CB8AC3E}">
        <p14:creationId xmlns:p14="http://schemas.microsoft.com/office/powerpoint/2010/main" val="62563767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6 April</a:t>
            </a:r>
            <a:endParaRPr lang="en-US" dirty="0"/>
          </a:p>
        </p:txBody>
      </p:sp>
      <p:sp>
        <p:nvSpPr>
          <p:cNvPr id="3" name="Content Placeholder 2"/>
          <p:cNvSpPr>
            <a:spLocks noGrp="1"/>
          </p:cNvSpPr>
          <p:nvPr>
            <p:ph idx="1"/>
          </p:nvPr>
        </p:nvSpPr>
        <p:spPr>
          <a:xfrm>
            <a:off x="739775" y="2770094"/>
            <a:ext cx="7662864" cy="3456707"/>
          </a:xfrm>
        </p:spPr>
        <p:txBody>
          <a:bodyPr>
            <a:noAutofit/>
          </a:bodyPr>
          <a:lstStyle/>
          <a:p>
            <a:r>
              <a:rPr lang="en-US" i="1" u="sng" dirty="0" smtClean="0"/>
              <a:t>NATO, Russia, &amp; Ukraine</a:t>
            </a:r>
          </a:p>
          <a:p>
            <a:r>
              <a:rPr lang="en-US" dirty="0" smtClean="0"/>
              <a:t>Essay </a:t>
            </a:r>
            <a:r>
              <a:rPr lang="en-US" u="sng" dirty="0" smtClean="0"/>
              <a:t>#5</a:t>
            </a:r>
            <a:r>
              <a:rPr lang="en-US" dirty="0" smtClean="0"/>
              <a:t> DUE IN CLASS:</a:t>
            </a:r>
          </a:p>
          <a:p>
            <a:pPr lvl="1"/>
            <a:r>
              <a:rPr lang="en-US" i="1" dirty="0" smtClean="0">
                <a:solidFill>
                  <a:srgbClr val="FF0000"/>
                </a:solidFill>
              </a:rPr>
              <a:t>CHANGE</a:t>
            </a:r>
            <a:r>
              <a:rPr lang="en-US" i="1" dirty="0" smtClean="0">
                <a:solidFill>
                  <a:srgbClr val="008000"/>
                </a:solidFill>
              </a:rPr>
              <a:t>: 1 page </a:t>
            </a:r>
            <a:r>
              <a:rPr lang="mr-IN" i="1" dirty="0" smtClean="0">
                <a:solidFill>
                  <a:srgbClr val="008000"/>
                </a:solidFill>
              </a:rPr>
              <a:t>…</a:t>
            </a:r>
            <a:r>
              <a:rPr lang="en-US" i="1" dirty="0" smtClean="0">
                <a:solidFill>
                  <a:srgbClr val="008000"/>
                </a:solidFill>
              </a:rPr>
              <a:t> </a:t>
            </a:r>
            <a:r>
              <a:rPr lang="en-US" i="1" dirty="0" smtClean="0">
                <a:solidFill>
                  <a:srgbClr val="FF0000"/>
                </a:solidFill>
              </a:rPr>
              <a:t>What should be NATO’s future priorities?</a:t>
            </a:r>
            <a:endParaRPr lang="en-US" dirty="0" smtClean="0">
              <a:solidFill>
                <a:srgbClr val="FF0000"/>
              </a:solidFill>
            </a:endParaRPr>
          </a:p>
          <a:p>
            <a:r>
              <a:rPr lang="en-US" dirty="0" smtClean="0"/>
              <a:t>Reading Assignment:</a:t>
            </a:r>
          </a:p>
          <a:p>
            <a:pPr lvl="1"/>
            <a:r>
              <a:rPr lang="en-US" dirty="0" smtClean="0"/>
              <a:t>Sloan, Chapter 7 </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Aybet &amp; Moore, Chapter 5 (Smith) </a:t>
            </a:r>
            <a:r>
              <a:rPr lang="en-US" i="1" dirty="0">
                <a:solidFill>
                  <a:srgbClr val="800000"/>
                </a:solidFill>
              </a:rPr>
              <a:t>[in FSS library]</a:t>
            </a:r>
          </a:p>
          <a:p>
            <a:pPr lvl="1"/>
            <a:r>
              <a:rPr lang="en-US" dirty="0"/>
              <a:t>Foerster, </a:t>
            </a:r>
            <a:r>
              <a:rPr lang="en-US" dirty="0" smtClean="0"/>
              <a:t>“NATO’s Return” </a:t>
            </a:r>
            <a:r>
              <a:rPr lang="en-US" i="1" dirty="0">
                <a:solidFill>
                  <a:srgbClr val="800000"/>
                </a:solidFill>
              </a:rPr>
              <a:t>[posted in IS]</a:t>
            </a:r>
          </a:p>
          <a:p>
            <a:pPr lvl="1"/>
            <a:r>
              <a:rPr lang="en-US" dirty="0" smtClean="0"/>
              <a:t>Cecire, “Russia’s Art of War” </a:t>
            </a:r>
            <a:r>
              <a:rPr lang="en-US" i="1" dirty="0" smtClean="0">
                <a:solidFill>
                  <a:srgbClr val="800000"/>
                </a:solidFill>
              </a:rPr>
              <a:t>[posted in IS]</a:t>
            </a:r>
          </a:p>
          <a:p>
            <a:pPr lvl="1"/>
            <a:r>
              <a:rPr lang="en-US" dirty="0" smtClean="0">
                <a:solidFill>
                  <a:srgbClr val="000000"/>
                </a:solidFill>
              </a:rPr>
              <a:t>NATO-Russia-Ukraine documents </a:t>
            </a:r>
            <a:r>
              <a:rPr lang="en-US" i="1" dirty="0" smtClean="0">
                <a:solidFill>
                  <a:srgbClr val="800000"/>
                </a:solidFill>
              </a:rPr>
              <a:t>[NATO website]</a:t>
            </a:r>
            <a:endParaRPr lang="en-US" i="1" dirty="0"/>
          </a:p>
        </p:txBody>
      </p:sp>
    </p:spTree>
    <p:extLst>
      <p:ext uri="{BB962C8B-B14F-4D97-AF65-F5344CB8AC3E}">
        <p14:creationId xmlns:p14="http://schemas.microsoft.com/office/powerpoint/2010/main" val="382160039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Each Session</a:t>
            </a:r>
            <a:endParaRPr lang="en-US" dirty="0"/>
          </a:p>
        </p:txBody>
      </p:sp>
      <p:sp>
        <p:nvSpPr>
          <p:cNvPr id="3" name="Content Placeholder 2"/>
          <p:cNvSpPr>
            <a:spLocks noGrp="1"/>
          </p:cNvSpPr>
          <p:nvPr>
            <p:ph idx="1"/>
          </p:nvPr>
        </p:nvSpPr>
        <p:spPr>
          <a:xfrm>
            <a:off x="739775" y="2770095"/>
            <a:ext cx="7662864" cy="3332790"/>
          </a:xfrm>
        </p:spPr>
        <p:txBody>
          <a:bodyPr>
            <a:normAutofit/>
          </a:bodyPr>
          <a:lstStyle/>
          <a:p>
            <a:r>
              <a:rPr lang="en-US" dirty="0" smtClean="0"/>
              <a:t>Each week </a:t>
            </a:r>
            <a:r>
              <a:rPr lang="mr-IN" dirty="0" smtClean="0"/>
              <a:t>–</a:t>
            </a:r>
            <a:r>
              <a:rPr lang="en-US" dirty="0" smtClean="0"/>
              <a:t> 2 x 90-minute sessions</a:t>
            </a:r>
          </a:p>
          <a:p>
            <a:pPr lvl="1"/>
            <a:r>
              <a:rPr lang="en-US" dirty="0" smtClean="0"/>
              <a:t>0945-1115</a:t>
            </a:r>
            <a:r>
              <a:rPr lang="en-US" dirty="0"/>
              <a:t> </a:t>
            </a:r>
            <a:r>
              <a:rPr lang="mr-IN" dirty="0" smtClean="0"/>
              <a:t>–</a:t>
            </a:r>
            <a:r>
              <a:rPr lang="en-US" dirty="0" smtClean="0"/>
              <a:t> PC</a:t>
            </a:r>
            <a:r>
              <a:rPr lang="en-US" dirty="0"/>
              <a:t>-25 </a:t>
            </a:r>
            <a:r>
              <a:rPr lang="mr-IN" dirty="0" smtClean="0"/>
              <a:t>–</a:t>
            </a:r>
            <a:r>
              <a:rPr lang="en-US" dirty="0" smtClean="0"/>
              <a:t> classroom lecture</a:t>
            </a:r>
          </a:p>
          <a:p>
            <a:pPr lvl="1"/>
            <a:r>
              <a:rPr lang="en-US" dirty="0" smtClean="0"/>
              <a:t>1130-1300</a:t>
            </a:r>
            <a:r>
              <a:rPr lang="en-US" dirty="0"/>
              <a:t> </a:t>
            </a:r>
            <a:r>
              <a:rPr lang="mr-IN" dirty="0" smtClean="0"/>
              <a:t>–</a:t>
            </a:r>
            <a:r>
              <a:rPr lang="en-US" dirty="0"/>
              <a:t> </a:t>
            </a:r>
            <a:r>
              <a:rPr lang="en-US" dirty="0" smtClean="0"/>
              <a:t>U-34 </a:t>
            </a:r>
            <a:r>
              <a:rPr lang="mr-IN" dirty="0" smtClean="0"/>
              <a:t>–</a:t>
            </a:r>
            <a:r>
              <a:rPr lang="en-US" dirty="0" smtClean="0"/>
              <a:t> seminar discussion </a:t>
            </a:r>
            <a:r>
              <a:rPr lang="en-US" i="1" dirty="0" smtClean="0">
                <a:solidFill>
                  <a:srgbClr val="800000"/>
                </a:solidFill>
              </a:rPr>
              <a:t>[see syllabus for ?]</a:t>
            </a:r>
          </a:p>
          <a:p>
            <a:r>
              <a:rPr lang="en-US" dirty="0" smtClean="0">
                <a:solidFill>
                  <a:srgbClr val="000000"/>
                </a:solidFill>
              </a:rPr>
              <a:t>Essays due in class </a:t>
            </a:r>
            <a:r>
              <a:rPr lang="en-US" u="sng" dirty="0" smtClean="0">
                <a:solidFill>
                  <a:srgbClr val="000000"/>
                </a:solidFill>
              </a:rPr>
              <a:t>each</a:t>
            </a:r>
            <a:r>
              <a:rPr lang="en-US" dirty="0" smtClean="0">
                <a:solidFill>
                  <a:srgbClr val="000000"/>
                </a:solidFill>
              </a:rPr>
              <a:t> week </a:t>
            </a:r>
            <a:r>
              <a:rPr lang="en-US" i="1" dirty="0" smtClean="0">
                <a:solidFill>
                  <a:srgbClr val="800000"/>
                </a:solidFill>
              </a:rPr>
              <a:t>(except 1</a:t>
            </a:r>
            <a:r>
              <a:rPr lang="en-US" i="1" baseline="30000" dirty="0" smtClean="0">
                <a:solidFill>
                  <a:srgbClr val="800000"/>
                </a:solidFill>
              </a:rPr>
              <a:t>st</a:t>
            </a:r>
            <a:r>
              <a:rPr lang="en-US" i="1" dirty="0" smtClean="0">
                <a:solidFill>
                  <a:srgbClr val="800000"/>
                </a:solidFill>
              </a:rPr>
              <a:t> and last classes)</a:t>
            </a:r>
          </a:p>
          <a:p>
            <a:r>
              <a:rPr lang="en-US" dirty="0" smtClean="0"/>
              <a:t>Final week (13 April) </a:t>
            </a:r>
            <a:r>
              <a:rPr lang="mr-IN" dirty="0" smtClean="0"/>
              <a:t>–</a:t>
            </a:r>
            <a:r>
              <a:rPr lang="en-US" dirty="0" smtClean="0"/>
              <a:t> Crisis Simulation</a:t>
            </a:r>
          </a:p>
          <a:p>
            <a:pPr lvl="1"/>
            <a:r>
              <a:rPr lang="en-US" dirty="0" smtClean="0"/>
              <a:t>Class will divide into teams, with individual roles</a:t>
            </a:r>
          </a:p>
          <a:p>
            <a:pPr lvl="1"/>
            <a:r>
              <a:rPr lang="en-US" dirty="0" smtClean="0"/>
              <a:t>Context will be hypothetical future crisis</a:t>
            </a:r>
          </a:p>
          <a:p>
            <a:pPr lvl="1"/>
            <a:r>
              <a:rPr lang="en-US" dirty="0" smtClean="0"/>
              <a:t>Simulate NATO decision-making</a:t>
            </a:r>
          </a:p>
        </p:txBody>
      </p:sp>
    </p:spTree>
    <p:extLst>
      <p:ext uri="{BB962C8B-B14F-4D97-AF65-F5344CB8AC3E}">
        <p14:creationId xmlns:p14="http://schemas.microsoft.com/office/powerpoint/2010/main" val="394936457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Post 9.11 Conflicts</a:t>
            </a:r>
            <a:br>
              <a:rPr lang="en-US" sz="4000" dirty="0" smtClean="0"/>
            </a:br>
            <a:r>
              <a:rPr lang="en-US" sz="2800" dirty="0" smtClean="0">
                <a:solidFill>
                  <a:schemeClr val="bg1"/>
                </a:solidFill>
              </a:rPr>
              <a:t>Global NATO?</a:t>
            </a:r>
            <a:endParaRPr lang="en-US" sz="2800" dirty="0">
              <a:solidFill>
                <a:schemeClr val="bg1"/>
              </a:solidFill>
            </a:endParaRPr>
          </a:p>
        </p:txBody>
      </p:sp>
      <p:sp>
        <p:nvSpPr>
          <p:cNvPr id="3" name="Content Placeholder 2"/>
          <p:cNvSpPr>
            <a:spLocks noGrp="1"/>
          </p:cNvSpPr>
          <p:nvPr>
            <p:ph idx="1"/>
          </p:nvPr>
        </p:nvSpPr>
        <p:spPr/>
        <p:txBody>
          <a:bodyPr/>
          <a:lstStyle/>
          <a:p>
            <a:r>
              <a:rPr lang="en-US" dirty="0" smtClean="0">
                <a:solidFill>
                  <a:srgbClr val="008000"/>
                </a:solidFill>
              </a:rPr>
              <a:t>Afghanistan</a:t>
            </a:r>
            <a:r>
              <a:rPr lang="en-US" dirty="0" smtClean="0"/>
              <a:t> ~ response to invocation of Article 5</a:t>
            </a:r>
          </a:p>
          <a:p>
            <a:r>
              <a:rPr lang="en-US" dirty="0" smtClean="0">
                <a:solidFill>
                  <a:srgbClr val="008000"/>
                </a:solidFill>
              </a:rPr>
              <a:t>Iraq</a:t>
            </a:r>
            <a:r>
              <a:rPr lang="en-US" dirty="0" smtClean="0"/>
              <a:t> ~ thanks but no thanks, US</a:t>
            </a:r>
          </a:p>
          <a:p>
            <a:r>
              <a:rPr lang="en-US" dirty="0" smtClean="0">
                <a:solidFill>
                  <a:srgbClr val="008000"/>
                </a:solidFill>
              </a:rPr>
              <a:t>Libya</a:t>
            </a:r>
            <a:r>
              <a:rPr lang="en-US" dirty="0" smtClean="0"/>
              <a:t> ~ France &amp; Italy force NATO’s hand</a:t>
            </a:r>
          </a:p>
          <a:p>
            <a:r>
              <a:rPr lang="en-US" dirty="0" smtClean="0">
                <a:solidFill>
                  <a:srgbClr val="008000"/>
                </a:solidFill>
              </a:rPr>
              <a:t>Syria</a:t>
            </a:r>
            <a:r>
              <a:rPr lang="en-US" dirty="0" smtClean="0"/>
              <a:t> ~ paralysis</a:t>
            </a:r>
          </a:p>
          <a:p>
            <a:endParaRPr lang="en-US" dirty="0"/>
          </a:p>
          <a:p>
            <a:r>
              <a:rPr lang="en-US" i="1" dirty="0" smtClean="0">
                <a:solidFill>
                  <a:srgbClr val="CF0F32"/>
                </a:solidFill>
              </a:rPr>
              <a:t>Is there a pattern?</a:t>
            </a:r>
          </a:p>
          <a:p>
            <a:r>
              <a:rPr lang="en-US" i="1" dirty="0" smtClean="0">
                <a:solidFill>
                  <a:srgbClr val="CF0F32"/>
                </a:solidFill>
              </a:rPr>
              <a:t>Is NATO </a:t>
            </a:r>
            <a:r>
              <a:rPr lang="en-US" i="1" dirty="0" smtClean="0">
                <a:solidFill>
                  <a:srgbClr val="008000"/>
                </a:solidFill>
              </a:rPr>
              <a:t>“stretching its legs” </a:t>
            </a:r>
            <a:r>
              <a:rPr lang="en-US" i="1" dirty="0" smtClean="0">
                <a:solidFill>
                  <a:srgbClr val="CF0F32"/>
                </a:solidFill>
              </a:rPr>
              <a:t>o</a:t>
            </a:r>
            <a:r>
              <a:rPr lang="en-US" i="1" dirty="0" smtClean="0">
                <a:solidFill>
                  <a:srgbClr val="800000"/>
                </a:solidFill>
              </a:rPr>
              <a:t>r </a:t>
            </a:r>
            <a:r>
              <a:rPr lang="en-US" i="1" dirty="0" smtClean="0">
                <a:solidFill>
                  <a:srgbClr val="008000"/>
                </a:solidFill>
              </a:rPr>
              <a:t>“finding its limits”</a:t>
            </a:r>
            <a:r>
              <a:rPr lang="en-US" i="1" dirty="0" smtClean="0">
                <a:solidFill>
                  <a:srgbClr val="800000"/>
                </a:solidFill>
              </a:rPr>
              <a:t>?</a:t>
            </a:r>
          </a:p>
          <a:p>
            <a:pPr marL="0" indent="0">
              <a:buNone/>
            </a:pPr>
            <a:endParaRPr lang="en-US" dirty="0"/>
          </a:p>
        </p:txBody>
      </p:sp>
    </p:spTree>
    <p:extLst>
      <p:ext uri="{BB962C8B-B14F-4D97-AF65-F5344CB8AC3E}">
        <p14:creationId xmlns:p14="http://schemas.microsoft.com/office/powerpoint/2010/main" val="14281600"/>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a:t>
            </a:r>
            <a:endParaRPr lang="en-US" dirty="0"/>
          </a:p>
        </p:txBody>
      </p:sp>
      <p:sp>
        <p:nvSpPr>
          <p:cNvPr id="3" name="Content Placeholder 2"/>
          <p:cNvSpPr>
            <a:spLocks noGrp="1"/>
          </p:cNvSpPr>
          <p:nvPr>
            <p:ph idx="1"/>
          </p:nvPr>
        </p:nvSpPr>
        <p:spPr>
          <a:xfrm>
            <a:off x="739774" y="2770094"/>
            <a:ext cx="7947026" cy="3267169"/>
          </a:xfrm>
        </p:spPr>
        <p:txBody>
          <a:bodyPr>
            <a:noAutofit/>
          </a:bodyPr>
          <a:lstStyle/>
          <a:p>
            <a:r>
              <a:rPr lang="en-US" dirty="0" smtClean="0"/>
              <a:t>Initially U.S. reluctant to engage NATO in Afghanistan</a:t>
            </a:r>
          </a:p>
          <a:p>
            <a:pPr lvl="1"/>
            <a:r>
              <a:rPr lang="en-US" i="1" dirty="0" smtClean="0">
                <a:solidFill>
                  <a:srgbClr val="008000"/>
                </a:solidFill>
              </a:rPr>
              <a:t>“The coalition must not be permitted to determine the mission.”  </a:t>
            </a:r>
            <a:r>
              <a:rPr lang="en-US" dirty="0" smtClean="0"/>
              <a:t>(SecDef Rumsfeld, September 2001)</a:t>
            </a:r>
          </a:p>
          <a:p>
            <a:r>
              <a:rPr lang="en-US" dirty="0" smtClean="0"/>
              <a:t>By December 2001 </a:t>
            </a:r>
            <a:r>
              <a:rPr lang="mr-IN" dirty="0" smtClean="0"/>
              <a:t>…</a:t>
            </a:r>
            <a:r>
              <a:rPr lang="en-US" dirty="0" smtClean="0"/>
              <a:t> Bonn Agreement</a:t>
            </a:r>
          </a:p>
          <a:p>
            <a:pPr lvl="1"/>
            <a:r>
              <a:rPr lang="en-US" dirty="0" smtClean="0"/>
              <a:t>International Security Assistance Force (ISAF)</a:t>
            </a:r>
          </a:p>
          <a:p>
            <a:pPr lvl="2"/>
            <a:r>
              <a:rPr lang="en-US" dirty="0" smtClean="0"/>
              <a:t>UK command </a:t>
            </a:r>
            <a:r>
              <a:rPr lang="mr-IN" dirty="0" smtClean="0"/>
              <a:t>…</a:t>
            </a:r>
            <a:r>
              <a:rPr lang="en-US" dirty="0" smtClean="0"/>
              <a:t> then Turkey </a:t>
            </a:r>
            <a:r>
              <a:rPr lang="mr-IN" dirty="0" smtClean="0"/>
              <a:t>…</a:t>
            </a:r>
            <a:r>
              <a:rPr lang="en-US" dirty="0" smtClean="0"/>
              <a:t> then Germany/Netherlands</a:t>
            </a:r>
          </a:p>
          <a:p>
            <a:r>
              <a:rPr lang="en-US" dirty="0" smtClean="0"/>
              <a:t>August 2003 </a:t>
            </a:r>
            <a:r>
              <a:rPr lang="mr-IN" dirty="0" smtClean="0"/>
              <a:t>–</a:t>
            </a:r>
            <a:r>
              <a:rPr lang="en-US" dirty="0" smtClean="0"/>
              <a:t> NATO officially takes command of ISAF</a:t>
            </a:r>
          </a:p>
          <a:p>
            <a:pPr lvl="1"/>
            <a:r>
              <a:rPr lang="en-US" dirty="0" smtClean="0"/>
              <a:t>6,500 to 10,000 troops in 2003 </a:t>
            </a:r>
            <a:r>
              <a:rPr lang="mr-IN" dirty="0" smtClean="0"/>
              <a:t>…</a:t>
            </a:r>
            <a:r>
              <a:rPr lang="en-US" dirty="0" smtClean="0"/>
              <a:t> over 60,000 by 2009</a:t>
            </a:r>
          </a:p>
          <a:p>
            <a:pPr lvl="1"/>
            <a:r>
              <a:rPr lang="en-US" dirty="0" smtClean="0"/>
              <a:t>Operation Enduring Freedom </a:t>
            </a:r>
            <a:r>
              <a:rPr lang="mr-IN" dirty="0" smtClean="0"/>
              <a:t>…</a:t>
            </a:r>
            <a:r>
              <a:rPr lang="en-US" dirty="0" smtClean="0"/>
              <a:t> additional 38,500 U.S. troops</a:t>
            </a:r>
            <a:endParaRPr lang="en-US" dirty="0"/>
          </a:p>
        </p:txBody>
      </p:sp>
    </p:spTree>
    <p:extLst>
      <p:ext uri="{BB962C8B-B14F-4D97-AF65-F5344CB8AC3E}">
        <p14:creationId xmlns:p14="http://schemas.microsoft.com/office/powerpoint/2010/main" val="1657570775"/>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 -- An Assessment </a:t>
            </a:r>
            <a:endParaRPr lang="en-US" dirty="0"/>
          </a:p>
        </p:txBody>
      </p:sp>
      <p:sp>
        <p:nvSpPr>
          <p:cNvPr id="3" name="Content Placeholder 2"/>
          <p:cNvSpPr>
            <a:spLocks noGrp="1"/>
          </p:cNvSpPr>
          <p:nvPr>
            <p:ph idx="1"/>
          </p:nvPr>
        </p:nvSpPr>
        <p:spPr/>
        <p:txBody>
          <a:bodyPr>
            <a:noAutofit/>
          </a:bodyPr>
          <a:lstStyle/>
          <a:p>
            <a:r>
              <a:rPr lang="en-US" i="1" u="sng" dirty="0" smtClean="0">
                <a:solidFill>
                  <a:srgbClr val="008000"/>
                </a:solidFill>
              </a:rPr>
              <a:t>The Good News:</a:t>
            </a:r>
          </a:p>
          <a:p>
            <a:pPr lvl="1"/>
            <a:r>
              <a:rPr lang="en-US" dirty="0" smtClean="0"/>
              <a:t>NATO comprehensive support </a:t>
            </a:r>
            <a:r>
              <a:rPr lang="en-US" i="1" u="sng" dirty="0" smtClean="0">
                <a:solidFill>
                  <a:srgbClr val="008000"/>
                </a:solidFill>
              </a:rPr>
              <a:t>in spite of </a:t>
            </a:r>
            <a:r>
              <a:rPr lang="en-US" dirty="0" smtClean="0"/>
              <a:t>Iraq War</a:t>
            </a:r>
          </a:p>
          <a:p>
            <a:pPr lvl="1"/>
            <a:r>
              <a:rPr lang="en-US" dirty="0" smtClean="0"/>
              <a:t>Alliance consensus over a decade in global mission despite challenges in Afghanistan and domestic support at home</a:t>
            </a:r>
          </a:p>
          <a:p>
            <a:pPr lvl="1"/>
            <a:r>
              <a:rPr lang="en-US" dirty="0" smtClean="0"/>
              <a:t>Some effective reconstruction efforts</a:t>
            </a:r>
          </a:p>
        </p:txBody>
      </p:sp>
    </p:spTree>
    <p:extLst>
      <p:ext uri="{BB962C8B-B14F-4D97-AF65-F5344CB8AC3E}">
        <p14:creationId xmlns:p14="http://schemas.microsoft.com/office/powerpoint/2010/main" val="880268590"/>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 -- An Assessment </a:t>
            </a:r>
            <a:endParaRPr lang="en-US" dirty="0"/>
          </a:p>
        </p:txBody>
      </p:sp>
      <p:sp>
        <p:nvSpPr>
          <p:cNvPr id="3" name="Content Placeholder 2"/>
          <p:cNvSpPr>
            <a:spLocks noGrp="1"/>
          </p:cNvSpPr>
          <p:nvPr>
            <p:ph idx="1"/>
          </p:nvPr>
        </p:nvSpPr>
        <p:spPr/>
        <p:txBody>
          <a:bodyPr>
            <a:noAutofit/>
          </a:bodyPr>
          <a:lstStyle/>
          <a:p>
            <a:r>
              <a:rPr lang="en-US" i="1" u="sng" dirty="0" smtClean="0">
                <a:solidFill>
                  <a:srgbClr val="008000"/>
                </a:solidFill>
              </a:rPr>
              <a:t>The Good News:</a:t>
            </a:r>
          </a:p>
          <a:p>
            <a:pPr lvl="1"/>
            <a:r>
              <a:rPr lang="en-US" dirty="0" smtClean="0"/>
              <a:t>NATO comprehensive support </a:t>
            </a:r>
            <a:r>
              <a:rPr lang="en-US" i="1" u="sng" dirty="0" smtClean="0">
                <a:solidFill>
                  <a:srgbClr val="008000"/>
                </a:solidFill>
              </a:rPr>
              <a:t>in spite of </a:t>
            </a:r>
            <a:r>
              <a:rPr lang="en-US" dirty="0" smtClean="0"/>
              <a:t>Iraq War</a:t>
            </a:r>
          </a:p>
          <a:p>
            <a:pPr lvl="1"/>
            <a:r>
              <a:rPr lang="en-US" dirty="0" smtClean="0"/>
              <a:t>Alliance consensus over a decade in global mission despite challenges in Afghanistan and domestic support at home</a:t>
            </a:r>
          </a:p>
          <a:p>
            <a:pPr lvl="1"/>
            <a:r>
              <a:rPr lang="en-US" dirty="0" smtClean="0"/>
              <a:t>Some effective reconstruction efforts</a:t>
            </a:r>
          </a:p>
          <a:p>
            <a:r>
              <a:rPr lang="en-US" i="1" u="sng" dirty="0" smtClean="0">
                <a:solidFill>
                  <a:srgbClr val="CF0F32"/>
                </a:solidFill>
              </a:rPr>
              <a:t>The Bad News:</a:t>
            </a:r>
          </a:p>
          <a:p>
            <a:pPr lvl="1"/>
            <a:r>
              <a:rPr lang="en-US" dirty="0" smtClean="0"/>
              <a:t>As a counterinsurgency effort, it has not been a success</a:t>
            </a:r>
          </a:p>
          <a:p>
            <a:pPr lvl="1"/>
            <a:r>
              <a:rPr lang="en-US" dirty="0" smtClean="0"/>
              <a:t>No consensus on priorities:</a:t>
            </a:r>
          </a:p>
          <a:p>
            <a:pPr lvl="2"/>
            <a:r>
              <a:rPr lang="en-US" dirty="0" smtClean="0"/>
              <a:t>Counterterrorism vs Counterinsurgency vs Reconstruction</a:t>
            </a:r>
            <a:endParaRPr lang="en-US" dirty="0"/>
          </a:p>
        </p:txBody>
      </p:sp>
    </p:spTree>
    <p:extLst>
      <p:ext uri="{BB962C8B-B14F-4D97-AF65-F5344CB8AC3E}">
        <p14:creationId xmlns:p14="http://schemas.microsoft.com/office/powerpoint/2010/main" val="3186441160"/>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Iraq 2003</a:t>
            </a:r>
            <a:endParaRPr lang="en-US" dirty="0"/>
          </a:p>
        </p:txBody>
      </p:sp>
      <p:sp>
        <p:nvSpPr>
          <p:cNvPr id="3" name="Content Placeholder 2"/>
          <p:cNvSpPr>
            <a:spLocks noGrp="1"/>
          </p:cNvSpPr>
          <p:nvPr>
            <p:ph idx="1"/>
          </p:nvPr>
        </p:nvSpPr>
        <p:spPr/>
        <p:txBody>
          <a:bodyPr>
            <a:noAutofit/>
          </a:bodyPr>
          <a:lstStyle/>
          <a:p>
            <a:r>
              <a:rPr lang="en-US" dirty="0" smtClean="0"/>
              <a:t>2002 UN Security Council debate</a:t>
            </a:r>
          </a:p>
          <a:p>
            <a:pPr lvl="1"/>
            <a:r>
              <a:rPr lang="en-US" dirty="0" smtClean="0"/>
              <a:t>U.S. &amp; UK vs. France &amp; Germany</a:t>
            </a:r>
          </a:p>
          <a:p>
            <a:pPr lvl="1"/>
            <a:r>
              <a:rPr lang="en-US" dirty="0" smtClean="0"/>
              <a:t>No “trigger”</a:t>
            </a:r>
          </a:p>
          <a:p>
            <a:pPr lvl="1"/>
            <a:r>
              <a:rPr lang="en-US" dirty="0" smtClean="0"/>
              <a:t>No credible connection between Saddam &amp; 9.11</a:t>
            </a:r>
          </a:p>
          <a:p>
            <a:pPr lvl="1"/>
            <a:r>
              <a:rPr lang="en-US" dirty="0" smtClean="0"/>
              <a:t>“coalition of the willing: U.S., UK, Poland, Spain </a:t>
            </a:r>
            <a:r>
              <a:rPr lang="en-US" i="1" u="sng" dirty="0" smtClean="0">
                <a:solidFill>
                  <a:srgbClr val="800000"/>
                </a:solidFill>
              </a:rPr>
              <a:t>[why?]</a:t>
            </a:r>
          </a:p>
          <a:p>
            <a:r>
              <a:rPr lang="en-US" dirty="0" smtClean="0"/>
              <a:t>March 2003-June 2004 </a:t>
            </a:r>
            <a:r>
              <a:rPr lang="mr-IN" dirty="0" smtClean="0"/>
              <a:t>…</a:t>
            </a:r>
            <a:r>
              <a:rPr lang="en-US" dirty="0" smtClean="0"/>
              <a:t> war &amp; U.S. occupation</a:t>
            </a:r>
          </a:p>
          <a:p>
            <a:pPr lvl="1"/>
            <a:r>
              <a:rPr lang="en-US" dirty="0" smtClean="0"/>
              <a:t>NATO officially on the sidelines</a:t>
            </a:r>
          </a:p>
          <a:p>
            <a:pPr lvl="1"/>
            <a:r>
              <a:rPr lang="en-US" dirty="0" smtClean="0"/>
              <a:t>Others (e.g. Germany) joined post-war training effort, once Iraqi sovereignty restored </a:t>
            </a:r>
            <a:r>
              <a:rPr lang="mr-IN" dirty="0" smtClean="0"/>
              <a:t>…</a:t>
            </a:r>
            <a:r>
              <a:rPr lang="en-US" dirty="0" smtClean="0"/>
              <a:t> </a:t>
            </a:r>
            <a:r>
              <a:rPr lang="en-US" i="1" dirty="0" smtClean="0">
                <a:solidFill>
                  <a:srgbClr val="008000"/>
                </a:solidFill>
              </a:rPr>
              <a:t>but impact?</a:t>
            </a:r>
            <a:endParaRPr lang="en-US" i="1" dirty="0">
              <a:solidFill>
                <a:srgbClr val="008000"/>
              </a:solidFill>
            </a:endParaRPr>
          </a:p>
        </p:txBody>
      </p:sp>
    </p:spTree>
    <p:extLst>
      <p:ext uri="{BB962C8B-B14F-4D97-AF65-F5344CB8AC3E}">
        <p14:creationId xmlns:p14="http://schemas.microsoft.com/office/powerpoint/2010/main" val="894280265"/>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Libya 2011</a:t>
            </a:r>
            <a:endParaRPr lang="en-US" dirty="0"/>
          </a:p>
        </p:txBody>
      </p:sp>
      <p:sp>
        <p:nvSpPr>
          <p:cNvPr id="3" name="Content Placeholder 2"/>
          <p:cNvSpPr>
            <a:spLocks noGrp="1"/>
          </p:cNvSpPr>
          <p:nvPr>
            <p:ph idx="1"/>
          </p:nvPr>
        </p:nvSpPr>
        <p:spPr/>
        <p:txBody>
          <a:bodyPr>
            <a:noAutofit/>
          </a:bodyPr>
          <a:lstStyle/>
          <a:p>
            <a:r>
              <a:rPr lang="en-US" dirty="0" smtClean="0"/>
              <a:t>February 2011 </a:t>
            </a:r>
            <a:r>
              <a:rPr lang="mr-IN" dirty="0" smtClean="0"/>
              <a:t>–</a:t>
            </a:r>
            <a:r>
              <a:rPr lang="en-US" dirty="0" smtClean="0"/>
              <a:t> Libyan “Arab Spring” uprisings</a:t>
            </a:r>
          </a:p>
          <a:p>
            <a:r>
              <a:rPr lang="en-US" dirty="0" smtClean="0"/>
              <a:t>UNSC </a:t>
            </a:r>
            <a:r>
              <a:rPr lang="mr-IN" dirty="0" smtClean="0"/>
              <a:t>–</a:t>
            </a:r>
            <a:r>
              <a:rPr lang="en-US" dirty="0" smtClean="0"/>
              <a:t> sanctions, froze bank assets, arms embargo, war crimes to ICC</a:t>
            </a:r>
          </a:p>
          <a:p>
            <a:r>
              <a:rPr lang="en-US" dirty="0" smtClean="0"/>
              <a:t>Arab League suspended Qaddafi, asked for no-fly zone</a:t>
            </a:r>
          </a:p>
          <a:p>
            <a:r>
              <a:rPr lang="en-US" dirty="0" smtClean="0"/>
              <a:t>UNSCR 1973 authorized states, “regional organizations”</a:t>
            </a:r>
          </a:p>
          <a:p>
            <a:pPr lvl="1"/>
            <a:r>
              <a:rPr lang="en-US" i="1" dirty="0" smtClean="0">
                <a:solidFill>
                  <a:srgbClr val="008000"/>
                </a:solidFill>
              </a:rPr>
              <a:t>“</a:t>
            </a:r>
            <a:r>
              <a:rPr lang="mr-IN" i="1" dirty="0" smtClean="0">
                <a:solidFill>
                  <a:srgbClr val="008000"/>
                </a:solidFill>
              </a:rPr>
              <a:t>…</a:t>
            </a:r>
            <a:r>
              <a:rPr lang="en-US" i="1" dirty="0">
                <a:solidFill>
                  <a:srgbClr val="008000"/>
                </a:solidFill>
              </a:rPr>
              <a:t> </a:t>
            </a:r>
            <a:r>
              <a:rPr lang="en-US" i="1" dirty="0" smtClean="0">
                <a:solidFill>
                  <a:srgbClr val="008000"/>
                </a:solidFill>
              </a:rPr>
              <a:t>all necessary means to protect civilians </a:t>
            </a:r>
            <a:r>
              <a:rPr lang="mr-IN" i="1" dirty="0" smtClean="0">
                <a:solidFill>
                  <a:srgbClr val="008000"/>
                </a:solidFill>
              </a:rPr>
              <a:t>…</a:t>
            </a:r>
            <a:r>
              <a:rPr lang="en-US" i="1" dirty="0" smtClean="0">
                <a:solidFill>
                  <a:srgbClr val="008000"/>
                </a:solidFill>
              </a:rPr>
              <a:t>” </a:t>
            </a:r>
            <a:r>
              <a:rPr lang="en-US" i="1" dirty="0" smtClean="0">
                <a:solidFill>
                  <a:srgbClr val="CF0F32"/>
                </a:solidFill>
              </a:rPr>
              <a:t>[meaning Qaddafi]</a:t>
            </a:r>
          </a:p>
          <a:p>
            <a:pPr lvl="1"/>
            <a:r>
              <a:rPr lang="en-US" i="1" dirty="0" smtClean="0">
                <a:solidFill>
                  <a:srgbClr val="008000"/>
                </a:solidFill>
              </a:rPr>
              <a:t>“</a:t>
            </a:r>
            <a:r>
              <a:rPr lang="mr-IN" i="1" dirty="0" smtClean="0">
                <a:solidFill>
                  <a:srgbClr val="008000"/>
                </a:solidFill>
              </a:rPr>
              <a:t>…</a:t>
            </a:r>
            <a:r>
              <a:rPr lang="en-US" i="1" dirty="0" smtClean="0">
                <a:solidFill>
                  <a:srgbClr val="008000"/>
                </a:solidFill>
              </a:rPr>
              <a:t> </a:t>
            </a:r>
            <a:r>
              <a:rPr lang="en-US" i="1" dirty="0" smtClean="0">
                <a:solidFill>
                  <a:srgbClr val="CF0F32"/>
                </a:solidFill>
              </a:rPr>
              <a:t>excluding </a:t>
            </a:r>
            <a:r>
              <a:rPr lang="en-US" i="1" dirty="0">
                <a:solidFill>
                  <a:srgbClr val="008000"/>
                </a:solidFill>
              </a:rPr>
              <a:t>a foreign occupation force of any form on any part of Libyan </a:t>
            </a:r>
            <a:r>
              <a:rPr lang="en-US" i="1" dirty="0" smtClean="0">
                <a:solidFill>
                  <a:srgbClr val="008000"/>
                </a:solidFill>
              </a:rPr>
              <a:t>territory</a:t>
            </a:r>
          </a:p>
          <a:p>
            <a:pPr lvl="1"/>
            <a:r>
              <a:rPr lang="en-US" dirty="0" smtClean="0"/>
              <a:t>First</a:t>
            </a:r>
            <a:r>
              <a:rPr lang="en-US" dirty="0"/>
              <a:t> </a:t>
            </a:r>
            <a:r>
              <a:rPr lang="en-US" dirty="0" smtClean="0"/>
              <a:t>invocation of “Responsibility to Protect”</a:t>
            </a:r>
            <a:endParaRPr lang="en-US" dirty="0"/>
          </a:p>
          <a:p>
            <a:pPr lvl="1"/>
            <a:endParaRPr lang="en-US" dirty="0" smtClean="0"/>
          </a:p>
          <a:p>
            <a:endParaRPr lang="en-US" dirty="0"/>
          </a:p>
        </p:txBody>
      </p:sp>
    </p:spTree>
    <p:extLst>
      <p:ext uri="{BB962C8B-B14F-4D97-AF65-F5344CB8AC3E}">
        <p14:creationId xmlns:p14="http://schemas.microsoft.com/office/powerpoint/2010/main" val="2912080476"/>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Syria</a:t>
            </a:r>
            <a:endParaRPr lang="en-US" dirty="0"/>
          </a:p>
        </p:txBody>
      </p:sp>
      <p:sp>
        <p:nvSpPr>
          <p:cNvPr id="3" name="Content Placeholder 2"/>
          <p:cNvSpPr>
            <a:spLocks noGrp="1"/>
          </p:cNvSpPr>
          <p:nvPr>
            <p:ph idx="1"/>
          </p:nvPr>
        </p:nvSpPr>
        <p:spPr/>
        <p:txBody>
          <a:bodyPr/>
          <a:lstStyle/>
          <a:p>
            <a:r>
              <a:rPr lang="en-US" dirty="0" smtClean="0"/>
              <a:t>Limits to coalition</a:t>
            </a:r>
          </a:p>
          <a:p>
            <a:pPr lvl="1"/>
            <a:r>
              <a:rPr lang="en-US" dirty="0" smtClean="0"/>
              <a:t>No UNSC Resolution</a:t>
            </a:r>
          </a:p>
          <a:p>
            <a:pPr lvl="1"/>
            <a:r>
              <a:rPr lang="en-US" dirty="0" smtClean="0"/>
              <a:t>No Alliance consensus</a:t>
            </a:r>
          </a:p>
          <a:p>
            <a:pPr lvl="1"/>
            <a:r>
              <a:rPr lang="en-US" dirty="0" smtClean="0"/>
              <a:t>Inevitable conflict with Russia</a:t>
            </a:r>
          </a:p>
          <a:p>
            <a:pPr lvl="1"/>
            <a:r>
              <a:rPr lang="en-US" dirty="0" smtClean="0"/>
              <a:t>Complications with Turkey</a:t>
            </a:r>
          </a:p>
          <a:p>
            <a:pPr lvl="1"/>
            <a:r>
              <a:rPr lang="en-US" dirty="0" smtClean="0"/>
              <a:t>NATO SecGen: “use of force would complicate matters </a:t>
            </a:r>
            <a:r>
              <a:rPr lang="mr-IN" dirty="0" smtClean="0"/>
              <a:t>…</a:t>
            </a:r>
            <a:r>
              <a:rPr lang="en-US" dirty="0" smtClean="0"/>
              <a:t>”</a:t>
            </a:r>
          </a:p>
          <a:p>
            <a:pPr lvl="1"/>
            <a:endParaRPr lang="en-US" dirty="0"/>
          </a:p>
          <a:p>
            <a:pPr marL="349250" lvl="1" indent="0">
              <a:buNone/>
            </a:pPr>
            <a:endParaRPr lang="en-US" dirty="0"/>
          </a:p>
        </p:txBody>
      </p:sp>
    </p:spTree>
    <p:extLst>
      <p:ext uri="{BB962C8B-B14F-4D97-AF65-F5344CB8AC3E}">
        <p14:creationId xmlns:p14="http://schemas.microsoft.com/office/powerpoint/2010/main" val="4202590216"/>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NATO?</a:t>
            </a:r>
            <a:endParaRPr lang="en-US" dirty="0"/>
          </a:p>
        </p:txBody>
      </p:sp>
      <p:sp>
        <p:nvSpPr>
          <p:cNvPr id="3" name="Content Placeholder 2"/>
          <p:cNvSpPr>
            <a:spLocks noGrp="1"/>
          </p:cNvSpPr>
          <p:nvPr>
            <p:ph idx="1"/>
          </p:nvPr>
        </p:nvSpPr>
        <p:spPr/>
        <p:txBody>
          <a:bodyPr/>
          <a:lstStyle/>
          <a:p>
            <a:r>
              <a:rPr lang="en-US" dirty="0" smtClean="0"/>
              <a:t>Clear competence when:</a:t>
            </a:r>
          </a:p>
          <a:p>
            <a:pPr lvl="1"/>
            <a:r>
              <a:rPr lang="en-US" dirty="0" smtClean="0"/>
              <a:t>Backing by UN Security Council resolution</a:t>
            </a:r>
          </a:p>
          <a:p>
            <a:pPr lvl="1"/>
            <a:r>
              <a:rPr lang="en-US" dirty="0" smtClean="0"/>
              <a:t>European allies not otherwise directly involved</a:t>
            </a:r>
          </a:p>
          <a:p>
            <a:pPr lvl="1"/>
            <a:r>
              <a:rPr lang="en-US" dirty="0" smtClean="0"/>
              <a:t>Defined political objectives</a:t>
            </a:r>
          </a:p>
          <a:p>
            <a:pPr lvl="1"/>
            <a:r>
              <a:rPr lang="en-US" dirty="0" smtClean="0"/>
              <a:t>Confined role of military force</a:t>
            </a:r>
          </a:p>
          <a:p>
            <a:pPr lvl="1"/>
            <a:r>
              <a:rPr lang="en-US" dirty="0" smtClean="0"/>
              <a:t>Not a diversion from more “core” missions</a:t>
            </a:r>
          </a:p>
          <a:p>
            <a:pPr marL="349250" lvl="1" indent="0">
              <a:buNone/>
            </a:pPr>
            <a:endParaRPr lang="en-US" dirty="0" smtClean="0"/>
          </a:p>
          <a:p>
            <a:pPr marL="349250" lvl="1" indent="0">
              <a:buNone/>
            </a:pPr>
            <a:r>
              <a:rPr lang="en-US" i="1" dirty="0" smtClean="0">
                <a:solidFill>
                  <a:srgbClr val="CF0F32"/>
                </a:solidFill>
              </a:rPr>
              <a:t>Are Afghanistan and Libya exceptions or harbingers?</a:t>
            </a:r>
            <a:endParaRPr lang="en-US" i="1" dirty="0">
              <a:solidFill>
                <a:srgbClr val="CF0F32"/>
              </a:solidFill>
            </a:endParaRPr>
          </a:p>
        </p:txBody>
      </p:sp>
    </p:spTree>
    <p:extLst>
      <p:ext uri="{BB962C8B-B14F-4D97-AF65-F5344CB8AC3E}">
        <p14:creationId xmlns:p14="http://schemas.microsoft.com/office/powerpoint/2010/main" val="4098068965"/>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Lessons Learned?</a:t>
            </a:r>
            <a:br>
              <a:rPr lang="en-US" sz="4000" dirty="0" smtClean="0"/>
            </a:br>
            <a:r>
              <a:rPr lang="en-US" sz="2800" i="1" dirty="0" smtClean="0">
                <a:solidFill>
                  <a:schemeClr val="bg1"/>
                </a:solidFill>
              </a:rPr>
              <a:t>Would you change any of these from Balkans?</a:t>
            </a:r>
            <a:r>
              <a:rPr lang="en-US" sz="4000" dirty="0" smtClean="0"/>
              <a:t>	</a:t>
            </a:r>
            <a:endParaRPr lang="en-US" sz="4000" dirty="0"/>
          </a:p>
        </p:txBody>
      </p:sp>
      <p:sp>
        <p:nvSpPr>
          <p:cNvPr id="3" name="Content Placeholder 2"/>
          <p:cNvSpPr>
            <a:spLocks noGrp="1"/>
          </p:cNvSpPr>
          <p:nvPr>
            <p:ph idx="1"/>
          </p:nvPr>
        </p:nvSpPr>
        <p:spPr>
          <a:xfrm>
            <a:off x="739774" y="2770094"/>
            <a:ext cx="7947026" cy="3267169"/>
          </a:xfrm>
        </p:spPr>
        <p:txBody>
          <a:bodyPr>
            <a:noAutofit/>
          </a:bodyPr>
          <a:lstStyle/>
          <a:p>
            <a:r>
              <a:rPr lang="en-US" sz="2000" dirty="0" smtClean="0"/>
              <a:t>There is a difference between “legal” and “legitimate”</a:t>
            </a:r>
          </a:p>
          <a:p>
            <a:pPr lvl="1"/>
            <a:r>
              <a:rPr lang="en-US" sz="1800" i="1" dirty="0" smtClean="0">
                <a:solidFill>
                  <a:srgbClr val="008000"/>
                </a:solidFill>
              </a:rPr>
              <a:t>The sometimes inadequacy of law and diplomacy</a:t>
            </a:r>
          </a:p>
          <a:p>
            <a:r>
              <a:rPr lang="en-US" sz="2000" dirty="0" smtClean="0"/>
              <a:t>Force in the pursuit of peace is justified</a:t>
            </a:r>
          </a:p>
          <a:p>
            <a:pPr lvl="1"/>
            <a:r>
              <a:rPr lang="en-US" sz="1800" i="1" dirty="0" smtClean="0">
                <a:solidFill>
                  <a:srgbClr val="008000"/>
                </a:solidFill>
              </a:rPr>
              <a:t>But it still may not succeed</a:t>
            </a:r>
          </a:p>
          <a:p>
            <a:r>
              <a:rPr lang="en-US" sz="2000" dirty="0" smtClean="0"/>
              <a:t>Military force can change the “situation on the ground”</a:t>
            </a:r>
          </a:p>
          <a:p>
            <a:pPr lvl="1"/>
            <a:r>
              <a:rPr lang="en-US" sz="1800" i="1" dirty="0" smtClean="0">
                <a:solidFill>
                  <a:srgbClr val="008000"/>
                </a:solidFill>
              </a:rPr>
              <a:t>But it may not always “compel” a political solution</a:t>
            </a:r>
            <a:endParaRPr lang="en-US" sz="1800" dirty="0" smtClean="0">
              <a:solidFill>
                <a:srgbClr val="008000"/>
              </a:solidFill>
            </a:endParaRPr>
          </a:p>
          <a:p>
            <a:r>
              <a:rPr lang="en-US" sz="2000" dirty="0" smtClean="0"/>
              <a:t>If force is used, then be clear about the objectives</a:t>
            </a:r>
          </a:p>
          <a:p>
            <a:pPr lvl="1"/>
            <a:r>
              <a:rPr lang="mr-IN" sz="1800" i="1" dirty="0" smtClean="0">
                <a:solidFill>
                  <a:srgbClr val="008000"/>
                </a:solidFill>
              </a:rPr>
              <a:t>…</a:t>
            </a:r>
            <a:r>
              <a:rPr lang="en-US" sz="1800" i="1" dirty="0" smtClean="0">
                <a:solidFill>
                  <a:srgbClr val="008000"/>
                </a:solidFill>
              </a:rPr>
              <a:t> which must be </a:t>
            </a:r>
            <a:r>
              <a:rPr lang="en-US" sz="1800" i="1" dirty="0" smtClean="0">
                <a:solidFill>
                  <a:srgbClr val="800000"/>
                </a:solidFill>
              </a:rPr>
              <a:t>political</a:t>
            </a:r>
            <a:r>
              <a:rPr lang="en-US" sz="1800" i="1" dirty="0" smtClean="0">
                <a:solidFill>
                  <a:srgbClr val="008000"/>
                </a:solidFill>
              </a:rPr>
              <a:t>, not military</a:t>
            </a:r>
          </a:p>
          <a:p>
            <a:r>
              <a:rPr lang="en-US" sz="2000" dirty="0" smtClean="0"/>
              <a:t>Diplomacy is necessary before using military force </a:t>
            </a:r>
            <a:r>
              <a:rPr lang="mr-IN" sz="2000" dirty="0" smtClean="0"/>
              <a:t>…</a:t>
            </a:r>
            <a:endParaRPr lang="en-US" sz="2000" dirty="0" smtClean="0"/>
          </a:p>
          <a:p>
            <a:pPr lvl="1"/>
            <a:r>
              <a:rPr lang="mr-IN" sz="1800" i="1" dirty="0" smtClean="0">
                <a:solidFill>
                  <a:srgbClr val="008000"/>
                </a:solidFill>
              </a:rPr>
              <a:t>…</a:t>
            </a:r>
            <a:r>
              <a:rPr lang="en-US" sz="1800" i="1" dirty="0" smtClean="0">
                <a:solidFill>
                  <a:srgbClr val="008000"/>
                </a:solidFill>
              </a:rPr>
              <a:t> and just as necessary afterwards to avoid renewed conflict</a:t>
            </a:r>
            <a:endParaRPr lang="en-US" sz="1800" i="1" dirty="0">
              <a:solidFill>
                <a:srgbClr val="008000"/>
              </a:solidFill>
            </a:endParaRPr>
          </a:p>
        </p:txBody>
      </p:sp>
    </p:spTree>
    <p:extLst>
      <p:ext uri="{BB962C8B-B14F-4D97-AF65-F5344CB8AC3E}">
        <p14:creationId xmlns:p14="http://schemas.microsoft.com/office/powerpoint/2010/main" val="2044954853"/>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6 April</a:t>
            </a:r>
            <a:endParaRPr lang="en-US" dirty="0"/>
          </a:p>
        </p:txBody>
      </p:sp>
      <p:sp>
        <p:nvSpPr>
          <p:cNvPr id="3" name="Content Placeholder 2"/>
          <p:cNvSpPr>
            <a:spLocks noGrp="1"/>
          </p:cNvSpPr>
          <p:nvPr>
            <p:ph idx="1"/>
          </p:nvPr>
        </p:nvSpPr>
        <p:spPr>
          <a:xfrm>
            <a:off x="739775" y="2770094"/>
            <a:ext cx="7662864" cy="3456707"/>
          </a:xfrm>
        </p:spPr>
        <p:txBody>
          <a:bodyPr>
            <a:noAutofit/>
          </a:bodyPr>
          <a:lstStyle/>
          <a:p>
            <a:r>
              <a:rPr lang="en-US" i="1" u="sng" dirty="0" smtClean="0"/>
              <a:t>NATO, Russia, &amp; Ukraine</a:t>
            </a:r>
          </a:p>
          <a:p>
            <a:r>
              <a:rPr lang="en-US" dirty="0" smtClean="0"/>
              <a:t>Essay </a:t>
            </a:r>
            <a:r>
              <a:rPr lang="en-US" u="sng" dirty="0" smtClean="0"/>
              <a:t>#5</a:t>
            </a:r>
            <a:r>
              <a:rPr lang="en-US" dirty="0" smtClean="0"/>
              <a:t> DUE IN CLASS:</a:t>
            </a:r>
          </a:p>
          <a:p>
            <a:pPr lvl="1"/>
            <a:r>
              <a:rPr lang="en-US" i="1" dirty="0" smtClean="0">
                <a:solidFill>
                  <a:srgbClr val="FF0000"/>
                </a:solidFill>
              </a:rPr>
              <a:t>CHANGE</a:t>
            </a:r>
            <a:r>
              <a:rPr lang="en-US" i="1" dirty="0" smtClean="0">
                <a:solidFill>
                  <a:srgbClr val="008000"/>
                </a:solidFill>
              </a:rPr>
              <a:t>: 1 page </a:t>
            </a:r>
            <a:r>
              <a:rPr lang="mr-IN" i="1" dirty="0" smtClean="0">
                <a:solidFill>
                  <a:srgbClr val="008000"/>
                </a:solidFill>
              </a:rPr>
              <a:t>…</a:t>
            </a:r>
            <a:r>
              <a:rPr lang="en-US" i="1" dirty="0" smtClean="0">
                <a:solidFill>
                  <a:srgbClr val="008000"/>
                </a:solidFill>
              </a:rPr>
              <a:t> </a:t>
            </a:r>
            <a:r>
              <a:rPr lang="en-US" i="1" dirty="0" smtClean="0">
                <a:solidFill>
                  <a:srgbClr val="FF0000"/>
                </a:solidFill>
              </a:rPr>
              <a:t>What should be NATO’s future priorities?</a:t>
            </a:r>
            <a:endParaRPr lang="en-US" dirty="0" smtClean="0">
              <a:solidFill>
                <a:srgbClr val="FF0000"/>
              </a:solidFill>
            </a:endParaRPr>
          </a:p>
          <a:p>
            <a:r>
              <a:rPr lang="en-US" dirty="0" smtClean="0"/>
              <a:t>Reading Assignment:</a:t>
            </a:r>
          </a:p>
          <a:p>
            <a:pPr lvl="1"/>
            <a:r>
              <a:rPr lang="en-US" dirty="0" smtClean="0"/>
              <a:t>Sloan, Chapter 7 </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Aybet &amp; Moore, Chapter 5 (Smith) </a:t>
            </a:r>
            <a:r>
              <a:rPr lang="en-US" i="1" dirty="0">
                <a:solidFill>
                  <a:srgbClr val="800000"/>
                </a:solidFill>
              </a:rPr>
              <a:t>[in FSS library]</a:t>
            </a:r>
          </a:p>
          <a:p>
            <a:pPr lvl="1"/>
            <a:r>
              <a:rPr lang="en-US" dirty="0"/>
              <a:t>Foerster, </a:t>
            </a:r>
            <a:r>
              <a:rPr lang="en-US" dirty="0" smtClean="0"/>
              <a:t>“NATO’s Return” </a:t>
            </a:r>
            <a:r>
              <a:rPr lang="en-US" i="1" dirty="0">
                <a:solidFill>
                  <a:srgbClr val="800000"/>
                </a:solidFill>
              </a:rPr>
              <a:t>[posted in IS]</a:t>
            </a:r>
          </a:p>
          <a:p>
            <a:pPr lvl="1"/>
            <a:r>
              <a:rPr lang="en-US" dirty="0" smtClean="0"/>
              <a:t>Cecire, “Russia’s Art of War” </a:t>
            </a:r>
            <a:r>
              <a:rPr lang="en-US" i="1" dirty="0" smtClean="0">
                <a:solidFill>
                  <a:srgbClr val="800000"/>
                </a:solidFill>
              </a:rPr>
              <a:t>[posted in IS]</a:t>
            </a:r>
          </a:p>
          <a:p>
            <a:pPr lvl="1"/>
            <a:r>
              <a:rPr lang="en-US" dirty="0" smtClean="0">
                <a:solidFill>
                  <a:srgbClr val="000000"/>
                </a:solidFill>
              </a:rPr>
              <a:t>NATO-Russia-Ukraine documents </a:t>
            </a:r>
            <a:r>
              <a:rPr lang="en-US" i="1" dirty="0" smtClean="0">
                <a:solidFill>
                  <a:srgbClr val="800000"/>
                </a:solidFill>
              </a:rPr>
              <a:t>[NATO website]</a:t>
            </a:r>
            <a:endParaRPr lang="en-US" i="1" dirty="0"/>
          </a:p>
        </p:txBody>
      </p:sp>
    </p:spTree>
    <p:extLst>
      <p:ext uri="{BB962C8B-B14F-4D97-AF65-F5344CB8AC3E}">
        <p14:creationId xmlns:p14="http://schemas.microsoft.com/office/powerpoint/2010/main" val="31248259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Overview</a:t>
            </a:r>
            <a:endParaRPr lang="en-US" dirty="0"/>
          </a:p>
        </p:txBody>
      </p:sp>
      <p:sp>
        <p:nvSpPr>
          <p:cNvPr id="3" name="Content Placeholder 2"/>
          <p:cNvSpPr>
            <a:spLocks noGrp="1"/>
          </p:cNvSpPr>
          <p:nvPr>
            <p:ph idx="1"/>
          </p:nvPr>
        </p:nvSpPr>
        <p:spPr>
          <a:xfrm>
            <a:off x="739774" y="2770094"/>
            <a:ext cx="8243533" cy="3267169"/>
          </a:xfrm>
        </p:spPr>
        <p:txBody>
          <a:bodyPr>
            <a:noAutofit/>
          </a:bodyPr>
          <a:lstStyle/>
          <a:p>
            <a:pPr>
              <a:buClr>
                <a:srgbClr val="008000"/>
              </a:buClr>
            </a:pPr>
            <a:r>
              <a:rPr lang="en-US" u="sng" dirty="0" smtClean="0">
                <a:solidFill>
                  <a:srgbClr val="008000"/>
                </a:solidFill>
              </a:rPr>
              <a:t>2.3: The Genesis of NATO</a:t>
            </a:r>
          </a:p>
          <a:p>
            <a:pPr>
              <a:buFont typeface="Wingdings" charset="2"/>
              <a:buChar char="²"/>
            </a:pPr>
            <a:r>
              <a:rPr lang="en-US" dirty="0" smtClean="0"/>
              <a:t>9.3: NATO in the Cold War</a:t>
            </a:r>
          </a:p>
          <a:p>
            <a:pPr>
              <a:buFont typeface="Wingdings" charset="2"/>
              <a:buChar char="²"/>
            </a:pPr>
            <a:r>
              <a:rPr lang="en-US" dirty="0" smtClean="0">
                <a:solidFill>
                  <a:schemeClr val="tx1"/>
                </a:solidFill>
              </a:rPr>
              <a:t>16.3: NATO After the Cold War: Dilemmas of Enlargement</a:t>
            </a:r>
          </a:p>
          <a:p>
            <a:pPr marL="342900" lvl="1" indent="-342900">
              <a:buFont typeface="Wingdings" charset="2"/>
              <a:buChar char="²"/>
            </a:pPr>
            <a:r>
              <a:rPr lang="en-US" sz="2200" dirty="0" smtClean="0"/>
              <a:t>23.3: NATO &amp; Post-Cold War Conflicts: The Balkans</a:t>
            </a:r>
          </a:p>
          <a:p>
            <a:pPr>
              <a:buFont typeface="Wingdings" charset="2"/>
              <a:buChar char="²"/>
            </a:pPr>
            <a:r>
              <a:rPr lang="en-US" dirty="0" smtClean="0"/>
              <a:t>30.3: NATO &amp; Post-9.11 Conflicts: Afghan, Iraq, Libya, Syria</a:t>
            </a:r>
            <a:endParaRPr lang="en-US" i="1" dirty="0" smtClean="0">
              <a:solidFill>
                <a:schemeClr val="tx1"/>
              </a:solidFill>
            </a:endParaRPr>
          </a:p>
          <a:p>
            <a:pPr>
              <a:buFont typeface="Wingdings" charset="2"/>
              <a:buChar char="²"/>
            </a:pPr>
            <a:r>
              <a:rPr lang="en-US" dirty="0" smtClean="0">
                <a:solidFill>
                  <a:schemeClr val="tx1"/>
                </a:solidFill>
              </a:rPr>
              <a:t>6.4: NATO, Russia, &amp; Ukraine</a:t>
            </a:r>
          </a:p>
          <a:p>
            <a:pPr>
              <a:buClr>
                <a:srgbClr val="008000"/>
              </a:buClr>
            </a:pPr>
            <a:r>
              <a:rPr lang="en-US" u="sng" dirty="0" smtClean="0">
                <a:solidFill>
                  <a:srgbClr val="008000"/>
                </a:solidFill>
              </a:rPr>
              <a:t>13.4: NATO’s Future: How Will it Respond?</a:t>
            </a:r>
            <a:r>
              <a:rPr lang="en-US" dirty="0" smtClean="0"/>
              <a:t> </a:t>
            </a:r>
            <a:r>
              <a:rPr lang="en-US" i="1" dirty="0" smtClean="0">
                <a:solidFill>
                  <a:srgbClr val="800000"/>
                </a:solidFill>
              </a:rPr>
              <a:t>[crisis simulation]</a:t>
            </a:r>
          </a:p>
          <a:p>
            <a:pPr algn="ctr">
              <a:buFont typeface="Wingdings" charset="2"/>
              <a:buChar char="²"/>
            </a:pPr>
            <a:r>
              <a:rPr lang="en-US" i="1" dirty="0" smtClean="0"/>
              <a:t>Note: 5 essays at beginning of class </a:t>
            </a:r>
            <a:r>
              <a:rPr lang="en-US" i="1" dirty="0" smtClean="0">
                <a:solidFill>
                  <a:srgbClr val="800000"/>
                </a:solidFill>
              </a:rPr>
              <a:t>[</a:t>
            </a:r>
            <a:r>
              <a:rPr lang="en-US" i="1" u="sng" dirty="0" smtClean="0">
                <a:solidFill>
                  <a:srgbClr val="800000"/>
                </a:solidFill>
              </a:rPr>
              <a:t>see syllabus</a:t>
            </a:r>
            <a:r>
              <a:rPr lang="en-US" i="1" dirty="0" smtClean="0">
                <a:solidFill>
                  <a:srgbClr val="800000"/>
                </a:solidFill>
              </a:rPr>
              <a:t>]</a:t>
            </a:r>
            <a:endParaRPr lang="en-US" i="1" dirty="0">
              <a:solidFill>
                <a:srgbClr val="800000"/>
              </a:solidFill>
            </a:endParaRPr>
          </a:p>
        </p:txBody>
      </p:sp>
    </p:spTree>
    <p:extLst>
      <p:ext uri="{BB962C8B-B14F-4D97-AF65-F5344CB8AC3E}">
        <p14:creationId xmlns:p14="http://schemas.microsoft.com/office/powerpoint/2010/main" val="3292722810"/>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Discussion</a:t>
            </a:r>
            <a:endParaRPr lang="en-US" dirty="0"/>
          </a:p>
        </p:txBody>
      </p:sp>
      <p:sp>
        <p:nvSpPr>
          <p:cNvPr id="3" name="Content Placeholder 2"/>
          <p:cNvSpPr>
            <a:spLocks noGrp="1"/>
          </p:cNvSpPr>
          <p:nvPr>
            <p:ph type="body" idx="1"/>
          </p:nvPr>
        </p:nvSpPr>
        <p:spPr/>
        <p:txBody>
          <a:bodyPr/>
          <a:lstStyle/>
          <a:p>
            <a:pPr marL="0" indent="0">
              <a:buNone/>
            </a:pPr>
            <a:r>
              <a:rPr lang="en-US" dirty="0" smtClean="0"/>
              <a:t>How should NATO address conflict in the Middle East?</a:t>
            </a:r>
            <a:endParaRPr lang="en-US" dirty="0"/>
          </a:p>
        </p:txBody>
      </p:sp>
    </p:spTree>
    <p:extLst>
      <p:ext uri="{BB962C8B-B14F-4D97-AF65-F5344CB8AC3E}">
        <p14:creationId xmlns:p14="http://schemas.microsoft.com/office/powerpoint/2010/main" val="4303708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NATO, Russia, &amp; Ukraine</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VI</a:t>
            </a:r>
          </a:p>
          <a:p>
            <a:r>
              <a:rPr lang="en-US" dirty="0" smtClean="0"/>
              <a:t>6 April</a:t>
            </a:r>
            <a:r>
              <a:rPr lang="en-US" sz="2400" dirty="0" smtClean="0"/>
              <a:t> 2017</a:t>
            </a:r>
            <a:endParaRPr lang="en-US" sz="2400" dirty="0"/>
          </a:p>
        </p:txBody>
      </p:sp>
    </p:spTree>
    <p:extLst>
      <p:ext uri="{BB962C8B-B14F-4D97-AF65-F5344CB8AC3E}">
        <p14:creationId xmlns:p14="http://schemas.microsoft.com/office/powerpoint/2010/main" val="625637674"/>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NATO 2010 Strategic Concept</a:t>
            </a:r>
            <a:br>
              <a:rPr lang="en-US" sz="4000" dirty="0" smtClean="0"/>
            </a:br>
            <a:r>
              <a:rPr lang="en-US" sz="2800" dirty="0" smtClean="0">
                <a:solidFill>
                  <a:schemeClr val="bg1"/>
                </a:solidFill>
              </a:rPr>
              <a:t>Active Engagement </a:t>
            </a:r>
            <a:r>
              <a:rPr lang="mr-IN" sz="2800" dirty="0" smtClean="0">
                <a:solidFill>
                  <a:schemeClr val="bg1"/>
                </a:solidFill>
              </a:rPr>
              <a:t>–</a:t>
            </a:r>
            <a:r>
              <a:rPr lang="en-US" sz="2800" dirty="0" smtClean="0">
                <a:solidFill>
                  <a:schemeClr val="bg1"/>
                </a:solidFill>
              </a:rPr>
              <a:t> Modern Defense</a:t>
            </a:r>
            <a:endParaRPr lang="en-US" sz="2800" dirty="0">
              <a:solidFill>
                <a:schemeClr val="bg1"/>
              </a:solidFill>
            </a:endParaRPr>
          </a:p>
        </p:txBody>
      </p:sp>
      <p:sp>
        <p:nvSpPr>
          <p:cNvPr id="3" name="Content Placeholder 2"/>
          <p:cNvSpPr>
            <a:spLocks noGrp="1"/>
          </p:cNvSpPr>
          <p:nvPr>
            <p:ph idx="1"/>
          </p:nvPr>
        </p:nvSpPr>
        <p:spPr>
          <a:xfrm>
            <a:off x="757415" y="2770094"/>
            <a:ext cx="7662864" cy="3267169"/>
          </a:xfrm>
        </p:spPr>
        <p:txBody>
          <a:bodyPr>
            <a:noAutofit/>
          </a:bodyPr>
          <a:lstStyle/>
          <a:p>
            <a:r>
              <a:rPr lang="en-US" sz="2000" dirty="0" smtClean="0"/>
              <a:t>“fundamental &amp; enduring purpose </a:t>
            </a:r>
            <a:r>
              <a:rPr lang="mr-IN" sz="2000" dirty="0" smtClean="0"/>
              <a:t>…</a:t>
            </a:r>
            <a:r>
              <a:rPr lang="en-US" sz="2000" dirty="0" smtClean="0"/>
              <a:t> safeguard the freedom and security of all its </a:t>
            </a:r>
            <a:r>
              <a:rPr lang="en-US" sz="2000" dirty="0" smtClean="0">
                <a:solidFill>
                  <a:srgbClr val="CF0F32"/>
                </a:solidFill>
              </a:rPr>
              <a:t>members</a:t>
            </a:r>
            <a:r>
              <a:rPr lang="en-US" sz="2000" dirty="0" smtClean="0"/>
              <a:t> by </a:t>
            </a:r>
            <a:r>
              <a:rPr lang="en-US" sz="2000" dirty="0" smtClean="0">
                <a:solidFill>
                  <a:srgbClr val="008000"/>
                </a:solidFill>
              </a:rPr>
              <a:t>political and military </a:t>
            </a:r>
            <a:r>
              <a:rPr lang="en-US" sz="2000" dirty="0" smtClean="0"/>
              <a:t>means.”</a:t>
            </a:r>
          </a:p>
          <a:p>
            <a:pPr lvl="1"/>
            <a:r>
              <a:rPr lang="en-US" sz="1800" dirty="0" smtClean="0"/>
              <a:t>Collective Defense ~ Article 5 </a:t>
            </a:r>
            <a:r>
              <a:rPr lang="mr-IN" sz="1800" dirty="0" smtClean="0"/>
              <a:t>…</a:t>
            </a:r>
            <a:r>
              <a:rPr lang="en-US" sz="1800" dirty="0" smtClean="0"/>
              <a:t> deter &amp; defend</a:t>
            </a:r>
          </a:p>
          <a:p>
            <a:pPr lvl="1"/>
            <a:r>
              <a:rPr lang="en-US" sz="1800" dirty="0" smtClean="0"/>
              <a:t>Crisis Management ~ “political and military tools to help manage developing crises that have the potential to affect Alliance security”</a:t>
            </a:r>
          </a:p>
          <a:p>
            <a:pPr lvl="1"/>
            <a:r>
              <a:rPr lang="en-US" sz="1800" dirty="0" smtClean="0"/>
              <a:t>Cooperative Security ~ “engage actively to enhance int’l security”</a:t>
            </a:r>
          </a:p>
          <a:p>
            <a:pPr lvl="2"/>
            <a:r>
              <a:rPr lang="en-US" sz="1600" dirty="0" smtClean="0"/>
              <a:t>contribute actively to arms control, non-proliferation, &amp; disarmament </a:t>
            </a:r>
            <a:r>
              <a:rPr lang="mr-IN" sz="1600" dirty="0" smtClean="0"/>
              <a:t>…</a:t>
            </a:r>
            <a:endParaRPr lang="en-US" sz="1600" dirty="0" smtClean="0"/>
          </a:p>
          <a:p>
            <a:pPr lvl="2"/>
            <a:r>
              <a:rPr lang="en-US" sz="1600" dirty="0" smtClean="0"/>
              <a:t>keep the door to membership </a:t>
            </a:r>
            <a:r>
              <a:rPr lang="mr-IN" sz="1600" dirty="0" smtClean="0"/>
              <a:t>…</a:t>
            </a:r>
            <a:r>
              <a:rPr lang="en-US" sz="1600" dirty="0" smtClean="0"/>
              <a:t> open to all European democracies that meet NATO’s standards.</a:t>
            </a:r>
          </a:p>
          <a:p>
            <a:r>
              <a:rPr lang="en-US" sz="2000" dirty="0" smtClean="0"/>
              <a:t>“Today, the </a:t>
            </a:r>
            <a:r>
              <a:rPr lang="en-US" sz="2000" dirty="0" err="1" smtClean="0"/>
              <a:t>EuroAtlantic</a:t>
            </a:r>
            <a:r>
              <a:rPr lang="en-US" sz="2000" dirty="0" smtClean="0"/>
              <a:t> area is at peace </a:t>
            </a:r>
            <a:r>
              <a:rPr lang="mr-IN" sz="2000" dirty="0" smtClean="0"/>
              <a:t>…</a:t>
            </a:r>
            <a:r>
              <a:rPr lang="en-US" sz="2000" dirty="0" smtClean="0"/>
              <a:t> the threat of conventional attack is low” </a:t>
            </a:r>
            <a:r>
              <a:rPr lang="mr-IN" sz="2000" dirty="0" smtClean="0"/>
              <a:t>…</a:t>
            </a:r>
            <a:r>
              <a:rPr lang="en-US" sz="2000" dirty="0" smtClean="0"/>
              <a:t>  </a:t>
            </a:r>
            <a:r>
              <a:rPr lang="en-US" sz="2000" i="1" dirty="0" smtClean="0">
                <a:solidFill>
                  <a:srgbClr val="CF0F32"/>
                </a:solidFill>
              </a:rPr>
              <a:t>“historic success”</a:t>
            </a:r>
            <a:endParaRPr lang="en-US" sz="2000" i="1" dirty="0">
              <a:solidFill>
                <a:srgbClr val="CF0F32"/>
              </a:solidFill>
            </a:endParaRPr>
          </a:p>
        </p:txBody>
      </p:sp>
    </p:spTree>
    <p:extLst>
      <p:ext uri="{BB962C8B-B14F-4D97-AF65-F5344CB8AC3E}">
        <p14:creationId xmlns:p14="http://schemas.microsoft.com/office/powerpoint/2010/main" val="8492304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Wales Summit Declaration</a:t>
            </a:r>
            <a:br>
              <a:rPr lang="en-US" sz="4000" dirty="0" smtClean="0"/>
            </a:br>
            <a:r>
              <a:rPr lang="en-US" sz="4000" dirty="0" smtClean="0"/>
              <a:t> </a:t>
            </a:r>
            <a:r>
              <a:rPr lang="en-US" sz="2800" dirty="0" smtClean="0">
                <a:solidFill>
                  <a:schemeClr val="bg1"/>
                </a:solidFill>
              </a:rPr>
              <a:t>September 2014</a:t>
            </a:r>
            <a:endParaRPr lang="en-US" sz="2800" dirty="0">
              <a:solidFill>
                <a:schemeClr val="bg1"/>
              </a:solidFill>
            </a:endParaRPr>
          </a:p>
        </p:txBody>
      </p:sp>
      <p:sp>
        <p:nvSpPr>
          <p:cNvPr id="3" name="Content Placeholder 2"/>
          <p:cNvSpPr>
            <a:spLocks noGrp="1"/>
          </p:cNvSpPr>
          <p:nvPr>
            <p:ph idx="1"/>
          </p:nvPr>
        </p:nvSpPr>
        <p:spPr>
          <a:xfrm>
            <a:off x="739775" y="2770094"/>
            <a:ext cx="7662864" cy="3421952"/>
          </a:xfrm>
        </p:spPr>
        <p:txBody>
          <a:bodyPr>
            <a:noAutofit/>
          </a:bodyPr>
          <a:lstStyle/>
          <a:p>
            <a:r>
              <a:rPr lang="en-US" dirty="0" smtClean="0"/>
              <a:t>“Russia’s aggressive actions against Ukraine have </a:t>
            </a:r>
            <a:r>
              <a:rPr lang="en-US" dirty="0" smtClean="0">
                <a:solidFill>
                  <a:srgbClr val="CF0F32"/>
                </a:solidFill>
              </a:rPr>
              <a:t>fundamentally challenged our vision </a:t>
            </a:r>
            <a:r>
              <a:rPr lang="en-US" dirty="0" smtClean="0"/>
              <a:t>of a Europe whole, free, and at peace.”</a:t>
            </a:r>
          </a:p>
          <a:p>
            <a:r>
              <a:rPr lang="en-US" dirty="0" smtClean="0"/>
              <a:t>Growing instability from Middle East to North Africa </a:t>
            </a:r>
            <a:r>
              <a:rPr lang="mr-IN" dirty="0" smtClean="0"/>
              <a:t>…</a:t>
            </a:r>
            <a:r>
              <a:rPr lang="en-US" dirty="0" smtClean="0"/>
              <a:t> transnational threats</a:t>
            </a:r>
          </a:p>
          <a:p>
            <a:pPr lvl="1"/>
            <a:r>
              <a:rPr lang="en-US" dirty="0" smtClean="0"/>
              <a:t>NATO Readiness Action Plan + Spearhead Force (5,000)</a:t>
            </a:r>
          </a:p>
          <a:p>
            <a:pPr lvl="2"/>
            <a:r>
              <a:rPr lang="en-US" dirty="0" smtClean="0"/>
              <a:t>Support reinforcement capacity </a:t>
            </a:r>
            <a:r>
              <a:rPr lang="mr-IN" dirty="0" smtClean="0"/>
              <a:t>–</a:t>
            </a:r>
            <a:r>
              <a:rPr lang="en-US" dirty="0" smtClean="0"/>
              <a:t> 8 C2 centers</a:t>
            </a:r>
          </a:p>
          <a:p>
            <a:pPr lvl="2"/>
            <a:r>
              <a:rPr lang="en-US" dirty="0" smtClean="0"/>
              <a:t>2 combat brigades of prepositioned equipment</a:t>
            </a:r>
          </a:p>
          <a:p>
            <a:pPr lvl="1"/>
            <a:r>
              <a:rPr lang="en-US" dirty="0" smtClean="0"/>
              <a:t>NATO Very High Readiness Joint Task Force (VJTF)</a:t>
            </a:r>
          </a:p>
          <a:p>
            <a:pPr lvl="1"/>
            <a:r>
              <a:rPr lang="en-US" dirty="0" smtClean="0"/>
              <a:t>“aim to move towards the </a:t>
            </a:r>
            <a:r>
              <a:rPr lang="en-US" dirty="0" smtClean="0">
                <a:solidFill>
                  <a:srgbClr val="CF0F32"/>
                </a:solidFill>
              </a:rPr>
              <a:t>2% guideline </a:t>
            </a:r>
            <a:r>
              <a:rPr lang="en-US" dirty="0" smtClean="0"/>
              <a:t>within a decade”</a:t>
            </a:r>
          </a:p>
          <a:p>
            <a:pPr lvl="1"/>
            <a:endParaRPr lang="en-US" dirty="0"/>
          </a:p>
        </p:txBody>
      </p:sp>
    </p:spTree>
    <p:extLst>
      <p:ext uri="{BB962C8B-B14F-4D97-AF65-F5344CB8AC3E}">
        <p14:creationId xmlns:p14="http://schemas.microsoft.com/office/powerpoint/2010/main" val="24585106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775" y="2770094"/>
            <a:ext cx="7662864" cy="3510158"/>
          </a:xfrm>
        </p:spPr>
        <p:txBody>
          <a:bodyPr>
            <a:noAutofit/>
          </a:bodyPr>
          <a:lstStyle/>
          <a:p>
            <a:r>
              <a:rPr lang="en-US" sz="2000" dirty="0" smtClean="0"/>
              <a:t>“We </a:t>
            </a:r>
            <a:r>
              <a:rPr lang="en-US" sz="2000" dirty="0" smtClean="0">
                <a:solidFill>
                  <a:srgbClr val="CF0F32"/>
                </a:solidFill>
              </a:rPr>
              <a:t>condemn</a:t>
            </a:r>
            <a:r>
              <a:rPr lang="en-US" sz="2000" dirty="0" smtClean="0"/>
              <a:t> in the strongest terms Russia’s escalating and illegal intervention in Ukraine </a:t>
            </a:r>
            <a:r>
              <a:rPr lang="mr-IN" sz="2000" dirty="0" smtClean="0"/>
              <a:t>…</a:t>
            </a:r>
            <a:r>
              <a:rPr lang="en-US" sz="2000" dirty="0" smtClean="0"/>
              <a:t> </a:t>
            </a:r>
          </a:p>
          <a:p>
            <a:pPr lvl="1"/>
            <a:r>
              <a:rPr lang="en-US" sz="1800" dirty="0" smtClean="0"/>
              <a:t>“</a:t>
            </a:r>
            <a:r>
              <a:rPr lang="mr-IN" sz="1800" dirty="0" smtClean="0"/>
              <a:t>…</a:t>
            </a:r>
            <a:r>
              <a:rPr lang="en-US" sz="1800" dirty="0" smtClean="0"/>
              <a:t> violation of Ukraine’s sovereignty &amp; territorial integrity </a:t>
            </a:r>
            <a:r>
              <a:rPr lang="mr-IN" sz="1800" dirty="0" smtClean="0"/>
              <a:t>…</a:t>
            </a:r>
            <a:endParaRPr lang="en-US" sz="1800" dirty="0" smtClean="0"/>
          </a:p>
          <a:p>
            <a:pPr lvl="1"/>
            <a:r>
              <a:rPr lang="en-US" sz="1800" dirty="0" smtClean="0"/>
              <a:t>“... do not and will not recognize illegal and illegitimate ‘annexation’ of Crimea”</a:t>
            </a:r>
          </a:p>
          <a:p>
            <a:r>
              <a:rPr lang="en-US" sz="2000" dirty="0" smtClean="0"/>
              <a:t>“We support </a:t>
            </a:r>
            <a:r>
              <a:rPr lang="en-US" sz="2000" dirty="0" smtClean="0">
                <a:solidFill>
                  <a:srgbClr val="CF0F32"/>
                </a:solidFill>
              </a:rPr>
              <a:t>sanctions</a:t>
            </a:r>
            <a:r>
              <a:rPr lang="en-US" sz="2000" dirty="0" smtClean="0"/>
              <a:t> imposed by the EU and others </a:t>
            </a:r>
            <a:r>
              <a:rPr lang="mr-IN" sz="2000" dirty="0" smtClean="0"/>
              <a:t>…</a:t>
            </a:r>
            <a:r>
              <a:rPr lang="en-US" sz="2000" dirty="0" smtClean="0"/>
              <a:t>”</a:t>
            </a:r>
          </a:p>
          <a:p>
            <a:r>
              <a:rPr lang="en-US" sz="2000" dirty="0" smtClean="0"/>
              <a:t>“</a:t>
            </a:r>
            <a:r>
              <a:rPr lang="en-US" sz="2000" dirty="0" smtClean="0">
                <a:solidFill>
                  <a:srgbClr val="CF0F32"/>
                </a:solidFill>
              </a:rPr>
              <a:t>Suspend</a:t>
            </a:r>
            <a:r>
              <a:rPr lang="en-US" sz="2000" dirty="0" smtClean="0"/>
              <a:t> all practical civilian &amp; military cooperation between NATO &amp; Russia </a:t>
            </a:r>
            <a:r>
              <a:rPr lang="mr-IN" sz="2000" dirty="0" smtClean="0"/>
              <a:t>…</a:t>
            </a:r>
            <a:r>
              <a:rPr lang="en-US" sz="2000" dirty="0" smtClean="0"/>
              <a:t> political channels </a:t>
            </a:r>
            <a:r>
              <a:rPr lang="mr-IN" sz="2000" dirty="0" smtClean="0"/>
              <a:t>…</a:t>
            </a:r>
            <a:r>
              <a:rPr lang="en-US" sz="2000" dirty="0" smtClean="0"/>
              <a:t> remain open” </a:t>
            </a:r>
            <a:r>
              <a:rPr lang="en-US" sz="2000" i="1" dirty="0" smtClean="0">
                <a:solidFill>
                  <a:srgbClr val="008000"/>
                </a:solidFill>
              </a:rPr>
              <a:t>[</a:t>
            </a:r>
            <a:r>
              <a:rPr lang="en-US" sz="2000" i="1" dirty="0" err="1" smtClean="0">
                <a:solidFill>
                  <a:srgbClr val="008000"/>
                </a:solidFill>
              </a:rPr>
              <a:t>Amb</a:t>
            </a:r>
            <a:r>
              <a:rPr lang="en-US" sz="2000" i="1" dirty="0" smtClean="0">
                <a:solidFill>
                  <a:srgbClr val="008000"/>
                </a:solidFill>
              </a:rPr>
              <a:t>]</a:t>
            </a:r>
            <a:endParaRPr lang="en-US" sz="2000" dirty="0" smtClean="0"/>
          </a:p>
          <a:p>
            <a:r>
              <a:rPr lang="en-US" sz="2000" dirty="0" smtClean="0">
                <a:solidFill>
                  <a:srgbClr val="000000"/>
                </a:solidFill>
              </a:rPr>
              <a:t>“</a:t>
            </a:r>
            <a:r>
              <a:rPr lang="en-US" sz="2000" dirty="0" smtClean="0">
                <a:solidFill>
                  <a:srgbClr val="CF0F32"/>
                </a:solidFill>
              </a:rPr>
              <a:t>commend</a:t>
            </a:r>
            <a:r>
              <a:rPr lang="en-US" sz="2000" dirty="0" smtClean="0">
                <a:solidFill>
                  <a:srgbClr val="000000"/>
                </a:solidFill>
              </a:rPr>
              <a:t> people of Ukraine </a:t>
            </a:r>
            <a:r>
              <a:rPr lang="mr-IN" sz="2000" dirty="0" smtClean="0">
                <a:solidFill>
                  <a:srgbClr val="000000"/>
                </a:solidFill>
              </a:rPr>
              <a:t>…</a:t>
            </a:r>
            <a:r>
              <a:rPr lang="en-US" sz="2000" dirty="0" smtClean="0">
                <a:solidFill>
                  <a:srgbClr val="000000"/>
                </a:solidFill>
              </a:rPr>
              <a:t> </a:t>
            </a:r>
            <a:r>
              <a:rPr lang="en-US" sz="2000" dirty="0" smtClean="0">
                <a:solidFill>
                  <a:srgbClr val="CF0F32"/>
                </a:solidFill>
              </a:rPr>
              <a:t>encourage</a:t>
            </a:r>
            <a:r>
              <a:rPr lang="en-US" sz="2000" dirty="0" smtClean="0">
                <a:solidFill>
                  <a:srgbClr val="000000"/>
                </a:solidFill>
              </a:rPr>
              <a:t> Ukraine to further promote an </a:t>
            </a:r>
            <a:r>
              <a:rPr lang="en-US" sz="2000" dirty="0" smtClean="0">
                <a:solidFill>
                  <a:srgbClr val="008000"/>
                </a:solidFill>
              </a:rPr>
              <a:t>inclusive political process </a:t>
            </a:r>
            <a:r>
              <a:rPr lang="mr-IN" sz="2000" dirty="0" smtClean="0">
                <a:solidFill>
                  <a:srgbClr val="000000"/>
                </a:solidFill>
              </a:rPr>
              <a:t>…</a:t>
            </a:r>
            <a:r>
              <a:rPr lang="en-US" sz="2000" dirty="0" smtClean="0">
                <a:solidFill>
                  <a:srgbClr val="000000"/>
                </a:solidFill>
              </a:rPr>
              <a:t> </a:t>
            </a:r>
            <a:r>
              <a:rPr lang="en-US" sz="2000" dirty="0" smtClean="0">
                <a:solidFill>
                  <a:srgbClr val="CF0F32"/>
                </a:solidFill>
              </a:rPr>
              <a:t>show restraint</a:t>
            </a:r>
            <a:r>
              <a:rPr lang="en-US" sz="2000" dirty="0" smtClean="0">
                <a:solidFill>
                  <a:srgbClr val="000000"/>
                </a:solidFill>
              </a:rPr>
              <a:t>”</a:t>
            </a:r>
            <a:endParaRPr lang="en-US" sz="2000" dirty="0">
              <a:solidFill>
                <a:srgbClr val="000000"/>
              </a:solidFill>
            </a:endParaRPr>
          </a:p>
        </p:txBody>
      </p:sp>
      <p:sp>
        <p:nvSpPr>
          <p:cNvPr id="6" name="Title 1"/>
          <p:cNvSpPr>
            <a:spLocks noGrp="1"/>
          </p:cNvSpPr>
          <p:nvPr>
            <p:ph type="title"/>
          </p:nvPr>
        </p:nvSpPr>
        <p:spPr/>
        <p:txBody>
          <a:bodyPr/>
          <a:lstStyle/>
          <a:p>
            <a:r>
              <a:rPr lang="en-US" sz="4000" dirty="0" smtClean="0"/>
              <a:t>Wales Summit Declaration</a:t>
            </a:r>
            <a:br>
              <a:rPr lang="en-US" sz="4000" dirty="0" smtClean="0"/>
            </a:br>
            <a:r>
              <a:rPr lang="en-US" sz="4000" dirty="0" smtClean="0"/>
              <a:t> </a:t>
            </a:r>
            <a:r>
              <a:rPr lang="en-US" sz="2800" dirty="0" smtClean="0">
                <a:solidFill>
                  <a:schemeClr val="bg1"/>
                </a:solidFill>
              </a:rPr>
              <a:t>NATO </a:t>
            </a:r>
            <a:r>
              <a:rPr lang="mr-IN" sz="2800" dirty="0" smtClean="0">
                <a:solidFill>
                  <a:schemeClr val="bg1"/>
                </a:solidFill>
              </a:rPr>
              <a:t>–</a:t>
            </a:r>
            <a:r>
              <a:rPr lang="en-US" sz="2800" dirty="0" smtClean="0">
                <a:solidFill>
                  <a:schemeClr val="bg1"/>
                </a:solidFill>
              </a:rPr>
              <a:t> Russia </a:t>
            </a:r>
            <a:r>
              <a:rPr lang="mr-IN" sz="2800" dirty="0" smtClean="0">
                <a:solidFill>
                  <a:schemeClr val="bg1"/>
                </a:solidFill>
              </a:rPr>
              <a:t>–</a:t>
            </a:r>
            <a:r>
              <a:rPr lang="en-US" sz="2800" dirty="0" smtClean="0">
                <a:solidFill>
                  <a:schemeClr val="bg1"/>
                </a:solidFill>
              </a:rPr>
              <a:t> Ukraine </a:t>
            </a:r>
            <a:endParaRPr lang="en-US" sz="2800" dirty="0">
              <a:solidFill>
                <a:schemeClr val="bg1"/>
              </a:solidFill>
            </a:endParaRPr>
          </a:p>
        </p:txBody>
      </p:sp>
    </p:spTree>
    <p:extLst>
      <p:ext uri="{BB962C8B-B14F-4D97-AF65-F5344CB8AC3E}">
        <p14:creationId xmlns:p14="http://schemas.microsoft.com/office/powerpoint/2010/main" val="6681083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Warsaw Summit </a:t>
            </a:r>
            <a:r>
              <a:rPr lang="en-US" sz="4000" dirty="0" err="1" smtClean="0"/>
              <a:t>Communique</a:t>
            </a:r>
            <a:r>
              <a:rPr lang="en-US" sz="4000" dirty="0" smtClean="0"/>
              <a:t/>
            </a:r>
            <a:br>
              <a:rPr lang="en-US" sz="4000" dirty="0" smtClean="0"/>
            </a:br>
            <a:r>
              <a:rPr lang="en-US" sz="4000" dirty="0" smtClean="0"/>
              <a:t> </a:t>
            </a:r>
            <a:r>
              <a:rPr lang="en-US" sz="2800" dirty="0" smtClean="0">
                <a:solidFill>
                  <a:schemeClr val="bg1"/>
                </a:solidFill>
              </a:rPr>
              <a:t>July 2016</a:t>
            </a:r>
            <a:endParaRPr lang="en-US" sz="2800" dirty="0">
              <a:solidFill>
                <a:schemeClr val="bg1"/>
              </a:solidFill>
            </a:endParaRPr>
          </a:p>
        </p:txBody>
      </p:sp>
      <p:sp>
        <p:nvSpPr>
          <p:cNvPr id="3" name="Content Placeholder 2"/>
          <p:cNvSpPr>
            <a:spLocks noGrp="1"/>
          </p:cNvSpPr>
          <p:nvPr>
            <p:ph idx="1"/>
          </p:nvPr>
        </p:nvSpPr>
        <p:spPr/>
        <p:txBody>
          <a:bodyPr>
            <a:noAutofit/>
          </a:bodyPr>
          <a:lstStyle/>
          <a:p>
            <a:r>
              <a:rPr lang="en-US" sz="2000" dirty="0" smtClean="0"/>
              <a:t>“There is an </a:t>
            </a:r>
            <a:r>
              <a:rPr lang="en-US" sz="2000" dirty="0" smtClean="0">
                <a:solidFill>
                  <a:srgbClr val="CF0F32"/>
                </a:solidFill>
              </a:rPr>
              <a:t>arc of insecurity and instability </a:t>
            </a:r>
            <a:r>
              <a:rPr lang="en-US" sz="2000" dirty="0" smtClean="0"/>
              <a:t>along NATO’s periphery and beyond </a:t>
            </a:r>
            <a:r>
              <a:rPr lang="mr-IN" sz="2000" dirty="0" smtClean="0"/>
              <a:t>…</a:t>
            </a:r>
            <a:r>
              <a:rPr lang="en-US" sz="2000" dirty="0" smtClean="0"/>
              <a:t> a range of security challenges and threats that originate both from the </a:t>
            </a:r>
            <a:r>
              <a:rPr lang="en-US" sz="2000" dirty="0" smtClean="0">
                <a:solidFill>
                  <a:srgbClr val="CF0F32"/>
                </a:solidFill>
              </a:rPr>
              <a:t>east</a:t>
            </a:r>
            <a:r>
              <a:rPr lang="en-US" sz="2000" dirty="0" smtClean="0"/>
              <a:t> and from the </a:t>
            </a:r>
            <a:r>
              <a:rPr lang="en-US" sz="2000" dirty="0" smtClean="0">
                <a:solidFill>
                  <a:srgbClr val="CF0F32"/>
                </a:solidFill>
              </a:rPr>
              <a:t>south</a:t>
            </a:r>
            <a:r>
              <a:rPr lang="en-US" sz="2000" dirty="0" smtClean="0"/>
              <a:t>.”</a:t>
            </a:r>
          </a:p>
          <a:p>
            <a:r>
              <a:rPr lang="en-US" sz="2000" dirty="0" smtClean="0">
                <a:solidFill>
                  <a:srgbClr val="CF0F32"/>
                </a:solidFill>
              </a:rPr>
              <a:t>“Enhanced forward presence”</a:t>
            </a:r>
          </a:p>
          <a:p>
            <a:pPr lvl="1"/>
            <a:r>
              <a:rPr lang="en-US" sz="1800" dirty="0" smtClean="0"/>
              <a:t>Beginning 2017 </a:t>
            </a:r>
            <a:r>
              <a:rPr lang="en-US" sz="1800" i="1" dirty="0" smtClean="0"/>
              <a:t>[January 2017 exercise in Poland: 1,500 troops]</a:t>
            </a:r>
          </a:p>
          <a:p>
            <a:pPr lvl="1"/>
            <a:r>
              <a:rPr lang="en-US" sz="1800" dirty="0" smtClean="0"/>
              <a:t>Multinational forces </a:t>
            </a:r>
            <a:r>
              <a:rPr lang="mr-IN" sz="1800" dirty="0" smtClean="0"/>
              <a:t>…</a:t>
            </a:r>
            <a:r>
              <a:rPr lang="en-US" sz="1800" dirty="0" smtClean="0"/>
              <a:t> voluntary, sustainable, rotational basis”</a:t>
            </a:r>
          </a:p>
          <a:p>
            <a:pPr lvl="2"/>
            <a:r>
              <a:rPr lang="en-US" sz="1600" dirty="0" smtClean="0"/>
              <a:t>4 battalions (CA, GE, UK, US) in Estonia Latvia, Lithuania, Poland</a:t>
            </a:r>
          </a:p>
          <a:p>
            <a:pPr lvl="2"/>
            <a:r>
              <a:rPr lang="en-US" sz="1600" dirty="0" smtClean="0"/>
              <a:t>4,000 U.S. troops (combat brigade) + 2,000 prepositioned equipment</a:t>
            </a:r>
          </a:p>
          <a:p>
            <a:pPr lvl="1"/>
            <a:r>
              <a:rPr lang="en-US" sz="1800" dirty="0" smtClean="0"/>
              <a:t>Romania ~ multinational “framework brigade” for training for operations in SE Europe, Black Sea</a:t>
            </a:r>
          </a:p>
        </p:txBody>
      </p:sp>
    </p:spTree>
    <p:extLst>
      <p:ext uri="{BB962C8B-B14F-4D97-AF65-F5344CB8AC3E}">
        <p14:creationId xmlns:p14="http://schemas.microsoft.com/office/powerpoint/2010/main" val="18161360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 of Security Threats</a:t>
            </a:r>
            <a:endParaRPr lang="en-US" dirty="0"/>
          </a:p>
        </p:txBody>
      </p:sp>
      <p:sp>
        <p:nvSpPr>
          <p:cNvPr id="3" name="Content Placeholder 2"/>
          <p:cNvSpPr>
            <a:spLocks noGrp="1"/>
          </p:cNvSpPr>
          <p:nvPr>
            <p:ph idx="1"/>
          </p:nvPr>
        </p:nvSpPr>
        <p:spPr>
          <a:xfrm>
            <a:off x="739774" y="2770094"/>
            <a:ext cx="7815499" cy="3474876"/>
          </a:xfrm>
        </p:spPr>
        <p:txBody>
          <a:bodyPr>
            <a:noAutofit/>
          </a:bodyPr>
          <a:lstStyle/>
          <a:p>
            <a:r>
              <a:rPr lang="en-US" dirty="0" smtClean="0"/>
              <a:t>Military intimidation ~ force presence, incursions in air, sea and land operations </a:t>
            </a:r>
            <a:r>
              <a:rPr lang="mr-IN" dirty="0" smtClean="0"/>
              <a:t>…</a:t>
            </a:r>
            <a:r>
              <a:rPr lang="en-US" dirty="0" smtClean="0"/>
              <a:t> </a:t>
            </a:r>
            <a:r>
              <a:rPr lang="en-US" i="1" dirty="0" smtClean="0">
                <a:solidFill>
                  <a:srgbClr val="CF0F32"/>
                </a:solidFill>
              </a:rPr>
              <a:t>intent to use?</a:t>
            </a:r>
          </a:p>
          <a:p>
            <a:r>
              <a:rPr lang="en-US" dirty="0" smtClean="0"/>
              <a:t>“Hybrid” or “non-linear” warfare</a:t>
            </a:r>
          </a:p>
          <a:p>
            <a:pPr lvl="1"/>
            <a:r>
              <a:rPr lang="en-US" dirty="0" smtClean="0"/>
              <a:t>Goals political ~ means are disruptive, cheap, risk-averse</a:t>
            </a:r>
          </a:p>
          <a:p>
            <a:pPr lvl="1"/>
            <a:r>
              <a:rPr lang="en-US" dirty="0" smtClean="0"/>
              <a:t>Shaping </a:t>
            </a:r>
            <a:r>
              <a:rPr lang="en-US" dirty="0"/>
              <a:t>the narrative </a:t>
            </a:r>
            <a:r>
              <a:rPr lang="mr-IN" dirty="0"/>
              <a:t>–</a:t>
            </a:r>
            <a:r>
              <a:rPr lang="en-US" dirty="0"/>
              <a:t> defining alternative realities</a:t>
            </a:r>
          </a:p>
          <a:p>
            <a:pPr lvl="1"/>
            <a:r>
              <a:rPr lang="en-US" dirty="0"/>
              <a:t>“Reflexive Control” to shape opponents’ responses</a:t>
            </a:r>
          </a:p>
          <a:p>
            <a:pPr lvl="1"/>
            <a:r>
              <a:rPr lang="en-US" dirty="0" smtClean="0"/>
              <a:t>“</a:t>
            </a:r>
            <a:r>
              <a:rPr lang="en-US" dirty="0"/>
              <a:t>Four D’s” of disinformation</a:t>
            </a:r>
          </a:p>
          <a:p>
            <a:pPr lvl="2"/>
            <a:r>
              <a:rPr lang="en-US" dirty="0"/>
              <a:t>Dismiss </a:t>
            </a:r>
            <a:r>
              <a:rPr lang="mr-IN" dirty="0"/>
              <a:t>–</a:t>
            </a:r>
            <a:r>
              <a:rPr lang="en-US" dirty="0"/>
              <a:t> Distort </a:t>
            </a:r>
            <a:r>
              <a:rPr lang="mr-IN" dirty="0"/>
              <a:t>–</a:t>
            </a:r>
            <a:r>
              <a:rPr lang="en-US" dirty="0"/>
              <a:t> Distract </a:t>
            </a:r>
            <a:r>
              <a:rPr lang="mr-IN" dirty="0"/>
              <a:t>–</a:t>
            </a:r>
            <a:r>
              <a:rPr lang="en-US" dirty="0"/>
              <a:t> </a:t>
            </a:r>
            <a:r>
              <a:rPr lang="en-US" dirty="0" smtClean="0"/>
              <a:t>Dismay</a:t>
            </a:r>
          </a:p>
          <a:p>
            <a:r>
              <a:rPr lang="en-US" i="1" u="sng" dirty="0" smtClean="0">
                <a:solidFill>
                  <a:srgbClr val="008000"/>
                </a:solidFill>
              </a:rPr>
              <a:t>How to assess </a:t>
            </a:r>
            <a:r>
              <a:rPr lang="mr-IN" i="1" u="sng" dirty="0" smtClean="0">
                <a:solidFill>
                  <a:srgbClr val="008000"/>
                </a:solidFill>
              </a:rPr>
              <a:t>–</a:t>
            </a:r>
            <a:r>
              <a:rPr lang="en-US" i="1" u="sng" dirty="0" smtClean="0">
                <a:solidFill>
                  <a:srgbClr val="008000"/>
                </a:solidFill>
              </a:rPr>
              <a:t> defeat </a:t>
            </a:r>
            <a:r>
              <a:rPr lang="mr-IN" i="1" u="sng" dirty="0" smtClean="0">
                <a:solidFill>
                  <a:srgbClr val="008000"/>
                </a:solidFill>
              </a:rPr>
              <a:t>–</a:t>
            </a:r>
            <a:r>
              <a:rPr lang="en-US" i="1" u="sng" dirty="0" smtClean="0">
                <a:solidFill>
                  <a:srgbClr val="008000"/>
                </a:solidFill>
              </a:rPr>
              <a:t> deny </a:t>
            </a:r>
            <a:r>
              <a:rPr lang="mr-IN" i="1" u="sng" dirty="0" smtClean="0">
                <a:solidFill>
                  <a:srgbClr val="008000"/>
                </a:solidFill>
              </a:rPr>
              <a:t>–</a:t>
            </a:r>
            <a:r>
              <a:rPr lang="en-US" i="1" u="sng" dirty="0" smtClean="0">
                <a:solidFill>
                  <a:srgbClr val="008000"/>
                </a:solidFill>
              </a:rPr>
              <a:t> coordinate NATO response</a:t>
            </a:r>
            <a:endParaRPr lang="en-US" i="1" u="sng" dirty="0">
              <a:solidFill>
                <a:srgbClr val="008000"/>
              </a:solidFill>
            </a:endParaRPr>
          </a:p>
          <a:p>
            <a:endParaRPr lang="en-US" dirty="0" smtClean="0"/>
          </a:p>
          <a:p>
            <a:endParaRPr lang="en-US" dirty="0"/>
          </a:p>
        </p:txBody>
      </p:sp>
    </p:spTree>
    <p:extLst>
      <p:ext uri="{BB962C8B-B14F-4D97-AF65-F5344CB8AC3E}">
        <p14:creationId xmlns:p14="http://schemas.microsoft.com/office/powerpoint/2010/main" val="23908798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Strategic Questions</a:t>
            </a:r>
            <a:br>
              <a:rPr lang="en-US" sz="4000" dirty="0" smtClean="0"/>
            </a:br>
            <a:r>
              <a:rPr lang="en-US" sz="2800" dirty="0" smtClean="0">
                <a:solidFill>
                  <a:schemeClr val="bg1"/>
                </a:solidFill>
              </a:rPr>
              <a:t>A guide for crisis decision-making</a:t>
            </a:r>
            <a:endParaRPr lang="en-US" sz="2800" dirty="0">
              <a:solidFill>
                <a:schemeClr val="bg1"/>
              </a:solidFill>
            </a:endParaRPr>
          </a:p>
        </p:txBody>
      </p:sp>
      <p:sp>
        <p:nvSpPr>
          <p:cNvPr id="3" name="Content Placeholder 2"/>
          <p:cNvSpPr>
            <a:spLocks noGrp="1"/>
          </p:cNvSpPr>
          <p:nvPr>
            <p:ph idx="1"/>
          </p:nvPr>
        </p:nvSpPr>
        <p:spPr>
          <a:xfrm>
            <a:off x="739775" y="2770094"/>
            <a:ext cx="7662864" cy="3474876"/>
          </a:xfrm>
        </p:spPr>
        <p:txBody>
          <a:bodyPr>
            <a:noAutofit/>
          </a:bodyPr>
          <a:lstStyle/>
          <a:p>
            <a:r>
              <a:rPr lang="en-US" dirty="0"/>
              <a:t>What “end states” </a:t>
            </a:r>
            <a:r>
              <a:rPr lang="en-US" dirty="0" smtClean="0"/>
              <a:t>does NATO want to </a:t>
            </a:r>
            <a:r>
              <a:rPr lang="en-US" dirty="0" smtClean="0">
                <a:solidFill>
                  <a:srgbClr val="CF0F32"/>
                </a:solidFill>
              </a:rPr>
              <a:t>achieve</a:t>
            </a:r>
            <a:r>
              <a:rPr lang="en-US" dirty="0" smtClean="0"/>
              <a:t>?</a:t>
            </a:r>
          </a:p>
          <a:p>
            <a:pPr lvl="1"/>
            <a:r>
              <a:rPr lang="en-US" dirty="0" smtClean="0"/>
              <a:t>What “end states” can NATO </a:t>
            </a:r>
            <a:r>
              <a:rPr lang="en-US" dirty="0" smtClean="0">
                <a:solidFill>
                  <a:srgbClr val="CF0F32"/>
                </a:solidFill>
              </a:rPr>
              <a:t>accept</a:t>
            </a:r>
            <a:r>
              <a:rPr lang="en-US" dirty="0" smtClean="0"/>
              <a:t>?  At what </a:t>
            </a:r>
            <a:r>
              <a:rPr lang="en-US" u="sng" dirty="0" smtClean="0">
                <a:solidFill>
                  <a:srgbClr val="008000"/>
                </a:solidFill>
              </a:rPr>
              <a:t>cost</a:t>
            </a:r>
            <a:r>
              <a:rPr lang="en-US" dirty="0" smtClean="0"/>
              <a:t>?</a:t>
            </a:r>
            <a:endParaRPr lang="en-US" dirty="0"/>
          </a:p>
          <a:p>
            <a:r>
              <a:rPr lang="en-US" dirty="0" smtClean="0"/>
              <a:t>What are Russia’s strategic goals?  </a:t>
            </a:r>
            <a:r>
              <a:rPr lang="en-US" dirty="0" smtClean="0">
                <a:solidFill>
                  <a:srgbClr val="008000"/>
                </a:solidFill>
              </a:rPr>
              <a:t>Others’?</a:t>
            </a:r>
          </a:p>
          <a:p>
            <a:r>
              <a:rPr lang="en-US" dirty="0" smtClean="0"/>
              <a:t>How does NATO address those goals to avoid conflict yet maintain the integrity of the Alliance?</a:t>
            </a:r>
          </a:p>
          <a:p>
            <a:pPr lvl="1"/>
            <a:r>
              <a:rPr lang="en-US" dirty="0" smtClean="0"/>
              <a:t>What are NATO’s “redlines”?</a:t>
            </a:r>
          </a:p>
          <a:p>
            <a:r>
              <a:rPr lang="en-US" dirty="0" smtClean="0"/>
              <a:t>Does NATO have a comprehensive set of </a:t>
            </a:r>
            <a:r>
              <a:rPr lang="en-US" dirty="0" smtClean="0">
                <a:solidFill>
                  <a:srgbClr val="CF0F32"/>
                </a:solidFill>
              </a:rPr>
              <a:t>political</a:t>
            </a:r>
            <a:r>
              <a:rPr lang="en-US" dirty="0" smtClean="0"/>
              <a:t> and </a:t>
            </a:r>
            <a:r>
              <a:rPr lang="en-US" dirty="0" smtClean="0">
                <a:solidFill>
                  <a:srgbClr val="008000"/>
                </a:solidFill>
              </a:rPr>
              <a:t>military</a:t>
            </a:r>
            <a:r>
              <a:rPr lang="en-US" dirty="0" smtClean="0"/>
              <a:t> tools with which to respond?</a:t>
            </a:r>
          </a:p>
          <a:p>
            <a:pPr lvl="1"/>
            <a:r>
              <a:rPr lang="en-US" i="1" dirty="0" smtClean="0">
                <a:solidFill>
                  <a:srgbClr val="CF0F32"/>
                </a:solidFill>
              </a:rPr>
              <a:t>Means must be commensurate with ends</a:t>
            </a:r>
          </a:p>
          <a:p>
            <a:endParaRPr lang="en-US" dirty="0" smtClean="0"/>
          </a:p>
        </p:txBody>
      </p:sp>
    </p:spTree>
    <p:extLst>
      <p:ext uri="{BB962C8B-B14F-4D97-AF65-F5344CB8AC3E}">
        <p14:creationId xmlns:p14="http://schemas.microsoft.com/office/powerpoint/2010/main" val="6052853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Look-ahead to 13 April</a:t>
            </a:r>
            <a:endParaRPr lang="en-US" dirty="0"/>
          </a:p>
        </p:txBody>
      </p:sp>
      <p:sp>
        <p:nvSpPr>
          <p:cNvPr id="3" name="Content Placeholder 2"/>
          <p:cNvSpPr>
            <a:spLocks noGrp="1"/>
          </p:cNvSpPr>
          <p:nvPr>
            <p:ph idx="1"/>
          </p:nvPr>
        </p:nvSpPr>
        <p:spPr>
          <a:xfrm>
            <a:off x="739775" y="2770093"/>
            <a:ext cx="7662864" cy="3580723"/>
          </a:xfrm>
        </p:spPr>
        <p:txBody>
          <a:bodyPr>
            <a:noAutofit/>
          </a:bodyPr>
          <a:lstStyle/>
          <a:p>
            <a:r>
              <a:rPr lang="en-US" i="1" u="sng" dirty="0" smtClean="0"/>
              <a:t>NATO’s Future: How will it respond to the next crisis?</a:t>
            </a:r>
          </a:p>
          <a:p>
            <a:pPr lvl="1"/>
            <a:r>
              <a:rPr lang="en-US" i="1" dirty="0" smtClean="0">
                <a:solidFill>
                  <a:srgbClr val="CF0F32"/>
                </a:solidFill>
              </a:rPr>
              <a:t>See ADVANCE BACKGROUND PACKAGE</a:t>
            </a:r>
          </a:p>
          <a:p>
            <a:r>
              <a:rPr lang="en-US" dirty="0" smtClean="0">
                <a:solidFill>
                  <a:srgbClr val="CF0F32"/>
                </a:solidFill>
              </a:rPr>
              <a:t>Crisis Simulation TEAM Point Paper DUE IN CLASS:</a:t>
            </a:r>
          </a:p>
          <a:p>
            <a:r>
              <a:rPr lang="en-US" dirty="0" smtClean="0"/>
              <a:t>Reading Assignment:</a:t>
            </a:r>
          </a:p>
          <a:p>
            <a:pPr lvl="1"/>
            <a:r>
              <a:rPr lang="en-US" dirty="0" smtClean="0"/>
              <a:t>Aybet &amp; Moore, Chapter 1 (Shea) </a:t>
            </a:r>
            <a:r>
              <a:rPr lang="en-US" i="1" dirty="0">
                <a:solidFill>
                  <a:srgbClr val="800000"/>
                </a:solidFill>
              </a:rPr>
              <a:t>[in FSS library</a:t>
            </a:r>
            <a:r>
              <a:rPr lang="en-US" i="1" dirty="0" smtClean="0">
                <a:solidFill>
                  <a:srgbClr val="800000"/>
                </a:solidFill>
              </a:rPr>
              <a:t>]</a:t>
            </a:r>
            <a:endParaRPr lang="en-US" dirty="0" smtClean="0"/>
          </a:p>
          <a:p>
            <a:pPr lvl="1"/>
            <a:r>
              <a:rPr lang="en-US" dirty="0" smtClean="0"/>
              <a:t>NATO Strategic Concept (2010) </a:t>
            </a:r>
            <a:r>
              <a:rPr lang="en-US" i="1" dirty="0" smtClean="0">
                <a:solidFill>
                  <a:srgbClr val="800000"/>
                </a:solidFill>
              </a:rPr>
              <a:t>[NATO website]</a:t>
            </a:r>
          </a:p>
          <a:p>
            <a:r>
              <a:rPr lang="en-US" i="1" u="sng" dirty="0" smtClean="0">
                <a:solidFill>
                  <a:srgbClr val="008000"/>
                </a:solidFill>
              </a:rPr>
              <a:t>Come prepared to</a:t>
            </a:r>
            <a:r>
              <a:rPr lang="en-US" i="1" dirty="0" smtClean="0">
                <a:solidFill>
                  <a:srgbClr val="008000"/>
                </a:solidFill>
              </a:rPr>
              <a:t>:</a:t>
            </a:r>
          </a:p>
          <a:p>
            <a:pPr lvl="1"/>
            <a:r>
              <a:rPr lang="en-US" i="1" dirty="0" smtClean="0">
                <a:solidFill>
                  <a:srgbClr val="008000"/>
                </a:solidFill>
              </a:rPr>
              <a:t>Think hard! </a:t>
            </a:r>
            <a:r>
              <a:rPr lang="mr-IN" i="1" dirty="0" smtClean="0">
                <a:solidFill>
                  <a:srgbClr val="008000"/>
                </a:solidFill>
              </a:rPr>
              <a:t>…</a:t>
            </a:r>
            <a:r>
              <a:rPr lang="en-US" i="1" dirty="0" smtClean="0">
                <a:solidFill>
                  <a:srgbClr val="008000"/>
                </a:solidFill>
              </a:rPr>
              <a:t> </a:t>
            </a:r>
            <a:r>
              <a:rPr lang="en-US" sz="2000" i="1" dirty="0" smtClean="0">
                <a:solidFill>
                  <a:srgbClr val="008000"/>
                </a:solidFill>
              </a:rPr>
              <a:t>Work creatively in a team! </a:t>
            </a:r>
            <a:r>
              <a:rPr lang="mr-IN" sz="2000" i="1" dirty="0" smtClean="0">
                <a:solidFill>
                  <a:srgbClr val="008000"/>
                </a:solidFill>
              </a:rPr>
              <a:t>…</a:t>
            </a:r>
            <a:r>
              <a:rPr lang="en-US" sz="2000" i="1" dirty="0" smtClean="0">
                <a:solidFill>
                  <a:srgbClr val="008000"/>
                </a:solidFill>
              </a:rPr>
              <a:t> Have fun!</a:t>
            </a:r>
            <a:endParaRPr lang="en-US" sz="2000" i="1" dirty="0">
              <a:solidFill>
                <a:srgbClr val="008000"/>
              </a:solidFill>
            </a:endParaRPr>
          </a:p>
        </p:txBody>
      </p:sp>
    </p:spTree>
    <p:extLst>
      <p:ext uri="{BB962C8B-B14F-4D97-AF65-F5344CB8AC3E}">
        <p14:creationId xmlns:p14="http://schemas.microsoft.com/office/powerpoint/2010/main" val="38216003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Crisis Simulation </a:t>
            </a:r>
            <a:r>
              <a:rPr lang="mr-IN" sz="4000" dirty="0" smtClean="0"/>
              <a:t>–</a:t>
            </a:r>
            <a:r>
              <a:rPr lang="en-US" sz="4000" dirty="0" smtClean="0"/>
              <a:t> 13 April</a:t>
            </a:r>
            <a:br>
              <a:rPr lang="en-US" sz="4000" dirty="0" smtClean="0"/>
            </a:br>
            <a:r>
              <a:rPr lang="en-US" sz="4000" i="1" dirty="0" smtClean="0">
                <a:solidFill>
                  <a:srgbClr val="FFFFFF"/>
                </a:solidFill>
              </a:rPr>
              <a:t>be “in role” </a:t>
            </a:r>
            <a:r>
              <a:rPr lang="mr-IN" sz="4000" i="1" dirty="0" smtClean="0">
                <a:solidFill>
                  <a:srgbClr val="FFFFFF"/>
                </a:solidFill>
              </a:rPr>
              <a:t>–</a:t>
            </a:r>
            <a:r>
              <a:rPr lang="en-US" sz="4000" i="1" dirty="0" smtClean="0">
                <a:solidFill>
                  <a:srgbClr val="FFFFFF"/>
                </a:solidFill>
              </a:rPr>
              <a:t> bring name tags</a:t>
            </a:r>
            <a:endParaRPr lang="en-US" sz="4000" i="1" dirty="0">
              <a:solidFill>
                <a:srgbClr val="FFFFFF"/>
              </a:solidFill>
            </a:endParaRPr>
          </a:p>
        </p:txBody>
      </p:sp>
      <p:sp>
        <p:nvSpPr>
          <p:cNvPr id="3" name="Content Placeholder 2"/>
          <p:cNvSpPr>
            <a:spLocks noGrp="1"/>
          </p:cNvSpPr>
          <p:nvPr>
            <p:ph sz="half" idx="1"/>
          </p:nvPr>
        </p:nvSpPr>
        <p:spPr>
          <a:xfrm>
            <a:off x="740664" y="2598208"/>
            <a:ext cx="2425869" cy="3700992"/>
          </a:xfrm>
        </p:spPr>
        <p:txBody>
          <a:bodyPr>
            <a:noAutofit/>
          </a:bodyPr>
          <a:lstStyle/>
          <a:p>
            <a:pPr marL="0" indent="0">
              <a:buNone/>
            </a:pPr>
            <a:r>
              <a:rPr lang="en-US" sz="1200" u="sng" dirty="0" smtClean="0"/>
              <a:t>COUNTRY</a:t>
            </a:r>
          </a:p>
          <a:p>
            <a:pPr marL="0" indent="0">
              <a:buNone/>
            </a:pPr>
            <a:r>
              <a:rPr lang="en-US" sz="1200" dirty="0" smtClean="0"/>
              <a:t>Croatia</a:t>
            </a:r>
          </a:p>
          <a:p>
            <a:pPr marL="0" indent="0">
              <a:buNone/>
            </a:pPr>
            <a:r>
              <a:rPr lang="en-US" sz="1200" dirty="0" smtClean="0"/>
              <a:t>Czech Republic</a:t>
            </a:r>
          </a:p>
          <a:p>
            <a:pPr marL="0" indent="0">
              <a:buNone/>
            </a:pPr>
            <a:r>
              <a:rPr lang="en-US" sz="1200" dirty="0" smtClean="0"/>
              <a:t>Estonia</a:t>
            </a:r>
          </a:p>
          <a:p>
            <a:pPr marL="0" indent="0">
              <a:buNone/>
            </a:pPr>
            <a:r>
              <a:rPr lang="en-US" sz="1200" dirty="0" smtClean="0"/>
              <a:t>France</a:t>
            </a:r>
          </a:p>
          <a:p>
            <a:pPr marL="0" indent="0">
              <a:buNone/>
            </a:pPr>
            <a:r>
              <a:rPr lang="en-US" sz="1200" dirty="0" smtClean="0"/>
              <a:t>Germany</a:t>
            </a:r>
          </a:p>
          <a:p>
            <a:pPr marL="0" indent="0">
              <a:buNone/>
            </a:pPr>
            <a:r>
              <a:rPr lang="en-US" sz="1200" dirty="0" smtClean="0"/>
              <a:t>Greece</a:t>
            </a:r>
          </a:p>
          <a:p>
            <a:pPr marL="0" indent="0">
              <a:buNone/>
            </a:pPr>
            <a:r>
              <a:rPr lang="en-US" sz="1200" dirty="0" smtClean="0"/>
              <a:t>Norway</a:t>
            </a:r>
            <a:endParaRPr lang="en-US" sz="1200" dirty="0"/>
          </a:p>
          <a:p>
            <a:pPr marL="0" indent="0">
              <a:buNone/>
            </a:pPr>
            <a:r>
              <a:rPr lang="en-US" sz="1200" dirty="0"/>
              <a:t>Poland</a:t>
            </a:r>
          </a:p>
          <a:p>
            <a:pPr marL="0" indent="0">
              <a:buNone/>
            </a:pPr>
            <a:r>
              <a:rPr lang="en-US" sz="1200" dirty="0" smtClean="0"/>
              <a:t>Slovakia</a:t>
            </a:r>
          </a:p>
          <a:p>
            <a:pPr marL="0" indent="0">
              <a:buNone/>
            </a:pPr>
            <a:r>
              <a:rPr lang="en-US" sz="1200" dirty="0" smtClean="0"/>
              <a:t>Spain</a:t>
            </a:r>
            <a:endParaRPr lang="en-US" sz="1200" dirty="0"/>
          </a:p>
          <a:p>
            <a:pPr marL="0" indent="0">
              <a:buNone/>
            </a:pPr>
            <a:r>
              <a:rPr lang="en-US" sz="1200" dirty="0"/>
              <a:t>Turkey</a:t>
            </a:r>
          </a:p>
          <a:p>
            <a:pPr marL="0" indent="0">
              <a:buNone/>
            </a:pPr>
            <a:r>
              <a:rPr lang="en-US" sz="1200" dirty="0"/>
              <a:t>United Kingdom</a:t>
            </a:r>
          </a:p>
          <a:p>
            <a:pPr marL="0" indent="0">
              <a:buNone/>
            </a:pPr>
            <a:r>
              <a:rPr lang="en-US" sz="1200" dirty="0"/>
              <a:t>United States</a:t>
            </a:r>
          </a:p>
          <a:p>
            <a:pPr marL="0" indent="0">
              <a:buNone/>
            </a:pPr>
            <a:r>
              <a:rPr lang="en-US" sz="1200" dirty="0"/>
              <a:t>NATO </a:t>
            </a:r>
            <a:r>
              <a:rPr lang="en-US" sz="1200" i="1" dirty="0"/>
              <a:t>[Sec Gen &amp; CMC]</a:t>
            </a:r>
          </a:p>
          <a:p>
            <a:pPr marL="0" indent="0">
              <a:buNone/>
            </a:pPr>
            <a:endParaRPr lang="en-US" sz="1200" dirty="0" smtClean="0"/>
          </a:p>
        </p:txBody>
      </p:sp>
      <p:sp>
        <p:nvSpPr>
          <p:cNvPr id="4" name="Content Placeholder 3"/>
          <p:cNvSpPr>
            <a:spLocks noGrp="1"/>
          </p:cNvSpPr>
          <p:nvPr>
            <p:ph sz="half" idx="2"/>
          </p:nvPr>
        </p:nvSpPr>
        <p:spPr>
          <a:xfrm>
            <a:off x="3026087" y="2598208"/>
            <a:ext cx="1867646" cy="3700992"/>
          </a:xfrm>
        </p:spPr>
        <p:txBody>
          <a:bodyPr>
            <a:noAutofit/>
          </a:bodyPr>
          <a:lstStyle/>
          <a:p>
            <a:pPr marL="0" indent="0">
              <a:buNone/>
            </a:pPr>
            <a:r>
              <a:rPr lang="en-US" sz="1200" u="sng" dirty="0" smtClean="0"/>
              <a:t>FOREIGN MINISTER</a:t>
            </a:r>
          </a:p>
          <a:p>
            <a:pPr marL="0" indent="0">
              <a:buNone/>
            </a:pPr>
            <a:r>
              <a:rPr lang="en-US" sz="1200" dirty="0" smtClean="0"/>
              <a:t>Sušovská</a:t>
            </a:r>
          </a:p>
          <a:p>
            <a:pPr marL="0" indent="0">
              <a:buNone/>
            </a:pPr>
            <a:r>
              <a:rPr lang="en-US" sz="1200" dirty="0" smtClean="0"/>
              <a:t>Doskočil</a:t>
            </a:r>
          </a:p>
          <a:p>
            <a:pPr marL="0" indent="0">
              <a:buNone/>
            </a:pPr>
            <a:r>
              <a:rPr lang="en-US" sz="1200" dirty="0" err="1" smtClean="0"/>
              <a:t>Martináková</a:t>
            </a:r>
            <a:endParaRPr lang="en-US" sz="1200" dirty="0" smtClean="0"/>
          </a:p>
          <a:p>
            <a:pPr marL="0" indent="0">
              <a:buNone/>
            </a:pPr>
            <a:r>
              <a:rPr lang="en-US" sz="1200" dirty="0" smtClean="0"/>
              <a:t>Bichon</a:t>
            </a:r>
          </a:p>
          <a:p>
            <a:pPr marL="0" indent="0">
              <a:buNone/>
            </a:pPr>
            <a:r>
              <a:rPr lang="en-US" sz="1200" dirty="0" smtClean="0"/>
              <a:t>Wiehe</a:t>
            </a:r>
          </a:p>
          <a:p>
            <a:pPr marL="0" indent="0">
              <a:buNone/>
            </a:pPr>
            <a:r>
              <a:rPr lang="en-US" sz="1200" dirty="0" smtClean="0"/>
              <a:t>Kozová</a:t>
            </a:r>
          </a:p>
          <a:p>
            <a:pPr marL="0" indent="0">
              <a:buNone/>
            </a:pPr>
            <a:r>
              <a:rPr lang="en-US" sz="1200" dirty="0" smtClean="0"/>
              <a:t>Pitrunová</a:t>
            </a:r>
          </a:p>
          <a:p>
            <a:pPr marL="0" indent="0">
              <a:buNone/>
            </a:pPr>
            <a:r>
              <a:rPr lang="en-US" sz="1200" dirty="0" smtClean="0"/>
              <a:t>Bátria</a:t>
            </a:r>
          </a:p>
          <a:p>
            <a:pPr marL="0" indent="0">
              <a:buNone/>
            </a:pPr>
            <a:r>
              <a:rPr lang="en-US" sz="1200" dirty="0" smtClean="0"/>
              <a:t>Havierniková</a:t>
            </a:r>
          </a:p>
          <a:p>
            <a:pPr marL="0" indent="0">
              <a:buNone/>
            </a:pPr>
            <a:r>
              <a:rPr lang="en-US" sz="1200" dirty="0"/>
              <a:t>Rodriguez</a:t>
            </a:r>
          </a:p>
          <a:p>
            <a:pPr marL="0" indent="0">
              <a:buNone/>
            </a:pPr>
            <a:r>
              <a:rPr lang="en-US" sz="1200" dirty="0" err="1" smtClean="0"/>
              <a:t>Pavelová</a:t>
            </a:r>
            <a:endParaRPr lang="en-US" sz="1200" dirty="0" smtClean="0"/>
          </a:p>
          <a:p>
            <a:pPr marL="0" indent="0">
              <a:buNone/>
            </a:pPr>
            <a:r>
              <a:rPr lang="en-US" sz="1200" dirty="0" err="1" smtClean="0"/>
              <a:t>Žilinčik</a:t>
            </a:r>
            <a:endParaRPr lang="en-US" sz="1200" dirty="0" smtClean="0"/>
          </a:p>
          <a:p>
            <a:pPr marL="0" indent="0">
              <a:buNone/>
            </a:pPr>
            <a:r>
              <a:rPr lang="en-US" sz="1200" dirty="0" smtClean="0"/>
              <a:t>Chustinová</a:t>
            </a:r>
          </a:p>
          <a:p>
            <a:pPr marL="0" indent="0">
              <a:buNone/>
            </a:pPr>
            <a:r>
              <a:rPr lang="en-US" sz="1200" dirty="0" smtClean="0"/>
              <a:t>Kling</a:t>
            </a:r>
          </a:p>
        </p:txBody>
      </p:sp>
      <p:sp>
        <p:nvSpPr>
          <p:cNvPr id="5" name="Content Placeholder 3"/>
          <p:cNvSpPr txBox="1">
            <a:spLocks/>
          </p:cNvSpPr>
          <p:nvPr/>
        </p:nvSpPr>
        <p:spPr>
          <a:xfrm>
            <a:off x="5227420" y="2622549"/>
            <a:ext cx="1867646" cy="3887038"/>
          </a:xfrm>
          <a:prstGeom prst="rect">
            <a:avLst/>
          </a:prstGeom>
        </p:spPr>
        <p:txBody>
          <a:bodyPr vert="horz" lIns="91440" tIns="45720" rIns="91440" bIns="45720" rtlCol="0">
            <a:no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6pPr>
            <a:lvl7pPr marL="2173288"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7pPr>
            <a:lvl8pPr marL="2398713" indent="-227013" algn="l" defTabSz="914400" rtl="0" eaLnBrk="1" latinLnBrk="0" hangingPunct="1">
              <a:spcBef>
                <a:spcPct val="20000"/>
              </a:spcBef>
              <a:buClr>
                <a:schemeClr val="accent1">
                  <a:lumMod val="60000"/>
                  <a:lumOff val="40000"/>
                </a:schemeClr>
              </a:buClr>
              <a:buSzPct val="90000"/>
              <a:buFont typeface="Wingdings" pitchFamily="2" charset="2"/>
              <a:buChar char=""/>
              <a:tabLst/>
              <a:defRPr lang="en-US" sz="1600" kern="1200">
                <a:solidFill>
                  <a:schemeClr val="tx1">
                    <a:lumMod val="65000"/>
                    <a:lumOff val="35000"/>
                  </a:schemeClr>
                </a:solidFill>
                <a:latin typeface="+mn-lt"/>
                <a:ea typeface="+mn-ea"/>
                <a:cs typeface="+mn-cs"/>
              </a:defRPr>
            </a:lvl8pPr>
            <a:lvl9pPr marL="2625725" indent="-227013" algn="l" defTabSz="914400" rtl="0" eaLnBrk="1" latinLnBrk="0" hangingPunct="1">
              <a:spcBef>
                <a:spcPct val="20000"/>
              </a:spcBef>
              <a:buClr>
                <a:schemeClr val="accent1"/>
              </a:buClr>
              <a:buSzPct val="90000"/>
              <a:buFont typeface="Wingdings" pitchFamily="2" charset="2"/>
              <a:buChar char=""/>
              <a:tabLst/>
              <a:defRPr lang="en-US" sz="1600" kern="1200">
                <a:solidFill>
                  <a:schemeClr val="tx1">
                    <a:lumMod val="65000"/>
                    <a:lumOff val="35000"/>
                  </a:schemeClr>
                </a:solidFill>
                <a:latin typeface="+mn-lt"/>
                <a:ea typeface="+mn-ea"/>
                <a:cs typeface="+mn-cs"/>
              </a:defRPr>
            </a:lvl9pPr>
          </a:lstStyle>
          <a:p>
            <a:pPr marL="0" indent="0">
              <a:buFont typeface="Wingdings" charset="2"/>
              <a:buNone/>
            </a:pPr>
            <a:r>
              <a:rPr lang="en-US" sz="1200" u="sng" dirty="0" smtClean="0"/>
              <a:t>DEFENSE MINISTER</a:t>
            </a:r>
          </a:p>
          <a:p>
            <a:pPr marL="0" indent="0">
              <a:buFont typeface="Wingdings" charset="2"/>
              <a:buNone/>
            </a:pPr>
            <a:r>
              <a:rPr lang="en-US" sz="1200" dirty="0" smtClean="0"/>
              <a:t>Vinkler</a:t>
            </a:r>
          </a:p>
          <a:p>
            <a:pPr marL="0" indent="0">
              <a:buFont typeface="Wingdings" charset="2"/>
              <a:buNone/>
            </a:pPr>
            <a:r>
              <a:rPr lang="en-US" sz="1200" dirty="0" smtClean="0"/>
              <a:t>Dvořáček</a:t>
            </a:r>
          </a:p>
          <a:p>
            <a:pPr marL="0" indent="0">
              <a:buFont typeface="Wingdings" charset="2"/>
              <a:buNone/>
            </a:pPr>
            <a:r>
              <a:rPr lang="en-US" sz="1200" dirty="0" smtClean="0"/>
              <a:t>Saarnio</a:t>
            </a:r>
          </a:p>
          <a:p>
            <a:pPr marL="0" indent="0">
              <a:buFont typeface="Wingdings" charset="2"/>
              <a:buNone/>
            </a:pPr>
            <a:r>
              <a:rPr lang="en-US" sz="1200" dirty="0" err="1" smtClean="0"/>
              <a:t>Jakubec</a:t>
            </a:r>
            <a:endParaRPr lang="en-US" sz="1200" dirty="0" smtClean="0"/>
          </a:p>
          <a:p>
            <a:pPr marL="0" indent="0">
              <a:buFont typeface="Wingdings" charset="2"/>
              <a:buNone/>
            </a:pPr>
            <a:r>
              <a:rPr lang="en-US" sz="1200" dirty="0" smtClean="0"/>
              <a:t>Hošek</a:t>
            </a:r>
          </a:p>
          <a:p>
            <a:pPr marL="0" indent="0">
              <a:buFont typeface="Wingdings" charset="2"/>
              <a:buNone/>
            </a:pPr>
            <a:r>
              <a:rPr lang="en-US" sz="1200" dirty="0" smtClean="0"/>
              <a:t>Škripová</a:t>
            </a:r>
          </a:p>
          <a:p>
            <a:pPr marL="0" indent="0">
              <a:buFont typeface="Wingdings" charset="2"/>
              <a:buNone/>
            </a:pPr>
            <a:r>
              <a:rPr lang="en-US" sz="1200" dirty="0" smtClean="0"/>
              <a:t>Zita</a:t>
            </a:r>
          </a:p>
          <a:p>
            <a:pPr marL="0" indent="0">
              <a:buFont typeface="Wingdings" charset="2"/>
              <a:buNone/>
            </a:pPr>
            <a:r>
              <a:rPr lang="en-US" sz="1200" dirty="0" smtClean="0"/>
              <a:t>Brezden</a:t>
            </a:r>
          </a:p>
          <a:p>
            <a:pPr marL="0" indent="0">
              <a:buFont typeface="Wingdings" charset="2"/>
              <a:buNone/>
            </a:pPr>
            <a:r>
              <a:rPr lang="en-US" sz="1200" dirty="0" err="1" smtClean="0"/>
              <a:t>Rekšáková</a:t>
            </a:r>
            <a:endParaRPr lang="en-US" sz="1200" dirty="0" smtClean="0"/>
          </a:p>
          <a:p>
            <a:pPr marL="0" indent="0">
              <a:buNone/>
            </a:pPr>
            <a:r>
              <a:rPr lang="en-US" sz="1200" i="1" dirty="0">
                <a:solidFill>
                  <a:srgbClr val="008000"/>
                </a:solidFill>
              </a:rPr>
              <a:t>[vacant</a:t>
            </a:r>
            <a:r>
              <a:rPr lang="en-US" sz="1200" i="1" dirty="0" smtClean="0">
                <a:solidFill>
                  <a:srgbClr val="008000"/>
                </a:solidFill>
              </a:rPr>
              <a:t>]</a:t>
            </a:r>
            <a:endParaRPr lang="en-US" sz="1200" dirty="0" smtClean="0"/>
          </a:p>
          <a:p>
            <a:pPr marL="0" indent="0">
              <a:buFont typeface="Wingdings" charset="2"/>
              <a:buNone/>
            </a:pPr>
            <a:r>
              <a:rPr lang="en-US" sz="1200" smtClean="0"/>
              <a:t>Bajerová</a:t>
            </a:r>
            <a:endParaRPr lang="en-US" sz="1200" dirty="0" smtClean="0"/>
          </a:p>
          <a:p>
            <a:pPr marL="0" indent="0">
              <a:buNone/>
            </a:pPr>
            <a:r>
              <a:rPr lang="en-US" sz="1200" dirty="0" err="1"/>
              <a:t>Janičatová</a:t>
            </a:r>
            <a:endParaRPr lang="en-US" sz="1200" dirty="0" smtClean="0"/>
          </a:p>
          <a:p>
            <a:pPr marL="0" indent="0">
              <a:buFont typeface="Wingdings" charset="2"/>
              <a:buNone/>
            </a:pPr>
            <a:r>
              <a:rPr lang="en-US" sz="1200" dirty="0" err="1" smtClean="0"/>
              <a:t>Vorda</a:t>
            </a:r>
            <a:endParaRPr lang="en-US" sz="1200" dirty="0" smtClean="0"/>
          </a:p>
          <a:p>
            <a:pPr marL="0" indent="0">
              <a:buFont typeface="Wingdings" charset="2"/>
              <a:buNone/>
            </a:pPr>
            <a:r>
              <a:rPr lang="en-US" sz="1200" dirty="0" smtClean="0"/>
              <a:t>Běláč</a:t>
            </a:r>
          </a:p>
        </p:txBody>
      </p:sp>
    </p:spTree>
    <p:extLst>
      <p:ext uri="{BB962C8B-B14F-4D97-AF65-F5344CB8AC3E}">
        <p14:creationId xmlns:p14="http://schemas.microsoft.com/office/powerpoint/2010/main" val="12896253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The Genesis of NATO</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I</a:t>
            </a:r>
          </a:p>
          <a:p>
            <a:r>
              <a:rPr lang="en-US" sz="2400" dirty="0" smtClean="0"/>
              <a:t>2 March 2017</a:t>
            </a:r>
            <a:endParaRPr lang="en-US" sz="2400" dirty="0"/>
          </a:p>
        </p:txBody>
      </p:sp>
    </p:spTree>
    <p:extLst>
      <p:ext uri="{BB962C8B-B14F-4D97-AF65-F5344CB8AC3E}">
        <p14:creationId xmlns:p14="http://schemas.microsoft.com/office/powerpoint/2010/main" val="1476267767"/>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Seminar Discussion</a:t>
            </a:r>
            <a:endParaRPr lang="en-US" dirty="0"/>
          </a:p>
        </p:txBody>
      </p:sp>
      <p:sp>
        <p:nvSpPr>
          <p:cNvPr id="3" name="Content Placeholder 2"/>
          <p:cNvSpPr>
            <a:spLocks noGrp="1"/>
          </p:cNvSpPr>
          <p:nvPr>
            <p:ph type="body" idx="1"/>
          </p:nvPr>
        </p:nvSpPr>
        <p:spPr/>
        <p:txBody>
          <a:bodyPr/>
          <a:lstStyle/>
          <a:p>
            <a:pPr marL="0" indent="0">
              <a:buNone/>
            </a:pPr>
            <a:r>
              <a:rPr lang="en-US" dirty="0" smtClean="0"/>
              <a:t>How does NATO ensure a future peace in Europe?</a:t>
            </a:r>
            <a:endParaRPr lang="en-US" dirty="0"/>
          </a:p>
        </p:txBody>
      </p:sp>
    </p:spTree>
    <p:extLst>
      <p:ext uri="{BB962C8B-B14F-4D97-AF65-F5344CB8AC3E}">
        <p14:creationId xmlns:p14="http://schemas.microsoft.com/office/powerpoint/2010/main" val="4303708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NATO’s Future: How Will it Respond to the </a:t>
            </a:r>
            <a:r>
              <a:rPr lang="en-US" dirty="0"/>
              <a:t>N</a:t>
            </a:r>
            <a:r>
              <a:rPr lang="en-US" dirty="0" smtClean="0">
                <a:solidFill>
                  <a:srgbClr val="FFFF00"/>
                </a:solidFill>
              </a:rPr>
              <a:t>ext Crisis?</a:t>
            </a:r>
            <a:endParaRPr lang="en-US" dirty="0">
              <a:solidFill>
                <a:srgbClr val="FFFF00"/>
              </a:solidFill>
            </a:endParaRPr>
          </a:p>
        </p:txBody>
      </p:sp>
      <p:sp>
        <p:nvSpPr>
          <p:cNvPr id="3" name="Subtitle 2"/>
          <p:cNvSpPr>
            <a:spLocks noGrp="1"/>
          </p:cNvSpPr>
          <p:nvPr>
            <p:ph type="subTitle" idx="1"/>
          </p:nvPr>
        </p:nvSpPr>
        <p:spPr/>
        <p:txBody>
          <a:bodyPr>
            <a:normAutofit/>
          </a:bodyPr>
          <a:lstStyle/>
          <a:p>
            <a:r>
              <a:rPr lang="en-US" sz="2400" dirty="0" smtClean="0"/>
              <a:t>Session VII</a:t>
            </a:r>
          </a:p>
          <a:p>
            <a:r>
              <a:rPr lang="en-US" sz="2400" dirty="0" smtClean="0"/>
              <a:t>13 April 2017</a:t>
            </a:r>
            <a:endParaRPr lang="en-US" sz="2400" dirty="0"/>
          </a:p>
        </p:txBody>
      </p:sp>
    </p:spTree>
    <p:extLst>
      <p:ext uri="{BB962C8B-B14F-4D97-AF65-F5344CB8AC3E}">
        <p14:creationId xmlns:p14="http://schemas.microsoft.com/office/powerpoint/2010/main" val="625637674"/>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NATO Crisis Simulation</a:t>
            </a:r>
            <a:endParaRPr lang="en-US" dirty="0"/>
          </a:p>
        </p:txBody>
      </p:sp>
      <p:sp>
        <p:nvSpPr>
          <p:cNvPr id="3" name="Text Placeholder 2"/>
          <p:cNvSpPr>
            <a:spLocks noGrp="1"/>
          </p:cNvSpPr>
          <p:nvPr>
            <p:ph type="body" idx="1"/>
          </p:nvPr>
        </p:nvSpPr>
        <p:spPr>
          <a:xfrm>
            <a:off x="1676399" y="2384519"/>
            <a:ext cx="5181601" cy="2872546"/>
          </a:xfrm>
        </p:spPr>
        <p:txBody>
          <a:bodyPr>
            <a:normAutofit/>
          </a:bodyPr>
          <a:lstStyle/>
          <a:p>
            <a:r>
              <a:rPr lang="en-US" dirty="0" smtClean="0"/>
              <a:t>TEAM Point Papers</a:t>
            </a:r>
          </a:p>
          <a:p>
            <a:r>
              <a:rPr lang="en-US" dirty="0" smtClean="0">
                <a:solidFill>
                  <a:srgbClr val="FFFF00"/>
                </a:solidFill>
              </a:rPr>
              <a:t>Background Package</a:t>
            </a:r>
          </a:p>
          <a:p>
            <a:r>
              <a:rPr lang="en-US" dirty="0" smtClean="0">
                <a:solidFill>
                  <a:srgbClr val="FFFF00"/>
                </a:solidFill>
              </a:rPr>
              <a:t>Evening Update</a:t>
            </a:r>
          </a:p>
          <a:p>
            <a:r>
              <a:rPr lang="en-US" dirty="0" smtClean="0"/>
              <a:t>Morning Press Update</a:t>
            </a:r>
          </a:p>
          <a:p>
            <a:r>
              <a:rPr lang="en-US" dirty="0" smtClean="0"/>
              <a:t>Press Injects </a:t>
            </a:r>
            <a:r>
              <a:rPr lang="mr-IN" dirty="0" smtClean="0"/>
              <a:t>–</a:t>
            </a:r>
            <a:r>
              <a:rPr lang="en-US" dirty="0" smtClean="0"/>
              <a:t> Breaking News</a:t>
            </a:r>
            <a:endParaRPr lang="en-US" dirty="0"/>
          </a:p>
        </p:txBody>
      </p:sp>
    </p:spTree>
    <p:extLst>
      <p:ext uri="{BB962C8B-B14F-4D97-AF65-F5344CB8AC3E}">
        <p14:creationId xmlns:p14="http://schemas.microsoft.com/office/powerpoint/2010/main" val="1992412783"/>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Morning Press Updates </a:t>
            </a:r>
            <a:r>
              <a:rPr lang="en-US" dirty="0" smtClean="0">
                <a:solidFill>
                  <a:srgbClr val="FFFFFF"/>
                </a:solidFill>
              </a:rPr>
              <a:t>1/4</a:t>
            </a:r>
            <a:endParaRPr lang="en-US" dirty="0">
              <a:solidFill>
                <a:srgbClr val="FFFFFF"/>
              </a:solidFill>
            </a:endParaRPr>
          </a:p>
        </p:txBody>
      </p:sp>
      <p:sp>
        <p:nvSpPr>
          <p:cNvPr id="5" name="Content Placeholder 4"/>
          <p:cNvSpPr>
            <a:spLocks noGrp="1"/>
          </p:cNvSpPr>
          <p:nvPr>
            <p:ph idx="1"/>
          </p:nvPr>
        </p:nvSpPr>
        <p:spPr/>
        <p:txBody>
          <a:bodyPr>
            <a:noAutofit/>
          </a:bodyPr>
          <a:lstStyle/>
          <a:p>
            <a:r>
              <a:rPr lang="en-US" sz="1800" i="1" u="sng" dirty="0"/>
              <a:t>Estonia </a:t>
            </a:r>
            <a:r>
              <a:rPr lang="en-US" sz="1800" i="1" u="sng" dirty="0" err="1" smtClean="0"/>
              <a:t>PostTimes</a:t>
            </a:r>
            <a:r>
              <a:rPr lang="en-US" sz="1800" dirty="0" smtClean="0"/>
              <a:t>.  This morning, in Tartu, Estonia, a </a:t>
            </a:r>
            <a:r>
              <a:rPr lang="en-US" sz="1800" dirty="0"/>
              <a:t>group called the "Estonian Russian Alliance" claims that </a:t>
            </a:r>
            <a:r>
              <a:rPr lang="en-US" sz="1800" dirty="0" smtClean="0"/>
              <a:t>they have occupied Tartu City Hall and called </a:t>
            </a:r>
            <a:r>
              <a:rPr lang="en-US" sz="1800" dirty="0"/>
              <a:t>upon Russia to support their cause in restoring the Baltic borders of the Soviet Union.  There are no known records of the existence of this group.  Crowds of ethnic Russians surrounded the building and kept Estonian Homeland security forces at bay. </a:t>
            </a:r>
          </a:p>
          <a:p>
            <a:r>
              <a:rPr lang="en-US" sz="1800" dirty="0" smtClean="0"/>
              <a:t>This follows anti-Russian protests last night in Tartu, after which some </a:t>
            </a:r>
            <a:r>
              <a:rPr lang="en-US" sz="1800" dirty="0"/>
              <a:t>of Tartu’s 15% ethnic Russian population launched a counter-demonstration, claiming </a:t>
            </a:r>
            <a:r>
              <a:rPr lang="en-US" sz="1800" dirty="0" smtClean="0"/>
              <a:t>persecution.</a:t>
            </a:r>
            <a:endParaRPr lang="en-US" sz="1800" dirty="0"/>
          </a:p>
          <a:p>
            <a:r>
              <a:rPr lang="en-US" sz="1800" dirty="0" smtClean="0"/>
              <a:t>A Kremlin </a:t>
            </a:r>
            <a:r>
              <a:rPr lang="en-US" sz="1800" dirty="0"/>
              <a:t>press spokesman </a:t>
            </a:r>
            <a:r>
              <a:rPr lang="en-US" sz="1800" dirty="0" smtClean="0"/>
              <a:t>repeated </a:t>
            </a:r>
            <a:r>
              <a:rPr lang="en-US" sz="1800" dirty="0"/>
              <a:t>Russia’s determination to protect the rights of Russian minorities </a:t>
            </a:r>
            <a:r>
              <a:rPr lang="en-US" sz="1800" dirty="0" smtClean="0"/>
              <a:t>living in </a:t>
            </a:r>
            <a:r>
              <a:rPr lang="en-US" sz="1800" dirty="0"/>
              <a:t>neighboring countries.</a:t>
            </a:r>
          </a:p>
          <a:p>
            <a:endParaRPr lang="en-US" sz="1800" dirty="0"/>
          </a:p>
        </p:txBody>
      </p:sp>
    </p:spTree>
    <p:extLst>
      <p:ext uri="{BB962C8B-B14F-4D97-AF65-F5344CB8AC3E}">
        <p14:creationId xmlns:p14="http://schemas.microsoft.com/office/powerpoint/2010/main" val="2195558778"/>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Morning Press Updates </a:t>
            </a:r>
            <a:r>
              <a:rPr lang="en-US" dirty="0" smtClean="0">
                <a:solidFill>
                  <a:srgbClr val="FFFFFF"/>
                </a:solidFill>
              </a:rPr>
              <a:t>2/4</a:t>
            </a:r>
            <a:endParaRPr lang="en-US" dirty="0">
              <a:solidFill>
                <a:srgbClr val="FFFFFF"/>
              </a:solidFill>
            </a:endParaRPr>
          </a:p>
        </p:txBody>
      </p:sp>
      <p:sp>
        <p:nvSpPr>
          <p:cNvPr id="5" name="Content Placeholder 4"/>
          <p:cNvSpPr>
            <a:spLocks noGrp="1"/>
          </p:cNvSpPr>
          <p:nvPr>
            <p:ph idx="1"/>
          </p:nvPr>
        </p:nvSpPr>
        <p:spPr/>
        <p:txBody>
          <a:bodyPr>
            <a:noAutofit/>
          </a:bodyPr>
          <a:lstStyle/>
          <a:p>
            <a:r>
              <a:rPr lang="en-US" sz="1800" i="1" u="sng" dirty="0" smtClean="0"/>
              <a:t>Moscow Times</a:t>
            </a:r>
            <a:r>
              <a:rPr lang="en-US" sz="1800" dirty="0" smtClean="0"/>
              <a:t>.  An </a:t>
            </a:r>
            <a:r>
              <a:rPr lang="en-US" sz="1800" dirty="0"/>
              <a:t>explosion in the Moscow </a:t>
            </a:r>
            <a:r>
              <a:rPr lang="en-US" sz="1800" dirty="0" smtClean="0"/>
              <a:t>subway early this morning—before rush hour—created extensive damage but few casualties and no fatalities.</a:t>
            </a:r>
          </a:p>
          <a:p>
            <a:r>
              <a:rPr lang="en-US" sz="1800" dirty="0" smtClean="0"/>
              <a:t>A </a:t>
            </a:r>
            <a:r>
              <a:rPr lang="en-US" sz="1800" dirty="0"/>
              <a:t>Russian Interior Ministry spokesman said that the explosives were detonated by a suicide bomber, tentatively identified by forensic evidence as a Chechen radical.  </a:t>
            </a:r>
            <a:r>
              <a:rPr lang="en-US" sz="1800" dirty="0" smtClean="0"/>
              <a:t>No groups </a:t>
            </a:r>
            <a:r>
              <a:rPr lang="en-US" sz="1800" dirty="0"/>
              <a:t>have claimed </a:t>
            </a:r>
            <a:r>
              <a:rPr lang="en-US" sz="1800" dirty="0" smtClean="0"/>
              <a:t>credit.</a:t>
            </a:r>
            <a:endParaRPr lang="en-US" sz="1800" dirty="0"/>
          </a:p>
          <a:p>
            <a:r>
              <a:rPr lang="en-US" sz="1800" dirty="0"/>
              <a:t>A Kremlin spokesman spoke of the need for Russia and the West to focus together on a clear common enemy in radicalism and terrorism, instead of the ‘artificial issues’ currently </a:t>
            </a:r>
            <a:r>
              <a:rPr lang="en-US" sz="1800" dirty="0" smtClean="0"/>
              <a:t>dividing them. </a:t>
            </a:r>
            <a:endParaRPr lang="en-US" sz="1800" dirty="0"/>
          </a:p>
        </p:txBody>
      </p:sp>
    </p:spTree>
    <p:extLst>
      <p:ext uri="{BB962C8B-B14F-4D97-AF65-F5344CB8AC3E}">
        <p14:creationId xmlns:p14="http://schemas.microsoft.com/office/powerpoint/2010/main" val="157708176"/>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Morning Press </a:t>
            </a:r>
            <a:r>
              <a:rPr lang="en-US" dirty="0" smtClean="0"/>
              <a:t>Updates </a:t>
            </a:r>
            <a:r>
              <a:rPr lang="en-US" dirty="0" smtClean="0">
                <a:solidFill>
                  <a:srgbClr val="FFFFFF"/>
                </a:solidFill>
              </a:rPr>
              <a:t>3/4</a:t>
            </a:r>
            <a:endParaRPr lang="en-US" dirty="0">
              <a:solidFill>
                <a:srgbClr val="FFFFFF"/>
              </a:solidFill>
            </a:endParaRPr>
          </a:p>
        </p:txBody>
      </p:sp>
      <p:sp>
        <p:nvSpPr>
          <p:cNvPr id="3" name="Content Placeholder 2"/>
          <p:cNvSpPr>
            <a:spLocks noGrp="1"/>
          </p:cNvSpPr>
          <p:nvPr>
            <p:ph idx="1"/>
          </p:nvPr>
        </p:nvSpPr>
        <p:spPr/>
        <p:txBody>
          <a:bodyPr>
            <a:normAutofit/>
          </a:bodyPr>
          <a:lstStyle/>
          <a:p>
            <a:r>
              <a:rPr lang="en-US" sz="1800" i="1" u="sng" dirty="0"/>
              <a:t>Kiev </a:t>
            </a:r>
            <a:r>
              <a:rPr lang="en-US" sz="1800" i="1" u="sng" dirty="0" smtClean="0"/>
              <a:t>Times</a:t>
            </a:r>
            <a:r>
              <a:rPr lang="en-US" sz="1800" dirty="0" smtClean="0"/>
              <a:t>.  </a:t>
            </a:r>
            <a:r>
              <a:rPr lang="en-US" sz="1800" dirty="0"/>
              <a:t>The Ukrainian Interior Ministry announced today that </a:t>
            </a:r>
            <a:r>
              <a:rPr lang="en-US" sz="1800" dirty="0" smtClean="0"/>
              <a:t>they had captured four </a:t>
            </a:r>
            <a:r>
              <a:rPr lang="en-US" sz="1800" dirty="0"/>
              <a:t>Russian </a:t>
            </a:r>
            <a:r>
              <a:rPr lang="en-US" sz="1800" i="1" dirty="0" err="1"/>
              <a:t>Spetsnaz</a:t>
            </a:r>
            <a:r>
              <a:rPr lang="en-US" sz="1800" dirty="0"/>
              <a:t> soldiers </a:t>
            </a:r>
            <a:r>
              <a:rPr lang="en-US" sz="1800" dirty="0" smtClean="0"/>
              <a:t>100 km southwest of </a:t>
            </a:r>
            <a:r>
              <a:rPr lang="en-US" sz="1800" dirty="0" err="1" smtClean="0"/>
              <a:t>Mariupol</a:t>
            </a:r>
            <a:r>
              <a:rPr lang="en-US" sz="1800" dirty="0" smtClean="0"/>
              <a:t>.  </a:t>
            </a:r>
          </a:p>
          <a:p>
            <a:r>
              <a:rPr lang="en-US" sz="1800" dirty="0" smtClean="0"/>
              <a:t>Unless Russia admitted to its aggression eastern Ukraine, the Ministry said they would be tried as criminals instead of being treated as prisoners of war.  </a:t>
            </a:r>
          </a:p>
          <a:p>
            <a:r>
              <a:rPr lang="en-US" sz="1800" dirty="0" smtClean="0"/>
              <a:t>The Kremlin responded that this would be viewed as a “severe provocation” in what was already a volatile relationship. </a:t>
            </a:r>
          </a:p>
          <a:p>
            <a:endParaRPr lang="en-US" sz="1800" dirty="0"/>
          </a:p>
        </p:txBody>
      </p:sp>
    </p:spTree>
    <p:extLst>
      <p:ext uri="{BB962C8B-B14F-4D97-AF65-F5344CB8AC3E}">
        <p14:creationId xmlns:p14="http://schemas.microsoft.com/office/powerpoint/2010/main" val="1013133155"/>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Morning Press </a:t>
            </a:r>
            <a:r>
              <a:rPr lang="en-US" dirty="0" smtClean="0"/>
              <a:t>Updates </a:t>
            </a:r>
            <a:r>
              <a:rPr lang="en-US" dirty="0" smtClean="0">
                <a:solidFill>
                  <a:schemeClr val="bg1"/>
                </a:solidFill>
              </a:rPr>
              <a:t>4/4</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1800" i="1" u="sng" dirty="0" smtClean="0"/>
              <a:t>Al Jazeera</a:t>
            </a:r>
            <a:r>
              <a:rPr lang="en-US" sz="1800" dirty="0" smtClean="0"/>
              <a:t>.  Abu </a:t>
            </a:r>
            <a:r>
              <a:rPr lang="en-US" sz="1800" dirty="0" err="1" smtClean="0"/>
              <a:t>Bakr</a:t>
            </a:r>
            <a:r>
              <a:rPr lang="en-US" sz="1800" dirty="0" smtClean="0"/>
              <a:t> al-Baghdadi, the leader of ISIS, announced through a video that he is still in </a:t>
            </a:r>
            <a:r>
              <a:rPr lang="en-US" sz="1800" dirty="0" err="1" smtClean="0"/>
              <a:t>Raqqa</a:t>
            </a:r>
            <a:r>
              <a:rPr lang="en-US" sz="1800" dirty="0" smtClean="0"/>
              <a:t>, in charge of the Caliphate, and that the families of “all our martyrs” are prepared to die in defense of the city.</a:t>
            </a:r>
          </a:p>
          <a:p>
            <a:r>
              <a:rPr lang="en-US" sz="1800" dirty="0" smtClean="0"/>
              <a:t>Based on reports from Kurdish and Syrian rebel fighters, the Pentagon said it expected the battle for </a:t>
            </a:r>
            <a:r>
              <a:rPr lang="en-US" sz="1800" dirty="0" err="1" smtClean="0"/>
              <a:t>Raqqa</a:t>
            </a:r>
            <a:r>
              <a:rPr lang="en-US" sz="1800" dirty="0" smtClean="0"/>
              <a:t> to be bloody and protracted.</a:t>
            </a:r>
          </a:p>
          <a:p>
            <a:r>
              <a:rPr lang="en-US" sz="1800" i="1" u="sng" dirty="0" smtClean="0"/>
              <a:t>Washington Post</a:t>
            </a:r>
            <a:r>
              <a:rPr lang="en-US" sz="1800" dirty="0" smtClean="0"/>
              <a:t>.  As the battle for </a:t>
            </a:r>
            <a:r>
              <a:rPr lang="en-US" sz="1800" dirty="0" err="1" smtClean="0"/>
              <a:t>Raqqa</a:t>
            </a:r>
            <a:r>
              <a:rPr lang="en-US" sz="1800" dirty="0" smtClean="0"/>
              <a:t> nears, Americans are getting increasingly concerned that the U.S. will will lose many lives in trying to take </a:t>
            </a:r>
            <a:r>
              <a:rPr lang="en-US" sz="1800" dirty="0" err="1" smtClean="0"/>
              <a:t>Raqqa</a:t>
            </a:r>
            <a:r>
              <a:rPr lang="en-US" sz="1800" dirty="0" smtClean="0"/>
              <a:t>, but to what end?  As Congressman Rand Paul (R-KY) said, “This is not America’s war.  This is Europe’s war </a:t>
            </a:r>
            <a:r>
              <a:rPr lang="mr-IN" sz="1800" dirty="0" smtClean="0"/>
              <a:t>–</a:t>
            </a:r>
            <a:r>
              <a:rPr lang="en-US" sz="1800" dirty="0" smtClean="0"/>
              <a:t> they’re getting all the refugees.  Where is NATO in this fight?</a:t>
            </a:r>
          </a:p>
        </p:txBody>
      </p:sp>
    </p:spTree>
    <p:extLst>
      <p:ext uri="{BB962C8B-B14F-4D97-AF65-F5344CB8AC3E}">
        <p14:creationId xmlns:p14="http://schemas.microsoft.com/office/powerpoint/2010/main" val="2975665583"/>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endParaRPr lang="en-US" dirty="0"/>
          </a:p>
        </p:txBody>
      </p:sp>
      <p:sp>
        <p:nvSpPr>
          <p:cNvPr id="3" name="Content Placeholder 2"/>
          <p:cNvSpPr>
            <a:spLocks noGrp="1"/>
          </p:cNvSpPr>
          <p:nvPr>
            <p:ph idx="1"/>
          </p:nvPr>
        </p:nvSpPr>
        <p:spPr/>
        <p:txBody>
          <a:bodyPr>
            <a:normAutofit lnSpcReduction="10000"/>
          </a:bodyPr>
          <a:lstStyle/>
          <a:p>
            <a:r>
              <a:rPr lang="en-US" sz="1800" i="1" u="sng" dirty="0" smtClean="0"/>
              <a:t>CNN</a:t>
            </a:r>
            <a:r>
              <a:rPr lang="en-US" sz="1800" dirty="0" smtClean="0"/>
              <a:t>.  </a:t>
            </a:r>
            <a:r>
              <a:rPr lang="en-US" sz="1800" dirty="0"/>
              <a:t>NATO sources report indications of movement of units of a Russian motorized rifle brigade toward the Estonian border.  Russian Defense Ministry spokesmen indicated that these were only routine maneuvers</a:t>
            </a:r>
            <a:r>
              <a:rPr lang="en-US" sz="1800" dirty="0" smtClean="0"/>
              <a:t>.</a:t>
            </a:r>
          </a:p>
          <a:p>
            <a:r>
              <a:rPr lang="en-US" sz="1800" i="1" u="sng" dirty="0"/>
              <a:t>The Warsaw </a:t>
            </a:r>
            <a:r>
              <a:rPr lang="en-US" sz="1800" i="1" u="sng" dirty="0" smtClean="0"/>
              <a:t>Voice</a:t>
            </a:r>
            <a:r>
              <a:rPr lang="en-US" sz="1800" dirty="0" smtClean="0"/>
              <a:t>. Poland’s </a:t>
            </a:r>
            <a:r>
              <a:rPr lang="en-US" sz="1800" dirty="0"/>
              <a:t>Defense Ministry announced </a:t>
            </a:r>
            <a:r>
              <a:rPr lang="en-US" sz="1800" dirty="0" smtClean="0"/>
              <a:t>that </a:t>
            </a:r>
            <a:r>
              <a:rPr lang="en-US" sz="1800" dirty="0"/>
              <a:t>Polish Air Force F-16’</a:t>
            </a:r>
            <a:r>
              <a:rPr lang="en-US" sz="1800" dirty="0" smtClean="0"/>
              <a:t>s </a:t>
            </a:r>
            <a:r>
              <a:rPr lang="en-US" sz="1800" dirty="0"/>
              <a:t>intercepted a Russian fighter in Polish airspace and escorted it back to Russian airspace in Kaliningrad without incident.  </a:t>
            </a:r>
            <a:r>
              <a:rPr lang="en-US" sz="1800" dirty="0" smtClean="0"/>
              <a:t>The </a:t>
            </a:r>
            <a:r>
              <a:rPr lang="en-US" sz="1800" dirty="0"/>
              <a:t>Russian Ministry of </a:t>
            </a:r>
            <a:r>
              <a:rPr lang="en-US" sz="1800" dirty="0" smtClean="0"/>
              <a:t>Defense had no comment.</a:t>
            </a:r>
          </a:p>
          <a:p>
            <a:r>
              <a:rPr lang="en-US" sz="1800" i="1" dirty="0" smtClean="0"/>
              <a:t>Oslo News</a:t>
            </a:r>
            <a:r>
              <a:rPr lang="en-US" sz="1800" dirty="0" smtClean="0"/>
              <a:t>.  Norway’s Ministry of the Interior reports that the wreckage of a small Russian intelligence surveillance submarine has washed up on the Norwegian coastline just outside the Arctic Circle.</a:t>
            </a:r>
            <a:endParaRPr lang="en-US" sz="1800" dirty="0"/>
          </a:p>
          <a:p>
            <a:endParaRPr lang="en-US" sz="1800" dirty="0"/>
          </a:p>
          <a:p>
            <a:endParaRPr lang="en-US" sz="1800" dirty="0"/>
          </a:p>
        </p:txBody>
      </p:sp>
    </p:spTree>
    <p:extLst>
      <p:ext uri="{BB962C8B-B14F-4D97-AF65-F5344CB8AC3E}">
        <p14:creationId xmlns:p14="http://schemas.microsoft.com/office/powerpoint/2010/main" val="963116492"/>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endParaRPr lang="en-US" dirty="0"/>
          </a:p>
        </p:txBody>
      </p:sp>
      <p:sp>
        <p:nvSpPr>
          <p:cNvPr id="3" name="Content Placeholder 2"/>
          <p:cNvSpPr>
            <a:spLocks noGrp="1"/>
          </p:cNvSpPr>
          <p:nvPr>
            <p:ph idx="1"/>
          </p:nvPr>
        </p:nvSpPr>
        <p:spPr/>
        <p:txBody>
          <a:bodyPr/>
          <a:lstStyle/>
          <a:p>
            <a:r>
              <a:rPr lang="en-US" i="1" u="sng" dirty="0" smtClean="0"/>
              <a:t>El </a:t>
            </a:r>
            <a:r>
              <a:rPr lang="en-US" i="1" u="sng" dirty="0" err="1" smtClean="0"/>
              <a:t>Pais</a:t>
            </a:r>
            <a:r>
              <a:rPr lang="en-US" dirty="0" smtClean="0"/>
              <a:t>.  This morning there was an explosion in a marketplace in Gibraltar.  There were 15 fatalities—including the suicide bomber who committed the attack—and over 100 seriously wounded.  “Al Qaeda in the Maghreb” has claimed responsibility for the attack.  The Spanish government has expressed concern that the independent status of Gibraltar makes it difficult for them to control their border.</a:t>
            </a:r>
            <a:endParaRPr lang="en-US" dirty="0"/>
          </a:p>
        </p:txBody>
      </p:sp>
    </p:spTree>
    <p:extLst>
      <p:ext uri="{BB962C8B-B14F-4D97-AF65-F5344CB8AC3E}">
        <p14:creationId xmlns:p14="http://schemas.microsoft.com/office/powerpoint/2010/main" val="2946938242"/>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5236" y="305430"/>
            <a:ext cx="7886700" cy="1325563"/>
          </a:xfrm>
        </p:spPr>
        <p:txBody>
          <a:bodyPr>
            <a:normAutofit/>
          </a:bodyPr>
          <a:lstStyle/>
          <a:p>
            <a:r>
              <a:rPr lang="de-DE" sz="4000" dirty="0" smtClean="0"/>
              <a:t>North </a:t>
            </a:r>
            <a:r>
              <a:rPr lang="de-DE" sz="4000" dirty="0" err="1" smtClean="0"/>
              <a:t>Atlantic</a:t>
            </a:r>
            <a:r>
              <a:rPr lang="de-DE" sz="4000" dirty="0" smtClean="0"/>
              <a:t> Council Agenda</a:t>
            </a:r>
            <a:endParaRPr lang="de-DE" sz="4000" b="1" dirty="0"/>
          </a:p>
        </p:txBody>
      </p:sp>
      <p:sp>
        <p:nvSpPr>
          <p:cNvPr id="3" name="Inhaltsplatzhalter 2"/>
          <p:cNvSpPr>
            <a:spLocks noGrp="1"/>
          </p:cNvSpPr>
          <p:nvPr>
            <p:ph idx="1"/>
          </p:nvPr>
        </p:nvSpPr>
        <p:spPr>
          <a:xfrm>
            <a:off x="485236" y="2293349"/>
            <a:ext cx="8030114" cy="3754217"/>
          </a:xfrm>
        </p:spPr>
        <p:txBody>
          <a:bodyPr>
            <a:noAutofit/>
          </a:bodyPr>
          <a:lstStyle/>
          <a:p>
            <a:pPr>
              <a:buFont typeface="+mj-lt"/>
              <a:buAutoNum type="arabicPeriod"/>
            </a:pPr>
            <a:r>
              <a:rPr lang="de-DE" sz="1800" dirty="0" err="1" smtClean="0"/>
              <a:t>Terrorism</a:t>
            </a:r>
            <a:endParaRPr lang="de-DE" sz="1800" dirty="0" smtClean="0"/>
          </a:p>
          <a:p>
            <a:pPr lvl="1"/>
            <a:r>
              <a:rPr lang="de-DE" sz="1800" b="1" dirty="0" err="1" smtClean="0"/>
              <a:t>How</a:t>
            </a:r>
            <a:r>
              <a:rPr lang="de-DE" sz="1800" b="1" dirty="0" smtClean="0"/>
              <a:t> </a:t>
            </a:r>
            <a:r>
              <a:rPr lang="de-DE" sz="1800" b="1" dirty="0" err="1" smtClean="0"/>
              <a:t>to</a:t>
            </a:r>
            <a:r>
              <a:rPr lang="de-DE" sz="1800" b="1" dirty="0" smtClean="0"/>
              <a:t> </a:t>
            </a:r>
            <a:r>
              <a:rPr lang="de-DE" sz="1800" b="1" dirty="0" err="1" smtClean="0"/>
              <a:t>respond</a:t>
            </a:r>
            <a:r>
              <a:rPr lang="de-DE" sz="1800" b="1" dirty="0" smtClean="0"/>
              <a:t> </a:t>
            </a:r>
            <a:r>
              <a:rPr lang="de-DE" sz="1800" b="1" dirty="0" err="1" smtClean="0"/>
              <a:t>to</a:t>
            </a:r>
            <a:r>
              <a:rPr lang="de-DE" sz="1800" b="1" dirty="0" smtClean="0"/>
              <a:t> </a:t>
            </a:r>
            <a:r>
              <a:rPr lang="de-DE" sz="1800" b="1" dirty="0" err="1" smtClean="0"/>
              <a:t>Russian</a:t>
            </a:r>
            <a:r>
              <a:rPr lang="de-DE" sz="1800" b="1" dirty="0" smtClean="0"/>
              <a:t> </a:t>
            </a:r>
            <a:r>
              <a:rPr lang="de-DE" sz="1800" b="1" dirty="0" err="1" smtClean="0"/>
              <a:t>bombing</a:t>
            </a:r>
            <a:r>
              <a:rPr lang="de-DE" sz="1800" b="1" dirty="0" smtClean="0"/>
              <a:t> </a:t>
            </a:r>
            <a:r>
              <a:rPr lang="mr-IN" sz="1800" b="1" dirty="0" smtClean="0"/>
              <a:t>–</a:t>
            </a:r>
            <a:r>
              <a:rPr lang="de-DE" sz="1800" b="1" dirty="0" smtClean="0"/>
              <a:t> </a:t>
            </a:r>
            <a:r>
              <a:rPr lang="de-DE" sz="1800" b="1" dirty="0" err="1" smtClean="0"/>
              <a:t>common</a:t>
            </a:r>
            <a:r>
              <a:rPr lang="de-DE" sz="1800" b="1" dirty="0" smtClean="0"/>
              <a:t> </a:t>
            </a:r>
            <a:r>
              <a:rPr lang="de-DE" sz="1800" b="1" dirty="0" err="1" smtClean="0"/>
              <a:t>enemy</a:t>
            </a:r>
            <a:r>
              <a:rPr lang="de-DE" sz="1800" b="1" dirty="0" smtClean="0"/>
              <a:t> </a:t>
            </a:r>
            <a:r>
              <a:rPr lang="de-DE" sz="1800" b="1" dirty="0" err="1" smtClean="0"/>
              <a:t>of</a:t>
            </a:r>
            <a:r>
              <a:rPr lang="de-DE" sz="1800" b="1" dirty="0" smtClean="0"/>
              <a:t> </a:t>
            </a:r>
            <a:r>
              <a:rPr lang="de-DE" sz="1800" b="1" dirty="0" err="1" smtClean="0"/>
              <a:t>terrorism</a:t>
            </a:r>
            <a:r>
              <a:rPr lang="de-DE" sz="1800" b="1" dirty="0" smtClean="0"/>
              <a:t>?</a:t>
            </a:r>
          </a:p>
          <a:p>
            <a:pPr lvl="1"/>
            <a:r>
              <a:rPr lang="de-DE" sz="1800" b="1" dirty="0" smtClean="0"/>
              <a:t>Terrorist </a:t>
            </a:r>
            <a:r>
              <a:rPr lang="de-DE" sz="1800" b="1" dirty="0" err="1" smtClean="0"/>
              <a:t>attack</a:t>
            </a:r>
            <a:r>
              <a:rPr lang="de-DE" sz="1800" b="1" dirty="0" smtClean="0"/>
              <a:t> in Gibraltar </a:t>
            </a:r>
            <a:r>
              <a:rPr lang="mr-IN" sz="1800" b="1" dirty="0" smtClean="0"/>
              <a:t>–</a:t>
            </a:r>
            <a:r>
              <a:rPr lang="de-DE" sz="1800" b="1" dirty="0" smtClean="0"/>
              <a:t> </a:t>
            </a:r>
            <a:r>
              <a:rPr lang="de-DE" sz="1800" b="1" dirty="0" err="1" smtClean="0"/>
              <a:t>how</a:t>
            </a:r>
            <a:r>
              <a:rPr lang="de-DE" sz="1800" b="1" dirty="0" smtClean="0"/>
              <a:t> </a:t>
            </a:r>
            <a:r>
              <a:rPr lang="de-DE" sz="1800" b="1" dirty="0" err="1" smtClean="0"/>
              <a:t>to</a:t>
            </a:r>
            <a:r>
              <a:rPr lang="de-DE" sz="1800" b="1" dirty="0" smtClean="0"/>
              <a:t> </a:t>
            </a:r>
            <a:r>
              <a:rPr lang="de-DE" sz="1800" b="1" dirty="0" err="1" smtClean="0"/>
              <a:t>respond</a:t>
            </a:r>
            <a:r>
              <a:rPr lang="de-DE" sz="1800" b="1" dirty="0" smtClean="0"/>
              <a:t>?  </a:t>
            </a:r>
            <a:r>
              <a:rPr lang="de-DE" sz="1800" b="1" dirty="0" err="1" smtClean="0"/>
              <a:t>Similar</a:t>
            </a:r>
            <a:r>
              <a:rPr lang="de-DE" sz="1800" b="1" dirty="0" smtClean="0"/>
              <a:t>?</a:t>
            </a:r>
            <a:endParaRPr lang="de-DE" sz="1800" b="1" dirty="0"/>
          </a:p>
          <a:p>
            <a:pPr>
              <a:buFont typeface="+mj-lt"/>
              <a:buAutoNum type="arabicPeriod"/>
            </a:pPr>
            <a:r>
              <a:rPr lang="de-DE" sz="1800" b="1" dirty="0" smtClean="0"/>
              <a:t>Baltic States</a:t>
            </a:r>
          </a:p>
          <a:p>
            <a:pPr lvl="1"/>
            <a:r>
              <a:rPr lang="de-DE" sz="1800" dirty="0" err="1" smtClean="0"/>
              <a:t>Crisis</a:t>
            </a:r>
            <a:r>
              <a:rPr lang="de-DE" sz="1800" dirty="0" smtClean="0"/>
              <a:t> in Estonia – </a:t>
            </a:r>
            <a:r>
              <a:rPr lang="de-DE" sz="1800" dirty="0" err="1" smtClean="0"/>
              <a:t>How</a:t>
            </a:r>
            <a:r>
              <a:rPr lang="de-DE" sz="1800" dirty="0" smtClean="0"/>
              <a:t> </a:t>
            </a:r>
            <a:r>
              <a:rPr lang="de-DE" sz="1800" dirty="0" err="1" smtClean="0"/>
              <a:t>to</a:t>
            </a:r>
            <a:r>
              <a:rPr lang="de-DE" sz="1800" dirty="0" smtClean="0"/>
              <a:t> deal </a:t>
            </a:r>
            <a:r>
              <a:rPr lang="de-DE" sz="1800" dirty="0" err="1" smtClean="0"/>
              <a:t>with</a:t>
            </a:r>
            <a:r>
              <a:rPr lang="de-DE" sz="1800" dirty="0" smtClean="0"/>
              <a:t> Situation in Tartu?</a:t>
            </a:r>
          </a:p>
          <a:p>
            <a:pPr>
              <a:buFont typeface="+mj-lt"/>
              <a:buAutoNum type="arabicPeriod"/>
            </a:pPr>
            <a:r>
              <a:rPr lang="de-DE" sz="1800" b="1" dirty="0" smtClean="0"/>
              <a:t>Ukraine</a:t>
            </a:r>
            <a:endParaRPr lang="de-DE" sz="1800" dirty="0"/>
          </a:p>
          <a:p>
            <a:pPr lvl="1"/>
            <a:r>
              <a:rPr lang="de-DE" sz="1800" dirty="0" err="1" smtClean="0"/>
              <a:t>Russian</a:t>
            </a:r>
            <a:r>
              <a:rPr lang="de-DE" sz="1800" dirty="0" smtClean="0"/>
              <a:t> </a:t>
            </a:r>
            <a:r>
              <a:rPr lang="de-DE" sz="1800" dirty="0" err="1" smtClean="0"/>
              <a:t>infantry</a:t>
            </a:r>
            <a:r>
              <a:rPr lang="de-DE" sz="1800" dirty="0" smtClean="0"/>
              <a:t> on </a:t>
            </a:r>
            <a:r>
              <a:rPr lang="de-DE" sz="1800" dirty="0" err="1" smtClean="0"/>
              <a:t>Ukrainian</a:t>
            </a:r>
            <a:r>
              <a:rPr lang="de-DE" sz="1800" dirty="0" smtClean="0"/>
              <a:t> </a:t>
            </a:r>
            <a:r>
              <a:rPr lang="de-DE" sz="1800" dirty="0" err="1" smtClean="0"/>
              <a:t>land</a:t>
            </a:r>
            <a:endParaRPr lang="de-DE" sz="1800" dirty="0"/>
          </a:p>
          <a:p>
            <a:pPr lvl="1"/>
            <a:r>
              <a:rPr lang="de-DE" sz="1800" dirty="0" smtClean="0"/>
              <a:t>Minsk </a:t>
            </a:r>
            <a:r>
              <a:rPr lang="de-DE" sz="1800" dirty="0" err="1" smtClean="0"/>
              <a:t>negotiations</a:t>
            </a:r>
            <a:r>
              <a:rPr lang="de-DE" sz="1800" dirty="0" smtClean="0"/>
              <a:t> – </a:t>
            </a:r>
            <a:r>
              <a:rPr lang="de-DE" sz="1800" dirty="0" err="1" smtClean="0"/>
              <a:t>Russian-Ukrainian</a:t>
            </a:r>
            <a:r>
              <a:rPr lang="de-DE" sz="1800" dirty="0" smtClean="0"/>
              <a:t> </a:t>
            </a:r>
            <a:r>
              <a:rPr lang="de-DE" sz="1800" dirty="0" err="1" smtClean="0"/>
              <a:t>relation</a:t>
            </a:r>
            <a:r>
              <a:rPr lang="de-DE" sz="1800" dirty="0" smtClean="0"/>
              <a:t> – NATO </a:t>
            </a:r>
            <a:r>
              <a:rPr lang="de-DE" sz="1800" dirty="0" err="1" smtClean="0"/>
              <a:t>position</a:t>
            </a:r>
            <a:r>
              <a:rPr lang="de-DE" sz="1800" dirty="0" smtClean="0"/>
              <a:t>?</a:t>
            </a:r>
            <a:endParaRPr lang="de-DE" sz="1800" dirty="0"/>
          </a:p>
          <a:p>
            <a:pPr>
              <a:buFont typeface="+mj-lt"/>
              <a:buAutoNum type="arabicPeriod"/>
            </a:pPr>
            <a:r>
              <a:rPr lang="de-DE" sz="1800" b="1" dirty="0" smtClean="0"/>
              <a:t>Situation in </a:t>
            </a:r>
            <a:r>
              <a:rPr lang="de-DE" sz="1800" b="1" dirty="0" err="1" smtClean="0"/>
              <a:t>Syria</a:t>
            </a:r>
            <a:r>
              <a:rPr lang="de-DE" sz="1800" b="1" dirty="0" smtClean="0"/>
              <a:t> – </a:t>
            </a:r>
            <a:r>
              <a:rPr lang="de-DE" sz="1800" b="1" dirty="0" err="1" smtClean="0"/>
              <a:t>severe</a:t>
            </a:r>
            <a:r>
              <a:rPr lang="de-DE" sz="1800" b="1" dirty="0" smtClean="0"/>
              <a:t> </a:t>
            </a:r>
            <a:r>
              <a:rPr lang="de-DE" sz="1800" b="1" dirty="0" err="1" smtClean="0"/>
              <a:t>situation</a:t>
            </a:r>
            <a:r>
              <a:rPr lang="de-DE" sz="1800" b="1" dirty="0" smtClean="0"/>
              <a:t> in </a:t>
            </a:r>
            <a:r>
              <a:rPr lang="de-DE" sz="1800" b="1" dirty="0" err="1" smtClean="0"/>
              <a:t>Raqqa</a:t>
            </a:r>
            <a:r>
              <a:rPr lang="de-DE" sz="1800" b="1" dirty="0" smtClean="0"/>
              <a:t> - Collective Approach</a:t>
            </a:r>
            <a:r>
              <a:rPr lang="de-DE" sz="1800" dirty="0" smtClean="0"/>
              <a:t> </a:t>
            </a:r>
            <a:endParaRPr lang="de-DE" sz="1800" dirty="0"/>
          </a:p>
          <a:p>
            <a:pPr>
              <a:buFont typeface="+mj-lt"/>
              <a:buAutoNum type="arabicPeriod"/>
            </a:pPr>
            <a:r>
              <a:rPr lang="de-DE" sz="1800" b="1" dirty="0" err="1" smtClean="0"/>
              <a:t>Russian</a:t>
            </a:r>
            <a:r>
              <a:rPr lang="de-DE" sz="1800" b="1" dirty="0" smtClean="0"/>
              <a:t> </a:t>
            </a:r>
            <a:r>
              <a:rPr lang="de-DE" sz="1800" b="1" dirty="0" err="1" smtClean="0"/>
              <a:t>claims</a:t>
            </a:r>
            <a:r>
              <a:rPr lang="de-DE" sz="1800" b="1" dirty="0" smtClean="0"/>
              <a:t> </a:t>
            </a:r>
            <a:r>
              <a:rPr lang="de-DE" sz="1800" b="1" dirty="0" err="1" smtClean="0"/>
              <a:t>of</a:t>
            </a:r>
            <a:r>
              <a:rPr lang="de-DE" sz="1800" b="1" dirty="0" smtClean="0"/>
              <a:t> </a:t>
            </a:r>
            <a:r>
              <a:rPr lang="de-DE" sz="1800" b="1" dirty="0" err="1" smtClean="0"/>
              <a:t>Arctic</a:t>
            </a:r>
            <a:r>
              <a:rPr lang="de-DE" sz="1800" b="1" dirty="0" smtClean="0"/>
              <a:t> Circle – </a:t>
            </a:r>
            <a:r>
              <a:rPr lang="de-DE" sz="1800" b="1" dirty="0" err="1" smtClean="0"/>
              <a:t>how</a:t>
            </a:r>
            <a:r>
              <a:rPr lang="de-DE" sz="1800" b="1" dirty="0" smtClean="0"/>
              <a:t> </a:t>
            </a:r>
            <a:r>
              <a:rPr lang="de-DE" sz="1800" b="1" dirty="0" err="1" smtClean="0"/>
              <a:t>to</a:t>
            </a:r>
            <a:r>
              <a:rPr lang="de-DE" sz="1800" b="1" dirty="0" smtClean="0"/>
              <a:t> </a:t>
            </a:r>
            <a:r>
              <a:rPr lang="de-DE" sz="1800" b="1" dirty="0" err="1" smtClean="0"/>
              <a:t>react</a:t>
            </a:r>
            <a:r>
              <a:rPr lang="de-DE" sz="1800" b="1" dirty="0" smtClean="0"/>
              <a:t>?</a:t>
            </a:r>
          </a:p>
        </p:txBody>
      </p:sp>
    </p:spTree>
    <p:extLst>
      <p:ext uri="{BB962C8B-B14F-4D97-AF65-F5344CB8AC3E}">
        <p14:creationId xmlns:p14="http://schemas.microsoft.com/office/powerpoint/2010/main" val="36483284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Backdrop to NATO</a:t>
            </a:r>
            <a:endParaRPr lang="en-US" dirty="0"/>
          </a:p>
        </p:txBody>
      </p:sp>
      <p:sp>
        <p:nvSpPr>
          <p:cNvPr id="3" name="Content Placeholder 2"/>
          <p:cNvSpPr>
            <a:spLocks noGrp="1"/>
          </p:cNvSpPr>
          <p:nvPr>
            <p:ph idx="1"/>
          </p:nvPr>
        </p:nvSpPr>
        <p:spPr/>
        <p:txBody>
          <a:bodyPr>
            <a:noAutofit/>
          </a:bodyPr>
          <a:lstStyle/>
          <a:p>
            <a:r>
              <a:rPr lang="en-US" dirty="0" smtClean="0"/>
              <a:t>Post World War II attempts at reconciliation w/USSR</a:t>
            </a:r>
          </a:p>
          <a:p>
            <a:r>
              <a:rPr lang="en-US" dirty="0" smtClean="0"/>
              <a:t>1947-48 turning points</a:t>
            </a:r>
          </a:p>
          <a:p>
            <a:pPr lvl="1"/>
            <a:r>
              <a:rPr lang="en-US" dirty="0" smtClean="0"/>
              <a:t>Truman Doctrine</a:t>
            </a:r>
          </a:p>
          <a:p>
            <a:pPr lvl="1"/>
            <a:r>
              <a:rPr lang="en-US" dirty="0" smtClean="0"/>
              <a:t>Marshall Plan</a:t>
            </a:r>
          </a:p>
          <a:p>
            <a:pPr lvl="1"/>
            <a:r>
              <a:rPr lang="en-US" dirty="0" smtClean="0"/>
              <a:t>Fall of Prague</a:t>
            </a:r>
          </a:p>
          <a:p>
            <a:pPr lvl="1"/>
            <a:r>
              <a:rPr lang="en-US" dirty="0" smtClean="0"/>
              <a:t>Berlin Airlift</a:t>
            </a:r>
          </a:p>
          <a:p>
            <a:r>
              <a:rPr lang="en-US" dirty="0" smtClean="0"/>
              <a:t>Kennan </a:t>
            </a:r>
            <a:r>
              <a:rPr lang="mr-IN" dirty="0" smtClean="0"/>
              <a:t>–</a:t>
            </a:r>
            <a:r>
              <a:rPr lang="en-US" dirty="0" smtClean="0"/>
              <a:t> “containment” doctrine (1947)</a:t>
            </a:r>
          </a:p>
          <a:p>
            <a:r>
              <a:rPr lang="en-US" dirty="0" smtClean="0"/>
              <a:t>Vandenberg (R-MI) Resolution in US Senate (1948)</a:t>
            </a:r>
          </a:p>
          <a:p>
            <a:pPr lvl="1"/>
            <a:r>
              <a:rPr lang="en-US" dirty="0" smtClean="0"/>
              <a:t>Principle of “</a:t>
            </a:r>
            <a:r>
              <a:rPr lang="en-US" dirty="0"/>
              <a:t>s</a:t>
            </a:r>
            <a:r>
              <a:rPr lang="en-US" dirty="0" smtClean="0"/>
              <a:t>elf-help and mutual aid”</a:t>
            </a:r>
            <a:endParaRPr lang="en-US" dirty="0"/>
          </a:p>
        </p:txBody>
      </p:sp>
    </p:spTree>
    <p:extLst>
      <p:ext uri="{BB962C8B-B14F-4D97-AF65-F5344CB8AC3E}">
        <p14:creationId xmlns:p14="http://schemas.microsoft.com/office/powerpoint/2010/main" val="3358160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5236" y="305430"/>
            <a:ext cx="7886700" cy="1325563"/>
          </a:xfrm>
        </p:spPr>
        <p:txBody>
          <a:bodyPr>
            <a:normAutofit/>
          </a:bodyPr>
          <a:lstStyle/>
          <a:p>
            <a:r>
              <a:rPr lang="de-DE" sz="4000" dirty="0" smtClean="0"/>
              <a:t>Military </a:t>
            </a:r>
            <a:r>
              <a:rPr lang="de-DE" sz="4000" dirty="0" err="1" smtClean="0"/>
              <a:t>Committee</a:t>
            </a:r>
            <a:r>
              <a:rPr lang="de-DE" sz="4000" dirty="0" smtClean="0"/>
              <a:t> Agenda</a:t>
            </a:r>
            <a:endParaRPr lang="de-DE" sz="4000" b="1" dirty="0"/>
          </a:p>
        </p:txBody>
      </p:sp>
      <p:sp>
        <p:nvSpPr>
          <p:cNvPr id="3" name="Inhaltsplatzhalter 2"/>
          <p:cNvSpPr>
            <a:spLocks noGrp="1"/>
          </p:cNvSpPr>
          <p:nvPr>
            <p:ph idx="1"/>
          </p:nvPr>
        </p:nvSpPr>
        <p:spPr>
          <a:xfrm>
            <a:off x="485236" y="2293349"/>
            <a:ext cx="8030114" cy="3754217"/>
          </a:xfrm>
        </p:spPr>
        <p:txBody>
          <a:bodyPr>
            <a:noAutofit/>
          </a:bodyPr>
          <a:lstStyle/>
          <a:p>
            <a:pPr>
              <a:buFont typeface="+mj-lt"/>
              <a:buAutoNum type="arabicPeriod"/>
            </a:pPr>
            <a:r>
              <a:rPr lang="de-DE" sz="1800" dirty="0" err="1" smtClean="0"/>
              <a:t>Terrorism</a:t>
            </a:r>
            <a:r>
              <a:rPr lang="de-DE" sz="1800" dirty="0" smtClean="0"/>
              <a:t> </a:t>
            </a:r>
            <a:r>
              <a:rPr lang="mr-IN" sz="1800" dirty="0" smtClean="0"/>
              <a:t>–</a:t>
            </a:r>
            <a:r>
              <a:rPr lang="de-DE" sz="1800" dirty="0" smtClean="0"/>
              <a:t> </a:t>
            </a:r>
            <a:r>
              <a:rPr lang="de-DE" sz="1800" dirty="0" err="1" smtClean="0"/>
              <a:t>Moscow</a:t>
            </a:r>
            <a:r>
              <a:rPr lang="de-DE" sz="1800" dirty="0" smtClean="0"/>
              <a:t> &amp; Gibraltar</a:t>
            </a:r>
          </a:p>
          <a:p>
            <a:pPr>
              <a:buFont typeface="+mj-lt"/>
              <a:buAutoNum type="arabicPeriod"/>
            </a:pPr>
            <a:endParaRPr lang="de-DE" sz="1800" dirty="0" smtClean="0"/>
          </a:p>
          <a:p>
            <a:pPr>
              <a:buFont typeface="+mj-lt"/>
              <a:buAutoNum type="arabicPeriod"/>
            </a:pPr>
            <a:r>
              <a:rPr lang="de-DE" sz="1800" b="1" dirty="0" smtClean="0"/>
              <a:t>Estonia &amp; </a:t>
            </a:r>
            <a:r>
              <a:rPr lang="de-DE" sz="1800" b="1" dirty="0" err="1" smtClean="0"/>
              <a:t>Russian</a:t>
            </a:r>
            <a:r>
              <a:rPr lang="de-DE" sz="1800" b="1" dirty="0" smtClean="0"/>
              <a:t> </a:t>
            </a:r>
            <a:r>
              <a:rPr lang="de-DE" sz="1800" b="1" dirty="0" err="1" smtClean="0"/>
              <a:t>troops</a:t>
            </a:r>
            <a:endParaRPr lang="de-DE" sz="1800" b="1" dirty="0" smtClean="0"/>
          </a:p>
          <a:p>
            <a:pPr>
              <a:buFont typeface="+mj-lt"/>
              <a:buAutoNum type="arabicPeriod"/>
            </a:pPr>
            <a:endParaRPr lang="de-DE" sz="1800" b="1" dirty="0" smtClean="0"/>
          </a:p>
          <a:p>
            <a:pPr>
              <a:buFont typeface="+mj-lt"/>
              <a:buAutoNum type="arabicPeriod"/>
            </a:pPr>
            <a:r>
              <a:rPr lang="de-DE" sz="1800" b="1" dirty="0" smtClean="0"/>
              <a:t>Ukraine &amp; </a:t>
            </a:r>
            <a:r>
              <a:rPr lang="de-DE" sz="1800" b="1" dirty="0" err="1" smtClean="0"/>
              <a:t>Russian</a:t>
            </a:r>
            <a:r>
              <a:rPr lang="de-DE" sz="1800" dirty="0"/>
              <a:t> </a:t>
            </a:r>
            <a:r>
              <a:rPr lang="de-DE" sz="1800" dirty="0" err="1" smtClean="0"/>
              <a:t>landbridge</a:t>
            </a:r>
            <a:endParaRPr lang="de-DE" sz="1800" dirty="0" smtClean="0"/>
          </a:p>
          <a:p>
            <a:pPr>
              <a:buFont typeface="+mj-lt"/>
              <a:buAutoNum type="arabicPeriod"/>
            </a:pPr>
            <a:endParaRPr lang="de-DE" sz="1800" dirty="0"/>
          </a:p>
          <a:p>
            <a:pPr>
              <a:buFont typeface="+mj-lt"/>
              <a:buAutoNum type="arabicPeriod"/>
            </a:pPr>
            <a:r>
              <a:rPr lang="de-DE" sz="1800" b="1" dirty="0" err="1" smtClean="0"/>
              <a:t>Syria</a:t>
            </a:r>
            <a:r>
              <a:rPr lang="de-DE" sz="1800" b="1" dirty="0" smtClean="0"/>
              <a:t>/ISIS &amp; </a:t>
            </a:r>
            <a:r>
              <a:rPr lang="de-DE" sz="1800" b="1" dirty="0" err="1" smtClean="0"/>
              <a:t>battle</a:t>
            </a:r>
            <a:r>
              <a:rPr lang="de-DE" sz="1800" b="1" dirty="0" smtClean="0"/>
              <a:t> </a:t>
            </a:r>
            <a:r>
              <a:rPr lang="de-DE" sz="1800" b="1" dirty="0" err="1" smtClean="0"/>
              <a:t>for</a:t>
            </a:r>
            <a:r>
              <a:rPr lang="de-DE" sz="1800" b="1" dirty="0" smtClean="0"/>
              <a:t> </a:t>
            </a:r>
            <a:r>
              <a:rPr lang="de-DE" sz="1800" b="1" dirty="0" err="1" smtClean="0"/>
              <a:t>Raqqa</a:t>
            </a:r>
            <a:endParaRPr lang="de-DE" sz="1800" b="1" dirty="0" smtClean="0"/>
          </a:p>
          <a:p>
            <a:pPr>
              <a:buFont typeface="+mj-lt"/>
              <a:buAutoNum type="arabicPeriod"/>
            </a:pPr>
            <a:endParaRPr lang="de-DE" sz="1800" dirty="0"/>
          </a:p>
          <a:p>
            <a:pPr>
              <a:buFont typeface="+mj-lt"/>
              <a:buAutoNum type="arabicPeriod"/>
            </a:pPr>
            <a:r>
              <a:rPr lang="de-DE" sz="1800" b="1" dirty="0" err="1" smtClean="0"/>
              <a:t>Arctic</a:t>
            </a:r>
            <a:r>
              <a:rPr lang="de-DE" sz="1800" b="1" dirty="0" smtClean="0"/>
              <a:t> &amp; </a:t>
            </a:r>
            <a:r>
              <a:rPr lang="de-DE" sz="1800" b="1" dirty="0" err="1" smtClean="0"/>
              <a:t>Russian</a:t>
            </a:r>
            <a:r>
              <a:rPr lang="de-DE" sz="1800" b="1" dirty="0" smtClean="0"/>
              <a:t> </a:t>
            </a:r>
            <a:r>
              <a:rPr lang="de-DE" sz="1800" b="1" dirty="0" err="1" smtClean="0"/>
              <a:t>naval</a:t>
            </a:r>
            <a:r>
              <a:rPr lang="de-DE" sz="1800" b="1" dirty="0" smtClean="0"/>
              <a:t> </a:t>
            </a:r>
            <a:r>
              <a:rPr lang="de-DE" sz="1800" b="1" dirty="0" err="1" smtClean="0"/>
              <a:t>escorts</a:t>
            </a:r>
            <a:endParaRPr lang="de-DE" sz="1800" b="1" dirty="0" smtClean="0"/>
          </a:p>
        </p:txBody>
      </p:sp>
    </p:spTree>
    <p:extLst>
      <p:ext uri="{BB962C8B-B14F-4D97-AF65-F5344CB8AC3E}">
        <p14:creationId xmlns:p14="http://schemas.microsoft.com/office/powerpoint/2010/main" val="14448466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NATO	</a:t>
            </a:r>
            <a:endParaRPr lang="en-US" dirty="0"/>
          </a:p>
        </p:txBody>
      </p:sp>
      <p:sp>
        <p:nvSpPr>
          <p:cNvPr id="3" name="Content Placeholder 2"/>
          <p:cNvSpPr>
            <a:spLocks noGrp="1"/>
          </p:cNvSpPr>
          <p:nvPr>
            <p:ph idx="1"/>
          </p:nvPr>
        </p:nvSpPr>
        <p:spPr/>
        <p:txBody>
          <a:bodyPr>
            <a:noAutofit/>
          </a:bodyPr>
          <a:lstStyle/>
          <a:p>
            <a:r>
              <a:rPr lang="en-US" dirty="0" smtClean="0"/>
              <a:t>Truman &amp; UK Prime Minister Ernst Bevin</a:t>
            </a:r>
          </a:p>
          <a:p>
            <a:r>
              <a:rPr lang="en-US" dirty="0" smtClean="0"/>
              <a:t>Dunkirk &amp; Brussels Pact ~ “self-help &amp; mutual aid”</a:t>
            </a:r>
          </a:p>
          <a:p>
            <a:r>
              <a:rPr lang="en-US" dirty="0" smtClean="0"/>
              <a:t>No anticipation of enduring US military commitment</a:t>
            </a:r>
          </a:p>
          <a:p>
            <a:pPr lvl="1"/>
            <a:r>
              <a:rPr lang="en-US" dirty="0" smtClean="0"/>
              <a:t>Political statement was sufficient</a:t>
            </a:r>
          </a:p>
          <a:p>
            <a:r>
              <a:rPr lang="en-US" dirty="0" smtClean="0"/>
              <a:t>Precedent </a:t>
            </a:r>
            <a:r>
              <a:rPr lang="mr-IN" dirty="0" smtClean="0"/>
              <a:t>–</a:t>
            </a:r>
            <a:r>
              <a:rPr lang="en-US" dirty="0" smtClean="0"/>
              <a:t> “constitutional processes” </a:t>
            </a:r>
            <a:r>
              <a:rPr lang="mr-IN" dirty="0" smtClean="0"/>
              <a:t>…</a:t>
            </a:r>
            <a:r>
              <a:rPr lang="en-US" dirty="0" smtClean="0"/>
              <a:t> Art IV vs Art V</a:t>
            </a:r>
          </a:p>
          <a:p>
            <a:r>
              <a:rPr lang="en-US" dirty="0" smtClean="0"/>
              <a:t>1949 </a:t>
            </a:r>
            <a:r>
              <a:rPr lang="mr-IN" dirty="0" smtClean="0"/>
              <a:t>–</a:t>
            </a:r>
            <a:r>
              <a:rPr lang="en-US" dirty="0" smtClean="0"/>
              <a:t> another turning point (USSR; PRC)</a:t>
            </a:r>
          </a:p>
          <a:p>
            <a:r>
              <a:rPr lang="en-US" dirty="0" smtClean="0"/>
              <a:t>1950 </a:t>
            </a:r>
            <a:r>
              <a:rPr lang="mr-IN" dirty="0" smtClean="0"/>
              <a:t>–</a:t>
            </a:r>
            <a:r>
              <a:rPr lang="en-US" dirty="0" smtClean="0"/>
              <a:t> NSC </a:t>
            </a:r>
            <a:r>
              <a:rPr lang="mr-IN" dirty="0" smtClean="0"/>
              <a:t>’</a:t>
            </a:r>
            <a:r>
              <a:rPr lang="en-US" dirty="0" smtClean="0"/>
              <a:t>68 &amp; Korean War</a:t>
            </a:r>
          </a:p>
          <a:p>
            <a:pPr lvl="1"/>
            <a:r>
              <a:rPr lang="en-US" dirty="0" smtClean="0"/>
              <a:t>Acheson to NATO Ministerial: armed FRG in NATO (1955)</a:t>
            </a:r>
          </a:p>
          <a:p>
            <a:pPr lvl="1"/>
            <a:r>
              <a:rPr lang="en-US" dirty="0" smtClean="0"/>
              <a:t>Pleven Plan </a:t>
            </a:r>
            <a:r>
              <a:rPr lang="mr-IN" dirty="0" smtClean="0"/>
              <a:t>…</a:t>
            </a:r>
            <a:r>
              <a:rPr lang="en-US" dirty="0" smtClean="0"/>
              <a:t> Euro Defense Community </a:t>
            </a:r>
            <a:r>
              <a:rPr lang="mr-IN" dirty="0" smtClean="0"/>
              <a:t>…</a:t>
            </a:r>
            <a:r>
              <a:rPr lang="en-US" dirty="0"/>
              <a:t> </a:t>
            </a:r>
            <a:r>
              <a:rPr lang="en-US" dirty="0" smtClean="0"/>
              <a:t>then FRG</a:t>
            </a:r>
          </a:p>
          <a:p>
            <a:endParaRPr lang="en-US" dirty="0"/>
          </a:p>
        </p:txBody>
      </p:sp>
    </p:spTree>
    <p:extLst>
      <p:ext uri="{BB962C8B-B14F-4D97-AF65-F5344CB8AC3E}">
        <p14:creationId xmlns:p14="http://schemas.microsoft.com/office/powerpoint/2010/main" val="1749359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2046</TotalTime>
  <Words>5564</Words>
  <Application>Microsoft Macintosh PowerPoint</Application>
  <PresentationFormat>On-screen Show (4:3)</PresentationFormat>
  <Paragraphs>663</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Genesis</vt:lpstr>
      <vt:lpstr>BSS 186/486 NATO &amp; European Security</vt:lpstr>
      <vt:lpstr>Course Objectives</vt:lpstr>
      <vt:lpstr>Course Requirements</vt:lpstr>
      <vt:lpstr>Main Textbooks</vt:lpstr>
      <vt:lpstr>Structure of Each Session</vt:lpstr>
      <vt:lpstr>Course Overview</vt:lpstr>
      <vt:lpstr>The Genesis of NATO</vt:lpstr>
      <vt:lpstr>Backdrop to NATO</vt:lpstr>
      <vt:lpstr>Formation of NATO </vt:lpstr>
      <vt:lpstr>Look-ahead to 9 March</vt:lpstr>
      <vt:lpstr>Seminar Discussion</vt:lpstr>
      <vt:lpstr>NATO in the Cold War</vt:lpstr>
      <vt:lpstr>EDC “non” – FRG “ja”</vt:lpstr>
      <vt:lpstr>Debating European Defense</vt:lpstr>
      <vt:lpstr>US Forces in Europe</vt:lpstr>
      <vt:lpstr>Types of Deterrence</vt:lpstr>
      <vt:lpstr>Deterrence vs Defense in NATO</vt:lpstr>
      <vt:lpstr>“Flexible Response”</vt:lpstr>
      <vt:lpstr>1967 “compromise”</vt:lpstr>
      <vt:lpstr>But it didn’t quite work out</vt:lpstr>
      <vt:lpstr>The Euromissile Debate</vt:lpstr>
      <vt:lpstr>The Cold War thaws …</vt:lpstr>
      <vt:lpstr>NATO: “now what”</vt:lpstr>
      <vt:lpstr>Look-ahead to 16 March</vt:lpstr>
      <vt:lpstr>Seminar Discussion</vt:lpstr>
      <vt:lpstr>NATO After the Cold War: Dilemmas of Enlargement</vt:lpstr>
      <vt:lpstr>Looking back … </vt:lpstr>
      <vt:lpstr>1991 Strategic Concept</vt:lpstr>
      <vt:lpstr>1999 Strategic Concept</vt:lpstr>
      <vt:lpstr>Tasks of the Alliance</vt:lpstr>
      <vt:lpstr>Partnership for Peace (1994)</vt:lpstr>
      <vt:lpstr>Who’s Who … &amp; When?</vt:lpstr>
      <vt:lpstr>The Enlargement Debate</vt:lpstr>
      <vt:lpstr>The Enlargement Decision </vt:lpstr>
      <vt:lpstr>Consultation Commitments</vt:lpstr>
      <vt:lpstr>NATO-Russia Founding Act [May 1997]</vt:lpstr>
      <vt:lpstr>Unilateral NATO Assurances</vt:lpstr>
      <vt:lpstr>NATO Ukraine Charter July 1997</vt:lpstr>
      <vt:lpstr>Reaffirming the “Open Door”?</vt:lpstr>
      <vt:lpstr>Look-ahead to 23 March</vt:lpstr>
      <vt:lpstr>Seminar Discussion</vt:lpstr>
      <vt:lpstr>NATO &amp; Post-Cold War Conflicts: The Balkans</vt:lpstr>
      <vt:lpstr>Yugoslav Civil War</vt:lpstr>
      <vt:lpstr>Spillover to Kosovo</vt:lpstr>
      <vt:lpstr>Lessons Learned? </vt:lpstr>
      <vt:lpstr>Look-ahead to 30 March</vt:lpstr>
      <vt:lpstr>Seminar Discussion</vt:lpstr>
      <vt:lpstr>NATO &amp; Post 9.11 Conflicts: Afghan, Iraq, Libya, Syria</vt:lpstr>
      <vt:lpstr>Look-ahead to 6 April</vt:lpstr>
      <vt:lpstr>Post 9.11 Conflicts Global NATO?</vt:lpstr>
      <vt:lpstr>Afghanistan</vt:lpstr>
      <vt:lpstr>Afghanistan -- An Assessment </vt:lpstr>
      <vt:lpstr>Afghanistan -- An Assessment </vt:lpstr>
      <vt:lpstr>Iraq 2003</vt:lpstr>
      <vt:lpstr>Libya 2011</vt:lpstr>
      <vt:lpstr>Syria</vt:lpstr>
      <vt:lpstr>Global NATO?</vt:lpstr>
      <vt:lpstr>Lessons Learned? Would you change any of these from Balkans? </vt:lpstr>
      <vt:lpstr>Look-ahead to 6 April</vt:lpstr>
      <vt:lpstr>Seminar Discussion</vt:lpstr>
      <vt:lpstr>NATO, Russia, &amp; Ukraine</vt:lpstr>
      <vt:lpstr>NATO 2010 Strategic Concept Active Engagement – Modern Defense</vt:lpstr>
      <vt:lpstr>Wales Summit Declaration  September 2014</vt:lpstr>
      <vt:lpstr>Wales Summit Declaration  NATO – Russia – Ukraine </vt:lpstr>
      <vt:lpstr>Warsaw Summit Communique  July 2016</vt:lpstr>
      <vt:lpstr>Range of Security Threats</vt:lpstr>
      <vt:lpstr>Strategic Questions A guide for crisis decision-making</vt:lpstr>
      <vt:lpstr>Look-ahead to 13 April</vt:lpstr>
      <vt:lpstr>Crisis Simulation – 13 April be “in role” – bring name tags</vt:lpstr>
      <vt:lpstr>Seminar Discussion</vt:lpstr>
      <vt:lpstr>NATO’s Future: How Will it Respond to the Next Crisis?</vt:lpstr>
      <vt:lpstr>NATO Crisis Simulation</vt:lpstr>
      <vt:lpstr>Morning Press Updates 1/4</vt:lpstr>
      <vt:lpstr>Morning Press Updates 2/4</vt:lpstr>
      <vt:lpstr>Morning Press Updates 3/4</vt:lpstr>
      <vt:lpstr>Morning Press Updates 4/4</vt:lpstr>
      <vt:lpstr>Breaking News …</vt:lpstr>
      <vt:lpstr>Breaking News …</vt:lpstr>
      <vt:lpstr>North Atlantic Council Agenda</vt:lpstr>
      <vt:lpstr>Military Committee Agenda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BSS 185/485 US. Foreign &amp; Security Policy</dc:title>
  <dc:creator>Schuyler Foerster</dc:creator>
  <cp:lastModifiedBy>Schuyler Foerster</cp:lastModifiedBy>
  <cp:revision>125</cp:revision>
  <dcterms:created xsi:type="dcterms:W3CDTF">2017-02-19T22:05:35Z</dcterms:created>
  <dcterms:modified xsi:type="dcterms:W3CDTF">2017-04-13T09:34:16Z</dcterms:modified>
</cp:coreProperties>
</file>