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85" r:id="rId9"/>
    <p:sldId id="268" r:id="rId10"/>
    <p:sldId id="287" r:id="rId11"/>
    <p:sldId id="288" r:id="rId12"/>
    <p:sldId id="289" r:id="rId13"/>
    <p:sldId id="290" r:id="rId14"/>
    <p:sldId id="296" r:id="rId15"/>
    <p:sldId id="269" r:id="rId16"/>
    <p:sldId id="299" r:id="rId17"/>
    <p:sldId id="300" r:id="rId18"/>
    <p:sldId id="301" r:id="rId19"/>
    <p:sldId id="291" r:id="rId20"/>
    <p:sldId id="292" r:id="rId21"/>
    <p:sldId id="302" r:id="rId22"/>
    <p:sldId id="303" r:id="rId23"/>
    <p:sldId id="295" r:id="rId24"/>
    <p:sldId id="277" r:id="rId25"/>
    <p:sldId id="304" r:id="rId26"/>
    <p:sldId id="305" r:id="rId27"/>
    <p:sldId id="311" r:id="rId28"/>
    <p:sldId id="312" r:id="rId29"/>
    <p:sldId id="313" r:id="rId30"/>
    <p:sldId id="314" r:id="rId31"/>
    <p:sldId id="315" r:id="rId32"/>
    <p:sldId id="316" r:id="rId33"/>
    <p:sldId id="317" r:id="rId34"/>
    <p:sldId id="322" r:id="rId35"/>
    <p:sldId id="325" r:id="rId36"/>
    <p:sldId id="278" r:id="rId37"/>
    <p:sldId id="326" r:id="rId38"/>
    <p:sldId id="327" r:id="rId39"/>
    <p:sldId id="328" r:id="rId40"/>
    <p:sldId id="329" r:id="rId41"/>
    <p:sldId id="330" r:id="rId42"/>
    <p:sldId id="331" r:id="rId43"/>
    <p:sldId id="332" r:id="rId44"/>
    <p:sldId id="298" r:id="rId45"/>
    <p:sldId id="279" r:id="rId46"/>
    <p:sldId id="341" r:id="rId47"/>
    <p:sldId id="342" r:id="rId48"/>
    <p:sldId id="343" r:id="rId49"/>
    <p:sldId id="351" r:id="rId50"/>
    <p:sldId id="280" r:id="rId51"/>
    <p:sldId id="340" r:id="rId52"/>
    <p:sldId id="333" r:id="rId53"/>
    <p:sldId id="335" r:id="rId54"/>
    <p:sldId id="334" r:id="rId55"/>
    <p:sldId id="336" r:id="rId56"/>
    <p:sldId id="339" r:id="rId57"/>
    <p:sldId id="337" r:id="rId58"/>
    <p:sldId id="338" r:id="rId59"/>
    <p:sldId id="344" r:id="rId60"/>
    <p:sldId id="345" r:id="rId61"/>
    <p:sldId id="346" r:id="rId62"/>
    <p:sldId id="347" r:id="rId63"/>
    <p:sldId id="354" r:id="rId64"/>
    <p:sldId id="355" r:id="rId65"/>
    <p:sldId id="356" r:id="rId66"/>
    <p:sldId id="357" r:id="rId67"/>
    <p:sldId id="281" r:id="rId68"/>
    <p:sldId id="352" r:id="rId69"/>
    <p:sldId id="348" r:id="rId70"/>
    <p:sldId id="349" r:id="rId71"/>
    <p:sldId id="350" r:id="rId72"/>
    <p:sldId id="353" r:id="rId73"/>
    <p:sldId id="286" r:id="rId7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0F32"/>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8" autoAdjust="0"/>
    <p:restoredTop sz="94758" autoAdjust="0"/>
  </p:normalViewPr>
  <p:slideViewPr>
    <p:cSldViewPr snapToGrid="0" snapToObjects="1">
      <p:cViewPr>
        <p:scale>
          <a:sx n="121" d="100"/>
          <a:sy n="121" d="100"/>
        </p:scale>
        <p:origin x="-104" y="2056"/>
      </p:cViewPr>
      <p:guideLst>
        <p:guide orient="horz" pos="2160"/>
        <p:guide pos="2880"/>
      </p:guideLst>
    </p:cSldViewPr>
  </p:slideViewPr>
  <p:outlineViewPr>
    <p:cViewPr>
      <p:scale>
        <a:sx n="33" d="100"/>
        <a:sy n="33" d="100"/>
      </p:scale>
      <p:origin x="32" y="33928"/>
    </p:cViewPr>
  </p:outlineViewPr>
  <p:notesTextViewPr>
    <p:cViewPr>
      <p:scale>
        <a:sx n="100" d="100"/>
        <a:sy n="100" d="100"/>
      </p:scale>
      <p:origin x="0" y="0"/>
    </p:cViewPr>
  </p:notesTextViewPr>
  <p:sorterViewPr>
    <p:cViewPr>
      <p:scale>
        <a:sx n="141" d="100"/>
        <a:sy n="141" d="100"/>
      </p:scale>
      <p:origin x="0" y="3722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printerSettings" Target="printerSettings/printerSettings1.bin"/><Relationship Id="rId76" Type="http://schemas.openxmlformats.org/officeDocument/2006/relationships/presProps" Target="presProps.xml"/><Relationship Id="rId77" Type="http://schemas.openxmlformats.org/officeDocument/2006/relationships/viewProps" Target="viewProps.xml"/><Relationship Id="rId78" Type="http://schemas.openxmlformats.org/officeDocument/2006/relationships/theme" Target="theme/theme1.xml"/><Relationship Id="rId79"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457199" y="1295400"/>
            <a:ext cx="8228013" cy="1927225"/>
          </a:xfrm>
        </p:spPr>
        <p:txBody>
          <a:bodyPr tIns="0" bIns="0" anchor="b" anchorCtr="0"/>
          <a:lstStyle>
            <a:lvl1pPr>
              <a:defRPr sz="4800">
                <a:solidFill>
                  <a:srgbClr val="FFFF00"/>
                </a:solidFill>
              </a:defRPr>
            </a:lvl1pPr>
          </a:lstStyle>
          <a:p>
            <a:r>
              <a:rPr lang="en-US" dirty="0" smtClean="0"/>
              <a:t>Click to edit Master title style</a:t>
            </a:r>
            <a:endParaRPr dirty="0"/>
          </a:p>
        </p:txBody>
      </p:sp>
      <p:sp>
        <p:nvSpPr>
          <p:cNvPr id="3" name="Subtitle 2"/>
          <p:cNvSpPr>
            <a:spLocks noGrp="1"/>
          </p:cNvSpPr>
          <p:nvPr>
            <p:ph type="subTitle" idx="1"/>
          </p:nvPr>
        </p:nvSpPr>
        <p:spPr>
          <a:xfrm>
            <a:off x="457199" y="3307976"/>
            <a:ext cx="8228013" cy="1066800"/>
          </a:xfrm>
        </p:spPr>
        <p:txBody>
          <a:bodyPr tIns="0" bIns="0">
            <a:normAutofit/>
          </a:bodyPr>
          <a:lstStyle>
            <a:lvl1pPr marL="0" indent="0" algn="ctr">
              <a:spcBef>
                <a:spcPts val="300"/>
              </a:spcBef>
              <a:buNone/>
              <a:defRPr sz="24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4/28/17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bg>
      <p:bgRef idx="1001">
        <a:schemeClr val="bg1"/>
      </p:bgRef>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BC7E7-EA8E-4DA7-915E-CC098D9BADCB}" type="datetimeFigureOut">
              <a:rPr lang="en-US" smtClean="0"/>
              <a:t>4/28/17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199" y="381001"/>
            <a:ext cx="3509683" cy="2209800"/>
          </a:xfrm>
        </p:spPr>
        <p:txBody>
          <a:bodyPr anchor="b"/>
          <a:lstStyle>
            <a:lvl1pPr algn="l">
              <a:defRPr sz="4400" b="0"/>
            </a:lvl1pPr>
          </a:lstStyle>
          <a:p>
            <a:r>
              <a:rPr lang="en-US" smtClean="0"/>
              <a:t>Click to edit Master title style</a:t>
            </a:r>
            <a:endParaRPr/>
          </a:p>
        </p:txBody>
      </p:sp>
      <p:sp>
        <p:nvSpPr>
          <p:cNvPr id="3" name="Content Placeholder 2"/>
          <p:cNvSpPr>
            <a:spLocks noGrp="1"/>
          </p:cNvSpPr>
          <p:nvPr>
            <p:ph idx="1"/>
          </p:nvPr>
        </p:nvSpPr>
        <p:spPr>
          <a:xfrm>
            <a:off x="5029200" y="273050"/>
            <a:ext cx="3657600" cy="5853113"/>
          </a:xfrm>
        </p:spPr>
        <p:txBody>
          <a:bodyPr>
            <a:normAutofit/>
          </a:bodyPr>
          <a:lstStyle>
            <a:lvl1pPr>
              <a:defRPr sz="2200"/>
            </a:lvl1pPr>
            <a:lvl2pPr>
              <a:defRPr sz="20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649071"/>
            <a:ext cx="3509683" cy="3388192"/>
          </a:xfrm>
        </p:spPr>
        <p:txBody>
          <a:bodyPr>
            <a:normAutofit/>
          </a:bodyPr>
          <a:lstStyle>
            <a:lvl1pPr marL="0" indent="0">
              <a:spcBef>
                <a:spcPts val="600"/>
              </a:spcBef>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4/28/17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4/28/17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9" name="Picture Placeholder 8"/>
          <p:cNvSpPr>
            <a:spLocks noGrp="1"/>
          </p:cNvSpPr>
          <p:nvPr>
            <p:ph type="pic" sz="quarter" idx="13"/>
          </p:nvPr>
        </p:nvSpPr>
        <p:spPr>
          <a:xfrm>
            <a:off x="228600" y="1143000"/>
            <a:ext cx="4267200" cy="4267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51425" y="381001"/>
            <a:ext cx="3635375" cy="2209800"/>
          </a:xfrm>
        </p:spPr>
        <p:txBody>
          <a:bodyPr anchor="b"/>
          <a:lstStyle>
            <a:lvl1pPr algn="l">
              <a:defRPr sz="4400" b="0">
                <a:solidFill>
                  <a:schemeClr val="tx1"/>
                </a:solidFill>
              </a:defRPr>
            </a:lvl1pPr>
          </a:lstStyle>
          <a:p>
            <a:r>
              <a:rPr lang="en-US" smtClean="0"/>
              <a:t>Click to edit Master title style</a:t>
            </a:r>
            <a:endParaRPr/>
          </a:p>
        </p:txBody>
      </p:sp>
      <p:sp>
        <p:nvSpPr>
          <p:cNvPr id="4" name="Text Placeholder 3"/>
          <p:cNvSpPr>
            <a:spLocks noGrp="1"/>
          </p:cNvSpPr>
          <p:nvPr>
            <p:ph type="body" sz="half" idx="2"/>
          </p:nvPr>
        </p:nvSpPr>
        <p:spPr>
          <a:xfrm>
            <a:off x="5051425" y="2649070"/>
            <a:ext cx="3635375" cy="3505667"/>
          </a:xfrm>
        </p:spPr>
        <p:txBody>
          <a:bodyPr>
            <a:normAutofit/>
          </a:bodyPr>
          <a:lstStyle>
            <a:lvl1pPr marL="0" indent="0">
              <a:spcBef>
                <a:spcPts val="600"/>
              </a:spcBef>
              <a:buNone/>
              <a:defRPr sz="20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4/28/17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9" name="Picture Placeholder 8"/>
          <p:cNvSpPr>
            <a:spLocks noGrp="1"/>
          </p:cNvSpPr>
          <p:nvPr>
            <p:ph type="pic" sz="quarter" idx="13"/>
          </p:nvPr>
        </p:nvSpPr>
        <p:spPr>
          <a:xfrm>
            <a:off x="990600" y="2590800"/>
            <a:ext cx="3505200" cy="3505200"/>
          </a:xfrm>
          <a:prstGeom prst="ellipse">
            <a:avLst/>
          </a:prstGeom>
          <a:ln w="28575">
            <a:solidFill>
              <a:schemeClr val="accent1"/>
            </a:solidFill>
          </a:ln>
        </p:spPr>
        <p:txBody>
          <a:bodyPr/>
          <a:lstStyle>
            <a:lvl1pPr marL="0" indent="0">
              <a:buNone/>
              <a:defRPr>
                <a:solidFill>
                  <a:schemeClr val="bg1"/>
                </a:solidFill>
              </a:defRPr>
            </a:lvl1pPr>
          </a:lstStyle>
          <a:p>
            <a:r>
              <a:rPr lang="en-US" dirty="0" smtClean="0"/>
              <a:t>Drag picture to placeholder or click icon to add</a:t>
            </a:r>
            <a:endParaRPr dirty="0"/>
          </a:p>
        </p:txBody>
      </p:sp>
      <p:sp>
        <p:nvSpPr>
          <p:cNvPr id="8" name="Picture Placeholder 8"/>
          <p:cNvSpPr>
            <a:spLocks noGrp="1"/>
          </p:cNvSpPr>
          <p:nvPr>
            <p:ph type="pic" sz="quarter" idx="14"/>
          </p:nvPr>
        </p:nvSpPr>
        <p:spPr>
          <a:xfrm>
            <a:off x="2479675" y="1260475"/>
            <a:ext cx="1254125" cy="1254125"/>
          </a:xfrm>
          <a:prstGeom prst="ellipse">
            <a:avLst/>
          </a:prstGeom>
          <a:ln w="28575">
            <a:solidFill>
              <a:schemeClr val="accent1"/>
            </a:solidFill>
          </a:ln>
        </p:spPr>
        <p:txBody>
          <a:bodyPr>
            <a:normAutofit/>
          </a:bodyPr>
          <a:lstStyle>
            <a:lvl1pPr marL="0" indent="0">
              <a:buNone/>
              <a:defRPr sz="1400">
                <a:solidFill>
                  <a:schemeClr val="bg1"/>
                </a:solidFill>
              </a:defRPr>
            </a:lvl1pPr>
          </a:lstStyle>
          <a:p>
            <a:r>
              <a:rPr lang="en-US" dirty="0" smtClean="0"/>
              <a:t>Drag picture to placeholder or click icon to add</a:t>
            </a:r>
            <a:endParaRPr dirty="0"/>
          </a:p>
        </p:txBody>
      </p:sp>
      <p:sp>
        <p:nvSpPr>
          <p:cNvPr id="10" name="Picture Placeholder 8"/>
          <p:cNvSpPr>
            <a:spLocks noGrp="1"/>
          </p:cNvSpPr>
          <p:nvPr>
            <p:ph type="pic" sz="quarter" idx="15"/>
          </p:nvPr>
        </p:nvSpPr>
        <p:spPr>
          <a:xfrm>
            <a:off x="269875" y="762000"/>
            <a:ext cx="2092325" cy="2092325"/>
          </a:xfrm>
          <a:prstGeom prst="ellipse">
            <a:avLst/>
          </a:prstGeom>
          <a:ln w="28575">
            <a:solidFill>
              <a:schemeClr val="accent1"/>
            </a:solidFill>
          </a:ln>
        </p:spPr>
        <p:txBody>
          <a:bodyPr>
            <a:normAutofit/>
          </a:bodyPr>
          <a:lstStyle>
            <a:lvl1pPr marL="0" indent="0">
              <a:buNone/>
              <a:defRPr sz="1800">
                <a:solidFill>
                  <a:schemeClr val="bg1"/>
                </a:solidFill>
              </a:defRPr>
            </a:lvl1pPr>
          </a:lstStyle>
          <a:p>
            <a:r>
              <a:rPr lang="en-US" dirty="0" smtClean="0"/>
              <a:t>Drag picture to placeholder or click icon to add</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457200" y="2568388"/>
            <a:ext cx="8228013" cy="3468875"/>
          </a:xfrm>
        </p:spPr>
        <p:txBody>
          <a:bodyPr vert="eaVert"/>
          <a:lstStyle>
            <a:lvl5pPr>
              <a:defRPr/>
            </a:lvl5pPr>
            <a:lvl6pPr marL="1719072">
              <a:defRPr/>
            </a:lvl6pPr>
            <a:lvl7pPr marL="1719072">
              <a:defRPr/>
            </a:lvl7pPr>
            <a:lvl8pPr marL="1719072">
              <a:defRPr/>
            </a:lvl8pPr>
            <a:lvl9pPr marL="1719072">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4/28/17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274638"/>
            <a:ext cx="1524000" cy="5851525"/>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416859"/>
            <a:ext cx="6019800" cy="5615642"/>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4/28/17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losing">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79BC7E7-EA8E-4DA7-915E-CC098D9BADCB}" type="datetimeFigureOut">
              <a:rPr lang="en-US" smtClean="0"/>
              <a:t>4/28/17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679BC7E7-EA8E-4DA7-915E-CC098D9BADCB}" type="datetimeFigureOut">
              <a:rPr lang="en-US" smtClean="0"/>
              <a:t>4/28/17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236694"/>
            <a:ext cx="6400800" cy="1362075"/>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1676399" y="3609695"/>
            <a:ext cx="5181601" cy="1500187"/>
          </a:xfrm>
        </p:spPr>
        <p:txBody>
          <a:bodyPr anchor="t" anchorCtr="0"/>
          <a:lstStyle>
            <a:lvl1pPr marL="0" indent="0" algn="r">
              <a:spcBef>
                <a:spcPts val="300"/>
              </a:spcBef>
              <a:buNone/>
              <a:defRPr sz="1800"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679BC7E7-EA8E-4DA7-915E-CC098D9BADCB}" type="datetimeFigureOut">
              <a:rPr lang="en-US" smtClean="0"/>
              <a:t>4/28/17</a:t>
            </a:fld>
            <a:endParaRPr lang="en-US" dirty="0"/>
          </a:p>
        </p:txBody>
      </p:sp>
      <p:sp>
        <p:nvSpPr>
          <p:cNvPr id="5" name="Footer Placeholder 4"/>
          <p:cNvSpPr>
            <a:spLocks noGrp="1"/>
          </p:cNvSpPr>
          <p:nvPr>
            <p:ph type="ftr" sz="quarter" idx="11"/>
          </p:nvPr>
        </p:nvSpPr>
        <p:spPr>
          <a:xfrm>
            <a:off x="7238999" y="6356350"/>
            <a:ext cx="1446213" cy="365125"/>
          </a:xfrm>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9F2F5E10-5301-4EE6-90D2-A6C4A3F62BED}"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34753" y="2784475"/>
            <a:ext cx="3767328" cy="3252788"/>
          </a:xfrm>
        </p:spPr>
        <p:txBody>
          <a:bodyPr/>
          <a:lstStyle>
            <a:lvl1pPr>
              <a:defRPr sz="1800"/>
            </a:lvl1pPr>
            <a:lvl2pPr>
              <a:defRPr sz="1800"/>
            </a:lvl2pPr>
            <a:lvl3pPr>
              <a:defRPr sz="1800"/>
            </a:lvl3pPr>
            <a:lvl4pPr>
              <a:defRPr sz="1800"/>
            </a:lvl4pPr>
            <a:lvl5pPr>
              <a:defRPr sz="1800"/>
            </a:lvl5pPr>
            <a:lvl6pPr marL="1946275" indent="-227013">
              <a:tabLst/>
              <a:defRPr sz="1600"/>
            </a:lvl6pPr>
            <a:lvl7pPr marL="2173288" indent="-227013">
              <a:tabLst/>
              <a:defRPr sz="1600"/>
            </a:lvl7pPr>
            <a:lvl8pPr marL="2398713" indent="-227013">
              <a:tabLst/>
              <a:defRPr sz="1600"/>
            </a:lvl8pPr>
            <a:lvl9pPr marL="2625725" indent="-227013">
              <a:tabLst/>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4/28/17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40664"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40664"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631578" y="2232211"/>
            <a:ext cx="3767328" cy="762000"/>
          </a:xfrm>
        </p:spPr>
        <p:txBody>
          <a:bodyPr anchor="b">
            <a:noAutofit/>
          </a:bodyPr>
          <a:lstStyle>
            <a:lvl1pPr marL="0" indent="0" algn="ctr">
              <a:lnSpc>
                <a:spcPts val="2600"/>
              </a:lnSpc>
              <a:spcBef>
                <a:spcPts val="0"/>
              </a:spcBef>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31578" y="3160059"/>
            <a:ext cx="3767328" cy="2891491"/>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679BC7E7-EA8E-4DA7-915E-CC098D9BADCB}" type="datetimeFigureOut">
              <a:rPr lang="en-US" smtClean="0"/>
              <a:t>4/28/17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62000" y="2784475"/>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4/28/17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762000" y="4497070"/>
            <a:ext cx="7656512" cy="1554480"/>
          </a:xfrm>
        </p:spPr>
        <p:txBody>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4/28/17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9" name="Content Placeholder 2"/>
          <p:cNvSpPr>
            <a:spLocks noGrp="1"/>
          </p:cNvSpPr>
          <p:nvPr>
            <p:ph sz="half" idx="14"/>
          </p:nvPr>
        </p:nvSpPr>
        <p:spPr>
          <a:xfrm>
            <a:off x="740664" y="2784475"/>
            <a:ext cx="3767328" cy="3252788"/>
          </a:xfrm>
        </p:spPr>
        <p:txBody>
          <a:bodyPr/>
          <a:lstStyle>
            <a:lvl1pPr>
              <a:defRPr sz="1800"/>
            </a:lvl1pPr>
            <a:lvl2pPr>
              <a:defRPr sz="1800"/>
            </a:lvl2pPr>
            <a:lvl3pPr>
              <a:defRPr sz="1800"/>
            </a:lvl3pPr>
            <a:lvl4pPr>
              <a:defRPr sz="1800"/>
            </a:lvl4pPr>
            <a:lvl5pPr>
              <a:defRPr sz="1800"/>
            </a:lvl5pPr>
            <a:lvl6pPr marL="1946275" indent="-234950">
              <a:defRPr sz="1600"/>
            </a:lvl6pPr>
            <a:lvl7pPr marL="2173288" indent="-234950">
              <a:defRPr sz="1600"/>
            </a:lvl7pPr>
            <a:lvl8pPr marL="2398713" indent="-234950">
              <a:defRPr sz="1600"/>
            </a:lvl8pPr>
            <a:lvl9pPr marL="2625725" indent="-234950">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636008"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679BC7E7-EA8E-4DA7-915E-CC098D9BADCB}" type="datetimeFigureOut">
              <a:rPr lang="en-US" smtClean="0"/>
              <a:t>4/28/17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F2F5E10-5301-4EE6-90D2-A6C4A3F62BED}" type="slidenum">
              <a:rPr lang="en-US" smtClean="0"/>
              <a:t>‹#›</a:t>
            </a:fld>
            <a:endParaRPr lang="en-US" dirty="0"/>
          </a:p>
        </p:txBody>
      </p:sp>
      <p:sp>
        <p:nvSpPr>
          <p:cNvPr id="8" name="Content Placeholder 2"/>
          <p:cNvSpPr>
            <a:spLocks noGrp="1"/>
          </p:cNvSpPr>
          <p:nvPr>
            <p:ph sz="half" idx="13"/>
          </p:nvPr>
        </p:nvSpPr>
        <p:spPr>
          <a:xfrm>
            <a:off x="4636008"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739775" y="2784475"/>
            <a:ext cx="3767328" cy="1554480"/>
          </a:xfrm>
        </p:spPr>
        <p:txBody>
          <a:bodyPr/>
          <a:lstStyle>
            <a:lvl1pPr>
              <a:defRPr sz="1800"/>
            </a:lvl1pPr>
            <a:lvl2pPr>
              <a:defRPr sz="1800"/>
            </a:lvl2pPr>
            <a:lvl3pPr>
              <a:defRPr sz="1800"/>
            </a:lvl3pPr>
            <a:lvl4pPr>
              <a:defRPr sz="1800"/>
            </a:lvl4pPr>
            <a:lvl5pPr>
              <a:defRPr sz="1800"/>
            </a:lvl5pPr>
            <a:lvl6pPr marL="1946275" indent="-227013">
              <a:defRPr sz="1600"/>
            </a:lvl6pPr>
            <a:lvl7pPr marL="2173288" indent="-227013">
              <a:defRPr sz="1600"/>
            </a:lvl7pPr>
            <a:lvl8pPr marL="2398713" indent="-227013">
              <a:defRPr sz="1600"/>
            </a:lvl8pPr>
            <a:lvl9pPr marL="2625725" indent="-22701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5"/>
          </p:nvPr>
        </p:nvSpPr>
        <p:spPr>
          <a:xfrm>
            <a:off x="739775" y="4497070"/>
            <a:ext cx="3767328" cy="1554480"/>
          </a:xfrm>
        </p:spPr>
        <p:txBody>
          <a:bodyPr/>
          <a:lstStyle>
            <a:lvl1pPr>
              <a:defRPr sz="1800"/>
            </a:lvl1pPr>
            <a:lvl2pPr>
              <a:defRPr sz="1800"/>
            </a:lvl2pPr>
            <a:lvl3pPr>
              <a:defRPr sz="1800"/>
            </a:lvl3pPr>
            <a:lvl4pPr>
              <a:defRPr sz="1800"/>
            </a:lvl4pPr>
            <a:lvl5pPr>
              <a:defRPr sz="1800"/>
            </a:lvl5pPr>
            <a:lvl6pPr marL="1946275"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679BC7E7-EA8E-4DA7-915E-CC098D9BADCB}" type="datetimeFigureOut">
              <a:rPr lang="en-US" smtClean="0"/>
              <a:t>4/28/17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F2F5E10-5301-4EE6-90D2-A6C4A3F62BED}"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345141"/>
            <a:ext cx="8229600" cy="1143000"/>
          </a:xfrm>
          <a:prstGeom prst="rect">
            <a:avLst/>
          </a:prstGeom>
        </p:spPr>
        <p:txBody>
          <a:bodyPr vert="horz" lIns="91440" tIns="45720" rIns="91440" bIns="45720" rtlCol="0" anchor="ctr">
            <a:noAutofit/>
          </a:bodyPr>
          <a:lstStyle/>
          <a:p>
            <a:r>
              <a:rPr lang="en-US" dirty="0" smtClean="0"/>
              <a:t>Click to edit Master title style</a:t>
            </a:r>
            <a:endParaRPr dirty="0"/>
          </a:p>
        </p:txBody>
      </p:sp>
      <p:sp>
        <p:nvSpPr>
          <p:cNvPr id="3" name="Text Placeholder 2"/>
          <p:cNvSpPr>
            <a:spLocks noGrp="1"/>
          </p:cNvSpPr>
          <p:nvPr>
            <p:ph type="body" idx="1"/>
          </p:nvPr>
        </p:nvSpPr>
        <p:spPr>
          <a:xfrm>
            <a:off x="739775" y="2770094"/>
            <a:ext cx="7662864" cy="326716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fld id="{679BC7E7-EA8E-4DA7-915E-CC098D9BADCB}" type="datetimeFigureOut">
              <a:rPr lang="en-US" smtClean="0"/>
              <a:t>4/28/17</a:t>
            </a:fld>
            <a:endParaRPr lang="en-US" dirty="0"/>
          </a:p>
        </p:txBody>
      </p:sp>
      <p:sp>
        <p:nvSpPr>
          <p:cNvPr id="5" name="Footer Placeholder 4"/>
          <p:cNvSpPr>
            <a:spLocks noGrp="1"/>
          </p:cNvSpPr>
          <p:nvPr>
            <p:ph type="ftr" sz="quarter" idx="3"/>
          </p:nvPr>
        </p:nvSpPr>
        <p:spPr>
          <a:xfrm>
            <a:off x="5789613" y="6356350"/>
            <a:ext cx="2895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4305300" y="6356350"/>
            <a:ext cx="533400" cy="365125"/>
          </a:xfrm>
          <a:prstGeom prst="rect">
            <a:avLst/>
          </a:prstGeom>
        </p:spPr>
        <p:txBody>
          <a:bodyPr vert="horz" lIns="91440" tIns="45720" rIns="91440" bIns="45720" rtlCol="0" anchor="ctr"/>
          <a:lstStyle>
            <a:lvl1pPr algn="ctr">
              <a:defRPr sz="1100" b="1">
                <a:solidFill>
                  <a:schemeClr val="tx1">
                    <a:lumMod val="50000"/>
                    <a:lumOff val="50000"/>
                  </a:schemeClr>
                </a:solidFill>
              </a:defRPr>
            </a:lvl1pPr>
          </a:lstStyle>
          <a:p>
            <a:fld id="{9F2F5E10-5301-4EE6-90D2-A6C4A3F62BED}"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4600" b="1" kern="1200">
          <a:solidFill>
            <a:srgbClr val="FFFF00"/>
          </a:solidFill>
          <a:latin typeface="+mj-lt"/>
          <a:ea typeface="+mj-ea"/>
          <a:cs typeface="+mj-cs"/>
        </a:defRPr>
      </a:lvl1pPr>
    </p:titleStyle>
    <p:bodyStyle>
      <a:lvl1pPr marL="342900" indent="-342900" algn="l" defTabSz="914400" rtl="0" eaLnBrk="1" latinLnBrk="0" hangingPunct="1">
        <a:spcBef>
          <a:spcPts val="300"/>
        </a:spcBef>
        <a:spcAft>
          <a:spcPts val="300"/>
        </a:spcAft>
        <a:buClr>
          <a:srgbClr val="FF0000"/>
        </a:buClr>
        <a:buSzPct val="90000"/>
        <a:buFont typeface="Wingdings" charset="2"/>
        <a:buChar char="ü"/>
        <a:defRPr sz="22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20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2055813"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60000"/>
            <a:lumOff val="40000"/>
          </a:schemeClr>
        </a:buClr>
        <a:buSzPct val="90000"/>
        <a:buFont typeface="Wingdings" pitchFamily="2"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SzPct val="90000"/>
        <a:buFont typeface="Wingdings" pitchFamily="2"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2257" y="921217"/>
            <a:ext cx="8228013" cy="1285144"/>
          </a:xfrm>
        </p:spPr>
        <p:txBody>
          <a:bodyPr/>
          <a:lstStyle/>
          <a:p>
            <a:r>
              <a:rPr lang="en-US" sz="3200" b="1" dirty="0" smtClean="0"/>
              <a:t>BSS 187/487</a:t>
            </a:r>
            <a:r>
              <a:rPr lang="en-US" sz="4400" b="1" dirty="0" smtClean="0"/>
              <a:t/>
            </a:r>
            <a:br>
              <a:rPr lang="en-US" sz="4400" b="1" dirty="0" smtClean="0"/>
            </a:br>
            <a:r>
              <a:rPr lang="en-US" sz="3200" b="1" dirty="0" smtClean="0"/>
              <a:t>Seminar in </a:t>
            </a:r>
            <a:r>
              <a:rPr lang="en-US" sz="3200" b="1" dirty="0" smtClean="0">
                <a:solidFill>
                  <a:srgbClr val="FFFF00"/>
                </a:solidFill>
              </a:rPr>
              <a:t>Managing 21</a:t>
            </a:r>
            <a:r>
              <a:rPr lang="en-US" sz="3200" b="1" baseline="30000" dirty="0" smtClean="0">
                <a:solidFill>
                  <a:srgbClr val="FFFF00"/>
                </a:solidFill>
              </a:rPr>
              <a:t>st</a:t>
            </a:r>
            <a:r>
              <a:rPr lang="en-US" sz="3200" b="1" dirty="0" smtClean="0">
                <a:solidFill>
                  <a:srgbClr val="FFFF00"/>
                </a:solidFill>
              </a:rPr>
              <a:t> Century Conflicts</a:t>
            </a:r>
            <a:endParaRPr lang="en-US" sz="3200" b="1" dirty="0">
              <a:solidFill>
                <a:srgbClr val="FFFF00"/>
              </a:solidFill>
            </a:endParaRPr>
          </a:p>
        </p:txBody>
      </p:sp>
      <p:sp>
        <p:nvSpPr>
          <p:cNvPr id="3" name="Subtitle 2"/>
          <p:cNvSpPr>
            <a:spLocks noGrp="1"/>
          </p:cNvSpPr>
          <p:nvPr>
            <p:ph type="subTitle" idx="1"/>
          </p:nvPr>
        </p:nvSpPr>
        <p:spPr>
          <a:xfrm>
            <a:off x="457199" y="2823884"/>
            <a:ext cx="8228013" cy="2853764"/>
          </a:xfrm>
        </p:spPr>
        <p:txBody>
          <a:bodyPr>
            <a:normAutofit/>
          </a:bodyPr>
          <a:lstStyle/>
          <a:p>
            <a:r>
              <a:rPr lang="en-US" sz="2000" b="1" dirty="0" smtClean="0">
                <a:solidFill>
                  <a:srgbClr val="FFFF00"/>
                </a:solidFill>
              </a:rPr>
              <a:t>Professor Schuyler Foerster</a:t>
            </a:r>
          </a:p>
          <a:p>
            <a:r>
              <a:rPr lang="en-US" sz="2000" b="1" dirty="0" smtClean="0">
                <a:solidFill>
                  <a:srgbClr val="FFFF00"/>
                </a:solidFill>
              </a:rPr>
              <a:t>Fulbright Distinguished Chair in Social Studies</a:t>
            </a:r>
          </a:p>
          <a:p>
            <a:r>
              <a:rPr lang="en-US" sz="2000" b="1" dirty="0" smtClean="0"/>
              <a:t>Department of Political Science</a:t>
            </a:r>
          </a:p>
          <a:p>
            <a:r>
              <a:rPr lang="en-US" sz="2000" b="1" dirty="0" smtClean="0"/>
              <a:t>Masaryk University</a:t>
            </a:r>
          </a:p>
          <a:p>
            <a:endParaRPr lang="en-US" sz="2000" b="1" dirty="0"/>
          </a:p>
          <a:p>
            <a:r>
              <a:rPr lang="en-US" sz="2000" b="1" dirty="0" smtClean="0">
                <a:solidFill>
                  <a:srgbClr val="FFFF00"/>
                </a:solidFill>
              </a:rPr>
              <a:t>18-21 Apr </a:t>
            </a:r>
            <a:r>
              <a:rPr lang="mr-IN" sz="2000" b="1" dirty="0" smtClean="0">
                <a:solidFill>
                  <a:srgbClr val="FFFF00"/>
                </a:solidFill>
              </a:rPr>
              <a:t>–</a:t>
            </a:r>
            <a:r>
              <a:rPr lang="en-US" sz="2000" b="1" dirty="0" smtClean="0">
                <a:solidFill>
                  <a:srgbClr val="FFFF00"/>
                </a:solidFill>
              </a:rPr>
              <a:t> 25-27 Apr </a:t>
            </a:r>
            <a:r>
              <a:rPr lang="mr-IN" sz="2000" b="1" dirty="0" smtClean="0">
                <a:solidFill>
                  <a:srgbClr val="FFFF00"/>
                </a:solidFill>
              </a:rPr>
              <a:t>–</a:t>
            </a:r>
            <a:r>
              <a:rPr lang="en-US" sz="2000" b="1" dirty="0" smtClean="0">
                <a:solidFill>
                  <a:srgbClr val="FFFF00"/>
                </a:solidFill>
              </a:rPr>
              <a:t> 2-5 May </a:t>
            </a:r>
            <a:r>
              <a:rPr lang="mr-IN" sz="2000" b="1" dirty="0" smtClean="0">
                <a:solidFill>
                  <a:srgbClr val="FFFF00"/>
                </a:solidFill>
              </a:rPr>
              <a:t>–</a:t>
            </a:r>
            <a:r>
              <a:rPr lang="en-US" sz="2000" b="1" dirty="0" smtClean="0">
                <a:solidFill>
                  <a:srgbClr val="FFFF00"/>
                </a:solidFill>
              </a:rPr>
              <a:t> 16 </a:t>
            </a:r>
            <a:r>
              <a:rPr lang="en-US" sz="2000" b="1" i="1" dirty="0" smtClean="0">
                <a:solidFill>
                  <a:srgbClr val="FFFF00"/>
                </a:solidFill>
              </a:rPr>
              <a:t>(-17)</a:t>
            </a:r>
            <a:r>
              <a:rPr lang="en-US" sz="2000" b="1" dirty="0" smtClean="0">
                <a:solidFill>
                  <a:srgbClr val="FFFF00"/>
                </a:solidFill>
              </a:rPr>
              <a:t> May</a:t>
            </a:r>
          </a:p>
          <a:p>
            <a:r>
              <a:rPr lang="en-US" sz="2000" b="1" dirty="0" smtClean="0"/>
              <a:t>8:00 </a:t>
            </a:r>
            <a:r>
              <a:rPr lang="mr-IN" sz="2000" b="1" dirty="0" smtClean="0"/>
              <a:t>–</a:t>
            </a:r>
            <a:r>
              <a:rPr lang="en-US" sz="2000" b="1" dirty="0" smtClean="0"/>
              <a:t> 9:30 am</a:t>
            </a:r>
          </a:p>
          <a:p>
            <a:endParaRPr lang="en-US" sz="2000" b="1" dirty="0" smtClean="0"/>
          </a:p>
        </p:txBody>
      </p:sp>
    </p:spTree>
    <p:extLst>
      <p:ext uri="{BB962C8B-B14F-4D97-AF65-F5344CB8AC3E}">
        <p14:creationId xmlns:p14="http://schemas.microsoft.com/office/powerpoint/2010/main" val="58914786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Modern State System</a:t>
            </a:r>
            <a:br>
              <a:rPr lang="en-US" sz="4000" dirty="0" smtClean="0"/>
            </a:br>
            <a:r>
              <a:rPr lang="en-US" sz="2800" dirty="0" smtClean="0">
                <a:solidFill>
                  <a:srgbClr val="FFFFFF"/>
                </a:solidFill>
              </a:rPr>
              <a:t>Internationalization of Hobbes’ </a:t>
            </a:r>
            <a:r>
              <a:rPr lang="en-US" sz="2800" i="1" dirty="0" smtClean="0">
                <a:solidFill>
                  <a:srgbClr val="FFFFFF"/>
                </a:solidFill>
              </a:rPr>
              <a:t>Leviathan</a:t>
            </a:r>
            <a:endParaRPr lang="en-US" sz="4000" i="1" dirty="0">
              <a:solidFill>
                <a:srgbClr val="FFFFFF"/>
              </a:solidFill>
            </a:endParaRPr>
          </a:p>
        </p:txBody>
      </p:sp>
      <p:sp>
        <p:nvSpPr>
          <p:cNvPr id="3" name="Content Placeholder 2"/>
          <p:cNvSpPr>
            <a:spLocks noGrp="1"/>
          </p:cNvSpPr>
          <p:nvPr>
            <p:ph idx="1"/>
          </p:nvPr>
        </p:nvSpPr>
        <p:spPr/>
        <p:txBody>
          <a:bodyPr>
            <a:noAutofit/>
          </a:bodyPr>
          <a:lstStyle/>
          <a:p>
            <a:r>
              <a:rPr lang="en-US" sz="2000" dirty="0" smtClean="0"/>
              <a:t>Westphalian origins of modern state system</a:t>
            </a:r>
          </a:p>
          <a:p>
            <a:pPr lvl="1"/>
            <a:r>
              <a:rPr lang="en-US" dirty="0" smtClean="0">
                <a:solidFill>
                  <a:srgbClr val="000090"/>
                </a:solidFill>
              </a:rPr>
              <a:t>State-to-state </a:t>
            </a:r>
            <a:r>
              <a:rPr lang="mr-IN" dirty="0" smtClean="0">
                <a:solidFill>
                  <a:srgbClr val="000090"/>
                </a:solidFill>
              </a:rPr>
              <a:t>…</a:t>
            </a:r>
            <a:r>
              <a:rPr lang="en-US" dirty="0" smtClean="0">
                <a:solidFill>
                  <a:srgbClr val="000090"/>
                </a:solidFill>
              </a:rPr>
              <a:t> self-help system, based on reciprocity</a:t>
            </a:r>
          </a:p>
          <a:p>
            <a:pPr lvl="1"/>
            <a:r>
              <a:rPr lang="en-US" dirty="0" smtClean="0">
                <a:solidFill>
                  <a:srgbClr val="000090"/>
                </a:solidFill>
              </a:rPr>
              <a:t>National sovereignty &amp; balance of power</a:t>
            </a:r>
          </a:p>
          <a:p>
            <a:r>
              <a:rPr lang="en-US" sz="2000" dirty="0" smtClean="0"/>
              <a:t>Territorial foundations of aggression</a:t>
            </a:r>
          </a:p>
          <a:p>
            <a:pPr lvl="1"/>
            <a:r>
              <a:rPr lang="en-US" dirty="0" smtClean="0">
                <a:solidFill>
                  <a:srgbClr val="000090"/>
                </a:solidFill>
              </a:rPr>
              <a:t>Political power</a:t>
            </a:r>
          </a:p>
          <a:p>
            <a:pPr lvl="1"/>
            <a:r>
              <a:rPr lang="en-US" dirty="0" smtClean="0">
                <a:solidFill>
                  <a:srgbClr val="000090"/>
                </a:solidFill>
              </a:rPr>
              <a:t>Economic resources (land, labor, natural resources)</a:t>
            </a:r>
          </a:p>
          <a:p>
            <a:r>
              <a:rPr lang="en-US" sz="2000" dirty="0" smtClean="0"/>
              <a:t>Growth of military technology</a:t>
            </a:r>
          </a:p>
          <a:p>
            <a:pPr lvl="1"/>
            <a:r>
              <a:rPr lang="en-US" dirty="0" smtClean="0">
                <a:solidFill>
                  <a:srgbClr val="000090"/>
                </a:solidFill>
              </a:rPr>
              <a:t>Offense over defense </a:t>
            </a:r>
            <a:r>
              <a:rPr lang="mr-IN" dirty="0" smtClean="0">
                <a:solidFill>
                  <a:srgbClr val="000090"/>
                </a:solidFill>
              </a:rPr>
              <a:t>–</a:t>
            </a:r>
            <a:r>
              <a:rPr lang="en-US" dirty="0" smtClean="0">
                <a:solidFill>
                  <a:srgbClr val="000090"/>
                </a:solidFill>
              </a:rPr>
              <a:t> threat to territory</a:t>
            </a:r>
          </a:p>
          <a:p>
            <a:pPr lvl="1"/>
            <a:r>
              <a:rPr lang="en-US" dirty="0" smtClean="0">
                <a:solidFill>
                  <a:srgbClr val="000090"/>
                </a:solidFill>
              </a:rPr>
              <a:t>Post-Napoleonic emergence of “total war”</a:t>
            </a:r>
          </a:p>
          <a:p>
            <a:pPr lvl="1"/>
            <a:endParaRPr lang="en-US" dirty="0"/>
          </a:p>
        </p:txBody>
      </p:sp>
    </p:spTree>
    <p:extLst>
      <p:ext uri="{BB962C8B-B14F-4D97-AF65-F5344CB8AC3E}">
        <p14:creationId xmlns:p14="http://schemas.microsoft.com/office/powerpoint/2010/main" val="223021726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Century of Total War</a:t>
            </a:r>
            <a:br>
              <a:rPr lang="en-US" sz="4000" dirty="0" smtClean="0"/>
            </a:br>
            <a:r>
              <a:rPr lang="en-US" sz="2800" dirty="0" smtClean="0">
                <a:solidFill>
                  <a:srgbClr val="FFFFFF"/>
                </a:solidFill>
              </a:rPr>
              <a:t>The end of humanity </a:t>
            </a:r>
            <a:r>
              <a:rPr lang="mr-IN" sz="2800" dirty="0" smtClean="0">
                <a:solidFill>
                  <a:srgbClr val="FFFFFF"/>
                </a:solidFill>
              </a:rPr>
              <a:t>…</a:t>
            </a:r>
            <a:r>
              <a:rPr lang="en-US" sz="2800" dirty="0" smtClean="0">
                <a:solidFill>
                  <a:srgbClr val="FFFFFF"/>
                </a:solidFill>
              </a:rPr>
              <a:t> or of war?</a:t>
            </a:r>
            <a:endParaRPr lang="en-US" sz="2800" dirty="0">
              <a:solidFill>
                <a:srgbClr val="FFFFFF"/>
              </a:solidFill>
            </a:endParaRPr>
          </a:p>
        </p:txBody>
      </p:sp>
      <p:sp>
        <p:nvSpPr>
          <p:cNvPr id="3" name="Content Placeholder 2"/>
          <p:cNvSpPr>
            <a:spLocks noGrp="1"/>
          </p:cNvSpPr>
          <p:nvPr>
            <p:ph idx="1"/>
          </p:nvPr>
        </p:nvSpPr>
        <p:spPr/>
        <p:txBody>
          <a:bodyPr>
            <a:noAutofit/>
          </a:bodyPr>
          <a:lstStyle/>
          <a:p>
            <a:r>
              <a:rPr lang="en-US" sz="2000" dirty="0" smtClean="0"/>
              <a:t>Late 19</a:t>
            </a:r>
            <a:r>
              <a:rPr lang="en-US" sz="2000" baseline="30000" dirty="0" smtClean="0"/>
              <a:t>th</a:t>
            </a:r>
            <a:r>
              <a:rPr lang="en-US" sz="2000" dirty="0" smtClean="0"/>
              <a:t> century </a:t>
            </a:r>
            <a:r>
              <a:rPr lang="mr-IN" sz="2000" dirty="0" smtClean="0"/>
              <a:t>…</a:t>
            </a:r>
            <a:r>
              <a:rPr lang="en-US" sz="2000" dirty="0" smtClean="0"/>
              <a:t> recognition of war’s destructiveness</a:t>
            </a:r>
          </a:p>
          <a:p>
            <a:pPr lvl="1"/>
            <a:r>
              <a:rPr lang="en-US" sz="1800" dirty="0" smtClean="0"/>
              <a:t>1898-99 Hague Conventions ~ </a:t>
            </a:r>
            <a:r>
              <a:rPr lang="en-US" sz="1800" i="1" dirty="0" smtClean="0"/>
              <a:t>Jus in bello </a:t>
            </a:r>
            <a:r>
              <a:rPr lang="mr-IN" sz="1800" dirty="0" smtClean="0"/>
              <a:t>…</a:t>
            </a:r>
            <a:r>
              <a:rPr lang="en-US" sz="1800" dirty="0" smtClean="0"/>
              <a:t> regulate weapons</a:t>
            </a:r>
          </a:p>
          <a:p>
            <a:r>
              <a:rPr lang="en-US" sz="2000" dirty="0" smtClean="0"/>
              <a:t>World War I ~ 9 million casualties</a:t>
            </a:r>
          </a:p>
          <a:p>
            <a:pPr lvl="1"/>
            <a:r>
              <a:rPr lang="en-US" sz="1800" dirty="0" smtClean="0"/>
              <a:t>Collapse of 4 empires </a:t>
            </a:r>
            <a:r>
              <a:rPr lang="mr-IN" sz="1800" dirty="0" smtClean="0"/>
              <a:t>…</a:t>
            </a:r>
            <a:r>
              <a:rPr lang="en-US" sz="1800" dirty="0" smtClean="0"/>
              <a:t> exhaustion of 2 others</a:t>
            </a:r>
          </a:p>
          <a:p>
            <a:pPr lvl="1"/>
            <a:r>
              <a:rPr lang="en-US" sz="1800" dirty="0" smtClean="0"/>
              <a:t>League of Nations ~ </a:t>
            </a:r>
            <a:r>
              <a:rPr lang="en-US" sz="1800" dirty="0" smtClean="0">
                <a:solidFill>
                  <a:srgbClr val="CF0F32"/>
                </a:solidFill>
              </a:rPr>
              <a:t>collective security</a:t>
            </a:r>
            <a:r>
              <a:rPr lang="en-US" sz="1800" dirty="0" smtClean="0"/>
              <a:t>, not </a:t>
            </a:r>
            <a:r>
              <a:rPr lang="en-US" sz="1800" dirty="0" smtClean="0">
                <a:solidFill>
                  <a:srgbClr val="008000"/>
                </a:solidFill>
              </a:rPr>
              <a:t>balance of power</a:t>
            </a:r>
          </a:p>
          <a:p>
            <a:pPr lvl="1"/>
            <a:r>
              <a:rPr lang="en-US" sz="1800" dirty="0" smtClean="0"/>
              <a:t>Efforts to outlaw war (Kellogg-Briand), regulate weapons (Naval)</a:t>
            </a:r>
          </a:p>
          <a:p>
            <a:pPr lvl="2"/>
            <a:r>
              <a:rPr lang="en-US" sz="1600" dirty="0" smtClean="0">
                <a:solidFill>
                  <a:srgbClr val="000090"/>
                </a:solidFill>
              </a:rPr>
              <a:t>E.H. Carr, </a:t>
            </a:r>
            <a:r>
              <a:rPr lang="en-US" sz="1600" i="1" dirty="0" smtClean="0">
                <a:solidFill>
                  <a:srgbClr val="000090"/>
                </a:solidFill>
              </a:rPr>
              <a:t>The Twenty-Years Crisis</a:t>
            </a:r>
          </a:p>
          <a:p>
            <a:r>
              <a:rPr lang="en-US" sz="2000" dirty="0" smtClean="0"/>
              <a:t>World War II ~ 55-60 million casualties</a:t>
            </a:r>
          </a:p>
          <a:p>
            <a:pPr lvl="1"/>
            <a:r>
              <a:rPr lang="en-US" sz="1800" dirty="0" smtClean="0"/>
              <a:t>End of remaining empires over next 30 years (45 counting USSR)</a:t>
            </a:r>
          </a:p>
          <a:p>
            <a:pPr lvl="1"/>
            <a:r>
              <a:rPr lang="en-US" sz="1800" dirty="0" smtClean="0"/>
              <a:t>U.S. emerged dominant (again) ~ Cold War containment</a:t>
            </a:r>
          </a:p>
        </p:txBody>
      </p:sp>
    </p:spTree>
    <p:extLst>
      <p:ext uri="{BB962C8B-B14F-4D97-AF65-F5344CB8AC3E}">
        <p14:creationId xmlns:p14="http://schemas.microsoft.com/office/powerpoint/2010/main" val="368421385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The Nuclear &amp; Missile Age</a:t>
            </a:r>
            <a:br>
              <a:rPr lang="en-US" sz="4000" dirty="0" smtClean="0"/>
            </a:br>
            <a:r>
              <a:rPr lang="en-US" sz="2800" dirty="0" smtClean="0">
                <a:solidFill>
                  <a:schemeClr val="bg1"/>
                </a:solidFill>
              </a:rPr>
              <a:t>A new form of societal vulnerability</a:t>
            </a:r>
            <a:endParaRPr lang="en-US" sz="2800" dirty="0">
              <a:solidFill>
                <a:schemeClr val="bg1"/>
              </a:solidFill>
            </a:endParaRPr>
          </a:p>
        </p:txBody>
      </p:sp>
      <p:sp>
        <p:nvSpPr>
          <p:cNvPr id="3" name="Content Placeholder 2"/>
          <p:cNvSpPr>
            <a:spLocks noGrp="1"/>
          </p:cNvSpPr>
          <p:nvPr>
            <p:ph idx="1"/>
          </p:nvPr>
        </p:nvSpPr>
        <p:spPr/>
        <p:txBody>
          <a:bodyPr>
            <a:noAutofit/>
          </a:bodyPr>
          <a:lstStyle/>
          <a:p>
            <a:r>
              <a:rPr lang="en-US" i="1" dirty="0" smtClean="0"/>
              <a:t>The Absolute Weapon </a:t>
            </a:r>
            <a:r>
              <a:rPr lang="en-US" dirty="0" smtClean="0"/>
              <a:t>(Bernard Brodie, 1946)</a:t>
            </a:r>
          </a:p>
          <a:p>
            <a:pPr marL="698500" lvl="2" indent="0">
              <a:buNone/>
            </a:pPr>
            <a:r>
              <a:rPr lang="en-US" i="1" dirty="0" smtClean="0">
                <a:solidFill>
                  <a:srgbClr val="008000"/>
                </a:solidFill>
              </a:rPr>
              <a:t>“</a:t>
            </a:r>
            <a:r>
              <a:rPr lang="en-US" i="1" dirty="0">
                <a:solidFill>
                  <a:srgbClr val="008000"/>
                </a:solidFill>
              </a:rPr>
              <a:t>Thus far the chief purpose of our military establishment has been to win wars</a:t>
            </a:r>
            <a:r>
              <a:rPr lang="en-US" i="1" dirty="0">
                <a:solidFill>
                  <a:srgbClr val="CF0F32"/>
                </a:solidFill>
              </a:rPr>
              <a:t>.  From now on its chief purpose must be to avert them</a:t>
            </a:r>
            <a:r>
              <a:rPr lang="en-US" i="1" dirty="0">
                <a:solidFill>
                  <a:srgbClr val="008000"/>
                </a:solidFill>
              </a:rPr>
              <a:t>.  It can have almost no other purpose.</a:t>
            </a:r>
            <a:r>
              <a:rPr lang="en-US" i="1" dirty="0" smtClean="0">
                <a:solidFill>
                  <a:srgbClr val="008000"/>
                </a:solidFill>
              </a:rPr>
              <a:t>”</a:t>
            </a:r>
            <a:endParaRPr lang="en-US" dirty="0" smtClean="0"/>
          </a:p>
          <a:p>
            <a:r>
              <a:rPr lang="en-US" dirty="0" smtClean="0"/>
              <a:t>Missile age ~ </a:t>
            </a:r>
            <a:r>
              <a:rPr lang="en-US" i="1" dirty="0" smtClean="0">
                <a:solidFill>
                  <a:srgbClr val="CF0F32"/>
                </a:solidFill>
              </a:rPr>
              <a:t>unavoidable</a:t>
            </a:r>
            <a:r>
              <a:rPr lang="en-US" dirty="0" smtClean="0"/>
              <a:t> societal vulnerability</a:t>
            </a:r>
          </a:p>
          <a:p>
            <a:r>
              <a:rPr lang="en-US" dirty="0" smtClean="0"/>
              <a:t>Effects:</a:t>
            </a:r>
          </a:p>
          <a:p>
            <a:pPr lvl="1"/>
            <a:r>
              <a:rPr lang="en-US" dirty="0" smtClean="0"/>
              <a:t>Restraint on great power conflict</a:t>
            </a:r>
          </a:p>
          <a:p>
            <a:pPr lvl="1"/>
            <a:r>
              <a:rPr lang="en-US" dirty="0" smtClean="0"/>
              <a:t>Great power restraints on “client” conflicts</a:t>
            </a:r>
          </a:p>
          <a:p>
            <a:pPr lvl="1"/>
            <a:r>
              <a:rPr lang="en-US" dirty="0" smtClean="0"/>
              <a:t>United Nations only mildly relevant to managing conflict</a:t>
            </a:r>
          </a:p>
        </p:txBody>
      </p:sp>
    </p:spTree>
    <p:extLst>
      <p:ext uri="{BB962C8B-B14F-4D97-AF65-F5344CB8AC3E}">
        <p14:creationId xmlns:p14="http://schemas.microsoft.com/office/powerpoint/2010/main" val="47496113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End of the Cold War</a:t>
            </a:r>
            <a:br>
              <a:rPr lang="en-US" sz="4000" dirty="0" smtClean="0"/>
            </a:br>
            <a:r>
              <a:rPr lang="en-US" sz="2800" dirty="0" smtClean="0">
                <a:solidFill>
                  <a:srgbClr val="FFFFFF"/>
                </a:solidFill>
              </a:rPr>
              <a:t>A fleeting opportunity</a:t>
            </a:r>
            <a:endParaRPr lang="en-US" sz="2800" dirty="0">
              <a:solidFill>
                <a:srgbClr val="FFFFFF"/>
              </a:solidFill>
            </a:endParaRPr>
          </a:p>
        </p:txBody>
      </p:sp>
      <p:sp>
        <p:nvSpPr>
          <p:cNvPr id="3" name="Content Placeholder 2"/>
          <p:cNvSpPr>
            <a:spLocks noGrp="1"/>
          </p:cNvSpPr>
          <p:nvPr>
            <p:ph idx="1"/>
          </p:nvPr>
        </p:nvSpPr>
        <p:spPr/>
        <p:txBody>
          <a:bodyPr>
            <a:noAutofit/>
          </a:bodyPr>
          <a:lstStyle/>
          <a:p>
            <a:r>
              <a:rPr lang="en-US" sz="2000" dirty="0" smtClean="0"/>
              <a:t>“Unfreezing” of persistent, historical conflicts</a:t>
            </a:r>
          </a:p>
          <a:p>
            <a:pPr lvl="1"/>
            <a:r>
              <a:rPr lang="en-US" sz="1800" dirty="0" smtClean="0">
                <a:solidFill>
                  <a:srgbClr val="000090"/>
                </a:solidFill>
              </a:rPr>
              <a:t>Balkans </a:t>
            </a:r>
            <a:r>
              <a:rPr lang="mr-IN" sz="1800" dirty="0" smtClean="0">
                <a:solidFill>
                  <a:srgbClr val="000090"/>
                </a:solidFill>
              </a:rPr>
              <a:t>–</a:t>
            </a:r>
            <a:r>
              <a:rPr lang="en-US" sz="1800" dirty="0" smtClean="0">
                <a:solidFill>
                  <a:srgbClr val="000090"/>
                </a:solidFill>
              </a:rPr>
              <a:t> Caucasus </a:t>
            </a:r>
            <a:r>
              <a:rPr lang="mr-IN" sz="1800" dirty="0" smtClean="0">
                <a:solidFill>
                  <a:srgbClr val="000090"/>
                </a:solidFill>
              </a:rPr>
              <a:t>–</a:t>
            </a:r>
            <a:r>
              <a:rPr lang="en-US" sz="1800" dirty="0" smtClean="0">
                <a:solidFill>
                  <a:srgbClr val="000090"/>
                </a:solidFill>
              </a:rPr>
              <a:t> Middle East </a:t>
            </a:r>
            <a:r>
              <a:rPr lang="mr-IN" sz="1800" dirty="0" smtClean="0">
                <a:solidFill>
                  <a:srgbClr val="000090"/>
                </a:solidFill>
              </a:rPr>
              <a:t>–</a:t>
            </a:r>
            <a:r>
              <a:rPr lang="en-US" sz="1800" dirty="0" smtClean="0">
                <a:solidFill>
                  <a:srgbClr val="000090"/>
                </a:solidFill>
              </a:rPr>
              <a:t> Africa</a:t>
            </a:r>
          </a:p>
          <a:p>
            <a:r>
              <a:rPr lang="en-US" sz="2000" dirty="0" smtClean="0"/>
              <a:t>Period of effectiveness for “imagined” collective security</a:t>
            </a:r>
          </a:p>
          <a:p>
            <a:pPr lvl="1"/>
            <a:r>
              <a:rPr lang="en-US" sz="1800" dirty="0" smtClean="0">
                <a:solidFill>
                  <a:srgbClr val="000090"/>
                </a:solidFill>
              </a:rPr>
              <a:t>UN in Iraq/Kuwait, Somalia, Haiti</a:t>
            </a:r>
          </a:p>
          <a:p>
            <a:pPr lvl="1"/>
            <a:r>
              <a:rPr lang="en-US" sz="1800" dirty="0" smtClean="0">
                <a:solidFill>
                  <a:srgbClr val="000090"/>
                </a:solidFill>
              </a:rPr>
              <a:t>Birth of “peacemaking” ~ Balkans</a:t>
            </a:r>
          </a:p>
          <a:p>
            <a:pPr lvl="1"/>
            <a:r>
              <a:rPr lang="en-US" sz="1800" dirty="0" smtClean="0">
                <a:solidFill>
                  <a:srgbClr val="008000"/>
                </a:solidFill>
              </a:rPr>
              <a:t>Success depended on superpower/great power cooperation</a:t>
            </a:r>
          </a:p>
          <a:p>
            <a:r>
              <a:rPr lang="en-US" sz="2000" dirty="0" smtClean="0"/>
              <a:t>Post 9.11 </a:t>
            </a:r>
            <a:r>
              <a:rPr lang="mr-IN" sz="2000" dirty="0" smtClean="0"/>
              <a:t>…</a:t>
            </a:r>
            <a:r>
              <a:rPr lang="en-US" sz="2000" dirty="0" smtClean="0"/>
              <a:t> </a:t>
            </a:r>
            <a:r>
              <a:rPr lang="en-US" sz="2000" i="1" dirty="0" smtClean="0">
                <a:solidFill>
                  <a:srgbClr val="CF0F32"/>
                </a:solidFill>
              </a:rPr>
              <a:t>neither balance of power nor collective security</a:t>
            </a:r>
          </a:p>
          <a:p>
            <a:pPr lvl="1"/>
            <a:r>
              <a:rPr lang="en-US" sz="1800" dirty="0" smtClean="0">
                <a:solidFill>
                  <a:srgbClr val="008000"/>
                </a:solidFill>
              </a:rPr>
              <a:t>New kind of vulnerabilities ~ disruptive globalization, radicalism</a:t>
            </a:r>
          </a:p>
          <a:p>
            <a:pPr lvl="1"/>
            <a:r>
              <a:rPr lang="en-US" sz="1800" dirty="0" smtClean="0">
                <a:solidFill>
                  <a:srgbClr val="008000"/>
                </a:solidFill>
              </a:rPr>
              <a:t>Great power cooperation only if interests directly threatened</a:t>
            </a:r>
          </a:p>
          <a:p>
            <a:pPr lvl="1"/>
            <a:r>
              <a:rPr lang="en-US" sz="1800" dirty="0" smtClean="0">
                <a:solidFill>
                  <a:srgbClr val="CF0F32"/>
                </a:solidFill>
              </a:rPr>
              <a:t>Little great power “control” over other conflict-driving forces </a:t>
            </a:r>
            <a:r>
              <a:rPr lang="mr-IN" sz="1800" dirty="0" smtClean="0">
                <a:solidFill>
                  <a:srgbClr val="CF0F32"/>
                </a:solidFill>
              </a:rPr>
              <a:t>…</a:t>
            </a:r>
            <a:endParaRPr lang="en-US" sz="1800" dirty="0" smtClean="0">
              <a:solidFill>
                <a:srgbClr val="CF0F32"/>
              </a:solidFill>
            </a:endParaRPr>
          </a:p>
          <a:p>
            <a:pPr lvl="1"/>
            <a:endParaRPr lang="en-US" sz="1800" dirty="0" smtClean="0">
              <a:solidFill>
                <a:srgbClr val="008000"/>
              </a:solidFill>
            </a:endParaRPr>
          </a:p>
          <a:p>
            <a:pPr lvl="1"/>
            <a:endParaRPr lang="en-US" dirty="0" smtClean="0"/>
          </a:p>
        </p:txBody>
      </p:sp>
    </p:spTree>
    <p:extLst>
      <p:ext uri="{BB962C8B-B14F-4D97-AF65-F5344CB8AC3E}">
        <p14:creationId xmlns:p14="http://schemas.microsoft.com/office/powerpoint/2010/main" val="361684980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ahead to Wednesday 19.4</a:t>
            </a:r>
            <a:endParaRPr lang="en-US" dirty="0"/>
          </a:p>
        </p:txBody>
      </p:sp>
      <p:sp>
        <p:nvSpPr>
          <p:cNvPr id="3" name="Content Placeholder 2"/>
          <p:cNvSpPr>
            <a:spLocks noGrp="1"/>
          </p:cNvSpPr>
          <p:nvPr>
            <p:ph idx="1"/>
          </p:nvPr>
        </p:nvSpPr>
        <p:spPr/>
        <p:txBody>
          <a:bodyPr>
            <a:normAutofit/>
          </a:bodyPr>
          <a:lstStyle/>
          <a:p>
            <a:r>
              <a:rPr lang="en-US" dirty="0" smtClean="0">
                <a:solidFill>
                  <a:srgbClr val="CF0F32"/>
                </a:solidFill>
              </a:rPr>
              <a:t>Sources of Conflict in the 21</a:t>
            </a:r>
            <a:r>
              <a:rPr lang="en-US" baseline="30000" dirty="0" smtClean="0">
                <a:solidFill>
                  <a:srgbClr val="CF0F32"/>
                </a:solidFill>
              </a:rPr>
              <a:t>st</a:t>
            </a:r>
            <a:r>
              <a:rPr lang="en-US" dirty="0" smtClean="0">
                <a:solidFill>
                  <a:srgbClr val="CF0F32"/>
                </a:solidFill>
              </a:rPr>
              <a:t> Century</a:t>
            </a:r>
          </a:p>
          <a:p>
            <a:pPr lvl="1"/>
            <a:r>
              <a:rPr lang="en-US" dirty="0" smtClean="0">
                <a:solidFill>
                  <a:srgbClr val="000090"/>
                </a:solidFill>
              </a:rPr>
              <a:t>Andreani, </a:t>
            </a:r>
            <a:r>
              <a:rPr lang="en-US" i="1" dirty="0" smtClean="0">
                <a:solidFill>
                  <a:srgbClr val="000090"/>
                </a:solidFill>
              </a:rPr>
              <a:t>Global Conflict Management and the Pursuit of Peace</a:t>
            </a:r>
            <a:r>
              <a:rPr lang="en-US" dirty="0" smtClean="0"/>
              <a:t>, in Crocker, Chapter 2 </a:t>
            </a:r>
            <a:r>
              <a:rPr lang="en-US" i="1" dirty="0" smtClean="0">
                <a:solidFill>
                  <a:srgbClr val="008000"/>
                </a:solidFill>
              </a:rPr>
              <a:t>[FSS Library and internet link]</a:t>
            </a:r>
            <a:endParaRPr lang="en-US" dirty="0" smtClean="0"/>
          </a:p>
          <a:p>
            <a:pPr lvl="1"/>
            <a:r>
              <a:rPr lang="en-US" i="1" dirty="0">
                <a:solidFill>
                  <a:srgbClr val="000090"/>
                </a:solidFill>
              </a:rPr>
              <a:t>Global Risks 2035: The Search for a New Normal</a:t>
            </a:r>
            <a:r>
              <a:rPr lang="en-US" dirty="0">
                <a:solidFill>
                  <a:srgbClr val="000090"/>
                </a:solidFill>
              </a:rPr>
              <a:t>, </a:t>
            </a:r>
            <a:r>
              <a:rPr lang="en-US" dirty="0"/>
              <a:t>Atlantic Council Strategy Paper, November 2016 </a:t>
            </a:r>
            <a:r>
              <a:rPr lang="en-US" i="1" dirty="0">
                <a:solidFill>
                  <a:srgbClr val="008000"/>
                </a:solidFill>
              </a:rPr>
              <a:t>[posted in IS</a:t>
            </a:r>
            <a:r>
              <a:rPr lang="en-US" i="1" dirty="0" smtClean="0">
                <a:solidFill>
                  <a:srgbClr val="008000"/>
                </a:solidFill>
              </a:rPr>
              <a:t>]</a:t>
            </a:r>
          </a:p>
          <a:p>
            <a:pPr lvl="2"/>
            <a:r>
              <a:rPr lang="en-US" dirty="0" smtClean="0"/>
              <a:t>Executive Summary</a:t>
            </a:r>
            <a:endParaRPr lang="en-US" dirty="0"/>
          </a:p>
          <a:p>
            <a:pPr lvl="1"/>
            <a:r>
              <a:rPr lang="en-US" i="1" dirty="0">
                <a:solidFill>
                  <a:srgbClr val="000090"/>
                </a:solidFill>
              </a:rPr>
              <a:t>Global Trends 2035: The Paradox of Progress</a:t>
            </a:r>
            <a:r>
              <a:rPr lang="en-US" dirty="0">
                <a:solidFill>
                  <a:srgbClr val="000090"/>
                </a:solidFill>
              </a:rPr>
              <a:t>, </a:t>
            </a:r>
            <a:r>
              <a:rPr lang="en-US" dirty="0"/>
              <a:t>U.S. National Intelligence Council Report, January 2017 </a:t>
            </a:r>
            <a:r>
              <a:rPr lang="en-US" i="1" dirty="0">
                <a:solidFill>
                  <a:srgbClr val="008000"/>
                </a:solidFill>
              </a:rPr>
              <a:t>[posted in IS]</a:t>
            </a:r>
            <a:r>
              <a:rPr lang="en-US" dirty="0">
                <a:solidFill>
                  <a:srgbClr val="008000"/>
                </a:solidFill>
              </a:rPr>
              <a:t> </a:t>
            </a:r>
            <a:endParaRPr lang="en-US" dirty="0" smtClean="0">
              <a:solidFill>
                <a:srgbClr val="008000"/>
              </a:solidFill>
            </a:endParaRPr>
          </a:p>
          <a:p>
            <a:pPr lvl="2"/>
            <a:r>
              <a:rPr lang="en-US" dirty="0" smtClean="0">
                <a:solidFill>
                  <a:srgbClr val="000000"/>
                </a:solidFill>
              </a:rPr>
              <a:t>Executive Summary</a:t>
            </a:r>
            <a:endParaRPr lang="en-US" dirty="0">
              <a:solidFill>
                <a:srgbClr val="000000"/>
              </a:solidFill>
            </a:endParaRPr>
          </a:p>
        </p:txBody>
      </p:sp>
    </p:spTree>
    <p:extLst>
      <p:ext uri="{BB962C8B-B14F-4D97-AF65-F5344CB8AC3E}">
        <p14:creationId xmlns:p14="http://schemas.microsoft.com/office/powerpoint/2010/main" val="346580182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Sources of Conflict in the 21</a:t>
            </a:r>
            <a:r>
              <a:rPr lang="en-US" b="1" baseline="30000" dirty="0" smtClean="0">
                <a:solidFill>
                  <a:srgbClr val="FFFF00"/>
                </a:solidFill>
              </a:rPr>
              <a:t>st</a:t>
            </a:r>
            <a:r>
              <a:rPr lang="en-US" b="1" dirty="0" smtClean="0">
                <a:solidFill>
                  <a:srgbClr val="FFFF00"/>
                </a:solidFill>
              </a:rPr>
              <a:t> Century</a:t>
            </a:r>
            <a:endParaRPr lang="en-US" b="1" dirty="0">
              <a:solidFill>
                <a:srgbClr val="FFFF00"/>
              </a:solidFill>
            </a:endParaRPr>
          </a:p>
        </p:txBody>
      </p:sp>
      <p:sp>
        <p:nvSpPr>
          <p:cNvPr id="3" name="Subtitle 2"/>
          <p:cNvSpPr>
            <a:spLocks noGrp="1"/>
          </p:cNvSpPr>
          <p:nvPr>
            <p:ph type="body" idx="1"/>
          </p:nvPr>
        </p:nvSpPr>
        <p:spPr/>
        <p:txBody>
          <a:bodyPr>
            <a:normAutofit/>
          </a:bodyPr>
          <a:lstStyle/>
          <a:p>
            <a:r>
              <a:rPr lang="en-US" sz="2400" dirty="0" smtClean="0"/>
              <a:t>Session </a:t>
            </a:r>
            <a:r>
              <a:rPr lang="en-US" dirty="0"/>
              <a:t>2</a:t>
            </a:r>
            <a:endParaRPr lang="en-US" sz="2400" dirty="0" smtClean="0"/>
          </a:p>
          <a:p>
            <a:r>
              <a:rPr lang="en-US" sz="2400" dirty="0" smtClean="0"/>
              <a:t>Wednesday, 19 April</a:t>
            </a:r>
            <a:endParaRPr lang="en-US" sz="2400" dirty="0"/>
          </a:p>
        </p:txBody>
      </p:sp>
    </p:spTree>
    <p:extLst>
      <p:ext uri="{BB962C8B-B14F-4D97-AF65-F5344CB8AC3E}">
        <p14:creationId xmlns:p14="http://schemas.microsoft.com/office/powerpoint/2010/main" val="233091972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Trends 2035</a:t>
            </a:r>
            <a:endParaRPr lang="en-US" dirty="0"/>
          </a:p>
        </p:txBody>
      </p:sp>
      <p:sp>
        <p:nvSpPr>
          <p:cNvPr id="3" name="Content Placeholder 2"/>
          <p:cNvSpPr>
            <a:spLocks noGrp="1"/>
          </p:cNvSpPr>
          <p:nvPr>
            <p:ph idx="1"/>
          </p:nvPr>
        </p:nvSpPr>
        <p:spPr/>
        <p:txBody>
          <a:bodyPr>
            <a:normAutofit lnSpcReduction="10000"/>
          </a:bodyPr>
          <a:lstStyle/>
          <a:p>
            <a:r>
              <a:rPr lang="en-US" dirty="0" smtClean="0"/>
              <a:t>Author </a:t>
            </a:r>
            <a:r>
              <a:rPr lang="mr-IN" dirty="0" smtClean="0"/>
              <a:t>–</a:t>
            </a:r>
            <a:r>
              <a:rPr lang="en-US" dirty="0" smtClean="0"/>
              <a:t> National Intelligence Council</a:t>
            </a:r>
          </a:p>
          <a:p>
            <a:r>
              <a:rPr lang="en-US" dirty="0" smtClean="0"/>
              <a:t>Every 4 years </a:t>
            </a:r>
            <a:r>
              <a:rPr lang="mr-IN" dirty="0" smtClean="0"/>
              <a:t>…</a:t>
            </a:r>
            <a:r>
              <a:rPr lang="en-US" dirty="0" smtClean="0"/>
              <a:t> delivered to President in January 2017</a:t>
            </a:r>
          </a:p>
          <a:p>
            <a:r>
              <a:rPr lang="en-US" dirty="0" smtClean="0"/>
              <a:t>“</a:t>
            </a:r>
            <a:r>
              <a:rPr lang="en-US" dirty="0"/>
              <a:t>Trends” are not “predictions”</a:t>
            </a:r>
          </a:p>
          <a:p>
            <a:r>
              <a:rPr lang="en-US" dirty="0" smtClean="0"/>
              <a:t>Theme </a:t>
            </a:r>
            <a:r>
              <a:rPr lang="mr-IN" dirty="0" smtClean="0"/>
              <a:t>–</a:t>
            </a:r>
            <a:r>
              <a:rPr lang="en-US" dirty="0" smtClean="0"/>
              <a:t> </a:t>
            </a:r>
            <a:r>
              <a:rPr lang="en-US" dirty="0" smtClean="0">
                <a:solidFill>
                  <a:srgbClr val="000090"/>
                </a:solidFill>
              </a:rPr>
              <a:t>“Paradox of Progress”</a:t>
            </a:r>
          </a:p>
          <a:p>
            <a:pPr lvl="1"/>
            <a:r>
              <a:rPr lang="en-US" i="1" dirty="0" smtClean="0">
                <a:solidFill>
                  <a:srgbClr val="008000"/>
                </a:solidFill>
              </a:rPr>
              <a:t>“The achievements of the industrial and information ages are shaping a world that is both more dangerous and richer in opportunity than ever before </a:t>
            </a:r>
            <a:r>
              <a:rPr lang="mr-IN" i="1" dirty="0" smtClean="0">
                <a:solidFill>
                  <a:srgbClr val="008000"/>
                </a:solidFill>
              </a:rPr>
              <a:t>…</a:t>
            </a:r>
            <a:r>
              <a:rPr lang="en-US" i="1" dirty="0" smtClean="0">
                <a:solidFill>
                  <a:srgbClr val="008000"/>
                </a:solidFill>
              </a:rPr>
              <a:t>.”</a:t>
            </a:r>
          </a:p>
          <a:p>
            <a:pPr lvl="1"/>
            <a:r>
              <a:rPr lang="en-US" dirty="0" smtClean="0"/>
              <a:t>Rising tensions within </a:t>
            </a:r>
            <a:r>
              <a:rPr lang="en-US" dirty="0" smtClean="0">
                <a:solidFill>
                  <a:srgbClr val="CF0F32"/>
                </a:solidFill>
              </a:rPr>
              <a:t>and</a:t>
            </a:r>
            <a:r>
              <a:rPr lang="en-US" dirty="0" smtClean="0"/>
              <a:t> between countries</a:t>
            </a:r>
          </a:p>
          <a:p>
            <a:pPr lvl="1"/>
            <a:r>
              <a:rPr lang="en-US" dirty="0" smtClean="0"/>
              <a:t>States remain relevant: China &amp; Russia emboldened</a:t>
            </a:r>
          </a:p>
          <a:p>
            <a:endParaRPr lang="en-US" dirty="0"/>
          </a:p>
        </p:txBody>
      </p:sp>
    </p:spTree>
    <p:extLst>
      <p:ext uri="{BB962C8B-B14F-4D97-AF65-F5344CB8AC3E}">
        <p14:creationId xmlns:p14="http://schemas.microsoft.com/office/powerpoint/2010/main" val="366148314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Paradox </a:t>
            </a:r>
            <a:r>
              <a:rPr lang="mr-IN" dirty="0" smtClean="0"/>
              <a:t>…</a:t>
            </a:r>
            <a:r>
              <a:rPr lang="en-US" dirty="0" smtClean="0"/>
              <a:t> and Challenge</a:t>
            </a:r>
            <a:endParaRPr lang="en-US" dirty="0"/>
          </a:p>
        </p:txBody>
      </p:sp>
      <p:sp>
        <p:nvSpPr>
          <p:cNvPr id="3" name="Content Placeholder 2"/>
          <p:cNvSpPr>
            <a:spLocks noGrp="1"/>
          </p:cNvSpPr>
          <p:nvPr>
            <p:ph idx="1"/>
          </p:nvPr>
        </p:nvSpPr>
        <p:spPr/>
        <p:txBody>
          <a:bodyPr/>
          <a:lstStyle/>
          <a:p>
            <a:r>
              <a:rPr lang="en-US" i="1" dirty="0" smtClean="0">
                <a:solidFill>
                  <a:srgbClr val="008000"/>
                </a:solidFill>
              </a:rPr>
              <a:t>“The progress of past decades is historic—connecting people, empowering individuals, communities, and states, and lifting a billion people of out of poverty</a:t>
            </a:r>
            <a:r>
              <a:rPr lang="mr-IN" i="1" dirty="0" smtClean="0">
                <a:solidFill>
                  <a:srgbClr val="008000"/>
                </a:solidFill>
              </a:rPr>
              <a:t>…</a:t>
            </a:r>
            <a:r>
              <a:rPr lang="en-US" i="1" dirty="0" smtClean="0">
                <a:solidFill>
                  <a:srgbClr val="008000"/>
                </a:solidFill>
              </a:rPr>
              <a:t>.</a:t>
            </a:r>
          </a:p>
          <a:p>
            <a:r>
              <a:rPr lang="en-US" i="1" dirty="0" smtClean="0">
                <a:solidFill>
                  <a:srgbClr val="008000"/>
                </a:solidFill>
              </a:rPr>
              <a:t>But it also spawned shocks like the Arab Spring, 2008 Global Financial Crisis, and populist, anti-establishment politics.”</a:t>
            </a:r>
          </a:p>
          <a:p>
            <a:r>
              <a:rPr lang="en-US" dirty="0" smtClean="0">
                <a:solidFill>
                  <a:srgbClr val="CF0F32"/>
                </a:solidFill>
              </a:rPr>
              <a:t>Fragile achievements </a:t>
            </a:r>
            <a:r>
              <a:rPr lang="mr-IN" dirty="0" smtClean="0">
                <a:solidFill>
                  <a:srgbClr val="CF0F32"/>
                </a:solidFill>
              </a:rPr>
              <a:t>…</a:t>
            </a:r>
            <a:r>
              <a:rPr lang="en-US" dirty="0" smtClean="0">
                <a:solidFill>
                  <a:srgbClr val="CF0F32"/>
                </a:solidFill>
              </a:rPr>
              <a:t> deep shifts in global landscape </a:t>
            </a:r>
            <a:r>
              <a:rPr lang="mr-IN" dirty="0" smtClean="0">
                <a:solidFill>
                  <a:srgbClr val="CF0F32"/>
                </a:solidFill>
              </a:rPr>
              <a:t>…</a:t>
            </a:r>
            <a:r>
              <a:rPr lang="en-US" dirty="0" smtClean="0">
                <a:solidFill>
                  <a:srgbClr val="CF0F32"/>
                </a:solidFill>
              </a:rPr>
              <a:t> uncertain future</a:t>
            </a:r>
            <a:endParaRPr lang="en-US" dirty="0">
              <a:solidFill>
                <a:srgbClr val="CF0F32"/>
              </a:solidFill>
            </a:endParaRPr>
          </a:p>
        </p:txBody>
      </p:sp>
    </p:spTree>
    <p:extLst>
      <p:ext uri="{BB962C8B-B14F-4D97-AF65-F5344CB8AC3E}">
        <p14:creationId xmlns:p14="http://schemas.microsoft.com/office/powerpoint/2010/main" val="102225179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Choices </a:t>
            </a:r>
            <a:r>
              <a:rPr lang="mr-IN" dirty="0" smtClean="0"/>
              <a:t>…</a:t>
            </a:r>
            <a:r>
              <a:rPr lang="en-US" dirty="0" smtClean="0"/>
              <a:t> [not predictions]</a:t>
            </a:r>
            <a:endParaRPr lang="en-US" dirty="0"/>
          </a:p>
        </p:txBody>
      </p:sp>
      <p:sp>
        <p:nvSpPr>
          <p:cNvPr id="3" name="Content Placeholder 2"/>
          <p:cNvSpPr>
            <a:spLocks noGrp="1"/>
          </p:cNvSpPr>
          <p:nvPr>
            <p:ph idx="1"/>
          </p:nvPr>
        </p:nvSpPr>
        <p:spPr/>
        <p:txBody>
          <a:bodyPr>
            <a:normAutofit/>
          </a:bodyPr>
          <a:lstStyle/>
          <a:p>
            <a:r>
              <a:rPr lang="en-US" dirty="0" smtClean="0"/>
              <a:t>How will individuals, groups, and governments renegotiate their expectations of one another to create political order </a:t>
            </a:r>
            <a:r>
              <a:rPr lang="mr-IN" dirty="0" smtClean="0"/>
              <a:t>…</a:t>
            </a:r>
            <a:r>
              <a:rPr lang="en-US" dirty="0" smtClean="0"/>
              <a:t>?</a:t>
            </a:r>
          </a:p>
          <a:p>
            <a:r>
              <a:rPr lang="en-US" dirty="0" smtClean="0"/>
              <a:t>To what extent will major state powers, as well as individuals and groups, craft new architectures of international cooperation and competition?</a:t>
            </a:r>
          </a:p>
          <a:p>
            <a:r>
              <a:rPr lang="en-US" dirty="0"/>
              <a:t>To what </a:t>
            </a:r>
            <a:r>
              <a:rPr lang="en-US" dirty="0" smtClean="0"/>
              <a:t>extent will </a:t>
            </a:r>
            <a:r>
              <a:rPr lang="en-US" dirty="0"/>
              <a:t>governments, groups, and </a:t>
            </a:r>
            <a:r>
              <a:rPr lang="en-US" dirty="0" smtClean="0"/>
              <a:t>individuals prepare </a:t>
            </a:r>
            <a:r>
              <a:rPr lang="en-US" dirty="0"/>
              <a:t>now for multifaceted global issues </a:t>
            </a:r>
            <a:r>
              <a:rPr lang="en-US" dirty="0" smtClean="0"/>
              <a:t>like climate </a:t>
            </a:r>
            <a:r>
              <a:rPr lang="en-US" dirty="0"/>
              <a:t>change and transformative technologies?</a:t>
            </a:r>
          </a:p>
        </p:txBody>
      </p:sp>
    </p:spTree>
    <p:extLst>
      <p:ext uri="{BB962C8B-B14F-4D97-AF65-F5344CB8AC3E}">
        <p14:creationId xmlns:p14="http://schemas.microsoft.com/office/powerpoint/2010/main" val="290757013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Global Risks 2035</a:t>
            </a:r>
            <a:endParaRPr lang="en-US" dirty="0"/>
          </a:p>
        </p:txBody>
      </p:sp>
      <p:sp>
        <p:nvSpPr>
          <p:cNvPr id="5" name="Content Placeholder 4"/>
          <p:cNvSpPr>
            <a:spLocks noGrp="1"/>
          </p:cNvSpPr>
          <p:nvPr>
            <p:ph idx="1"/>
          </p:nvPr>
        </p:nvSpPr>
        <p:spPr/>
        <p:txBody>
          <a:bodyPr>
            <a:noAutofit/>
          </a:bodyPr>
          <a:lstStyle/>
          <a:p>
            <a:r>
              <a:rPr lang="en-US" dirty="0" smtClean="0"/>
              <a:t>Author </a:t>
            </a:r>
            <a:r>
              <a:rPr lang="mr-IN" dirty="0" smtClean="0"/>
              <a:t>–</a:t>
            </a:r>
            <a:r>
              <a:rPr lang="en-US" dirty="0" smtClean="0"/>
              <a:t> Matthew Burrows </a:t>
            </a:r>
            <a:r>
              <a:rPr lang="en-US" i="1" dirty="0" smtClean="0"/>
              <a:t>(wrote NIC Global Trends 2030)</a:t>
            </a:r>
          </a:p>
          <a:p>
            <a:pPr lvl="1"/>
            <a:r>
              <a:rPr lang="en-US" i="1" dirty="0" smtClean="0"/>
              <a:t>“To many, we live in dark times </a:t>
            </a:r>
            <a:r>
              <a:rPr lang="mr-IN" i="1" dirty="0" smtClean="0"/>
              <a:t>…</a:t>
            </a:r>
            <a:r>
              <a:rPr lang="en-US" i="1" dirty="0" smtClean="0"/>
              <a:t> [but] the world is in a better place than it has ever been</a:t>
            </a:r>
            <a:r>
              <a:rPr lang="mr-IN" i="1" dirty="0" smtClean="0"/>
              <a:t>…</a:t>
            </a:r>
            <a:r>
              <a:rPr lang="en-US" i="1" dirty="0" smtClean="0"/>
              <a:t>” </a:t>
            </a:r>
            <a:r>
              <a:rPr lang="en-US" i="1" dirty="0" smtClean="0">
                <a:solidFill>
                  <a:srgbClr val="008000"/>
                </a:solidFill>
              </a:rPr>
              <a:t>[Brent Scowcroft’s Foreword]</a:t>
            </a:r>
          </a:p>
          <a:p>
            <a:pPr lvl="1"/>
            <a:r>
              <a:rPr lang="en-US" i="1" dirty="0" smtClean="0"/>
              <a:t>“In </a:t>
            </a:r>
            <a:r>
              <a:rPr lang="en-US" i="1" dirty="0"/>
              <a:t>the four years since Global Trends 2030 was published, the </a:t>
            </a:r>
            <a:r>
              <a:rPr lang="en-US" i="1" dirty="0">
                <a:solidFill>
                  <a:srgbClr val="CF0F32"/>
                </a:solidFill>
              </a:rPr>
              <a:t>biggest change in the world is </a:t>
            </a:r>
            <a:r>
              <a:rPr lang="en-US" i="1" dirty="0" smtClean="0">
                <a:solidFill>
                  <a:srgbClr val="CF0F32"/>
                </a:solidFill>
              </a:rPr>
              <a:t>the increased </a:t>
            </a:r>
            <a:r>
              <a:rPr lang="en-US" i="1" dirty="0">
                <a:solidFill>
                  <a:srgbClr val="CF0F32"/>
                </a:solidFill>
              </a:rPr>
              <a:t>risk of major conflict</a:t>
            </a:r>
            <a:r>
              <a:rPr lang="en-US" i="1" dirty="0"/>
              <a:t>. </a:t>
            </a:r>
            <a:r>
              <a:rPr lang="mr-IN" i="1" dirty="0" smtClean="0"/>
              <a:t>…</a:t>
            </a:r>
            <a:r>
              <a:rPr lang="en-US" i="1" dirty="0" smtClean="0"/>
              <a:t> </a:t>
            </a:r>
            <a:r>
              <a:rPr lang="en-US" i="1" dirty="0"/>
              <a:t>Now, the post-Cold War security order has broken down, and the consequences </a:t>
            </a:r>
            <a:r>
              <a:rPr lang="en-US" i="1" dirty="0" smtClean="0"/>
              <a:t>are immense</a:t>
            </a:r>
            <a:r>
              <a:rPr lang="en-US" i="1" dirty="0"/>
              <a:t>, potentially threatening globalization</a:t>
            </a:r>
            <a:r>
              <a:rPr lang="en-US" i="1" dirty="0" smtClean="0"/>
              <a:t>.” </a:t>
            </a:r>
            <a:r>
              <a:rPr lang="en-US" i="1" dirty="0" smtClean="0">
                <a:solidFill>
                  <a:srgbClr val="008000"/>
                </a:solidFill>
              </a:rPr>
              <a:t>[First sentence of Executive Summary ~ punchline]</a:t>
            </a:r>
          </a:p>
          <a:p>
            <a:pPr lvl="2"/>
            <a:r>
              <a:rPr lang="en-US" dirty="0" smtClean="0">
                <a:solidFill>
                  <a:srgbClr val="000090"/>
                </a:solidFill>
              </a:rPr>
              <a:t>Written </a:t>
            </a:r>
            <a:r>
              <a:rPr lang="en-US" u="sng" dirty="0" smtClean="0">
                <a:solidFill>
                  <a:srgbClr val="000090"/>
                </a:solidFill>
              </a:rPr>
              <a:t>before</a:t>
            </a:r>
            <a:r>
              <a:rPr lang="en-US" dirty="0" smtClean="0">
                <a:solidFill>
                  <a:srgbClr val="000090"/>
                </a:solidFill>
              </a:rPr>
              <a:t> the 2016 election</a:t>
            </a:r>
          </a:p>
          <a:p>
            <a:pPr lvl="2"/>
            <a:r>
              <a:rPr lang="en-US" dirty="0" smtClean="0">
                <a:solidFill>
                  <a:srgbClr val="000090"/>
                </a:solidFill>
              </a:rPr>
              <a:t>Note “100-day checklist” before Executive Summary</a:t>
            </a:r>
            <a:endParaRPr lang="en-US" dirty="0">
              <a:solidFill>
                <a:srgbClr val="000090"/>
              </a:solidFill>
            </a:endParaRPr>
          </a:p>
        </p:txBody>
      </p:sp>
    </p:spTree>
    <p:extLst>
      <p:ext uri="{BB962C8B-B14F-4D97-AF65-F5344CB8AC3E}">
        <p14:creationId xmlns:p14="http://schemas.microsoft.com/office/powerpoint/2010/main" val="160733661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Course Objectives</a:t>
            </a:r>
            <a:endParaRPr lang="en-US" b="1" dirty="0"/>
          </a:p>
        </p:txBody>
      </p:sp>
      <p:sp>
        <p:nvSpPr>
          <p:cNvPr id="3" name="Content Placeholder 2"/>
          <p:cNvSpPr>
            <a:spLocks noGrp="1"/>
          </p:cNvSpPr>
          <p:nvPr>
            <p:ph idx="1"/>
          </p:nvPr>
        </p:nvSpPr>
        <p:spPr>
          <a:xfrm>
            <a:off x="739775" y="2770094"/>
            <a:ext cx="7662864" cy="3564965"/>
          </a:xfrm>
        </p:spPr>
        <p:txBody>
          <a:bodyPr>
            <a:noAutofit/>
          </a:bodyPr>
          <a:lstStyle/>
          <a:p>
            <a:pPr lvl="0"/>
            <a:r>
              <a:rPr lang="en-US" sz="2000" dirty="0" smtClean="0"/>
              <a:t>Changing </a:t>
            </a:r>
            <a:r>
              <a:rPr lang="en-US" sz="2000" dirty="0"/>
              <a:t>nature of conflict in the 21</a:t>
            </a:r>
            <a:r>
              <a:rPr lang="en-US" sz="2000" baseline="30000" dirty="0"/>
              <a:t>st</a:t>
            </a:r>
            <a:r>
              <a:rPr lang="en-US" sz="2000" dirty="0"/>
              <a:t> </a:t>
            </a:r>
            <a:r>
              <a:rPr lang="en-US" sz="2000" dirty="0" smtClean="0"/>
              <a:t>century</a:t>
            </a:r>
          </a:p>
          <a:p>
            <a:pPr lvl="0"/>
            <a:r>
              <a:rPr lang="en-US" sz="2000" dirty="0" smtClean="0"/>
              <a:t>Strategies for conflict management and resolution</a:t>
            </a:r>
          </a:p>
          <a:p>
            <a:pPr lvl="0"/>
            <a:r>
              <a:rPr lang="en-US" sz="2000" dirty="0" smtClean="0"/>
              <a:t>Role of international institutions in managing conflict</a:t>
            </a:r>
          </a:p>
          <a:p>
            <a:pPr lvl="1"/>
            <a:r>
              <a:rPr lang="en-US" sz="1800" dirty="0" smtClean="0">
                <a:solidFill>
                  <a:srgbClr val="000090"/>
                </a:solidFill>
              </a:rPr>
              <a:t>United Nations</a:t>
            </a:r>
          </a:p>
          <a:p>
            <a:pPr lvl="1"/>
            <a:r>
              <a:rPr lang="en-US" sz="1800" dirty="0" smtClean="0">
                <a:solidFill>
                  <a:srgbClr val="000090"/>
                </a:solidFill>
              </a:rPr>
              <a:t>Regional organizations (e.g., NATO, Africa Union, etc)</a:t>
            </a:r>
          </a:p>
          <a:p>
            <a:r>
              <a:rPr lang="en-US" sz="2000" dirty="0" smtClean="0"/>
              <a:t>International law </a:t>
            </a:r>
            <a:r>
              <a:rPr lang="mr-IN" sz="2000" dirty="0" smtClean="0"/>
              <a:t>…</a:t>
            </a:r>
            <a:r>
              <a:rPr lang="en-US" sz="2000" dirty="0" smtClean="0"/>
              <a:t> international norms</a:t>
            </a:r>
          </a:p>
          <a:p>
            <a:pPr lvl="1"/>
            <a:r>
              <a:rPr lang="en-US" sz="1800" dirty="0" smtClean="0">
                <a:solidFill>
                  <a:srgbClr val="000090"/>
                </a:solidFill>
              </a:rPr>
              <a:t>State vs. individual responsibility</a:t>
            </a:r>
          </a:p>
          <a:p>
            <a:pPr lvl="1"/>
            <a:r>
              <a:rPr lang="en-US" sz="1800" dirty="0" smtClean="0">
                <a:solidFill>
                  <a:srgbClr val="000090"/>
                </a:solidFill>
              </a:rPr>
              <a:t>National sovereignty &amp; “responsibility to protect”</a:t>
            </a:r>
            <a:endParaRPr lang="en-US" sz="2000" dirty="0" smtClean="0">
              <a:solidFill>
                <a:srgbClr val="000090"/>
              </a:solidFill>
            </a:endParaRPr>
          </a:p>
          <a:p>
            <a:r>
              <a:rPr lang="en-US" sz="2000" dirty="0" smtClean="0"/>
              <a:t>Peacekeeping vs. Peacemaking vs. Peacebuilding</a:t>
            </a:r>
          </a:p>
          <a:p>
            <a:pPr lvl="1"/>
            <a:r>
              <a:rPr lang="en-US" sz="1800" dirty="0" smtClean="0">
                <a:solidFill>
                  <a:srgbClr val="000090"/>
                </a:solidFill>
              </a:rPr>
              <a:t>Employing diplomacy, economic development, &amp; military force</a:t>
            </a:r>
          </a:p>
          <a:p>
            <a:endParaRPr lang="en-US" sz="2000" dirty="0"/>
          </a:p>
          <a:p>
            <a:endParaRPr lang="en-US" sz="2000" dirty="0"/>
          </a:p>
        </p:txBody>
      </p:sp>
    </p:spTree>
    <p:extLst>
      <p:ext uri="{BB962C8B-B14F-4D97-AF65-F5344CB8AC3E}">
        <p14:creationId xmlns:p14="http://schemas.microsoft.com/office/powerpoint/2010/main" val="14241042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Risks 2035</a:t>
            </a:r>
            <a:endParaRPr lang="en-US" dirty="0"/>
          </a:p>
        </p:txBody>
      </p:sp>
      <p:sp>
        <p:nvSpPr>
          <p:cNvPr id="3" name="Content Placeholder 2"/>
          <p:cNvSpPr>
            <a:spLocks noGrp="1"/>
          </p:cNvSpPr>
          <p:nvPr>
            <p:ph idx="1"/>
          </p:nvPr>
        </p:nvSpPr>
        <p:spPr/>
        <p:txBody>
          <a:bodyPr>
            <a:noAutofit/>
          </a:bodyPr>
          <a:lstStyle/>
          <a:p>
            <a:r>
              <a:rPr lang="en-US" sz="2000" dirty="0" smtClean="0">
                <a:solidFill>
                  <a:srgbClr val="CF0F32"/>
                </a:solidFill>
              </a:rPr>
              <a:t>Unraveling at Home</a:t>
            </a:r>
          </a:p>
          <a:p>
            <a:pPr lvl="1"/>
            <a:r>
              <a:rPr lang="en-US" sz="1800" dirty="0" smtClean="0">
                <a:solidFill>
                  <a:srgbClr val="000090"/>
                </a:solidFill>
              </a:rPr>
              <a:t>Individual empowerment</a:t>
            </a:r>
          </a:p>
          <a:p>
            <a:pPr lvl="1"/>
            <a:r>
              <a:rPr lang="en-US" sz="1800" dirty="0" smtClean="0">
                <a:solidFill>
                  <a:srgbClr val="000090"/>
                </a:solidFill>
              </a:rPr>
              <a:t>Demographic crunch</a:t>
            </a:r>
          </a:p>
          <a:p>
            <a:pPr lvl="1"/>
            <a:r>
              <a:rPr lang="en-US" sz="1800" dirty="0" smtClean="0">
                <a:solidFill>
                  <a:srgbClr val="000090"/>
                </a:solidFill>
              </a:rPr>
              <a:t>Malthusian world for the very poorest</a:t>
            </a:r>
          </a:p>
          <a:p>
            <a:pPr lvl="1"/>
            <a:r>
              <a:rPr lang="en-US" sz="1800" dirty="0" smtClean="0">
                <a:solidFill>
                  <a:srgbClr val="000090"/>
                </a:solidFill>
              </a:rPr>
              <a:t>Technology with increasing downside</a:t>
            </a:r>
          </a:p>
          <a:p>
            <a:r>
              <a:rPr lang="en-US" sz="2000" dirty="0" smtClean="0">
                <a:solidFill>
                  <a:srgbClr val="CF0F32"/>
                </a:solidFill>
              </a:rPr>
              <a:t>Breakdown of the Post-Cold War Order</a:t>
            </a:r>
          </a:p>
          <a:p>
            <a:pPr lvl="1"/>
            <a:r>
              <a:rPr lang="en-US" sz="1800" dirty="0" smtClean="0">
                <a:solidFill>
                  <a:srgbClr val="000090"/>
                </a:solidFill>
              </a:rPr>
              <a:t>Conflict risk at highest level since Cold War</a:t>
            </a:r>
          </a:p>
          <a:p>
            <a:pPr lvl="1"/>
            <a:r>
              <a:rPr lang="en-US" sz="1800" dirty="0" smtClean="0">
                <a:solidFill>
                  <a:srgbClr val="000090"/>
                </a:solidFill>
              </a:rPr>
              <a:t>No end in sight of Middle East stability</a:t>
            </a:r>
          </a:p>
          <a:p>
            <a:pPr lvl="1"/>
            <a:r>
              <a:rPr lang="en-US" sz="1800" dirty="0" smtClean="0">
                <a:solidFill>
                  <a:srgbClr val="000090"/>
                </a:solidFill>
              </a:rPr>
              <a:t>China’s swing role</a:t>
            </a:r>
          </a:p>
          <a:p>
            <a:pPr lvl="1"/>
            <a:r>
              <a:rPr lang="en-US" sz="1800" dirty="0" smtClean="0">
                <a:solidFill>
                  <a:srgbClr val="000090"/>
                </a:solidFill>
              </a:rPr>
              <a:t>No clear path to ‘post-Western’ order</a:t>
            </a:r>
          </a:p>
          <a:p>
            <a:pPr lvl="1"/>
            <a:endParaRPr lang="en-US" dirty="0"/>
          </a:p>
        </p:txBody>
      </p:sp>
    </p:spTree>
    <p:extLst>
      <p:ext uri="{BB962C8B-B14F-4D97-AF65-F5344CB8AC3E}">
        <p14:creationId xmlns:p14="http://schemas.microsoft.com/office/powerpoint/2010/main" val="30923315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Top 10 Key Trends</a:t>
            </a:r>
            <a:br>
              <a:rPr lang="en-US" sz="4000" dirty="0" smtClean="0"/>
            </a:br>
            <a:r>
              <a:rPr lang="en-US" sz="2800" i="1" dirty="0">
                <a:solidFill>
                  <a:schemeClr val="bg1"/>
                </a:solidFill>
              </a:rPr>
              <a:t>Trends converging at unprecedented pace</a:t>
            </a:r>
            <a:br>
              <a:rPr lang="en-US" sz="2800" i="1" dirty="0">
                <a:solidFill>
                  <a:schemeClr val="bg1"/>
                </a:solidFill>
              </a:rPr>
            </a:br>
            <a:endParaRPr lang="en-US" sz="2800" dirty="0">
              <a:solidFill>
                <a:schemeClr val="bg1"/>
              </a:solidFill>
            </a:endParaRPr>
          </a:p>
        </p:txBody>
      </p:sp>
      <p:sp>
        <p:nvSpPr>
          <p:cNvPr id="3" name="Content Placeholder 2"/>
          <p:cNvSpPr>
            <a:spLocks noGrp="1"/>
          </p:cNvSpPr>
          <p:nvPr>
            <p:ph idx="1"/>
          </p:nvPr>
        </p:nvSpPr>
        <p:spPr>
          <a:xfrm>
            <a:off x="739775" y="2770094"/>
            <a:ext cx="7662864" cy="3655147"/>
          </a:xfrm>
        </p:spPr>
        <p:txBody>
          <a:bodyPr>
            <a:noAutofit/>
          </a:bodyPr>
          <a:lstStyle/>
          <a:p>
            <a:pPr marL="457200" indent="-457200">
              <a:spcBef>
                <a:spcPts val="200"/>
              </a:spcBef>
              <a:spcAft>
                <a:spcPts val="200"/>
              </a:spcAft>
              <a:buFont typeface="+mj-lt"/>
              <a:buAutoNum type="arabicPeriod"/>
            </a:pPr>
            <a:r>
              <a:rPr lang="en-US" sz="2000" dirty="0" smtClean="0"/>
              <a:t>Political power is diffusing</a:t>
            </a:r>
          </a:p>
          <a:p>
            <a:pPr marL="457200" indent="-457200">
              <a:spcBef>
                <a:spcPts val="200"/>
              </a:spcBef>
              <a:spcAft>
                <a:spcPts val="200"/>
              </a:spcAft>
              <a:buFont typeface="+mj-lt"/>
              <a:buAutoNum type="arabicPeriod"/>
            </a:pPr>
            <a:r>
              <a:rPr lang="en-US" sz="2000" dirty="0" smtClean="0"/>
              <a:t>The rich are aging, the poor are not</a:t>
            </a:r>
          </a:p>
          <a:p>
            <a:pPr marL="457200" indent="-457200">
              <a:spcBef>
                <a:spcPts val="200"/>
              </a:spcBef>
              <a:spcAft>
                <a:spcPts val="200"/>
              </a:spcAft>
              <a:buFont typeface="+mj-lt"/>
              <a:buAutoNum type="arabicPeriod"/>
            </a:pPr>
            <a:r>
              <a:rPr lang="en-US" sz="2000" dirty="0" smtClean="0"/>
              <a:t>The global economy </a:t>
            </a:r>
            <a:r>
              <a:rPr lang="mr-IN" sz="2000" dirty="0" smtClean="0"/>
              <a:t>–</a:t>
            </a:r>
            <a:r>
              <a:rPr lang="en-US" sz="2000" dirty="0" smtClean="0"/>
              <a:t> and the nature of work </a:t>
            </a:r>
            <a:r>
              <a:rPr lang="mr-IN" sz="2000" dirty="0" smtClean="0"/>
              <a:t>–</a:t>
            </a:r>
            <a:r>
              <a:rPr lang="en-US" sz="2000" dirty="0" smtClean="0"/>
              <a:t> are shifting</a:t>
            </a:r>
          </a:p>
          <a:p>
            <a:pPr marL="457200" indent="-457200">
              <a:spcBef>
                <a:spcPts val="200"/>
              </a:spcBef>
              <a:spcAft>
                <a:spcPts val="200"/>
              </a:spcAft>
              <a:buFont typeface="+mj-lt"/>
              <a:buAutoNum type="arabicPeriod"/>
            </a:pPr>
            <a:r>
              <a:rPr lang="en-US" sz="2000" dirty="0" smtClean="0"/>
              <a:t>Technology accelerates progress but causes discontinuities</a:t>
            </a:r>
          </a:p>
          <a:p>
            <a:pPr marL="457200" indent="-457200">
              <a:spcBef>
                <a:spcPts val="200"/>
              </a:spcBef>
              <a:spcAft>
                <a:spcPts val="200"/>
              </a:spcAft>
              <a:buFont typeface="+mj-lt"/>
              <a:buAutoNum type="arabicPeriod"/>
            </a:pPr>
            <a:r>
              <a:rPr lang="en-US" sz="2000" dirty="0"/>
              <a:t>Populations move to seek opportunity, escape desolation</a:t>
            </a:r>
          </a:p>
          <a:p>
            <a:pPr marL="457200" indent="-457200">
              <a:spcBef>
                <a:spcPts val="200"/>
              </a:spcBef>
              <a:spcAft>
                <a:spcPts val="200"/>
              </a:spcAft>
              <a:buFont typeface="+mj-lt"/>
              <a:buAutoNum type="arabicPeriod"/>
            </a:pPr>
            <a:r>
              <a:rPr lang="en-US" sz="2000" dirty="0" smtClean="0"/>
              <a:t>Ideas and identities drive a wave of exclusion</a:t>
            </a:r>
          </a:p>
          <a:p>
            <a:pPr marL="457200" indent="-457200">
              <a:spcBef>
                <a:spcPts val="200"/>
              </a:spcBef>
              <a:spcAft>
                <a:spcPts val="200"/>
              </a:spcAft>
              <a:buFont typeface="+mj-lt"/>
              <a:buAutoNum type="arabicPeriod"/>
            </a:pPr>
            <a:r>
              <a:rPr lang="en-US" sz="2000" dirty="0" smtClean="0"/>
              <a:t>Expectations of government exceed governments’ capacity</a:t>
            </a:r>
            <a:endParaRPr lang="en-US" sz="2000" dirty="0" smtClean="0">
              <a:solidFill>
                <a:srgbClr val="FF0000"/>
              </a:solidFill>
            </a:endParaRPr>
          </a:p>
          <a:p>
            <a:pPr marL="457200" indent="-457200">
              <a:spcBef>
                <a:spcPts val="200"/>
              </a:spcBef>
              <a:spcAft>
                <a:spcPts val="200"/>
              </a:spcAft>
              <a:buFont typeface="+mj-lt"/>
              <a:buAutoNum type="arabicPeriod"/>
            </a:pPr>
            <a:r>
              <a:rPr lang="en-US" sz="2000" dirty="0" smtClean="0"/>
              <a:t>Nature of conflict is changing </a:t>
            </a:r>
            <a:r>
              <a:rPr lang="mr-IN" sz="2000" dirty="0" smtClean="0"/>
              <a:t>–</a:t>
            </a:r>
            <a:r>
              <a:rPr lang="en-US" sz="2000" dirty="0" smtClean="0"/>
              <a:t> civ/mil </a:t>
            </a:r>
            <a:r>
              <a:rPr lang="mr-IN" sz="2000" dirty="0" smtClean="0"/>
              <a:t>…</a:t>
            </a:r>
            <a:r>
              <a:rPr lang="en-US" sz="2000" dirty="0" smtClean="0"/>
              <a:t> hybrid </a:t>
            </a:r>
            <a:r>
              <a:rPr lang="mr-IN" sz="2000" dirty="0" smtClean="0"/>
              <a:t>…</a:t>
            </a:r>
            <a:r>
              <a:rPr lang="en-US" sz="2000" dirty="0" smtClean="0"/>
              <a:t> lethality</a:t>
            </a:r>
          </a:p>
          <a:p>
            <a:pPr marL="457200" indent="-457200">
              <a:spcBef>
                <a:spcPts val="200"/>
              </a:spcBef>
              <a:spcAft>
                <a:spcPts val="200"/>
              </a:spcAft>
              <a:buFont typeface="+mj-lt"/>
              <a:buAutoNum type="arabicPeriod"/>
            </a:pPr>
            <a:r>
              <a:rPr lang="en-US" sz="2000" dirty="0" smtClean="0"/>
              <a:t>Climate change, environment, health issues need focus</a:t>
            </a:r>
          </a:p>
          <a:p>
            <a:pPr marL="457200" indent="-457200">
              <a:spcBef>
                <a:spcPts val="200"/>
              </a:spcBef>
              <a:spcAft>
                <a:spcPts val="200"/>
              </a:spcAft>
              <a:buFont typeface="+mj-lt"/>
              <a:buAutoNum type="arabicPeriod"/>
            </a:pPr>
            <a:r>
              <a:rPr lang="en-US" sz="2000" dirty="0" smtClean="0"/>
              <a:t>International institutions declining in legitimacy</a:t>
            </a:r>
          </a:p>
        </p:txBody>
      </p:sp>
    </p:spTree>
    <p:extLst>
      <p:ext uri="{BB962C8B-B14F-4D97-AF65-F5344CB8AC3E}">
        <p14:creationId xmlns:p14="http://schemas.microsoft.com/office/powerpoint/2010/main" val="56243017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Trends </a:t>
            </a:r>
            <a:r>
              <a:rPr lang="mr-IN" dirty="0" smtClean="0"/>
              <a:t>…</a:t>
            </a:r>
            <a:r>
              <a:rPr lang="en-US" dirty="0" smtClean="0"/>
              <a:t> not predictions</a:t>
            </a:r>
            <a:endParaRPr lang="en-US" dirty="0"/>
          </a:p>
        </p:txBody>
      </p:sp>
      <p:sp>
        <p:nvSpPr>
          <p:cNvPr id="3" name="Content Placeholder 2"/>
          <p:cNvSpPr>
            <a:spLocks noGrp="1"/>
          </p:cNvSpPr>
          <p:nvPr>
            <p:ph sz="half" idx="1"/>
          </p:nvPr>
        </p:nvSpPr>
        <p:spPr/>
        <p:txBody>
          <a:bodyPr/>
          <a:lstStyle/>
          <a:p>
            <a:r>
              <a:rPr lang="en-US" dirty="0" smtClean="0">
                <a:solidFill>
                  <a:srgbClr val="008000"/>
                </a:solidFill>
              </a:rPr>
              <a:t>Global Risks 2035</a:t>
            </a:r>
          </a:p>
          <a:p>
            <a:r>
              <a:rPr lang="en-US" dirty="0" smtClean="0">
                <a:solidFill>
                  <a:srgbClr val="CF0F32"/>
                </a:solidFill>
              </a:rPr>
              <a:t>Alternative Futures </a:t>
            </a:r>
            <a:r>
              <a:rPr lang="mr-IN" dirty="0" smtClean="0">
                <a:solidFill>
                  <a:srgbClr val="CF0F32"/>
                </a:solidFill>
              </a:rPr>
              <a:t>…</a:t>
            </a:r>
            <a:r>
              <a:rPr lang="en-US" dirty="0" smtClean="0">
                <a:solidFill>
                  <a:srgbClr val="CF0F32"/>
                </a:solidFill>
              </a:rPr>
              <a:t> </a:t>
            </a:r>
          </a:p>
          <a:p>
            <a:pPr lvl="1"/>
            <a:r>
              <a:rPr lang="en-US" dirty="0" smtClean="0">
                <a:solidFill>
                  <a:srgbClr val="000090"/>
                </a:solidFill>
              </a:rPr>
              <a:t>Fragmented World</a:t>
            </a:r>
          </a:p>
          <a:p>
            <a:pPr lvl="1"/>
            <a:r>
              <a:rPr lang="en-US" dirty="0" smtClean="0">
                <a:solidFill>
                  <a:srgbClr val="000090"/>
                </a:solidFill>
              </a:rPr>
              <a:t>New Cold War</a:t>
            </a:r>
          </a:p>
          <a:p>
            <a:pPr lvl="1"/>
            <a:r>
              <a:rPr lang="en-US" dirty="0" smtClean="0">
                <a:solidFill>
                  <a:srgbClr val="000090"/>
                </a:solidFill>
              </a:rPr>
              <a:t>Ageless World</a:t>
            </a:r>
          </a:p>
          <a:p>
            <a:pPr lvl="1"/>
            <a:r>
              <a:rPr lang="en-US" dirty="0" smtClean="0">
                <a:solidFill>
                  <a:srgbClr val="000090"/>
                </a:solidFill>
              </a:rPr>
              <a:t>Strange Bedfellows</a:t>
            </a:r>
          </a:p>
          <a:p>
            <a:pPr lvl="1"/>
            <a:r>
              <a:rPr lang="en-US" dirty="0" smtClean="0">
                <a:solidFill>
                  <a:srgbClr val="000090"/>
                </a:solidFill>
              </a:rPr>
              <a:t>Urban Oasis</a:t>
            </a:r>
            <a:endParaRPr lang="en-US" dirty="0">
              <a:solidFill>
                <a:srgbClr val="000090"/>
              </a:solidFill>
            </a:endParaRPr>
          </a:p>
        </p:txBody>
      </p:sp>
      <p:sp>
        <p:nvSpPr>
          <p:cNvPr id="4" name="Content Placeholder 3"/>
          <p:cNvSpPr>
            <a:spLocks noGrp="1"/>
          </p:cNvSpPr>
          <p:nvPr>
            <p:ph sz="half" idx="2"/>
          </p:nvPr>
        </p:nvSpPr>
        <p:spPr/>
        <p:txBody>
          <a:bodyPr/>
          <a:lstStyle/>
          <a:p>
            <a:r>
              <a:rPr lang="en-US" dirty="0" smtClean="0">
                <a:solidFill>
                  <a:srgbClr val="008000"/>
                </a:solidFill>
              </a:rPr>
              <a:t>Global Trends 2035</a:t>
            </a:r>
          </a:p>
          <a:p>
            <a:r>
              <a:rPr lang="en-US" dirty="0" smtClean="0">
                <a:solidFill>
                  <a:srgbClr val="CF0F32"/>
                </a:solidFill>
              </a:rPr>
              <a:t>Alternative Scenarios </a:t>
            </a:r>
            <a:r>
              <a:rPr lang="mr-IN" dirty="0" smtClean="0">
                <a:solidFill>
                  <a:srgbClr val="CF0F32"/>
                </a:solidFill>
              </a:rPr>
              <a:t>…</a:t>
            </a:r>
            <a:endParaRPr lang="en-US" dirty="0" smtClean="0">
              <a:solidFill>
                <a:srgbClr val="CF0F32"/>
              </a:solidFill>
            </a:endParaRPr>
          </a:p>
          <a:p>
            <a:pPr lvl="1"/>
            <a:r>
              <a:rPr lang="en-US" dirty="0" smtClean="0">
                <a:solidFill>
                  <a:srgbClr val="000090"/>
                </a:solidFill>
              </a:rPr>
              <a:t>Islands</a:t>
            </a:r>
          </a:p>
          <a:p>
            <a:pPr lvl="2"/>
            <a:r>
              <a:rPr lang="en-US" dirty="0" smtClean="0">
                <a:solidFill>
                  <a:srgbClr val="000090"/>
                </a:solidFill>
              </a:rPr>
              <a:t>Economic dislocation</a:t>
            </a:r>
          </a:p>
          <a:p>
            <a:pPr lvl="1"/>
            <a:r>
              <a:rPr lang="en-US" dirty="0" smtClean="0">
                <a:solidFill>
                  <a:srgbClr val="000090"/>
                </a:solidFill>
              </a:rPr>
              <a:t>Orbits</a:t>
            </a:r>
          </a:p>
          <a:p>
            <a:pPr lvl="2"/>
            <a:r>
              <a:rPr lang="en-US" dirty="0" smtClean="0">
                <a:solidFill>
                  <a:srgbClr val="000090"/>
                </a:solidFill>
              </a:rPr>
              <a:t>Regional conflicts</a:t>
            </a:r>
          </a:p>
          <a:p>
            <a:pPr lvl="1"/>
            <a:r>
              <a:rPr lang="en-US" dirty="0" smtClean="0">
                <a:solidFill>
                  <a:srgbClr val="000090"/>
                </a:solidFill>
              </a:rPr>
              <a:t>Communities</a:t>
            </a:r>
          </a:p>
          <a:p>
            <a:pPr lvl="2"/>
            <a:r>
              <a:rPr lang="en-US" dirty="0" smtClean="0">
                <a:solidFill>
                  <a:srgbClr val="000090"/>
                </a:solidFill>
              </a:rPr>
              <a:t>Challenge to government</a:t>
            </a:r>
          </a:p>
        </p:txBody>
      </p:sp>
      <p:sp>
        <p:nvSpPr>
          <p:cNvPr id="6" name="TextBox 5"/>
          <p:cNvSpPr txBox="1"/>
          <p:nvPr/>
        </p:nvSpPr>
        <p:spPr>
          <a:xfrm>
            <a:off x="1123012" y="5785886"/>
            <a:ext cx="7023482" cy="369332"/>
          </a:xfrm>
          <a:prstGeom prst="rect">
            <a:avLst/>
          </a:prstGeom>
          <a:noFill/>
        </p:spPr>
        <p:txBody>
          <a:bodyPr wrap="none" rtlCol="0">
            <a:spAutoFit/>
          </a:bodyPr>
          <a:lstStyle/>
          <a:p>
            <a:r>
              <a:rPr lang="en-US" b="1" i="1" u="sng" dirty="0" smtClean="0">
                <a:solidFill>
                  <a:srgbClr val="CF0F32"/>
                </a:solidFill>
              </a:rPr>
              <a:t>So how does the international community manage conflict in such worlds?</a:t>
            </a:r>
            <a:endParaRPr lang="en-US" b="1" i="1" u="sng" dirty="0">
              <a:solidFill>
                <a:srgbClr val="CF0F32"/>
              </a:solidFill>
            </a:endParaRPr>
          </a:p>
        </p:txBody>
      </p:sp>
    </p:spTree>
    <p:extLst>
      <p:ext uri="{BB962C8B-B14F-4D97-AF65-F5344CB8AC3E}">
        <p14:creationId xmlns:p14="http://schemas.microsoft.com/office/powerpoint/2010/main" val="310254476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 ahead to </a:t>
            </a:r>
            <a:r>
              <a:rPr lang="en-US" dirty="0" smtClean="0"/>
              <a:t>Thursday 20.4</a:t>
            </a:r>
            <a:endParaRPr lang="en-US" dirty="0"/>
          </a:p>
        </p:txBody>
      </p:sp>
      <p:sp>
        <p:nvSpPr>
          <p:cNvPr id="3" name="Content Placeholder 2"/>
          <p:cNvSpPr>
            <a:spLocks noGrp="1"/>
          </p:cNvSpPr>
          <p:nvPr>
            <p:ph idx="1"/>
          </p:nvPr>
        </p:nvSpPr>
        <p:spPr/>
        <p:txBody>
          <a:bodyPr>
            <a:noAutofit/>
          </a:bodyPr>
          <a:lstStyle/>
          <a:p>
            <a:r>
              <a:rPr lang="en-US" sz="2000" dirty="0" smtClean="0">
                <a:solidFill>
                  <a:srgbClr val="CF0F32"/>
                </a:solidFill>
              </a:rPr>
              <a:t>Int’l Institutions &amp; Conflict Management &amp; Resolution</a:t>
            </a:r>
          </a:p>
          <a:p>
            <a:pPr lvl="1"/>
            <a:r>
              <a:rPr lang="en-US" dirty="0">
                <a:solidFill>
                  <a:srgbClr val="000090"/>
                </a:solidFill>
              </a:rPr>
              <a:t>Charter of the United </a:t>
            </a:r>
            <a:r>
              <a:rPr lang="en-US" dirty="0" smtClean="0">
                <a:solidFill>
                  <a:srgbClr val="000090"/>
                </a:solidFill>
              </a:rPr>
              <a:t>Nations</a:t>
            </a:r>
            <a:r>
              <a:rPr lang="en-US" dirty="0" smtClean="0"/>
              <a:t> </a:t>
            </a:r>
            <a:r>
              <a:rPr lang="en-US" i="1" dirty="0" smtClean="0">
                <a:solidFill>
                  <a:srgbClr val="008000"/>
                </a:solidFill>
              </a:rPr>
              <a:t>[UN website, internet link]</a:t>
            </a:r>
          </a:p>
          <a:p>
            <a:pPr lvl="2"/>
            <a:r>
              <a:rPr lang="en-US" dirty="0" smtClean="0"/>
              <a:t>Chapter I </a:t>
            </a:r>
            <a:r>
              <a:rPr lang="mr-IN" dirty="0" smtClean="0"/>
              <a:t>–</a:t>
            </a:r>
            <a:r>
              <a:rPr lang="en-US" dirty="0" smtClean="0"/>
              <a:t> Purposes &amp; Principles</a:t>
            </a:r>
          </a:p>
          <a:p>
            <a:pPr lvl="2"/>
            <a:r>
              <a:rPr lang="en-US" dirty="0" smtClean="0"/>
              <a:t>Chapter IV </a:t>
            </a:r>
            <a:r>
              <a:rPr lang="mr-IN" dirty="0" smtClean="0"/>
              <a:t>–</a:t>
            </a:r>
            <a:r>
              <a:rPr lang="en-US" dirty="0" smtClean="0"/>
              <a:t> General Assembly </a:t>
            </a:r>
            <a:r>
              <a:rPr lang="en-US" i="1" dirty="0" smtClean="0">
                <a:solidFill>
                  <a:srgbClr val="CF0F32"/>
                </a:solidFill>
              </a:rPr>
              <a:t>[note Articles 10-12, 18]</a:t>
            </a:r>
          </a:p>
          <a:p>
            <a:pPr lvl="2"/>
            <a:r>
              <a:rPr lang="en-US" dirty="0" smtClean="0"/>
              <a:t>Chapter V </a:t>
            </a:r>
            <a:r>
              <a:rPr lang="mr-IN" dirty="0" smtClean="0"/>
              <a:t>–</a:t>
            </a:r>
            <a:r>
              <a:rPr lang="en-US" dirty="0" smtClean="0"/>
              <a:t> Security Council </a:t>
            </a:r>
            <a:r>
              <a:rPr lang="en-US" i="1" dirty="0">
                <a:solidFill>
                  <a:srgbClr val="CF0F32"/>
                </a:solidFill>
              </a:rPr>
              <a:t>[note Articles </a:t>
            </a:r>
            <a:r>
              <a:rPr lang="en-US" i="1" dirty="0" smtClean="0">
                <a:solidFill>
                  <a:srgbClr val="CF0F32"/>
                </a:solidFill>
              </a:rPr>
              <a:t>24, 25, 27]</a:t>
            </a:r>
            <a:endParaRPr lang="en-US" dirty="0" smtClean="0"/>
          </a:p>
          <a:p>
            <a:pPr lvl="2"/>
            <a:r>
              <a:rPr lang="en-US" dirty="0" smtClean="0"/>
              <a:t>Chapter VI </a:t>
            </a:r>
            <a:r>
              <a:rPr lang="mr-IN" dirty="0" smtClean="0"/>
              <a:t>–</a:t>
            </a:r>
            <a:r>
              <a:rPr lang="en-US" dirty="0" smtClean="0"/>
              <a:t> Pacific Settlement of Disputes </a:t>
            </a:r>
            <a:r>
              <a:rPr lang="en-US" i="1" dirty="0" smtClean="0">
                <a:solidFill>
                  <a:srgbClr val="CF0F32"/>
                </a:solidFill>
              </a:rPr>
              <a:t>[skim]</a:t>
            </a:r>
          </a:p>
          <a:p>
            <a:pPr lvl="2"/>
            <a:r>
              <a:rPr lang="en-US" dirty="0" smtClean="0"/>
              <a:t>Chapter VII </a:t>
            </a:r>
            <a:r>
              <a:rPr lang="mr-IN" dirty="0" smtClean="0"/>
              <a:t>–</a:t>
            </a:r>
            <a:r>
              <a:rPr lang="en-US" dirty="0" smtClean="0"/>
              <a:t> Actions with respect to threats to the peace </a:t>
            </a:r>
            <a:r>
              <a:rPr lang="mr-IN" dirty="0" smtClean="0"/>
              <a:t>…</a:t>
            </a:r>
            <a:endParaRPr lang="en-US" dirty="0" smtClean="0"/>
          </a:p>
          <a:p>
            <a:pPr lvl="3"/>
            <a:r>
              <a:rPr lang="en-US" i="1" dirty="0" smtClean="0">
                <a:solidFill>
                  <a:srgbClr val="CF0F32"/>
                </a:solidFill>
              </a:rPr>
              <a:t>Note Articles 39-42, 48-49, 51 </a:t>
            </a:r>
            <a:r>
              <a:rPr lang="mr-IN" i="1" dirty="0" smtClean="0">
                <a:solidFill>
                  <a:srgbClr val="CF0F32"/>
                </a:solidFill>
              </a:rPr>
              <a:t>…</a:t>
            </a:r>
            <a:r>
              <a:rPr lang="en-US" i="1" dirty="0" smtClean="0">
                <a:solidFill>
                  <a:srgbClr val="CF0F32"/>
                </a:solidFill>
              </a:rPr>
              <a:t> also Chapter VIII</a:t>
            </a:r>
          </a:p>
          <a:p>
            <a:pPr lvl="1"/>
            <a:r>
              <a:rPr lang="en-US" dirty="0" smtClean="0">
                <a:solidFill>
                  <a:srgbClr val="000090"/>
                </a:solidFill>
              </a:rPr>
              <a:t>Williams </a:t>
            </a:r>
            <a:r>
              <a:rPr lang="en-US" dirty="0">
                <a:solidFill>
                  <a:srgbClr val="000090"/>
                </a:solidFill>
              </a:rPr>
              <a:t>&amp; Haake, </a:t>
            </a:r>
            <a:r>
              <a:rPr lang="en-US" i="1" dirty="0">
                <a:solidFill>
                  <a:srgbClr val="000090"/>
                </a:solidFill>
              </a:rPr>
              <a:t>Regional Approaches to Conflict Management</a:t>
            </a:r>
            <a:r>
              <a:rPr lang="en-US" i="1" dirty="0"/>
              <a:t>, </a:t>
            </a:r>
            <a:r>
              <a:rPr lang="en-US" dirty="0"/>
              <a:t>in Crocker, </a:t>
            </a:r>
            <a:r>
              <a:rPr lang="en-US" dirty="0" smtClean="0"/>
              <a:t>Chapter 3 </a:t>
            </a:r>
            <a:r>
              <a:rPr lang="en-US" i="1" dirty="0">
                <a:solidFill>
                  <a:srgbClr val="008000"/>
                </a:solidFill>
              </a:rPr>
              <a:t>[FSS </a:t>
            </a:r>
            <a:r>
              <a:rPr lang="en-US" i="1" dirty="0" smtClean="0">
                <a:solidFill>
                  <a:srgbClr val="008000"/>
                </a:solidFill>
              </a:rPr>
              <a:t>Library, internet </a:t>
            </a:r>
            <a:r>
              <a:rPr lang="en-US" i="1" dirty="0">
                <a:solidFill>
                  <a:srgbClr val="008000"/>
                </a:solidFill>
              </a:rPr>
              <a:t>link]</a:t>
            </a:r>
            <a:endParaRPr lang="en-US" dirty="0"/>
          </a:p>
        </p:txBody>
      </p:sp>
    </p:spTree>
    <p:extLst>
      <p:ext uri="{BB962C8B-B14F-4D97-AF65-F5344CB8AC3E}">
        <p14:creationId xmlns:p14="http://schemas.microsoft.com/office/powerpoint/2010/main" val="35427889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530" y="1821532"/>
            <a:ext cx="5921470" cy="1777238"/>
          </a:xfrm>
        </p:spPr>
        <p:txBody>
          <a:bodyPr/>
          <a:lstStyle/>
          <a:p>
            <a:r>
              <a:rPr lang="en-US" sz="4000" b="1" dirty="0" smtClean="0">
                <a:solidFill>
                  <a:srgbClr val="FFFF00"/>
                </a:solidFill>
              </a:rPr>
              <a:t>Internationa</a:t>
            </a:r>
            <a:r>
              <a:rPr lang="en-US" sz="4000" b="1" dirty="0" smtClean="0"/>
              <a:t>l Institutions for Conflict Management &amp; Resolution</a:t>
            </a:r>
            <a:endParaRPr lang="en-US" sz="4000" b="1" dirty="0">
              <a:solidFill>
                <a:srgbClr val="FFFF00"/>
              </a:solidFill>
            </a:endParaRPr>
          </a:p>
        </p:txBody>
      </p:sp>
      <p:sp>
        <p:nvSpPr>
          <p:cNvPr id="3" name="Subtitle 2"/>
          <p:cNvSpPr>
            <a:spLocks noGrp="1"/>
          </p:cNvSpPr>
          <p:nvPr>
            <p:ph type="body" idx="1"/>
          </p:nvPr>
        </p:nvSpPr>
        <p:spPr/>
        <p:txBody>
          <a:bodyPr>
            <a:normAutofit/>
          </a:bodyPr>
          <a:lstStyle/>
          <a:p>
            <a:r>
              <a:rPr lang="en-US" sz="2400" dirty="0" smtClean="0"/>
              <a:t>Session </a:t>
            </a:r>
            <a:r>
              <a:rPr lang="en-US" dirty="0"/>
              <a:t>3</a:t>
            </a:r>
            <a:endParaRPr lang="en-US" sz="2400" dirty="0" smtClean="0"/>
          </a:p>
          <a:p>
            <a:r>
              <a:rPr lang="en-US" dirty="0" smtClean="0"/>
              <a:t>Thursday, 20 April</a:t>
            </a:r>
            <a:endParaRPr lang="en-US" sz="2400" dirty="0"/>
          </a:p>
        </p:txBody>
      </p:sp>
    </p:spTree>
    <p:extLst>
      <p:ext uri="{BB962C8B-B14F-4D97-AF65-F5344CB8AC3E}">
        <p14:creationId xmlns:p14="http://schemas.microsoft.com/office/powerpoint/2010/main" val="27382074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Preamble</a:t>
            </a:r>
            <a:endParaRPr lang="en-US" sz="2800" dirty="0">
              <a:solidFill>
                <a:schemeClr val="bg1"/>
              </a:solidFill>
            </a:endParaRPr>
          </a:p>
        </p:txBody>
      </p:sp>
      <p:sp>
        <p:nvSpPr>
          <p:cNvPr id="5" name="Content Placeholder 4"/>
          <p:cNvSpPr>
            <a:spLocks noGrp="1"/>
          </p:cNvSpPr>
          <p:nvPr>
            <p:ph idx="1"/>
          </p:nvPr>
        </p:nvSpPr>
        <p:spPr/>
        <p:txBody>
          <a:bodyPr/>
          <a:lstStyle/>
          <a:p>
            <a:r>
              <a:rPr lang="en-US" dirty="0" smtClean="0"/>
              <a:t>We the peoples of the United Nations </a:t>
            </a:r>
            <a:r>
              <a:rPr lang="mr-IN" dirty="0" smtClean="0"/>
              <a:t>…</a:t>
            </a:r>
            <a:r>
              <a:rPr lang="en-US" dirty="0" smtClean="0"/>
              <a:t> twice in our lifetime </a:t>
            </a:r>
            <a:r>
              <a:rPr lang="mr-IN" dirty="0" smtClean="0"/>
              <a:t>…</a:t>
            </a:r>
            <a:r>
              <a:rPr lang="en-US" dirty="0" smtClean="0"/>
              <a:t> untold sorrow to mankind </a:t>
            </a:r>
            <a:r>
              <a:rPr lang="mr-IN" dirty="0" smtClean="0"/>
              <a:t>…</a:t>
            </a:r>
            <a:endParaRPr lang="en-US" dirty="0" smtClean="0"/>
          </a:p>
          <a:p>
            <a:r>
              <a:rPr lang="mr-IN" dirty="0" smtClean="0"/>
              <a:t>…</a:t>
            </a:r>
            <a:r>
              <a:rPr lang="en-US" dirty="0" smtClean="0"/>
              <a:t> to reaffirm faith in fundamental human rights, to the dignity of the human person, </a:t>
            </a:r>
            <a:r>
              <a:rPr lang="en-US" dirty="0" smtClean="0">
                <a:solidFill>
                  <a:srgbClr val="CF0F32"/>
                </a:solidFill>
              </a:rPr>
              <a:t>of the equal rights of men and women </a:t>
            </a:r>
            <a:r>
              <a:rPr lang="en-US" dirty="0" smtClean="0"/>
              <a:t>and of nations large and small </a:t>
            </a:r>
            <a:r>
              <a:rPr lang="mr-IN" dirty="0" smtClean="0"/>
              <a:t>…</a:t>
            </a:r>
            <a:endParaRPr lang="en-US" dirty="0" smtClean="0"/>
          </a:p>
          <a:p>
            <a:r>
              <a:rPr lang="en-US" dirty="0" smtClean="0">
                <a:solidFill>
                  <a:srgbClr val="008000"/>
                </a:solidFill>
              </a:rPr>
              <a:t>Accordingly, our respective Governments </a:t>
            </a:r>
            <a:r>
              <a:rPr lang="mr-IN" dirty="0" smtClean="0">
                <a:solidFill>
                  <a:srgbClr val="008000"/>
                </a:solidFill>
              </a:rPr>
              <a:t>…</a:t>
            </a:r>
            <a:r>
              <a:rPr lang="en-US" dirty="0" smtClean="0">
                <a:solidFill>
                  <a:srgbClr val="008000"/>
                </a:solidFill>
              </a:rPr>
              <a:t> have agreed to the present Charter </a:t>
            </a:r>
            <a:r>
              <a:rPr lang="mr-IN" dirty="0" smtClean="0">
                <a:solidFill>
                  <a:srgbClr val="008000"/>
                </a:solidFill>
              </a:rPr>
              <a:t>…</a:t>
            </a:r>
            <a:endParaRPr lang="en-US" dirty="0">
              <a:solidFill>
                <a:srgbClr val="008000"/>
              </a:solidFill>
            </a:endParaRPr>
          </a:p>
        </p:txBody>
      </p:sp>
    </p:spTree>
    <p:extLst>
      <p:ext uri="{BB962C8B-B14F-4D97-AF65-F5344CB8AC3E}">
        <p14:creationId xmlns:p14="http://schemas.microsoft.com/office/powerpoint/2010/main" val="415686111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Chapter </a:t>
            </a:r>
            <a:r>
              <a:rPr lang="en-US" sz="2800" dirty="0">
                <a:solidFill>
                  <a:schemeClr val="bg1"/>
                </a:solidFill>
              </a:rPr>
              <a:t>I</a:t>
            </a:r>
            <a:r>
              <a:rPr lang="en-US" sz="2800" dirty="0" smtClean="0">
                <a:solidFill>
                  <a:schemeClr val="bg1"/>
                </a:solidFill>
              </a:rPr>
              <a:t> </a:t>
            </a:r>
            <a:r>
              <a:rPr lang="mr-IN" sz="2800" dirty="0" smtClean="0">
                <a:solidFill>
                  <a:schemeClr val="bg1"/>
                </a:solidFill>
              </a:rPr>
              <a:t>–</a:t>
            </a:r>
            <a:r>
              <a:rPr lang="en-US" sz="2800" dirty="0" smtClean="0">
                <a:solidFill>
                  <a:schemeClr val="bg1"/>
                </a:solidFill>
              </a:rPr>
              <a:t> Purposes &amp; Principles</a:t>
            </a:r>
            <a:endParaRPr lang="en-US" sz="2800" dirty="0">
              <a:solidFill>
                <a:schemeClr val="bg1"/>
              </a:solidFill>
            </a:endParaRPr>
          </a:p>
        </p:txBody>
      </p:sp>
      <p:sp>
        <p:nvSpPr>
          <p:cNvPr id="5" name="Content Placeholder 4"/>
          <p:cNvSpPr>
            <a:spLocks noGrp="1"/>
          </p:cNvSpPr>
          <p:nvPr>
            <p:ph idx="1"/>
          </p:nvPr>
        </p:nvSpPr>
        <p:spPr>
          <a:xfrm>
            <a:off x="739774" y="2770094"/>
            <a:ext cx="7773199" cy="3267169"/>
          </a:xfrm>
        </p:spPr>
        <p:txBody>
          <a:bodyPr>
            <a:noAutofit/>
          </a:bodyPr>
          <a:lstStyle/>
          <a:p>
            <a:r>
              <a:rPr lang="en-US" sz="2000" dirty="0" smtClean="0"/>
              <a:t>Purposes </a:t>
            </a:r>
            <a:r>
              <a:rPr lang="en-US" sz="2000" dirty="0" smtClean="0">
                <a:solidFill>
                  <a:srgbClr val="008000"/>
                </a:solidFill>
              </a:rPr>
              <a:t>(Article 1)</a:t>
            </a:r>
          </a:p>
          <a:p>
            <a:pPr lvl="1"/>
            <a:r>
              <a:rPr lang="en-US" sz="1800" dirty="0" smtClean="0">
                <a:solidFill>
                  <a:srgbClr val="000090"/>
                </a:solidFill>
              </a:rPr>
              <a:t>To maintain international peace and security, and to that end: to take effective </a:t>
            </a:r>
            <a:r>
              <a:rPr lang="en-US" sz="1800" dirty="0" smtClean="0">
                <a:solidFill>
                  <a:srgbClr val="CF0F32"/>
                </a:solidFill>
              </a:rPr>
              <a:t>collective measures </a:t>
            </a:r>
            <a:r>
              <a:rPr lang="mr-IN" sz="1800" dirty="0" smtClean="0">
                <a:solidFill>
                  <a:srgbClr val="000090"/>
                </a:solidFill>
              </a:rPr>
              <a:t>…</a:t>
            </a:r>
            <a:endParaRPr lang="en-US" sz="1800" dirty="0" smtClean="0">
              <a:solidFill>
                <a:srgbClr val="000090"/>
              </a:solidFill>
            </a:endParaRPr>
          </a:p>
          <a:p>
            <a:r>
              <a:rPr lang="en-US" sz="2000" dirty="0" smtClean="0"/>
              <a:t>Principles </a:t>
            </a:r>
            <a:r>
              <a:rPr lang="en-US" sz="2000" dirty="0" smtClean="0">
                <a:solidFill>
                  <a:srgbClr val="008000"/>
                </a:solidFill>
              </a:rPr>
              <a:t>(Article 2)</a:t>
            </a:r>
          </a:p>
          <a:p>
            <a:pPr marL="692150" lvl="1" indent="-342900">
              <a:buFont typeface="+mj-lt"/>
              <a:buAutoNum type="arabicPeriod" startAt="2"/>
            </a:pPr>
            <a:r>
              <a:rPr lang="mr-IN" sz="1800" dirty="0" smtClean="0">
                <a:solidFill>
                  <a:srgbClr val="000090"/>
                </a:solidFill>
              </a:rPr>
              <a:t>…</a:t>
            </a:r>
            <a:r>
              <a:rPr lang="en-US" sz="1800" dirty="0" smtClean="0">
                <a:solidFill>
                  <a:srgbClr val="000090"/>
                </a:solidFill>
              </a:rPr>
              <a:t> shall fulfill in good faith the obligations </a:t>
            </a:r>
            <a:r>
              <a:rPr lang="mr-IN" sz="1800" dirty="0" smtClean="0">
                <a:solidFill>
                  <a:srgbClr val="000090"/>
                </a:solidFill>
              </a:rPr>
              <a:t>…</a:t>
            </a:r>
            <a:endParaRPr lang="en-US" sz="1800" dirty="0" smtClean="0">
              <a:solidFill>
                <a:srgbClr val="000090"/>
              </a:solidFill>
            </a:endParaRPr>
          </a:p>
          <a:p>
            <a:pPr marL="692150" lvl="1" indent="-342900">
              <a:buFont typeface="+mj-lt"/>
              <a:buAutoNum type="arabicPeriod" startAt="2"/>
            </a:pPr>
            <a:r>
              <a:rPr lang="mr-IN" sz="1800" dirty="0" smtClean="0">
                <a:solidFill>
                  <a:srgbClr val="000090"/>
                </a:solidFill>
              </a:rPr>
              <a:t>…</a:t>
            </a:r>
            <a:r>
              <a:rPr lang="en-US" sz="1800" dirty="0" smtClean="0">
                <a:solidFill>
                  <a:srgbClr val="000090"/>
                </a:solidFill>
              </a:rPr>
              <a:t> shall settle their international disputes by peaceful means </a:t>
            </a:r>
            <a:r>
              <a:rPr lang="mr-IN" sz="1800" dirty="0" smtClean="0">
                <a:solidFill>
                  <a:srgbClr val="000090"/>
                </a:solidFill>
              </a:rPr>
              <a:t>…</a:t>
            </a:r>
            <a:endParaRPr lang="en-US" sz="1800" dirty="0" smtClean="0">
              <a:solidFill>
                <a:srgbClr val="000090"/>
              </a:solidFill>
            </a:endParaRPr>
          </a:p>
          <a:p>
            <a:pPr marL="692150" lvl="1" indent="-342900">
              <a:buFont typeface="+mj-lt"/>
              <a:buAutoNum type="arabicPeriod" startAt="2"/>
            </a:pPr>
            <a:r>
              <a:rPr lang="mr-IN" sz="1800" dirty="0" smtClean="0">
                <a:solidFill>
                  <a:srgbClr val="000090"/>
                </a:solidFill>
              </a:rPr>
              <a:t>…</a:t>
            </a:r>
            <a:r>
              <a:rPr lang="en-US" sz="1800" dirty="0" smtClean="0">
                <a:solidFill>
                  <a:srgbClr val="000090"/>
                </a:solidFill>
              </a:rPr>
              <a:t> shall refrain from the threat or use of force </a:t>
            </a:r>
            <a:r>
              <a:rPr lang="mr-IN" sz="1800" dirty="0" smtClean="0">
                <a:solidFill>
                  <a:srgbClr val="000090"/>
                </a:solidFill>
              </a:rPr>
              <a:t>…</a:t>
            </a:r>
            <a:endParaRPr lang="en-US" sz="1800" dirty="0" smtClean="0">
              <a:solidFill>
                <a:srgbClr val="000090"/>
              </a:solidFill>
            </a:endParaRPr>
          </a:p>
          <a:p>
            <a:pPr marL="692150" lvl="1" indent="-342900">
              <a:buFont typeface="+mj-lt"/>
              <a:buAutoNum type="arabicPeriod" startAt="2"/>
            </a:pPr>
            <a:r>
              <a:rPr lang="mr-IN" sz="1800" dirty="0" smtClean="0">
                <a:solidFill>
                  <a:srgbClr val="000090"/>
                </a:solidFill>
              </a:rPr>
              <a:t>…</a:t>
            </a:r>
            <a:r>
              <a:rPr lang="en-US" sz="1800" dirty="0" smtClean="0">
                <a:solidFill>
                  <a:srgbClr val="000090"/>
                </a:solidFill>
              </a:rPr>
              <a:t> shall give the UN every assistance in any action it takes </a:t>
            </a:r>
            <a:r>
              <a:rPr lang="mr-IN" sz="1800" dirty="0" smtClean="0">
                <a:solidFill>
                  <a:srgbClr val="000090"/>
                </a:solidFill>
              </a:rPr>
              <a:t>…</a:t>
            </a:r>
            <a:endParaRPr lang="en-US" sz="1800" dirty="0" smtClean="0">
              <a:solidFill>
                <a:srgbClr val="000090"/>
              </a:solidFill>
            </a:endParaRPr>
          </a:p>
          <a:p>
            <a:pPr marL="692150" lvl="1" indent="-342900">
              <a:buFont typeface="+mj-lt"/>
              <a:buAutoNum type="arabicPeriod" startAt="2"/>
            </a:pPr>
            <a:r>
              <a:rPr lang="mr-IN" sz="1800" dirty="0" smtClean="0">
                <a:solidFill>
                  <a:srgbClr val="000090"/>
                </a:solidFill>
              </a:rPr>
              <a:t>…</a:t>
            </a:r>
            <a:r>
              <a:rPr lang="en-US" sz="1800" dirty="0" smtClean="0">
                <a:solidFill>
                  <a:srgbClr val="000090"/>
                </a:solidFill>
              </a:rPr>
              <a:t> shall ensure that states who are not Members act in accordance </a:t>
            </a:r>
            <a:r>
              <a:rPr lang="mr-IN" sz="1800" dirty="0" smtClean="0">
                <a:solidFill>
                  <a:srgbClr val="000090"/>
                </a:solidFill>
              </a:rPr>
              <a:t>…</a:t>
            </a:r>
            <a:endParaRPr lang="en-US" sz="1800" dirty="0" smtClean="0">
              <a:solidFill>
                <a:srgbClr val="000090"/>
              </a:solidFill>
            </a:endParaRPr>
          </a:p>
        </p:txBody>
      </p:sp>
    </p:spTree>
    <p:extLst>
      <p:ext uri="{BB962C8B-B14F-4D97-AF65-F5344CB8AC3E}">
        <p14:creationId xmlns:p14="http://schemas.microsoft.com/office/powerpoint/2010/main" val="157046906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Charter of the United Nations </a:t>
            </a:r>
            <a:r>
              <a:rPr lang="en-US" sz="6600" dirty="0"/>
              <a:t/>
            </a:r>
            <a:br>
              <a:rPr lang="en-US" sz="6600" dirty="0"/>
            </a:br>
            <a:r>
              <a:rPr lang="en-US" sz="2800" dirty="0">
                <a:solidFill>
                  <a:schemeClr val="bg1"/>
                </a:solidFill>
              </a:rPr>
              <a:t>Chapter </a:t>
            </a:r>
            <a:r>
              <a:rPr lang="en-US" sz="2800" dirty="0" smtClean="0">
                <a:solidFill>
                  <a:schemeClr val="bg1"/>
                </a:solidFill>
              </a:rPr>
              <a:t>I </a:t>
            </a:r>
            <a:r>
              <a:rPr lang="mr-IN" sz="2800" dirty="0">
                <a:solidFill>
                  <a:schemeClr val="bg1"/>
                </a:solidFill>
              </a:rPr>
              <a:t>–</a:t>
            </a:r>
            <a:r>
              <a:rPr lang="en-US" sz="2800" dirty="0">
                <a:solidFill>
                  <a:schemeClr val="bg1"/>
                </a:solidFill>
              </a:rPr>
              <a:t> Purposes &amp; </a:t>
            </a:r>
            <a:r>
              <a:rPr lang="en-US" sz="2800" dirty="0" smtClean="0">
                <a:solidFill>
                  <a:schemeClr val="bg1"/>
                </a:solidFill>
              </a:rPr>
              <a:t>Principles </a:t>
            </a:r>
            <a:r>
              <a:rPr lang="en-US" sz="2800" i="1" dirty="0" smtClean="0"/>
              <a:t>[cont]</a:t>
            </a:r>
            <a:endParaRPr lang="en-US" sz="2800" i="1" dirty="0"/>
          </a:p>
        </p:txBody>
      </p:sp>
      <p:sp>
        <p:nvSpPr>
          <p:cNvPr id="3" name="Content Placeholder 2"/>
          <p:cNvSpPr>
            <a:spLocks noGrp="1"/>
          </p:cNvSpPr>
          <p:nvPr>
            <p:ph idx="1"/>
          </p:nvPr>
        </p:nvSpPr>
        <p:spPr/>
        <p:txBody>
          <a:bodyPr/>
          <a:lstStyle/>
          <a:p>
            <a:pPr marL="342900" lvl="1" indent="-342900"/>
            <a:r>
              <a:rPr lang="en-US" dirty="0" smtClean="0"/>
              <a:t>#1 </a:t>
            </a:r>
            <a:r>
              <a:rPr lang="mr-IN" dirty="0" smtClean="0"/>
              <a:t>…</a:t>
            </a:r>
            <a:r>
              <a:rPr lang="en-US" dirty="0" smtClean="0"/>
              <a:t>The </a:t>
            </a:r>
            <a:r>
              <a:rPr lang="en-US" dirty="0"/>
              <a:t>Organization is based on the principle of the </a:t>
            </a:r>
            <a:r>
              <a:rPr lang="en-US" dirty="0">
                <a:solidFill>
                  <a:srgbClr val="CF0F32"/>
                </a:solidFill>
              </a:rPr>
              <a:t>sovereign equality</a:t>
            </a:r>
            <a:r>
              <a:rPr lang="en-US" dirty="0"/>
              <a:t> of all its Members. </a:t>
            </a:r>
          </a:p>
          <a:p>
            <a:pPr marL="342900" lvl="1" indent="-342900"/>
            <a:r>
              <a:rPr lang="mr-IN" dirty="0" smtClean="0">
                <a:solidFill>
                  <a:srgbClr val="000090"/>
                </a:solidFill>
              </a:rPr>
              <a:t>…</a:t>
            </a:r>
            <a:endParaRPr lang="en-US" dirty="0" smtClean="0">
              <a:solidFill>
                <a:srgbClr val="000090"/>
              </a:solidFill>
            </a:endParaRPr>
          </a:p>
          <a:p>
            <a:pPr marL="342900" lvl="1" indent="-342900"/>
            <a:r>
              <a:rPr lang="en-US" dirty="0" smtClean="0">
                <a:solidFill>
                  <a:srgbClr val="000090"/>
                </a:solidFill>
              </a:rPr>
              <a:t>#</a:t>
            </a:r>
            <a:r>
              <a:rPr lang="en-US" dirty="0">
                <a:solidFill>
                  <a:srgbClr val="000090"/>
                </a:solidFill>
              </a:rPr>
              <a:t>7 </a:t>
            </a:r>
            <a:r>
              <a:rPr lang="mr-IN" dirty="0">
                <a:solidFill>
                  <a:srgbClr val="000090"/>
                </a:solidFill>
              </a:rPr>
              <a:t>…</a:t>
            </a:r>
            <a:r>
              <a:rPr lang="en-US" dirty="0">
                <a:solidFill>
                  <a:srgbClr val="000090"/>
                </a:solidFill>
              </a:rPr>
              <a:t> </a:t>
            </a:r>
            <a:r>
              <a:rPr lang="en-US" dirty="0" smtClean="0">
                <a:solidFill>
                  <a:srgbClr val="000090"/>
                </a:solidFill>
              </a:rPr>
              <a:t>Nothing contained in the present Charter shall </a:t>
            </a:r>
            <a:r>
              <a:rPr lang="en-US" dirty="0">
                <a:solidFill>
                  <a:srgbClr val="000090"/>
                </a:solidFill>
              </a:rPr>
              <a:t>authorize the United Nations to intervene in matters which are </a:t>
            </a:r>
            <a:r>
              <a:rPr lang="en-US" dirty="0">
                <a:solidFill>
                  <a:srgbClr val="CF0F32"/>
                </a:solidFill>
              </a:rPr>
              <a:t>essentially</a:t>
            </a:r>
            <a:r>
              <a:rPr lang="en-US" dirty="0">
                <a:solidFill>
                  <a:srgbClr val="000090"/>
                </a:solidFill>
              </a:rPr>
              <a:t> within the </a:t>
            </a:r>
            <a:r>
              <a:rPr lang="en-US" dirty="0" smtClean="0">
                <a:solidFill>
                  <a:srgbClr val="000090"/>
                </a:solidFill>
              </a:rPr>
              <a:t>jurisdiction of any state or shall require the Members to submit such matters to settlement under the present Charter; </a:t>
            </a:r>
            <a:r>
              <a:rPr lang="en-US" dirty="0" smtClean="0">
                <a:solidFill>
                  <a:srgbClr val="008000"/>
                </a:solidFill>
              </a:rPr>
              <a:t>but this principle </a:t>
            </a:r>
            <a:r>
              <a:rPr lang="en-US" dirty="0" smtClean="0">
                <a:solidFill>
                  <a:srgbClr val="CF0F32"/>
                </a:solidFill>
              </a:rPr>
              <a:t>shall not prejudice the application of enforcement measures under Chapter VII</a:t>
            </a:r>
            <a:r>
              <a:rPr lang="en-US" dirty="0" smtClean="0">
                <a:solidFill>
                  <a:srgbClr val="000090"/>
                </a:solidFill>
              </a:rPr>
              <a:t>.</a:t>
            </a:r>
            <a:endParaRPr lang="en-US" dirty="0">
              <a:solidFill>
                <a:srgbClr val="000090"/>
              </a:solidFill>
            </a:endParaRPr>
          </a:p>
          <a:p>
            <a:endParaRPr lang="en-US" dirty="0"/>
          </a:p>
        </p:txBody>
      </p:sp>
    </p:spTree>
    <p:extLst>
      <p:ext uri="{BB962C8B-B14F-4D97-AF65-F5344CB8AC3E}">
        <p14:creationId xmlns:p14="http://schemas.microsoft.com/office/powerpoint/2010/main" val="376042677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Chapter IV </a:t>
            </a:r>
            <a:r>
              <a:rPr lang="mr-IN" sz="2800" dirty="0" smtClean="0">
                <a:solidFill>
                  <a:schemeClr val="bg1"/>
                </a:solidFill>
              </a:rPr>
              <a:t>–</a:t>
            </a:r>
            <a:r>
              <a:rPr lang="en-US" sz="2800" dirty="0" smtClean="0">
                <a:solidFill>
                  <a:schemeClr val="bg1"/>
                </a:solidFill>
              </a:rPr>
              <a:t> General Assembly</a:t>
            </a:r>
            <a:endParaRPr lang="en-US" sz="2800" dirty="0">
              <a:solidFill>
                <a:schemeClr val="bg1"/>
              </a:solidFill>
            </a:endParaRPr>
          </a:p>
        </p:txBody>
      </p:sp>
      <p:sp>
        <p:nvSpPr>
          <p:cNvPr id="5" name="Content Placeholder 4"/>
          <p:cNvSpPr>
            <a:spLocks noGrp="1"/>
          </p:cNvSpPr>
          <p:nvPr>
            <p:ph idx="1"/>
          </p:nvPr>
        </p:nvSpPr>
        <p:spPr>
          <a:xfrm>
            <a:off x="739774" y="2770094"/>
            <a:ext cx="7773199" cy="3439150"/>
          </a:xfrm>
        </p:spPr>
        <p:txBody>
          <a:bodyPr>
            <a:noAutofit/>
          </a:bodyPr>
          <a:lstStyle/>
          <a:p>
            <a:r>
              <a:rPr lang="en-US" sz="2000" dirty="0" smtClean="0"/>
              <a:t>Functions and Powers </a:t>
            </a:r>
            <a:r>
              <a:rPr lang="en-US" sz="2000" dirty="0" smtClean="0">
                <a:solidFill>
                  <a:srgbClr val="008000"/>
                </a:solidFill>
              </a:rPr>
              <a:t>(Article 10-15)</a:t>
            </a:r>
          </a:p>
          <a:p>
            <a:pPr lvl="1"/>
            <a:r>
              <a:rPr lang="mr-IN" sz="1800" dirty="0" smtClean="0">
                <a:solidFill>
                  <a:srgbClr val="000090"/>
                </a:solidFill>
              </a:rPr>
              <a:t>…</a:t>
            </a:r>
            <a:r>
              <a:rPr lang="en-US" sz="1800" dirty="0" smtClean="0">
                <a:solidFill>
                  <a:srgbClr val="000090"/>
                </a:solidFill>
              </a:rPr>
              <a:t> </a:t>
            </a:r>
            <a:r>
              <a:rPr lang="en-US" sz="1800" dirty="0" smtClean="0">
                <a:solidFill>
                  <a:srgbClr val="008000"/>
                </a:solidFill>
              </a:rPr>
              <a:t>may discuss </a:t>
            </a:r>
            <a:r>
              <a:rPr lang="en-US" sz="1800" dirty="0" smtClean="0">
                <a:solidFill>
                  <a:srgbClr val="000090"/>
                </a:solidFill>
              </a:rPr>
              <a:t>any question or matters </a:t>
            </a:r>
            <a:r>
              <a:rPr lang="mr-IN" sz="1800" dirty="0" smtClean="0">
                <a:solidFill>
                  <a:srgbClr val="000090"/>
                </a:solidFill>
              </a:rPr>
              <a:t>…</a:t>
            </a:r>
            <a:r>
              <a:rPr lang="en-US" sz="1800" dirty="0" smtClean="0">
                <a:solidFill>
                  <a:srgbClr val="000090"/>
                </a:solidFill>
              </a:rPr>
              <a:t> </a:t>
            </a:r>
          </a:p>
          <a:p>
            <a:pPr lvl="1"/>
            <a:r>
              <a:rPr lang="mr-IN" sz="1800" dirty="0" smtClean="0">
                <a:solidFill>
                  <a:srgbClr val="000090"/>
                </a:solidFill>
              </a:rPr>
              <a:t>…</a:t>
            </a:r>
            <a:r>
              <a:rPr lang="en-US" sz="1800" dirty="0" smtClean="0">
                <a:solidFill>
                  <a:srgbClr val="000090"/>
                </a:solidFill>
              </a:rPr>
              <a:t> </a:t>
            </a:r>
            <a:r>
              <a:rPr lang="en-US" sz="1800" dirty="0" smtClean="0">
                <a:solidFill>
                  <a:srgbClr val="008000"/>
                </a:solidFill>
              </a:rPr>
              <a:t>may consider </a:t>
            </a:r>
            <a:r>
              <a:rPr lang="en-US" sz="1800" dirty="0" smtClean="0">
                <a:solidFill>
                  <a:srgbClr val="000090"/>
                </a:solidFill>
              </a:rPr>
              <a:t>the general principles of cooperation </a:t>
            </a:r>
            <a:r>
              <a:rPr lang="mr-IN" sz="1800" dirty="0" smtClean="0">
                <a:solidFill>
                  <a:srgbClr val="000090"/>
                </a:solidFill>
              </a:rPr>
              <a:t>…</a:t>
            </a:r>
            <a:endParaRPr lang="en-US" sz="1800" dirty="0" smtClean="0">
              <a:solidFill>
                <a:srgbClr val="000090"/>
              </a:solidFill>
            </a:endParaRPr>
          </a:p>
          <a:p>
            <a:pPr lvl="1"/>
            <a:r>
              <a:rPr lang="mr-IN" sz="1800" dirty="0" smtClean="0">
                <a:solidFill>
                  <a:srgbClr val="000090"/>
                </a:solidFill>
              </a:rPr>
              <a:t>…</a:t>
            </a:r>
            <a:r>
              <a:rPr lang="en-US" sz="1800" dirty="0" smtClean="0">
                <a:solidFill>
                  <a:srgbClr val="000090"/>
                </a:solidFill>
              </a:rPr>
              <a:t> </a:t>
            </a:r>
            <a:r>
              <a:rPr lang="en-US" sz="1800" dirty="0" smtClean="0">
                <a:solidFill>
                  <a:srgbClr val="008000"/>
                </a:solidFill>
              </a:rPr>
              <a:t>may make </a:t>
            </a:r>
            <a:r>
              <a:rPr lang="en-US" sz="1800" dirty="0" smtClean="0">
                <a:solidFill>
                  <a:srgbClr val="000090"/>
                </a:solidFill>
              </a:rPr>
              <a:t>recommendations to the Security Council </a:t>
            </a:r>
            <a:r>
              <a:rPr lang="mr-IN" sz="1800" dirty="0" smtClean="0">
                <a:solidFill>
                  <a:srgbClr val="000090"/>
                </a:solidFill>
              </a:rPr>
              <a:t>…</a:t>
            </a:r>
            <a:endParaRPr lang="en-US" sz="1800" dirty="0" smtClean="0">
              <a:solidFill>
                <a:srgbClr val="000090"/>
              </a:solidFill>
            </a:endParaRPr>
          </a:p>
          <a:p>
            <a:pPr lvl="1"/>
            <a:r>
              <a:rPr lang="mr-IN" sz="1800" dirty="0" smtClean="0">
                <a:solidFill>
                  <a:srgbClr val="000090"/>
                </a:solidFill>
              </a:rPr>
              <a:t>…</a:t>
            </a:r>
            <a:r>
              <a:rPr lang="en-US" sz="1800" dirty="0" smtClean="0">
                <a:solidFill>
                  <a:srgbClr val="000090"/>
                </a:solidFill>
              </a:rPr>
              <a:t> </a:t>
            </a:r>
            <a:r>
              <a:rPr lang="en-US" sz="1800" dirty="0" smtClean="0">
                <a:solidFill>
                  <a:srgbClr val="008000"/>
                </a:solidFill>
              </a:rPr>
              <a:t>may call </a:t>
            </a:r>
            <a:r>
              <a:rPr lang="en-US" sz="1800" dirty="0" smtClean="0">
                <a:solidFill>
                  <a:srgbClr val="000090"/>
                </a:solidFill>
              </a:rPr>
              <a:t>the attention of the Security Council to situations </a:t>
            </a:r>
            <a:r>
              <a:rPr lang="mr-IN" sz="1800" dirty="0" smtClean="0">
                <a:solidFill>
                  <a:srgbClr val="000090"/>
                </a:solidFill>
              </a:rPr>
              <a:t>…</a:t>
            </a:r>
            <a:endParaRPr lang="en-US" sz="1800" dirty="0" smtClean="0">
              <a:solidFill>
                <a:srgbClr val="000090"/>
              </a:solidFill>
            </a:endParaRPr>
          </a:p>
          <a:p>
            <a:pPr lvl="1"/>
            <a:r>
              <a:rPr lang="en-US" sz="1800" dirty="0" smtClean="0">
                <a:solidFill>
                  <a:srgbClr val="000090"/>
                </a:solidFill>
              </a:rPr>
              <a:t>While the Security Council is exercising </a:t>
            </a:r>
            <a:r>
              <a:rPr lang="mr-IN" sz="1800" dirty="0" smtClean="0">
                <a:solidFill>
                  <a:srgbClr val="000090"/>
                </a:solidFill>
              </a:rPr>
              <a:t>…</a:t>
            </a:r>
            <a:r>
              <a:rPr lang="en-US" sz="1800" dirty="0" smtClean="0">
                <a:solidFill>
                  <a:srgbClr val="000090"/>
                </a:solidFill>
              </a:rPr>
              <a:t> the General Assembly </a:t>
            </a:r>
            <a:r>
              <a:rPr lang="en-US" sz="1800" dirty="0" smtClean="0">
                <a:solidFill>
                  <a:srgbClr val="CF0F32"/>
                </a:solidFill>
              </a:rPr>
              <a:t>shall not </a:t>
            </a:r>
            <a:r>
              <a:rPr lang="en-US" sz="1800" dirty="0" smtClean="0">
                <a:solidFill>
                  <a:srgbClr val="000090"/>
                </a:solidFill>
              </a:rPr>
              <a:t>make any recommendations with regard to </a:t>
            </a:r>
            <a:r>
              <a:rPr lang="mr-IN" sz="1800" dirty="0" smtClean="0">
                <a:solidFill>
                  <a:srgbClr val="000090"/>
                </a:solidFill>
              </a:rPr>
              <a:t>…</a:t>
            </a:r>
            <a:endParaRPr lang="en-US" sz="1800" dirty="0" smtClean="0">
              <a:solidFill>
                <a:srgbClr val="000090"/>
              </a:solidFill>
            </a:endParaRPr>
          </a:p>
          <a:p>
            <a:pPr lvl="1"/>
            <a:r>
              <a:rPr lang="mr-IN" sz="1800" dirty="0" smtClean="0">
                <a:solidFill>
                  <a:srgbClr val="000090"/>
                </a:solidFill>
              </a:rPr>
              <a:t>…</a:t>
            </a:r>
            <a:r>
              <a:rPr lang="en-US" sz="1800" dirty="0" smtClean="0">
                <a:solidFill>
                  <a:srgbClr val="000090"/>
                </a:solidFill>
              </a:rPr>
              <a:t> shall initiate studies </a:t>
            </a:r>
            <a:r>
              <a:rPr lang="mr-IN" sz="1800" dirty="0" smtClean="0">
                <a:solidFill>
                  <a:srgbClr val="000090"/>
                </a:solidFill>
              </a:rPr>
              <a:t>…</a:t>
            </a:r>
            <a:r>
              <a:rPr lang="en-US" sz="1800" dirty="0">
                <a:solidFill>
                  <a:srgbClr val="000090"/>
                </a:solidFill>
              </a:rPr>
              <a:t> </a:t>
            </a:r>
            <a:r>
              <a:rPr lang="en-US" sz="1800" dirty="0" smtClean="0">
                <a:solidFill>
                  <a:srgbClr val="000090"/>
                </a:solidFill>
              </a:rPr>
              <a:t>shall receive and consider reports </a:t>
            </a:r>
            <a:r>
              <a:rPr lang="mr-IN" sz="1800" dirty="0" smtClean="0">
                <a:solidFill>
                  <a:srgbClr val="000090"/>
                </a:solidFill>
              </a:rPr>
              <a:t>…</a:t>
            </a:r>
            <a:endParaRPr lang="en-US" sz="1800" dirty="0" smtClean="0">
              <a:solidFill>
                <a:srgbClr val="000090"/>
              </a:solidFill>
            </a:endParaRPr>
          </a:p>
          <a:p>
            <a:r>
              <a:rPr lang="en-US" sz="2000" dirty="0" smtClean="0"/>
              <a:t>Voting </a:t>
            </a:r>
            <a:r>
              <a:rPr lang="en-US" sz="2000" dirty="0" smtClean="0">
                <a:solidFill>
                  <a:srgbClr val="008000"/>
                </a:solidFill>
              </a:rPr>
              <a:t>(Article 18):</a:t>
            </a:r>
            <a:r>
              <a:rPr lang="en-US" sz="2000" dirty="0">
                <a:solidFill>
                  <a:srgbClr val="008000"/>
                </a:solidFill>
              </a:rPr>
              <a:t> </a:t>
            </a:r>
            <a:r>
              <a:rPr lang="en-US" sz="2000" dirty="0" smtClean="0">
                <a:solidFill>
                  <a:srgbClr val="008000"/>
                </a:solidFill>
              </a:rPr>
              <a:t> </a:t>
            </a:r>
            <a:r>
              <a:rPr lang="en-US" sz="2000" dirty="0" smtClean="0"/>
              <a:t>Decisions </a:t>
            </a:r>
            <a:r>
              <a:rPr lang="mr-IN" sz="2000" dirty="0" smtClean="0"/>
              <a:t>…</a:t>
            </a:r>
            <a:r>
              <a:rPr lang="en-US" sz="2000" dirty="0" smtClean="0"/>
              <a:t> on important questions </a:t>
            </a:r>
            <a:r>
              <a:rPr lang="mr-IN" sz="2000" dirty="0" smtClean="0"/>
              <a:t>…</a:t>
            </a:r>
            <a:r>
              <a:rPr lang="en-US" sz="2000" dirty="0" smtClean="0"/>
              <a:t> two-thirds vote </a:t>
            </a:r>
            <a:r>
              <a:rPr lang="mr-IN" sz="2000" dirty="0" smtClean="0"/>
              <a:t>…</a:t>
            </a:r>
            <a:r>
              <a:rPr lang="en-US" sz="2000" dirty="0" smtClean="0"/>
              <a:t> shall include </a:t>
            </a:r>
            <a:r>
              <a:rPr lang="en-US" sz="2000" dirty="0" smtClean="0">
                <a:solidFill>
                  <a:srgbClr val="CF0F32"/>
                </a:solidFill>
              </a:rPr>
              <a:t>recommendations</a:t>
            </a:r>
            <a:r>
              <a:rPr lang="en-US" sz="2000" dirty="0" smtClean="0">
                <a:solidFill>
                  <a:srgbClr val="008000"/>
                </a:solidFill>
              </a:rPr>
              <a:t>.</a:t>
            </a:r>
          </a:p>
        </p:txBody>
      </p:sp>
    </p:spTree>
    <p:extLst>
      <p:ext uri="{BB962C8B-B14F-4D97-AF65-F5344CB8AC3E}">
        <p14:creationId xmlns:p14="http://schemas.microsoft.com/office/powerpoint/2010/main" val="165392560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Chapter V </a:t>
            </a:r>
            <a:r>
              <a:rPr lang="mr-IN" sz="2800" dirty="0" smtClean="0">
                <a:solidFill>
                  <a:schemeClr val="bg1"/>
                </a:solidFill>
              </a:rPr>
              <a:t>–</a:t>
            </a:r>
            <a:r>
              <a:rPr lang="en-US" sz="2800" dirty="0" smtClean="0">
                <a:solidFill>
                  <a:schemeClr val="bg1"/>
                </a:solidFill>
              </a:rPr>
              <a:t> Security Council</a:t>
            </a:r>
            <a:endParaRPr lang="en-US" sz="2800" dirty="0">
              <a:solidFill>
                <a:schemeClr val="bg1"/>
              </a:solidFill>
            </a:endParaRPr>
          </a:p>
        </p:txBody>
      </p:sp>
      <p:sp>
        <p:nvSpPr>
          <p:cNvPr id="5" name="Content Placeholder 4"/>
          <p:cNvSpPr>
            <a:spLocks noGrp="1"/>
          </p:cNvSpPr>
          <p:nvPr>
            <p:ph idx="1"/>
          </p:nvPr>
        </p:nvSpPr>
        <p:spPr>
          <a:xfrm>
            <a:off x="739774" y="2770093"/>
            <a:ext cx="7773199" cy="3627309"/>
          </a:xfrm>
        </p:spPr>
        <p:txBody>
          <a:bodyPr>
            <a:noAutofit/>
          </a:bodyPr>
          <a:lstStyle/>
          <a:p>
            <a:r>
              <a:rPr lang="en-US" sz="2000" dirty="0" smtClean="0"/>
              <a:t>Membership </a:t>
            </a:r>
            <a:r>
              <a:rPr lang="en-US" sz="2000" dirty="0" smtClean="0">
                <a:solidFill>
                  <a:srgbClr val="008000"/>
                </a:solidFill>
              </a:rPr>
              <a:t>(Article 23, amended)</a:t>
            </a:r>
          </a:p>
          <a:p>
            <a:pPr lvl="1"/>
            <a:r>
              <a:rPr lang="en-US" sz="1800" dirty="0" smtClean="0"/>
              <a:t>15 </a:t>
            </a:r>
            <a:r>
              <a:rPr lang="mr-IN" sz="1800" dirty="0" smtClean="0"/>
              <a:t>…</a:t>
            </a:r>
            <a:r>
              <a:rPr lang="en-US" sz="1800" dirty="0" smtClean="0"/>
              <a:t> including Permanent 5 </a:t>
            </a:r>
            <a:r>
              <a:rPr lang="en-US" sz="1800" i="1" dirty="0" smtClean="0"/>
              <a:t>[CH, FR, RU, UK, US]</a:t>
            </a:r>
          </a:p>
          <a:p>
            <a:r>
              <a:rPr lang="en-US" sz="2000" dirty="0" smtClean="0"/>
              <a:t>Functions and Powers </a:t>
            </a:r>
            <a:r>
              <a:rPr lang="en-US" sz="2000" dirty="0" smtClean="0">
                <a:solidFill>
                  <a:srgbClr val="008000"/>
                </a:solidFill>
              </a:rPr>
              <a:t>(Articles 24-25)</a:t>
            </a:r>
          </a:p>
          <a:p>
            <a:pPr lvl="1"/>
            <a:r>
              <a:rPr lang="mr-IN" sz="1800" dirty="0" smtClean="0">
                <a:solidFill>
                  <a:srgbClr val="000090"/>
                </a:solidFill>
              </a:rPr>
              <a:t>…</a:t>
            </a:r>
            <a:r>
              <a:rPr lang="en-US" sz="1800" dirty="0" smtClean="0">
                <a:solidFill>
                  <a:srgbClr val="000090"/>
                </a:solidFill>
              </a:rPr>
              <a:t> Members confer upon the Security Council </a:t>
            </a:r>
            <a:r>
              <a:rPr lang="en-US" sz="1800" dirty="0" smtClean="0">
                <a:solidFill>
                  <a:srgbClr val="CF0F32"/>
                </a:solidFill>
              </a:rPr>
              <a:t>primary responsibility </a:t>
            </a:r>
            <a:r>
              <a:rPr lang="en-US" sz="1800" dirty="0" smtClean="0">
                <a:solidFill>
                  <a:srgbClr val="000090"/>
                </a:solidFill>
              </a:rPr>
              <a:t>for the maintenance of international peace and security, and agree that </a:t>
            </a:r>
            <a:r>
              <a:rPr lang="mr-IN" sz="1800" dirty="0" smtClean="0">
                <a:solidFill>
                  <a:srgbClr val="000090"/>
                </a:solidFill>
              </a:rPr>
              <a:t>…</a:t>
            </a:r>
            <a:r>
              <a:rPr lang="en-US" sz="1800" dirty="0" smtClean="0">
                <a:solidFill>
                  <a:srgbClr val="000090"/>
                </a:solidFill>
              </a:rPr>
              <a:t> the Security Council </a:t>
            </a:r>
            <a:r>
              <a:rPr lang="en-US" sz="1800" dirty="0" smtClean="0">
                <a:solidFill>
                  <a:srgbClr val="CF0F32"/>
                </a:solidFill>
              </a:rPr>
              <a:t>acts on its behalf</a:t>
            </a:r>
            <a:r>
              <a:rPr lang="en-US" sz="1800" dirty="0" smtClean="0">
                <a:solidFill>
                  <a:srgbClr val="000090"/>
                </a:solidFill>
              </a:rPr>
              <a:t>.</a:t>
            </a:r>
          </a:p>
          <a:p>
            <a:pPr lvl="1"/>
            <a:r>
              <a:rPr lang="en-US" sz="1800" dirty="0" smtClean="0">
                <a:solidFill>
                  <a:srgbClr val="000090"/>
                </a:solidFill>
              </a:rPr>
              <a:t> The Members of the United Nations </a:t>
            </a:r>
            <a:r>
              <a:rPr lang="en-US" sz="1800" dirty="0" smtClean="0">
                <a:solidFill>
                  <a:srgbClr val="CF0F32"/>
                </a:solidFill>
              </a:rPr>
              <a:t>agree to accept and carry out the decisions </a:t>
            </a:r>
            <a:r>
              <a:rPr lang="en-US" sz="1800" dirty="0" smtClean="0">
                <a:solidFill>
                  <a:srgbClr val="000090"/>
                </a:solidFill>
              </a:rPr>
              <a:t>of the Security Council.</a:t>
            </a:r>
          </a:p>
          <a:p>
            <a:r>
              <a:rPr lang="en-US" sz="2000" dirty="0" smtClean="0"/>
              <a:t>Voting </a:t>
            </a:r>
            <a:r>
              <a:rPr lang="en-US" sz="2000" dirty="0" smtClean="0">
                <a:solidFill>
                  <a:srgbClr val="008000"/>
                </a:solidFill>
              </a:rPr>
              <a:t>(Article 27, amended)</a:t>
            </a:r>
          </a:p>
          <a:p>
            <a:pPr lvl="1"/>
            <a:r>
              <a:rPr lang="mr-IN" sz="1800" dirty="0" smtClean="0">
                <a:solidFill>
                  <a:srgbClr val="000090"/>
                </a:solidFill>
              </a:rPr>
              <a:t>…</a:t>
            </a:r>
            <a:r>
              <a:rPr lang="en-US" sz="1800" dirty="0" smtClean="0">
                <a:solidFill>
                  <a:srgbClr val="000090"/>
                </a:solidFill>
              </a:rPr>
              <a:t> affirmative vote of 9 members including the concurring votes of the permanent members</a:t>
            </a:r>
          </a:p>
        </p:txBody>
      </p:sp>
    </p:spTree>
    <p:extLst>
      <p:ext uri="{BB962C8B-B14F-4D97-AF65-F5344CB8AC3E}">
        <p14:creationId xmlns:p14="http://schemas.microsoft.com/office/powerpoint/2010/main" val="50157027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Course Requirements</a:t>
            </a:r>
            <a:endParaRPr lang="en-US" b="1" dirty="0"/>
          </a:p>
        </p:txBody>
      </p:sp>
      <p:sp>
        <p:nvSpPr>
          <p:cNvPr id="3" name="Content Placeholder 2"/>
          <p:cNvSpPr>
            <a:spLocks noGrp="1"/>
          </p:cNvSpPr>
          <p:nvPr>
            <p:ph idx="1"/>
          </p:nvPr>
        </p:nvSpPr>
        <p:spPr>
          <a:xfrm>
            <a:off x="739775" y="2770094"/>
            <a:ext cx="7662864" cy="3594847"/>
          </a:xfrm>
        </p:spPr>
        <p:txBody>
          <a:bodyPr>
            <a:noAutofit/>
          </a:bodyPr>
          <a:lstStyle/>
          <a:p>
            <a:r>
              <a:rPr lang="en-US" sz="2000" dirty="0" smtClean="0"/>
              <a:t>Written essays (40%) </a:t>
            </a:r>
            <a:r>
              <a:rPr lang="mr-IN" sz="2000" dirty="0" smtClean="0"/>
              <a:t>–</a:t>
            </a:r>
            <a:r>
              <a:rPr lang="en-US" sz="2000" dirty="0" smtClean="0"/>
              <a:t> 2 x 20 points ~ 750-1,000 words</a:t>
            </a:r>
          </a:p>
          <a:p>
            <a:r>
              <a:rPr lang="en-US" sz="2000" dirty="0" smtClean="0"/>
              <a:t>Conflict Management Simulation &amp; Point Paper (15%)</a:t>
            </a:r>
          </a:p>
          <a:p>
            <a:pPr lvl="1"/>
            <a:r>
              <a:rPr lang="en-US" sz="1800" i="1" dirty="0">
                <a:solidFill>
                  <a:srgbClr val="000090"/>
                </a:solidFill>
              </a:rPr>
              <a:t>T</a:t>
            </a:r>
            <a:r>
              <a:rPr lang="en-US" sz="1800" i="1" dirty="0" smtClean="0">
                <a:solidFill>
                  <a:srgbClr val="000090"/>
                </a:solidFill>
              </a:rPr>
              <a:t>eam</a:t>
            </a:r>
            <a:r>
              <a:rPr lang="en-US" sz="1800" dirty="0" smtClean="0">
                <a:solidFill>
                  <a:srgbClr val="000090"/>
                </a:solidFill>
              </a:rPr>
              <a:t> point paper (bullet paper) + Role playing in simulation</a:t>
            </a:r>
          </a:p>
          <a:p>
            <a:r>
              <a:rPr lang="en-US" sz="2000" dirty="0" smtClean="0"/>
              <a:t>Case Study Research &amp; Presentation (30%)</a:t>
            </a:r>
          </a:p>
          <a:p>
            <a:pPr lvl="1"/>
            <a:r>
              <a:rPr lang="en-US" sz="1800" i="1" dirty="0" smtClean="0">
                <a:solidFill>
                  <a:srgbClr val="000090"/>
                </a:solidFill>
              </a:rPr>
              <a:t>Team</a:t>
            </a:r>
            <a:r>
              <a:rPr lang="en-US" sz="1800" dirty="0" smtClean="0">
                <a:solidFill>
                  <a:srgbClr val="000090"/>
                </a:solidFill>
              </a:rPr>
              <a:t> presentation (30 minutes + 15 minutes Q&amp;A) </a:t>
            </a:r>
            <a:r>
              <a:rPr lang="mr-IN" sz="1800" dirty="0" smtClean="0">
                <a:solidFill>
                  <a:srgbClr val="000090"/>
                </a:solidFill>
              </a:rPr>
              <a:t>–</a:t>
            </a:r>
            <a:r>
              <a:rPr lang="en-US" sz="1800" dirty="0" smtClean="0">
                <a:solidFill>
                  <a:srgbClr val="000090"/>
                </a:solidFill>
              </a:rPr>
              <a:t> 10 points</a:t>
            </a:r>
          </a:p>
          <a:p>
            <a:pPr lvl="1"/>
            <a:r>
              <a:rPr lang="en-US" sz="1800" i="1" dirty="0" smtClean="0">
                <a:solidFill>
                  <a:srgbClr val="000090"/>
                </a:solidFill>
              </a:rPr>
              <a:t>Team</a:t>
            </a:r>
            <a:r>
              <a:rPr lang="en-US" sz="1800" dirty="0" smtClean="0">
                <a:solidFill>
                  <a:srgbClr val="000090"/>
                </a:solidFill>
              </a:rPr>
              <a:t> case study paper (due 16 May) </a:t>
            </a:r>
            <a:r>
              <a:rPr lang="mr-IN" sz="1800" dirty="0" smtClean="0">
                <a:solidFill>
                  <a:srgbClr val="000090"/>
                </a:solidFill>
              </a:rPr>
              <a:t>–</a:t>
            </a:r>
            <a:r>
              <a:rPr lang="en-US" sz="1800" dirty="0" smtClean="0">
                <a:solidFill>
                  <a:srgbClr val="000090"/>
                </a:solidFill>
              </a:rPr>
              <a:t> 20 points</a:t>
            </a:r>
          </a:p>
          <a:p>
            <a:r>
              <a:rPr lang="en-US" sz="2000" dirty="0" smtClean="0"/>
              <a:t>Seminar preparation, engagement, participation (15%)</a:t>
            </a:r>
          </a:p>
          <a:p>
            <a:pPr lvl="1"/>
            <a:r>
              <a:rPr lang="en-US" sz="1800" dirty="0" smtClean="0">
                <a:solidFill>
                  <a:srgbClr val="000090"/>
                </a:solidFill>
              </a:rPr>
              <a:t>Prepare</a:t>
            </a:r>
          </a:p>
          <a:p>
            <a:pPr lvl="1"/>
            <a:r>
              <a:rPr lang="en-US" sz="1800" dirty="0" smtClean="0">
                <a:solidFill>
                  <a:srgbClr val="000090"/>
                </a:solidFill>
              </a:rPr>
              <a:t>Engage</a:t>
            </a:r>
          </a:p>
          <a:p>
            <a:pPr lvl="1"/>
            <a:r>
              <a:rPr lang="en-US" sz="1800" dirty="0" smtClean="0">
                <a:solidFill>
                  <a:srgbClr val="000090"/>
                </a:solidFill>
              </a:rPr>
              <a:t>Participate</a:t>
            </a:r>
            <a:endParaRPr lang="en-US" sz="1800" dirty="0">
              <a:solidFill>
                <a:srgbClr val="000090"/>
              </a:solidFill>
            </a:endParaRPr>
          </a:p>
        </p:txBody>
      </p:sp>
      <p:grpSp>
        <p:nvGrpSpPr>
          <p:cNvPr id="6" name="Group 5"/>
          <p:cNvGrpSpPr/>
          <p:nvPr/>
        </p:nvGrpSpPr>
        <p:grpSpPr>
          <a:xfrm>
            <a:off x="3736938" y="5378944"/>
            <a:ext cx="3185442" cy="926320"/>
            <a:chOff x="4019176" y="5263492"/>
            <a:chExt cx="3185442" cy="926320"/>
          </a:xfrm>
        </p:grpSpPr>
        <p:sp>
          <p:nvSpPr>
            <p:cNvPr id="4" name="TextBox 3"/>
            <p:cNvSpPr txBox="1"/>
            <p:nvPr/>
          </p:nvSpPr>
          <p:spPr>
            <a:xfrm>
              <a:off x="4019176" y="5263492"/>
              <a:ext cx="1538942" cy="923330"/>
            </a:xfrm>
            <a:prstGeom prst="rect">
              <a:avLst/>
            </a:prstGeom>
            <a:noFill/>
            <a:ln w="19050" cmpd="sng">
              <a:solidFill>
                <a:srgbClr val="FF0000"/>
              </a:solidFill>
            </a:ln>
          </p:spPr>
          <p:txBody>
            <a:bodyPr wrap="square" rtlCol="0">
              <a:spAutoFit/>
            </a:bodyPr>
            <a:lstStyle/>
            <a:p>
              <a:r>
                <a:rPr lang="en-US" b="1" dirty="0" smtClean="0">
                  <a:solidFill>
                    <a:srgbClr val="008000"/>
                  </a:solidFill>
                </a:rPr>
                <a:t>A </a:t>
              </a:r>
              <a:r>
                <a:rPr lang="mr-IN" b="1" dirty="0" smtClean="0">
                  <a:solidFill>
                    <a:srgbClr val="008000"/>
                  </a:solidFill>
                </a:rPr>
                <a:t>–</a:t>
              </a:r>
              <a:r>
                <a:rPr lang="en-US" b="1" dirty="0" smtClean="0">
                  <a:solidFill>
                    <a:srgbClr val="008000"/>
                  </a:solidFill>
                </a:rPr>
                <a:t> 90-100%</a:t>
              </a:r>
            </a:p>
            <a:p>
              <a:r>
                <a:rPr lang="en-US" b="1" dirty="0" smtClean="0">
                  <a:solidFill>
                    <a:srgbClr val="008000"/>
                  </a:solidFill>
                </a:rPr>
                <a:t>B </a:t>
              </a:r>
              <a:r>
                <a:rPr lang="mr-IN" b="1" dirty="0" smtClean="0">
                  <a:solidFill>
                    <a:srgbClr val="008000"/>
                  </a:solidFill>
                </a:rPr>
                <a:t>–</a:t>
              </a:r>
              <a:r>
                <a:rPr lang="en-US" b="1" dirty="0" smtClean="0">
                  <a:solidFill>
                    <a:srgbClr val="008000"/>
                  </a:solidFill>
                </a:rPr>
                <a:t> 80-89%</a:t>
              </a:r>
            </a:p>
            <a:p>
              <a:r>
                <a:rPr lang="en-US" b="1" dirty="0" smtClean="0">
                  <a:solidFill>
                    <a:srgbClr val="008000"/>
                  </a:solidFill>
                </a:rPr>
                <a:t>C </a:t>
              </a:r>
              <a:r>
                <a:rPr lang="mr-IN" b="1" dirty="0" smtClean="0">
                  <a:solidFill>
                    <a:srgbClr val="008000"/>
                  </a:solidFill>
                </a:rPr>
                <a:t>–</a:t>
              </a:r>
              <a:r>
                <a:rPr lang="en-US" b="1" dirty="0" smtClean="0">
                  <a:solidFill>
                    <a:srgbClr val="008000"/>
                  </a:solidFill>
                </a:rPr>
                <a:t> 70-79%</a:t>
              </a:r>
              <a:endParaRPr lang="en-US" b="1" dirty="0">
                <a:solidFill>
                  <a:srgbClr val="008000"/>
                </a:solidFill>
              </a:endParaRPr>
            </a:p>
          </p:txBody>
        </p:sp>
        <p:sp>
          <p:nvSpPr>
            <p:cNvPr id="5" name="TextBox 4"/>
            <p:cNvSpPr txBox="1"/>
            <p:nvPr/>
          </p:nvSpPr>
          <p:spPr>
            <a:xfrm>
              <a:off x="5665676" y="5266482"/>
              <a:ext cx="1538942" cy="923330"/>
            </a:xfrm>
            <a:prstGeom prst="rect">
              <a:avLst/>
            </a:prstGeom>
            <a:noFill/>
            <a:ln w="19050" cmpd="sng">
              <a:solidFill>
                <a:srgbClr val="FF0000"/>
              </a:solidFill>
            </a:ln>
          </p:spPr>
          <p:txBody>
            <a:bodyPr wrap="square" rtlCol="0">
              <a:spAutoFit/>
            </a:bodyPr>
            <a:lstStyle/>
            <a:p>
              <a:r>
                <a:rPr lang="en-US" b="1" dirty="0" smtClean="0">
                  <a:solidFill>
                    <a:srgbClr val="008000"/>
                  </a:solidFill>
                </a:rPr>
                <a:t>D </a:t>
              </a:r>
              <a:r>
                <a:rPr lang="mr-IN" b="1" dirty="0" smtClean="0">
                  <a:solidFill>
                    <a:srgbClr val="008000"/>
                  </a:solidFill>
                </a:rPr>
                <a:t>–</a:t>
              </a:r>
              <a:r>
                <a:rPr lang="en-US" b="1" dirty="0" smtClean="0">
                  <a:solidFill>
                    <a:srgbClr val="008000"/>
                  </a:solidFill>
                </a:rPr>
                <a:t> 60-69%</a:t>
              </a:r>
            </a:p>
            <a:p>
              <a:r>
                <a:rPr lang="en-US" b="1" dirty="0">
                  <a:solidFill>
                    <a:srgbClr val="008000"/>
                  </a:solidFill>
                </a:rPr>
                <a:t>E</a:t>
              </a:r>
              <a:r>
                <a:rPr lang="mr-IN" b="1" dirty="0" smtClean="0">
                  <a:solidFill>
                    <a:srgbClr val="008000"/>
                  </a:solidFill>
                </a:rPr>
                <a:t>–</a:t>
              </a:r>
              <a:r>
                <a:rPr lang="en-US" b="1" dirty="0" smtClean="0">
                  <a:solidFill>
                    <a:srgbClr val="008000"/>
                  </a:solidFill>
                </a:rPr>
                <a:t> 50-59%</a:t>
              </a:r>
            </a:p>
            <a:p>
              <a:r>
                <a:rPr lang="en-US" b="1" dirty="0">
                  <a:solidFill>
                    <a:srgbClr val="008000"/>
                  </a:solidFill>
                </a:rPr>
                <a:t>F</a:t>
              </a:r>
              <a:r>
                <a:rPr lang="en-US" b="1" dirty="0" smtClean="0">
                  <a:solidFill>
                    <a:srgbClr val="008000"/>
                  </a:solidFill>
                </a:rPr>
                <a:t> </a:t>
              </a:r>
              <a:r>
                <a:rPr lang="mr-IN" b="1" dirty="0" smtClean="0">
                  <a:solidFill>
                    <a:srgbClr val="008000"/>
                  </a:solidFill>
                </a:rPr>
                <a:t>–</a:t>
              </a:r>
              <a:r>
                <a:rPr lang="en-US" b="1" dirty="0" smtClean="0">
                  <a:solidFill>
                    <a:srgbClr val="008000"/>
                  </a:solidFill>
                </a:rPr>
                <a:t> 0-49%</a:t>
              </a:r>
              <a:endParaRPr lang="en-US" b="1" dirty="0">
                <a:solidFill>
                  <a:srgbClr val="008000"/>
                </a:solidFill>
              </a:endParaRPr>
            </a:p>
          </p:txBody>
        </p:sp>
      </p:grpSp>
    </p:spTree>
    <p:extLst>
      <p:ext uri="{BB962C8B-B14F-4D97-AF65-F5344CB8AC3E}">
        <p14:creationId xmlns:p14="http://schemas.microsoft.com/office/powerpoint/2010/main" val="330653799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Chapter VI </a:t>
            </a:r>
            <a:r>
              <a:rPr lang="mr-IN" sz="2800" dirty="0" smtClean="0">
                <a:solidFill>
                  <a:schemeClr val="bg1"/>
                </a:solidFill>
              </a:rPr>
              <a:t>–</a:t>
            </a:r>
            <a:r>
              <a:rPr lang="en-US" sz="2800" dirty="0" smtClean="0">
                <a:solidFill>
                  <a:schemeClr val="bg1"/>
                </a:solidFill>
              </a:rPr>
              <a:t> Pacific Settlement of Disputes</a:t>
            </a:r>
            <a:endParaRPr lang="en-US" sz="2800" i="1" dirty="0"/>
          </a:p>
        </p:txBody>
      </p:sp>
      <p:sp>
        <p:nvSpPr>
          <p:cNvPr id="5" name="Content Placeholder 4"/>
          <p:cNvSpPr>
            <a:spLocks noGrp="1"/>
          </p:cNvSpPr>
          <p:nvPr>
            <p:ph idx="1"/>
          </p:nvPr>
        </p:nvSpPr>
        <p:spPr>
          <a:xfrm>
            <a:off x="739774" y="2770094"/>
            <a:ext cx="7773199" cy="3439150"/>
          </a:xfrm>
        </p:spPr>
        <p:txBody>
          <a:bodyPr>
            <a:noAutofit/>
          </a:bodyPr>
          <a:lstStyle/>
          <a:p>
            <a:r>
              <a:rPr lang="en-US" dirty="0" smtClean="0"/>
              <a:t>The parties to any dispute, the continuation of which is likely to endanger the </a:t>
            </a:r>
            <a:r>
              <a:rPr lang="en-US" dirty="0" smtClean="0">
                <a:solidFill>
                  <a:srgbClr val="CF0F32"/>
                </a:solidFill>
              </a:rPr>
              <a:t>maintenance of peace and security</a:t>
            </a:r>
            <a:r>
              <a:rPr lang="en-US" dirty="0" smtClean="0"/>
              <a:t>, shall, first of all, seek a solution by </a:t>
            </a:r>
            <a:r>
              <a:rPr lang="en-US" dirty="0" smtClean="0">
                <a:solidFill>
                  <a:srgbClr val="008000"/>
                </a:solidFill>
              </a:rPr>
              <a:t>negotiation, enquiry, mediation, conciliation, arbitration, judicial settlement, resort to regional agencies or arrangements</a:t>
            </a:r>
            <a:r>
              <a:rPr lang="en-US" dirty="0" smtClean="0"/>
              <a:t>, or other peaceful means of their own choice.  </a:t>
            </a:r>
            <a:r>
              <a:rPr lang="en-US" i="1" dirty="0" smtClean="0">
                <a:solidFill>
                  <a:srgbClr val="008000"/>
                </a:solidFill>
              </a:rPr>
              <a:t>[Art. 33]</a:t>
            </a:r>
          </a:p>
          <a:p>
            <a:r>
              <a:rPr lang="en-US" dirty="0" smtClean="0">
                <a:solidFill>
                  <a:srgbClr val="000090"/>
                </a:solidFill>
              </a:rPr>
              <a:t>The Security Council may investigate any dispute </a:t>
            </a:r>
            <a:r>
              <a:rPr lang="mr-IN" dirty="0" smtClean="0">
                <a:solidFill>
                  <a:srgbClr val="000090"/>
                </a:solidFill>
              </a:rPr>
              <a:t>…</a:t>
            </a:r>
            <a:r>
              <a:rPr lang="en-US" dirty="0" smtClean="0">
                <a:solidFill>
                  <a:srgbClr val="000090"/>
                </a:solidFill>
              </a:rPr>
              <a:t> </a:t>
            </a:r>
            <a:r>
              <a:rPr lang="en-US" dirty="0" smtClean="0">
                <a:solidFill>
                  <a:srgbClr val="CF0F32"/>
                </a:solidFill>
              </a:rPr>
              <a:t>recommend</a:t>
            </a:r>
            <a:r>
              <a:rPr lang="en-US" dirty="0" smtClean="0">
                <a:solidFill>
                  <a:srgbClr val="000090"/>
                </a:solidFill>
              </a:rPr>
              <a:t> any appropriate procedures or methods </a:t>
            </a:r>
            <a:r>
              <a:rPr lang="mr-IN" dirty="0" smtClean="0">
                <a:solidFill>
                  <a:srgbClr val="000090"/>
                </a:solidFill>
              </a:rPr>
              <a:t>…</a:t>
            </a:r>
            <a:endParaRPr lang="en-US" dirty="0" smtClean="0">
              <a:solidFill>
                <a:srgbClr val="000090"/>
              </a:solidFill>
            </a:endParaRPr>
          </a:p>
          <a:p>
            <a:pPr marL="0" indent="0" algn="ctr">
              <a:buNone/>
            </a:pPr>
            <a:r>
              <a:rPr lang="en-US" i="1" u="sng" dirty="0" smtClean="0">
                <a:solidFill>
                  <a:srgbClr val="CF0F32"/>
                </a:solidFill>
              </a:rPr>
              <a:t>Can the UN “solve” problems under Chapter VI?</a:t>
            </a:r>
          </a:p>
        </p:txBody>
      </p:sp>
    </p:spTree>
    <p:extLst>
      <p:ext uri="{BB962C8B-B14F-4D97-AF65-F5344CB8AC3E}">
        <p14:creationId xmlns:p14="http://schemas.microsoft.com/office/powerpoint/2010/main" val="258810412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Chapter VII </a:t>
            </a:r>
            <a:r>
              <a:rPr lang="mr-IN" sz="2800" dirty="0" smtClean="0">
                <a:solidFill>
                  <a:schemeClr val="bg1"/>
                </a:solidFill>
              </a:rPr>
              <a:t>–</a:t>
            </a:r>
            <a:r>
              <a:rPr lang="en-US" sz="2800" dirty="0" smtClean="0">
                <a:solidFill>
                  <a:schemeClr val="bg1"/>
                </a:solidFill>
              </a:rPr>
              <a:t> Action with respect to threats </a:t>
            </a:r>
            <a:r>
              <a:rPr lang="mr-IN" sz="2800" dirty="0" smtClean="0">
                <a:solidFill>
                  <a:schemeClr val="bg1"/>
                </a:solidFill>
              </a:rPr>
              <a:t>…</a:t>
            </a:r>
            <a:endParaRPr lang="en-US" sz="2800" i="1" dirty="0"/>
          </a:p>
        </p:txBody>
      </p:sp>
      <p:sp>
        <p:nvSpPr>
          <p:cNvPr id="5" name="Content Placeholder 4"/>
          <p:cNvSpPr>
            <a:spLocks noGrp="1"/>
          </p:cNvSpPr>
          <p:nvPr>
            <p:ph idx="1"/>
          </p:nvPr>
        </p:nvSpPr>
        <p:spPr>
          <a:xfrm>
            <a:off x="739774" y="2770094"/>
            <a:ext cx="7773199" cy="3439150"/>
          </a:xfrm>
        </p:spPr>
        <p:txBody>
          <a:bodyPr>
            <a:noAutofit/>
          </a:bodyPr>
          <a:lstStyle/>
          <a:p>
            <a:r>
              <a:rPr lang="en-US" sz="2000" dirty="0"/>
              <a:t>The Security Council </a:t>
            </a:r>
            <a:r>
              <a:rPr lang="en-US" sz="2000" dirty="0">
                <a:solidFill>
                  <a:srgbClr val="CF0F32"/>
                </a:solidFill>
              </a:rPr>
              <a:t>shall determine </a:t>
            </a:r>
            <a:r>
              <a:rPr lang="en-US" sz="2000" dirty="0"/>
              <a:t>the existence of any threat to the peace, breach of the peace, or act of aggression </a:t>
            </a:r>
            <a:r>
              <a:rPr lang="en-US" sz="2000" dirty="0" smtClean="0"/>
              <a:t>and </a:t>
            </a:r>
            <a:r>
              <a:rPr lang="en-US" sz="2000" dirty="0"/>
              <a:t>shall make </a:t>
            </a:r>
            <a:r>
              <a:rPr lang="en-US" sz="2000" dirty="0">
                <a:solidFill>
                  <a:srgbClr val="CF0F32"/>
                </a:solidFill>
              </a:rPr>
              <a:t>recommendations</a:t>
            </a:r>
            <a:r>
              <a:rPr lang="en-US" sz="2000" dirty="0"/>
              <a:t>, or </a:t>
            </a:r>
            <a:r>
              <a:rPr lang="en-US" sz="2000" dirty="0">
                <a:solidFill>
                  <a:srgbClr val="CF0F32"/>
                </a:solidFill>
              </a:rPr>
              <a:t>decide what measures</a:t>
            </a:r>
            <a:r>
              <a:rPr lang="en-US" sz="2000" dirty="0"/>
              <a:t> </a:t>
            </a:r>
            <a:r>
              <a:rPr lang="mr-IN" sz="2000" dirty="0" smtClean="0"/>
              <a:t>…</a:t>
            </a:r>
            <a:r>
              <a:rPr lang="en-US" sz="2000" dirty="0" smtClean="0"/>
              <a:t>  </a:t>
            </a:r>
            <a:r>
              <a:rPr lang="en-US" sz="2000" i="1" dirty="0" smtClean="0">
                <a:solidFill>
                  <a:srgbClr val="008000"/>
                </a:solidFill>
              </a:rPr>
              <a:t>[Art 39]</a:t>
            </a:r>
            <a:endParaRPr lang="en-US" sz="2000" i="1" dirty="0">
              <a:solidFill>
                <a:srgbClr val="008000"/>
              </a:solidFill>
            </a:endParaRPr>
          </a:p>
          <a:p>
            <a:r>
              <a:rPr lang="en-US" sz="2000" dirty="0"/>
              <a:t>The Security Council may </a:t>
            </a:r>
            <a:r>
              <a:rPr lang="en-US" sz="2000" dirty="0">
                <a:solidFill>
                  <a:srgbClr val="CF0F32"/>
                </a:solidFill>
              </a:rPr>
              <a:t>decide</a:t>
            </a:r>
            <a:r>
              <a:rPr lang="en-US" sz="2000" dirty="0"/>
              <a:t> what measures not involving the use of armed force are to be </a:t>
            </a:r>
            <a:r>
              <a:rPr lang="en-US" sz="2000" dirty="0" smtClean="0"/>
              <a:t>employed </a:t>
            </a:r>
            <a:r>
              <a:rPr lang="mr-IN" sz="2000" dirty="0"/>
              <a:t>…</a:t>
            </a:r>
            <a:r>
              <a:rPr lang="en-US" sz="2000" dirty="0"/>
              <a:t>  </a:t>
            </a:r>
            <a:r>
              <a:rPr lang="en-US" sz="2000" i="1" dirty="0">
                <a:solidFill>
                  <a:srgbClr val="008000"/>
                </a:solidFill>
              </a:rPr>
              <a:t>[Art </a:t>
            </a:r>
            <a:r>
              <a:rPr lang="en-US" sz="2000" i="1" dirty="0" smtClean="0">
                <a:solidFill>
                  <a:srgbClr val="008000"/>
                </a:solidFill>
              </a:rPr>
              <a:t>41]</a:t>
            </a:r>
            <a:endParaRPr lang="en-US" sz="2000" i="1" dirty="0">
              <a:solidFill>
                <a:srgbClr val="008000"/>
              </a:solidFill>
            </a:endParaRPr>
          </a:p>
          <a:p>
            <a:r>
              <a:rPr lang="en-US" sz="2000" dirty="0" smtClean="0">
                <a:solidFill>
                  <a:srgbClr val="000090"/>
                </a:solidFill>
              </a:rPr>
              <a:t>Should </a:t>
            </a:r>
            <a:r>
              <a:rPr lang="en-US" sz="2000" dirty="0">
                <a:solidFill>
                  <a:srgbClr val="000090"/>
                </a:solidFill>
              </a:rPr>
              <a:t>the Security Council consider that measures provided for in Article 41 would be inadequate </a:t>
            </a:r>
            <a:r>
              <a:rPr lang="mr-IN" sz="2000" dirty="0" smtClean="0">
                <a:solidFill>
                  <a:srgbClr val="000090"/>
                </a:solidFill>
              </a:rPr>
              <a:t>…</a:t>
            </a:r>
            <a:r>
              <a:rPr lang="en-US" sz="2000" dirty="0" smtClean="0">
                <a:solidFill>
                  <a:srgbClr val="000090"/>
                </a:solidFill>
              </a:rPr>
              <a:t>, </a:t>
            </a:r>
            <a:r>
              <a:rPr lang="en-US" sz="2000" dirty="0">
                <a:solidFill>
                  <a:srgbClr val="CF0F32"/>
                </a:solidFill>
              </a:rPr>
              <a:t>it may take such action by air, sea, or land forces as may be necessary to maintain or restore international peace and security</a:t>
            </a:r>
            <a:r>
              <a:rPr lang="en-US" sz="2000" dirty="0" smtClean="0">
                <a:solidFill>
                  <a:srgbClr val="000090"/>
                </a:solidFill>
              </a:rPr>
              <a:t>. </a:t>
            </a:r>
            <a:r>
              <a:rPr lang="mr-IN" sz="2000" dirty="0" smtClean="0">
                <a:solidFill>
                  <a:srgbClr val="000090"/>
                </a:solidFill>
              </a:rPr>
              <a:t>…</a:t>
            </a:r>
            <a:r>
              <a:rPr lang="en-US" sz="2000" dirty="0" smtClean="0">
                <a:solidFill>
                  <a:srgbClr val="000090"/>
                </a:solidFill>
              </a:rPr>
              <a:t> </a:t>
            </a:r>
            <a:r>
              <a:rPr lang="mr-IN" sz="2000" dirty="0">
                <a:solidFill>
                  <a:srgbClr val="000090"/>
                </a:solidFill>
              </a:rPr>
              <a:t>…</a:t>
            </a:r>
            <a:r>
              <a:rPr lang="en-US" sz="2000" dirty="0">
                <a:solidFill>
                  <a:srgbClr val="000090"/>
                </a:solidFill>
              </a:rPr>
              <a:t>  </a:t>
            </a:r>
            <a:r>
              <a:rPr lang="en-US" sz="2000" i="1" dirty="0">
                <a:solidFill>
                  <a:srgbClr val="008000"/>
                </a:solidFill>
              </a:rPr>
              <a:t>[Art </a:t>
            </a:r>
            <a:r>
              <a:rPr lang="en-US" sz="2000" i="1" dirty="0" smtClean="0">
                <a:solidFill>
                  <a:srgbClr val="008000"/>
                </a:solidFill>
              </a:rPr>
              <a:t>42]</a:t>
            </a:r>
            <a:endParaRPr lang="en-US" sz="2000" i="1" dirty="0">
              <a:solidFill>
                <a:srgbClr val="008000"/>
              </a:solidFill>
            </a:endParaRPr>
          </a:p>
          <a:p>
            <a:pPr marL="0" indent="0">
              <a:buNone/>
            </a:pPr>
            <a:endParaRPr lang="en-US" sz="2000" dirty="0"/>
          </a:p>
        </p:txBody>
      </p:sp>
    </p:spTree>
    <p:extLst>
      <p:ext uri="{BB962C8B-B14F-4D97-AF65-F5344CB8AC3E}">
        <p14:creationId xmlns:p14="http://schemas.microsoft.com/office/powerpoint/2010/main" val="3771290723"/>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Chapter VII </a:t>
            </a:r>
            <a:r>
              <a:rPr lang="mr-IN" sz="2800" dirty="0" smtClean="0">
                <a:solidFill>
                  <a:schemeClr val="bg1"/>
                </a:solidFill>
              </a:rPr>
              <a:t>–</a:t>
            </a:r>
            <a:r>
              <a:rPr lang="en-US" sz="2800" dirty="0" smtClean="0">
                <a:solidFill>
                  <a:schemeClr val="bg1"/>
                </a:solidFill>
              </a:rPr>
              <a:t> Action with respect to threats </a:t>
            </a:r>
            <a:r>
              <a:rPr lang="mr-IN" sz="2800" dirty="0" smtClean="0">
                <a:solidFill>
                  <a:schemeClr val="bg1"/>
                </a:solidFill>
              </a:rPr>
              <a:t>…</a:t>
            </a:r>
            <a:endParaRPr lang="en-US" sz="2800" i="1" dirty="0"/>
          </a:p>
        </p:txBody>
      </p:sp>
      <p:sp>
        <p:nvSpPr>
          <p:cNvPr id="5" name="Content Placeholder 4"/>
          <p:cNvSpPr>
            <a:spLocks noGrp="1"/>
          </p:cNvSpPr>
          <p:nvPr>
            <p:ph idx="1"/>
          </p:nvPr>
        </p:nvSpPr>
        <p:spPr>
          <a:xfrm>
            <a:off x="739774" y="2770094"/>
            <a:ext cx="7773199" cy="3439150"/>
          </a:xfrm>
        </p:spPr>
        <p:txBody>
          <a:bodyPr>
            <a:noAutofit/>
          </a:bodyPr>
          <a:lstStyle/>
          <a:p>
            <a:r>
              <a:rPr lang="en-US" sz="2000" dirty="0" smtClean="0"/>
              <a:t>The </a:t>
            </a:r>
            <a:r>
              <a:rPr lang="en-US" sz="2000" dirty="0"/>
              <a:t>action required to carry out the decisions of the Security Council for the maintenance of international peace and security </a:t>
            </a:r>
            <a:r>
              <a:rPr lang="en-US" sz="2000" dirty="0">
                <a:solidFill>
                  <a:srgbClr val="CF0F32"/>
                </a:solidFill>
              </a:rPr>
              <a:t>shall be taken </a:t>
            </a:r>
            <a:r>
              <a:rPr lang="en-US" sz="2000" dirty="0"/>
              <a:t>by all the </a:t>
            </a:r>
            <a:r>
              <a:rPr lang="en-US" sz="2000" dirty="0" smtClean="0"/>
              <a:t>Members </a:t>
            </a:r>
            <a:r>
              <a:rPr lang="mr-IN" sz="2000" dirty="0" smtClean="0"/>
              <a:t>…</a:t>
            </a:r>
            <a:r>
              <a:rPr lang="en-US" sz="2000" dirty="0" smtClean="0"/>
              <a:t> </a:t>
            </a:r>
            <a:r>
              <a:rPr lang="en-US" sz="2000" i="1" dirty="0" smtClean="0">
                <a:solidFill>
                  <a:srgbClr val="008000"/>
                </a:solidFill>
              </a:rPr>
              <a:t>[Art 48] </a:t>
            </a:r>
            <a:endParaRPr lang="en-US" sz="2000" i="1" dirty="0">
              <a:solidFill>
                <a:srgbClr val="008000"/>
              </a:solidFill>
            </a:endParaRPr>
          </a:p>
          <a:p>
            <a:pPr lvl="1"/>
            <a:r>
              <a:rPr lang="en-US" sz="1800" dirty="0">
                <a:solidFill>
                  <a:srgbClr val="000090"/>
                </a:solidFill>
              </a:rPr>
              <a:t>Such decisions shall be carried out by the Members of the United Nations directly and through their</a:t>
            </a:r>
            <a:r>
              <a:rPr lang="en-US" sz="1800" dirty="0">
                <a:solidFill>
                  <a:srgbClr val="CF0F32"/>
                </a:solidFill>
              </a:rPr>
              <a:t> action in the appropriate international agencies of which they are members</a:t>
            </a:r>
            <a:r>
              <a:rPr lang="en-US" sz="1800" dirty="0">
                <a:solidFill>
                  <a:srgbClr val="000090"/>
                </a:solidFill>
              </a:rPr>
              <a:t>. </a:t>
            </a:r>
          </a:p>
          <a:p>
            <a:r>
              <a:rPr lang="en-US" sz="2000" dirty="0" smtClean="0"/>
              <a:t>The </a:t>
            </a:r>
            <a:r>
              <a:rPr lang="en-US" sz="2000" dirty="0"/>
              <a:t>Members of the United Nations </a:t>
            </a:r>
            <a:r>
              <a:rPr lang="en-US" sz="2000" dirty="0">
                <a:solidFill>
                  <a:srgbClr val="CF0F32"/>
                </a:solidFill>
              </a:rPr>
              <a:t>shall join in affording mutual assistance</a:t>
            </a:r>
            <a:r>
              <a:rPr lang="en-US" sz="2000" dirty="0"/>
              <a:t> in carrying </a:t>
            </a:r>
            <a:r>
              <a:rPr lang="en-US" sz="2000" dirty="0" smtClean="0"/>
              <a:t>out </a:t>
            </a:r>
            <a:r>
              <a:rPr lang="en-US" sz="2000" dirty="0"/>
              <a:t>the measures decided upon by the Security Council. </a:t>
            </a:r>
            <a:r>
              <a:rPr lang="en-US" sz="2000" i="1" dirty="0">
                <a:solidFill>
                  <a:srgbClr val="008000"/>
                </a:solidFill>
              </a:rPr>
              <a:t>[Art </a:t>
            </a:r>
            <a:r>
              <a:rPr lang="en-US" sz="2000" i="1" dirty="0" smtClean="0">
                <a:solidFill>
                  <a:srgbClr val="008000"/>
                </a:solidFill>
              </a:rPr>
              <a:t>49] </a:t>
            </a:r>
            <a:endParaRPr lang="en-US" sz="2000" dirty="0"/>
          </a:p>
          <a:p>
            <a:endParaRPr lang="en-US" sz="2000" dirty="0" smtClean="0">
              <a:solidFill>
                <a:srgbClr val="000090"/>
              </a:solidFill>
            </a:endParaRPr>
          </a:p>
        </p:txBody>
      </p:sp>
    </p:spTree>
    <p:extLst>
      <p:ext uri="{BB962C8B-B14F-4D97-AF65-F5344CB8AC3E}">
        <p14:creationId xmlns:p14="http://schemas.microsoft.com/office/powerpoint/2010/main" val="2214137589"/>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Charter of the United Nations </a:t>
            </a:r>
            <a:br>
              <a:rPr lang="en-US" sz="4000" dirty="0" smtClean="0"/>
            </a:br>
            <a:r>
              <a:rPr lang="en-US" sz="2800" dirty="0" smtClean="0">
                <a:solidFill>
                  <a:schemeClr val="bg1"/>
                </a:solidFill>
              </a:rPr>
              <a:t>Chapter VII </a:t>
            </a:r>
            <a:r>
              <a:rPr lang="mr-IN" sz="2800" dirty="0" smtClean="0">
                <a:solidFill>
                  <a:schemeClr val="bg1"/>
                </a:solidFill>
              </a:rPr>
              <a:t>–</a:t>
            </a:r>
            <a:r>
              <a:rPr lang="en-US" sz="2800" dirty="0" smtClean="0">
                <a:solidFill>
                  <a:schemeClr val="bg1"/>
                </a:solidFill>
              </a:rPr>
              <a:t> Article 51</a:t>
            </a:r>
            <a:endParaRPr lang="en-US" sz="2800" i="1" dirty="0"/>
          </a:p>
        </p:txBody>
      </p:sp>
      <p:sp>
        <p:nvSpPr>
          <p:cNvPr id="5" name="Content Placeholder 4"/>
          <p:cNvSpPr>
            <a:spLocks noGrp="1"/>
          </p:cNvSpPr>
          <p:nvPr>
            <p:ph idx="1"/>
          </p:nvPr>
        </p:nvSpPr>
        <p:spPr>
          <a:xfrm>
            <a:off x="739774" y="2770094"/>
            <a:ext cx="7773199" cy="3439150"/>
          </a:xfrm>
        </p:spPr>
        <p:txBody>
          <a:bodyPr>
            <a:noAutofit/>
          </a:bodyPr>
          <a:lstStyle/>
          <a:p>
            <a:r>
              <a:rPr lang="en-US" sz="2000" dirty="0" smtClean="0">
                <a:solidFill>
                  <a:srgbClr val="CF0F32"/>
                </a:solidFill>
              </a:rPr>
              <a:t>Nothing </a:t>
            </a:r>
            <a:r>
              <a:rPr lang="en-US" sz="2000" dirty="0">
                <a:solidFill>
                  <a:srgbClr val="CF0F32"/>
                </a:solidFill>
              </a:rPr>
              <a:t>in the present Charter shall impair the inherent right of individual or collective self-</a:t>
            </a:r>
            <a:r>
              <a:rPr lang="en-US" sz="2000" dirty="0" smtClean="0">
                <a:solidFill>
                  <a:srgbClr val="CF0F32"/>
                </a:solidFill>
              </a:rPr>
              <a:t>defense </a:t>
            </a:r>
            <a:r>
              <a:rPr lang="en-US" sz="2000" dirty="0">
                <a:solidFill>
                  <a:srgbClr val="008000"/>
                </a:solidFill>
              </a:rPr>
              <a:t>if an armed attack occurs against a Member of the United Nations</a:t>
            </a:r>
            <a:r>
              <a:rPr lang="en-US" sz="2000" dirty="0"/>
              <a:t>, until the Security Council has taken measures necessary to maintain international peace and security. </a:t>
            </a:r>
            <a:endParaRPr lang="en-US" sz="2000" dirty="0" smtClean="0"/>
          </a:p>
          <a:p>
            <a:r>
              <a:rPr lang="en-US" sz="2000" dirty="0" smtClean="0"/>
              <a:t>Measures </a:t>
            </a:r>
            <a:r>
              <a:rPr lang="en-US" sz="2000" dirty="0"/>
              <a:t>taken by Members in the exercise of this right of </a:t>
            </a:r>
            <a:r>
              <a:rPr lang="en-US" sz="2000" dirty="0" smtClean="0"/>
              <a:t>self-defense </a:t>
            </a:r>
            <a:r>
              <a:rPr lang="en-US" sz="2000" dirty="0"/>
              <a:t>shall be immediately reported to the Security Council and </a:t>
            </a:r>
            <a:r>
              <a:rPr lang="en-US" sz="2000" dirty="0">
                <a:solidFill>
                  <a:srgbClr val="CF0F32"/>
                </a:solidFill>
              </a:rPr>
              <a:t>shall not in any way affect the authority and responsibility of the Security Council </a:t>
            </a:r>
            <a:r>
              <a:rPr lang="en-US" sz="2000" dirty="0"/>
              <a:t>under the present Charter to </a:t>
            </a:r>
            <a:r>
              <a:rPr lang="en-US" sz="2000" dirty="0">
                <a:solidFill>
                  <a:srgbClr val="CF0F32"/>
                </a:solidFill>
              </a:rPr>
              <a:t>take at any time such action as it deems necessary </a:t>
            </a:r>
            <a:r>
              <a:rPr lang="en-US" sz="2000" dirty="0"/>
              <a:t>in order to maintain or restore international peace and </a:t>
            </a:r>
            <a:r>
              <a:rPr lang="en-US" sz="2000" dirty="0" smtClean="0"/>
              <a:t>security</a:t>
            </a:r>
            <a:r>
              <a:rPr lang="en-US" sz="2000" dirty="0"/>
              <a:t>. </a:t>
            </a:r>
          </a:p>
        </p:txBody>
      </p:sp>
    </p:spTree>
    <p:extLst>
      <p:ext uri="{BB962C8B-B14F-4D97-AF65-F5344CB8AC3E}">
        <p14:creationId xmlns:p14="http://schemas.microsoft.com/office/powerpoint/2010/main" val="2212131429"/>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it means </a:t>
            </a:r>
            <a:r>
              <a:rPr lang="mr-IN" dirty="0" smtClean="0"/>
              <a:t>…</a:t>
            </a:r>
            <a:endParaRPr lang="en-US" dirty="0"/>
          </a:p>
        </p:txBody>
      </p:sp>
      <p:sp>
        <p:nvSpPr>
          <p:cNvPr id="3" name="Content Placeholder 2"/>
          <p:cNvSpPr>
            <a:spLocks noGrp="1"/>
          </p:cNvSpPr>
          <p:nvPr>
            <p:ph idx="1"/>
          </p:nvPr>
        </p:nvSpPr>
        <p:spPr>
          <a:xfrm>
            <a:off x="739775" y="2770094"/>
            <a:ext cx="7662864" cy="3564589"/>
          </a:xfrm>
        </p:spPr>
        <p:txBody>
          <a:bodyPr>
            <a:noAutofit/>
          </a:bodyPr>
          <a:lstStyle/>
          <a:p>
            <a:r>
              <a:rPr lang="en-US" sz="2000" dirty="0" smtClean="0"/>
              <a:t>The power of the UN is based on the principle of the sovereign equality of all its Members </a:t>
            </a:r>
            <a:r>
              <a:rPr lang="mr-IN" sz="2000" dirty="0" smtClean="0"/>
              <a:t>…</a:t>
            </a:r>
            <a:endParaRPr lang="en-US" sz="2000" dirty="0" smtClean="0"/>
          </a:p>
          <a:p>
            <a:r>
              <a:rPr lang="en-US" sz="2000" dirty="0" smtClean="0"/>
              <a:t>BUT </a:t>
            </a:r>
            <a:r>
              <a:rPr lang="mr-IN" sz="2000" dirty="0" smtClean="0"/>
              <a:t>…</a:t>
            </a:r>
            <a:r>
              <a:rPr lang="en-US" sz="2000" dirty="0" smtClean="0"/>
              <a:t> that principle is ‘qualified’ by the recognition that some actions by sovereigns within their domestic jurisdiction will have implications for “international peace and security.”</a:t>
            </a:r>
          </a:p>
          <a:p>
            <a:r>
              <a:rPr lang="en-US" sz="2000" dirty="0" smtClean="0">
                <a:solidFill>
                  <a:srgbClr val="CF0F32"/>
                </a:solidFill>
              </a:rPr>
              <a:t>The Charter envisions circumstances in which—under Chapter VII—the principle of sovereignty can be overruled </a:t>
            </a:r>
            <a:r>
              <a:rPr lang="mr-IN" sz="2000" dirty="0" smtClean="0">
                <a:solidFill>
                  <a:srgbClr val="CF0F32"/>
                </a:solidFill>
              </a:rPr>
              <a:t>…</a:t>
            </a:r>
            <a:endParaRPr lang="en-US" sz="2000" dirty="0" smtClean="0">
              <a:solidFill>
                <a:srgbClr val="CF0F32"/>
              </a:solidFill>
            </a:endParaRPr>
          </a:p>
          <a:p>
            <a:r>
              <a:rPr lang="mr-IN" sz="2000" dirty="0" smtClean="0">
                <a:solidFill>
                  <a:srgbClr val="008000"/>
                </a:solidFill>
              </a:rPr>
              <a:t>…</a:t>
            </a:r>
            <a:r>
              <a:rPr lang="en-US" sz="2000" dirty="0" smtClean="0">
                <a:solidFill>
                  <a:srgbClr val="008000"/>
                </a:solidFill>
              </a:rPr>
              <a:t> 	and gives the Security Council the authority to do so.</a:t>
            </a:r>
          </a:p>
          <a:p>
            <a:r>
              <a:rPr lang="en-US" sz="2000" dirty="0" smtClean="0">
                <a:solidFill>
                  <a:srgbClr val="000090"/>
                </a:solidFill>
              </a:rPr>
              <a:t>Also recognizes that states may take matters into their own hands (Article 51) </a:t>
            </a:r>
            <a:r>
              <a:rPr lang="mr-IN" sz="2000" dirty="0" smtClean="0">
                <a:solidFill>
                  <a:srgbClr val="000090"/>
                </a:solidFill>
              </a:rPr>
              <a:t>…</a:t>
            </a:r>
            <a:r>
              <a:rPr lang="en-US" sz="2000" dirty="0" smtClean="0">
                <a:solidFill>
                  <a:srgbClr val="000090"/>
                </a:solidFill>
              </a:rPr>
              <a:t> </a:t>
            </a:r>
            <a:r>
              <a:rPr lang="en-US" sz="2000" i="1" dirty="0" smtClean="0">
                <a:solidFill>
                  <a:srgbClr val="CF0F32"/>
                </a:solidFill>
              </a:rPr>
              <a:t>but is this an unconditional right?</a:t>
            </a:r>
            <a:endParaRPr lang="en-US" sz="2000" i="1" dirty="0">
              <a:solidFill>
                <a:srgbClr val="CF0F32"/>
              </a:solidFill>
            </a:endParaRPr>
          </a:p>
        </p:txBody>
      </p:sp>
    </p:spTree>
    <p:extLst>
      <p:ext uri="{BB962C8B-B14F-4D97-AF65-F5344CB8AC3E}">
        <p14:creationId xmlns:p14="http://schemas.microsoft.com/office/powerpoint/2010/main" val="1516533243"/>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 ahead to </a:t>
            </a:r>
            <a:r>
              <a:rPr lang="en-US" dirty="0" smtClean="0"/>
              <a:t>Friday 21.4</a:t>
            </a:r>
            <a:endParaRPr lang="en-US" dirty="0"/>
          </a:p>
        </p:txBody>
      </p:sp>
      <p:sp>
        <p:nvSpPr>
          <p:cNvPr id="3" name="Content Placeholder 2"/>
          <p:cNvSpPr>
            <a:spLocks noGrp="1"/>
          </p:cNvSpPr>
          <p:nvPr>
            <p:ph idx="1"/>
          </p:nvPr>
        </p:nvSpPr>
        <p:spPr>
          <a:xfrm>
            <a:off x="739775" y="2770094"/>
            <a:ext cx="7662864" cy="3451332"/>
          </a:xfrm>
        </p:spPr>
        <p:txBody>
          <a:bodyPr>
            <a:noAutofit/>
          </a:bodyPr>
          <a:lstStyle/>
          <a:p>
            <a:r>
              <a:rPr lang="en-US" dirty="0" smtClean="0">
                <a:solidFill>
                  <a:srgbClr val="CF0F32"/>
                </a:solidFill>
              </a:rPr>
              <a:t>“Responsibility to Protect”: An Emerging Norm?</a:t>
            </a:r>
          </a:p>
          <a:p>
            <a:pPr lvl="1"/>
            <a:r>
              <a:rPr lang="en-US" i="1" dirty="0" smtClean="0">
                <a:solidFill>
                  <a:srgbClr val="000090"/>
                </a:solidFill>
              </a:rPr>
              <a:t>The Responsibility to Protect: Background &amp; 2005 UN Summit </a:t>
            </a:r>
            <a:r>
              <a:rPr lang="en-US" i="1" dirty="0" smtClean="0">
                <a:solidFill>
                  <a:srgbClr val="008000"/>
                </a:solidFill>
              </a:rPr>
              <a:t>[UN website; internet links]</a:t>
            </a:r>
          </a:p>
          <a:p>
            <a:pPr lvl="1"/>
            <a:r>
              <a:rPr lang="en-US" i="1" dirty="0" smtClean="0">
                <a:solidFill>
                  <a:srgbClr val="000090"/>
                </a:solidFill>
              </a:rPr>
              <a:t>The Responsibility to Protect</a:t>
            </a:r>
            <a:r>
              <a:rPr lang="en-US" dirty="0" smtClean="0"/>
              <a:t>, Rwanda Genocide &amp; the UN</a:t>
            </a:r>
          </a:p>
          <a:p>
            <a:pPr lvl="1"/>
            <a:r>
              <a:rPr lang="en-US" dirty="0">
                <a:solidFill>
                  <a:srgbClr val="000090"/>
                </a:solidFill>
              </a:rPr>
              <a:t>Bellamy</a:t>
            </a:r>
            <a:r>
              <a:rPr lang="en-US" i="1" dirty="0">
                <a:solidFill>
                  <a:srgbClr val="000090"/>
                </a:solidFill>
              </a:rPr>
              <a:t>, The Responsibility to Protect and the Problem of Military </a:t>
            </a:r>
            <a:r>
              <a:rPr lang="en-US" i="1" dirty="0" smtClean="0">
                <a:solidFill>
                  <a:srgbClr val="000090"/>
                </a:solidFill>
              </a:rPr>
              <a:t>Intervention</a:t>
            </a:r>
            <a:r>
              <a:rPr lang="en-US" dirty="0" smtClean="0"/>
              <a:t>, 2008 </a:t>
            </a:r>
            <a:r>
              <a:rPr lang="en-US" i="1" dirty="0">
                <a:solidFill>
                  <a:srgbClr val="008000"/>
                </a:solidFill>
              </a:rPr>
              <a:t>[posted in IS</a:t>
            </a:r>
            <a:r>
              <a:rPr lang="en-US" i="1" dirty="0" smtClean="0">
                <a:solidFill>
                  <a:srgbClr val="008000"/>
                </a:solidFill>
              </a:rPr>
              <a:t>]</a:t>
            </a:r>
          </a:p>
          <a:p>
            <a:r>
              <a:rPr lang="en-US" sz="2000" i="1" dirty="0" smtClean="0">
                <a:solidFill>
                  <a:srgbClr val="008000"/>
                </a:solidFill>
              </a:rPr>
              <a:t>Note Essay #1 due Tuesday, 25 April:</a:t>
            </a:r>
          </a:p>
          <a:p>
            <a:pPr lvl="1"/>
            <a:r>
              <a:rPr lang="en-US" sz="1800" i="1" dirty="0"/>
              <a:t>The changing nature of conflict in the 21</a:t>
            </a:r>
            <a:r>
              <a:rPr lang="en-US" sz="1800" i="1" baseline="30000" dirty="0"/>
              <a:t>st</a:t>
            </a:r>
            <a:r>
              <a:rPr lang="en-US" sz="1800" i="1" dirty="0"/>
              <a:t> century has led to a new concept of “responsibility to protect,” which directly challenges the traditional view of state sovereignty.  </a:t>
            </a:r>
            <a:r>
              <a:rPr lang="en-US" sz="1800" i="1" dirty="0">
                <a:solidFill>
                  <a:srgbClr val="CF0F32"/>
                </a:solidFill>
              </a:rPr>
              <a:t>Explain and assess this argument</a:t>
            </a:r>
            <a:r>
              <a:rPr lang="en-US" sz="1800" i="1" dirty="0"/>
              <a:t>. </a:t>
            </a:r>
            <a:r>
              <a:rPr lang="en-US" sz="1800" i="1" dirty="0" smtClean="0">
                <a:solidFill>
                  <a:srgbClr val="008000"/>
                </a:solidFill>
              </a:rPr>
              <a:t> </a:t>
            </a:r>
            <a:endParaRPr lang="en-US" sz="1800" i="1" dirty="0">
              <a:solidFill>
                <a:srgbClr val="008000"/>
              </a:solidFill>
            </a:endParaRPr>
          </a:p>
        </p:txBody>
      </p:sp>
    </p:spTree>
    <p:extLst>
      <p:ext uri="{BB962C8B-B14F-4D97-AF65-F5344CB8AC3E}">
        <p14:creationId xmlns:p14="http://schemas.microsoft.com/office/powerpoint/2010/main" val="13736717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i="1" dirty="0" smtClean="0">
                <a:solidFill>
                  <a:srgbClr val="FFFF00"/>
                </a:solidFill>
              </a:rPr>
              <a:t>“Responsibility to Protect:”</a:t>
            </a:r>
            <a:br>
              <a:rPr lang="en-US" sz="4400" b="1" i="1" dirty="0" smtClean="0">
                <a:solidFill>
                  <a:srgbClr val="FFFF00"/>
                </a:solidFill>
              </a:rPr>
            </a:br>
            <a:r>
              <a:rPr lang="en-US" sz="4400" b="1" dirty="0" smtClean="0"/>
              <a:t>An Emerging Norm?</a:t>
            </a:r>
            <a:endParaRPr lang="en-US" sz="4400" b="1" dirty="0">
              <a:solidFill>
                <a:srgbClr val="FFFF00"/>
              </a:solidFill>
            </a:endParaRPr>
          </a:p>
        </p:txBody>
      </p:sp>
      <p:sp>
        <p:nvSpPr>
          <p:cNvPr id="3" name="Subtitle 2"/>
          <p:cNvSpPr>
            <a:spLocks noGrp="1"/>
          </p:cNvSpPr>
          <p:nvPr>
            <p:ph type="body" idx="1"/>
          </p:nvPr>
        </p:nvSpPr>
        <p:spPr/>
        <p:txBody>
          <a:bodyPr>
            <a:normAutofit/>
          </a:bodyPr>
          <a:lstStyle/>
          <a:p>
            <a:r>
              <a:rPr lang="en-US" sz="2400" dirty="0" smtClean="0"/>
              <a:t>Session </a:t>
            </a:r>
            <a:r>
              <a:rPr lang="en-US" dirty="0"/>
              <a:t>4</a:t>
            </a:r>
            <a:endParaRPr lang="en-US" sz="2400" dirty="0" smtClean="0"/>
          </a:p>
          <a:p>
            <a:r>
              <a:rPr lang="en-US" sz="2400" dirty="0" smtClean="0"/>
              <a:t>Friday, 21 April</a:t>
            </a:r>
            <a:endParaRPr lang="en-US" sz="2400" dirty="0"/>
          </a:p>
        </p:txBody>
      </p:sp>
    </p:spTree>
    <p:extLst>
      <p:ext uri="{BB962C8B-B14F-4D97-AF65-F5344CB8AC3E}">
        <p14:creationId xmlns:p14="http://schemas.microsoft.com/office/powerpoint/2010/main" val="2738207467"/>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Evolution of the Concept</a:t>
            </a:r>
            <a:br>
              <a:rPr lang="en-US" sz="4000" dirty="0" smtClean="0"/>
            </a:br>
            <a:r>
              <a:rPr lang="en-US" sz="2800" i="1" dirty="0" smtClean="0">
                <a:solidFill>
                  <a:schemeClr val="bg1"/>
                </a:solidFill>
              </a:rPr>
              <a:t>How to prevent Rwanda, Srebenica </a:t>
            </a:r>
            <a:r>
              <a:rPr lang="mr-IN" sz="2800" i="1" dirty="0" smtClean="0">
                <a:solidFill>
                  <a:schemeClr val="bg1"/>
                </a:solidFill>
              </a:rPr>
              <a:t>…</a:t>
            </a:r>
            <a:r>
              <a:rPr lang="en-US" sz="2800" i="1" dirty="0" smtClean="0">
                <a:solidFill>
                  <a:schemeClr val="bg1"/>
                </a:solidFill>
              </a:rPr>
              <a:t> ~ UN norms</a:t>
            </a:r>
            <a:endParaRPr lang="en-US" sz="2800" i="1" dirty="0">
              <a:solidFill>
                <a:schemeClr val="bg1"/>
              </a:solidFill>
            </a:endParaRPr>
          </a:p>
        </p:txBody>
      </p:sp>
      <p:sp>
        <p:nvSpPr>
          <p:cNvPr id="5" name="Content Placeholder 4"/>
          <p:cNvSpPr>
            <a:spLocks noGrp="1"/>
          </p:cNvSpPr>
          <p:nvPr>
            <p:ph idx="1"/>
          </p:nvPr>
        </p:nvSpPr>
        <p:spPr>
          <a:xfrm>
            <a:off x="739775" y="2770094"/>
            <a:ext cx="7662864" cy="3548909"/>
          </a:xfrm>
        </p:spPr>
        <p:txBody>
          <a:bodyPr>
            <a:noAutofit/>
          </a:bodyPr>
          <a:lstStyle/>
          <a:p>
            <a:r>
              <a:rPr lang="en-US" sz="2000" i="1" dirty="0" smtClean="0"/>
              <a:t>International Commission on Intervention &amp; State Sovereignty (ICISS)</a:t>
            </a:r>
            <a:r>
              <a:rPr lang="en-US" sz="2000" dirty="0" smtClean="0"/>
              <a:t>, December 2001</a:t>
            </a:r>
          </a:p>
          <a:p>
            <a:pPr lvl="1"/>
            <a:r>
              <a:rPr lang="en-US" sz="1800" dirty="0" smtClean="0">
                <a:solidFill>
                  <a:srgbClr val="000090"/>
                </a:solidFill>
              </a:rPr>
              <a:t>From “</a:t>
            </a:r>
            <a:r>
              <a:rPr lang="en-US" sz="1800" dirty="0" smtClean="0">
                <a:solidFill>
                  <a:srgbClr val="008000"/>
                </a:solidFill>
              </a:rPr>
              <a:t>sovereignty as control</a:t>
            </a:r>
            <a:r>
              <a:rPr lang="en-US" sz="1800" dirty="0" smtClean="0">
                <a:solidFill>
                  <a:srgbClr val="000090"/>
                </a:solidFill>
              </a:rPr>
              <a:t>” to “</a:t>
            </a:r>
            <a:r>
              <a:rPr lang="en-US" sz="1800" dirty="0">
                <a:solidFill>
                  <a:srgbClr val="CF0F32"/>
                </a:solidFill>
              </a:rPr>
              <a:t>s</a:t>
            </a:r>
            <a:r>
              <a:rPr lang="en-US" sz="1800" dirty="0" smtClean="0">
                <a:solidFill>
                  <a:srgbClr val="CF0F32"/>
                </a:solidFill>
              </a:rPr>
              <a:t>overeignty as responsibility</a:t>
            </a:r>
            <a:r>
              <a:rPr lang="en-US" sz="1800" dirty="0" smtClean="0">
                <a:solidFill>
                  <a:srgbClr val="000090"/>
                </a:solidFill>
              </a:rPr>
              <a:t>”</a:t>
            </a:r>
          </a:p>
          <a:p>
            <a:pPr lvl="1"/>
            <a:r>
              <a:rPr lang="en-US" sz="1800" dirty="0" smtClean="0">
                <a:solidFill>
                  <a:srgbClr val="000090"/>
                </a:solidFill>
              </a:rPr>
              <a:t>Not </a:t>
            </a:r>
            <a:r>
              <a:rPr lang="en-US" sz="1800" dirty="0" smtClean="0">
                <a:solidFill>
                  <a:srgbClr val="008000"/>
                </a:solidFill>
              </a:rPr>
              <a:t>“whether to intervene”</a:t>
            </a:r>
            <a:r>
              <a:rPr lang="en-US" sz="1800" dirty="0" smtClean="0">
                <a:solidFill>
                  <a:srgbClr val="000090"/>
                </a:solidFill>
              </a:rPr>
              <a:t> but </a:t>
            </a:r>
            <a:r>
              <a:rPr lang="en-US" sz="1800" dirty="0" smtClean="0">
                <a:solidFill>
                  <a:srgbClr val="CF0F32"/>
                </a:solidFill>
              </a:rPr>
              <a:t>“whether to protect”</a:t>
            </a:r>
          </a:p>
          <a:p>
            <a:pPr marL="342900" lvl="1" indent="-342900"/>
            <a:r>
              <a:rPr lang="en-US" sz="2000" dirty="0" smtClean="0"/>
              <a:t>UN SYG </a:t>
            </a:r>
            <a:r>
              <a:rPr lang="en-US" sz="2000" i="1" dirty="0" smtClean="0"/>
              <a:t>High Level Panel on Threats, Challenges and Change</a:t>
            </a:r>
            <a:r>
              <a:rPr lang="en-US" sz="2000" dirty="0" smtClean="0"/>
              <a:t>, December 2004 </a:t>
            </a:r>
            <a:r>
              <a:rPr lang="en-US" sz="2000" i="1" dirty="0" smtClean="0">
                <a:solidFill>
                  <a:srgbClr val="008000"/>
                </a:solidFill>
              </a:rPr>
              <a:t>[</a:t>
            </a:r>
            <a:r>
              <a:rPr lang="en-US" sz="1800" i="1" dirty="0" smtClean="0">
                <a:solidFill>
                  <a:srgbClr val="008000"/>
                </a:solidFill>
              </a:rPr>
              <a:t>101 </a:t>
            </a:r>
            <a:r>
              <a:rPr lang="en-US" sz="1800" i="1" dirty="0">
                <a:solidFill>
                  <a:srgbClr val="008000"/>
                </a:solidFill>
              </a:rPr>
              <a:t>recommendations, including </a:t>
            </a:r>
            <a:r>
              <a:rPr lang="en-US" sz="1800" i="1" dirty="0" smtClean="0">
                <a:solidFill>
                  <a:srgbClr val="008000"/>
                </a:solidFill>
              </a:rPr>
              <a:t>R2P]</a:t>
            </a:r>
            <a:endParaRPr lang="en-US" sz="2000" dirty="0" smtClean="0"/>
          </a:p>
          <a:p>
            <a:pPr lvl="1"/>
            <a:r>
              <a:rPr lang="en-US" sz="1800" dirty="0" smtClean="0">
                <a:solidFill>
                  <a:srgbClr val="000090"/>
                </a:solidFill>
              </a:rPr>
              <a:t>Changing definition of security, threats, self-defense</a:t>
            </a:r>
          </a:p>
          <a:p>
            <a:r>
              <a:rPr lang="en-US" sz="2000" dirty="0" smtClean="0"/>
              <a:t>UN SYG Report, </a:t>
            </a:r>
            <a:r>
              <a:rPr lang="en-US" sz="2000" i="1" dirty="0" smtClean="0"/>
              <a:t>In </a:t>
            </a:r>
            <a:r>
              <a:rPr lang="en-US" sz="2000" i="1" dirty="0"/>
              <a:t>larger freedom: towards development, security </a:t>
            </a:r>
            <a:r>
              <a:rPr lang="en-US" sz="2000" i="1" dirty="0" smtClean="0"/>
              <a:t>and human </a:t>
            </a:r>
            <a:r>
              <a:rPr lang="en-US" sz="2000" i="1" dirty="0"/>
              <a:t>rights for </a:t>
            </a:r>
            <a:r>
              <a:rPr lang="en-US" sz="2000" i="1" dirty="0" smtClean="0"/>
              <a:t>all, </a:t>
            </a:r>
            <a:r>
              <a:rPr lang="en-US" sz="2000" dirty="0" smtClean="0"/>
              <a:t>2005 </a:t>
            </a:r>
            <a:r>
              <a:rPr lang="mr-IN" sz="2000" dirty="0" smtClean="0"/>
              <a:t>…</a:t>
            </a:r>
            <a:r>
              <a:rPr lang="en-US" sz="2000" dirty="0" smtClean="0"/>
              <a:t> </a:t>
            </a:r>
            <a:r>
              <a:rPr lang="en-US" sz="2000" i="1" dirty="0" smtClean="0">
                <a:solidFill>
                  <a:srgbClr val="008000"/>
                </a:solidFill>
              </a:rPr>
              <a:t>[prelude to 2005 UN Summit]</a:t>
            </a:r>
          </a:p>
          <a:p>
            <a:pPr lvl="1"/>
            <a:r>
              <a:rPr lang="en-US" sz="1800" i="1" dirty="0" smtClean="0">
                <a:solidFill>
                  <a:srgbClr val="008000"/>
                </a:solidFill>
              </a:rPr>
              <a:t>“Time has come for governments to be held to account, both to their citizens and to each other</a:t>
            </a:r>
            <a:r>
              <a:rPr lang="mr-IN" sz="1800" i="1" dirty="0" smtClean="0">
                <a:solidFill>
                  <a:srgbClr val="008000"/>
                </a:solidFill>
              </a:rPr>
              <a:t>…</a:t>
            </a:r>
            <a:r>
              <a:rPr lang="en-US" sz="1800" i="1" dirty="0" smtClean="0">
                <a:solidFill>
                  <a:srgbClr val="008000"/>
                </a:solidFill>
              </a:rPr>
              <a:t>”</a:t>
            </a:r>
            <a:endParaRPr lang="en-US" sz="1800" i="1" dirty="0">
              <a:solidFill>
                <a:srgbClr val="008000"/>
              </a:solidFill>
            </a:endParaRPr>
          </a:p>
        </p:txBody>
      </p:sp>
    </p:spTree>
    <p:extLst>
      <p:ext uri="{BB962C8B-B14F-4D97-AF65-F5344CB8AC3E}">
        <p14:creationId xmlns:p14="http://schemas.microsoft.com/office/powerpoint/2010/main" val="1122796382"/>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2005 UN Summit Document</a:t>
            </a:r>
            <a:br>
              <a:rPr lang="en-US" sz="4000" dirty="0" smtClean="0"/>
            </a:br>
            <a:r>
              <a:rPr lang="en-US" sz="2800" dirty="0" smtClean="0">
                <a:solidFill>
                  <a:schemeClr val="bg1"/>
                </a:solidFill>
              </a:rPr>
              <a:t>Paragraph 138</a:t>
            </a:r>
            <a:endParaRPr lang="en-US" sz="2800" dirty="0">
              <a:solidFill>
                <a:schemeClr val="bg1"/>
              </a:solidFill>
            </a:endParaRPr>
          </a:p>
        </p:txBody>
      </p:sp>
      <p:sp>
        <p:nvSpPr>
          <p:cNvPr id="3" name="Content Placeholder 2"/>
          <p:cNvSpPr>
            <a:spLocks noGrp="1"/>
          </p:cNvSpPr>
          <p:nvPr>
            <p:ph idx="1"/>
          </p:nvPr>
        </p:nvSpPr>
        <p:spPr>
          <a:xfrm>
            <a:off x="739775" y="2770094"/>
            <a:ext cx="7662864" cy="3486190"/>
          </a:xfrm>
        </p:spPr>
        <p:txBody>
          <a:bodyPr>
            <a:noAutofit/>
          </a:bodyPr>
          <a:lstStyle/>
          <a:p>
            <a:r>
              <a:rPr lang="en-US" sz="2000" dirty="0" smtClean="0"/>
              <a:t>Each individual State has the </a:t>
            </a:r>
            <a:r>
              <a:rPr lang="en-US" sz="2000" dirty="0" smtClean="0">
                <a:solidFill>
                  <a:srgbClr val="008000"/>
                </a:solidFill>
              </a:rPr>
              <a:t>responsibility to protect </a:t>
            </a:r>
            <a:r>
              <a:rPr lang="en-US" sz="2000" dirty="0" smtClean="0"/>
              <a:t>its populations from </a:t>
            </a:r>
            <a:r>
              <a:rPr lang="en-US" sz="2000" dirty="0" smtClean="0">
                <a:solidFill>
                  <a:srgbClr val="CF0F32"/>
                </a:solidFill>
              </a:rPr>
              <a:t>genocide</a:t>
            </a:r>
            <a:r>
              <a:rPr lang="en-US" sz="2000" dirty="0" smtClean="0"/>
              <a:t>, </a:t>
            </a:r>
            <a:r>
              <a:rPr lang="en-US" sz="2000" dirty="0" smtClean="0">
                <a:solidFill>
                  <a:srgbClr val="CF0F32"/>
                </a:solidFill>
              </a:rPr>
              <a:t>war crimes</a:t>
            </a:r>
            <a:r>
              <a:rPr lang="en-US" sz="2000" dirty="0" smtClean="0"/>
              <a:t>, </a:t>
            </a:r>
            <a:r>
              <a:rPr lang="en-US" sz="2000" dirty="0" smtClean="0">
                <a:solidFill>
                  <a:srgbClr val="CF0F32"/>
                </a:solidFill>
              </a:rPr>
              <a:t>ethnic cleansing </a:t>
            </a:r>
            <a:r>
              <a:rPr lang="en-US" sz="2000" dirty="0" smtClean="0"/>
              <a:t>and </a:t>
            </a:r>
            <a:r>
              <a:rPr lang="en-US" sz="2000" dirty="0" smtClean="0">
                <a:solidFill>
                  <a:srgbClr val="CF0F32"/>
                </a:solidFill>
              </a:rPr>
              <a:t>crimes against humanity</a:t>
            </a:r>
            <a:r>
              <a:rPr lang="en-US" sz="2000" dirty="0" smtClean="0"/>
              <a:t>.  </a:t>
            </a:r>
          </a:p>
          <a:p>
            <a:r>
              <a:rPr lang="en-US" sz="2000" dirty="0" smtClean="0"/>
              <a:t>This responsibility entails the </a:t>
            </a:r>
            <a:r>
              <a:rPr lang="en-US" sz="2000" dirty="0" smtClean="0">
                <a:solidFill>
                  <a:srgbClr val="008000"/>
                </a:solidFill>
              </a:rPr>
              <a:t>prevention</a:t>
            </a:r>
            <a:r>
              <a:rPr lang="en-US" sz="2000" dirty="0" smtClean="0"/>
              <a:t> of such crimes, including their </a:t>
            </a:r>
            <a:r>
              <a:rPr lang="en-US" sz="2000" dirty="0" smtClean="0">
                <a:solidFill>
                  <a:srgbClr val="008000"/>
                </a:solidFill>
              </a:rPr>
              <a:t>incitement</a:t>
            </a:r>
            <a:r>
              <a:rPr lang="en-US" sz="2000" dirty="0" smtClean="0"/>
              <a:t>, through </a:t>
            </a:r>
            <a:r>
              <a:rPr lang="en-US" sz="2000" dirty="0" smtClean="0">
                <a:solidFill>
                  <a:srgbClr val="008000"/>
                </a:solidFill>
              </a:rPr>
              <a:t>appropriate and necessary means</a:t>
            </a:r>
            <a:r>
              <a:rPr lang="en-US" sz="2000" dirty="0" smtClean="0"/>
              <a:t>.  </a:t>
            </a:r>
          </a:p>
          <a:p>
            <a:r>
              <a:rPr lang="en-US" sz="2000" dirty="0" smtClean="0">
                <a:solidFill>
                  <a:srgbClr val="000090"/>
                </a:solidFill>
              </a:rPr>
              <a:t>We accept this responsibility and </a:t>
            </a:r>
            <a:r>
              <a:rPr lang="en-US" sz="2000" i="1" u="sng" dirty="0" smtClean="0">
                <a:solidFill>
                  <a:srgbClr val="008000"/>
                </a:solidFill>
              </a:rPr>
              <a:t>will</a:t>
            </a:r>
            <a:r>
              <a:rPr lang="en-US" sz="2000" dirty="0" smtClean="0">
                <a:solidFill>
                  <a:srgbClr val="008000"/>
                </a:solidFill>
              </a:rPr>
              <a:t> </a:t>
            </a:r>
            <a:r>
              <a:rPr lang="en-US" sz="2000" dirty="0" smtClean="0">
                <a:solidFill>
                  <a:srgbClr val="000090"/>
                </a:solidFill>
              </a:rPr>
              <a:t>act in accordance with it.  </a:t>
            </a:r>
          </a:p>
          <a:p>
            <a:r>
              <a:rPr lang="en-US" sz="2000" dirty="0" smtClean="0"/>
              <a:t>The international community should, </a:t>
            </a:r>
            <a:r>
              <a:rPr lang="en-US" sz="2000" dirty="0" smtClean="0">
                <a:solidFill>
                  <a:srgbClr val="008000"/>
                </a:solidFill>
              </a:rPr>
              <a:t>as appropriate</a:t>
            </a:r>
            <a:r>
              <a:rPr lang="en-US" sz="2000" dirty="0" smtClean="0"/>
              <a:t>, </a:t>
            </a:r>
            <a:r>
              <a:rPr lang="en-US" sz="2000" i="1" u="sng" dirty="0" smtClean="0">
                <a:solidFill>
                  <a:srgbClr val="008000"/>
                </a:solidFill>
              </a:rPr>
              <a:t>encourage</a:t>
            </a:r>
            <a:r>
              <a:rPr lang="en-US" sz="2000" dirty="0" smtClean="0">
                <a:solidFill>
                  <a:srgbClr val="008000"/>
                </a:solidFill>
              </a:rPr>
              <a:t> </a:t>
            </a:r>
            <a:r>
              <a:rPr lang="en-US" sz="2000" dirty="0" smtClean="0"/>
              <a:t>this responsibility and </a:t>
            </a:r>
            <a:r>
              <a:rPr lang="en-US" sz="2000" i="1" u="sng" dirty="0" smtClean="0">
                <a:solidFill>
                  <a:srgbClr val="008000"/>
                </a:solidFill>
              </a:rPr>
              <a:t>support</a:t>
            </a:r>
            <a:r>
              <a:rPr lang="en-US" sz="2000" dirty="0" smtClean="0">
                <a:solidFill>
                  <a:srgbClr val="008000"/>
                </a:solidFill>
              </a:rPr>
              <a:t> </a:t>
            </a:r>
            <a:r>
              <a:rPr lang="en-US" sz="2000" dirty="0" smtClean="0"/>
              <a:t>the United Nations in establishing an </a:t>
            </a:r>
            <a:r>
              <a:rPr lang="en-US" sz="2000" dirty="0" smtClean="0">
                <a:solidFill>
                  <a:srgbClr val="CF0F32"/>
                </a:solidFill>
              </a:rPr>
              <a:t>early warning capability</a:t>
            </a:r>
            <a:r>
              <a:rPr lang="en-US" sz="2000" dirty="0" smtClean="0"/>
              <a:t>.</a:t>
            </a:r>
            <a:endParaRPr lang="en-US" sz="2000" dirty="0"/>
          </a:p>
        </p:txBody>
      </p:sp>
    </p:spTree>
    <p:extLst>
      <p:ext uri="{BB962C8B-B14F-4D97-AF65-F5344CB8AC3E}">
        <p14:creationId xmlns:p14="http://schemas.microsoft.com/office/powerpoint/2010/main" val="658337390"/>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2005 UN Summit Document</a:t>
            </a:r>
            <a:br>
              <a:rPr lang="en-US" sz="4000" dirty="0" smtClean="0"/>
            </a:br>
            <a:r>
              <a:rPr lang="en-US" sz="2800" dirty="0" smtClean="0">
                <a:solidFill>
                  <a:schemeClr val="bg1"/>
                </a:solidFill>
              </a:rPr>
              <a:t>Paragraph 139</a:t>
            </a:r>
            <a:endParaRPr lang="en-US" sz="2800" dirty="0">
              <a:solidFill>
                <a:schemeClr val="bg1"/>
              </a:solidFill>
            </a:endParaRPr>
          </a:p>
        </p:txBody>
      </p:sp>
      <p:sp>
        <p:nvSpPr>
          <p:cNvPr id="3" name="Content Placeholder 2"/>
          <p:cNvSpPr>
            <a:spLocks noGrp="1"/>
          </p:cNvSpPr>
          <p:nvPr>
            <p:ph idx="1"/>
          </p:nvPr>
        </p:nvSpPr>
        <p:spPr>
          <a:xfrm>
            <a:off x="739775" y="2770094"/>
            <a:ext cx="7662864" cy="3486190"/>
          </a:xfrm>
        </p:spPr>
        <p:txBody>
          <a:bodyPr>
            <a:noAutofit/>
          </a:bodyPr>
          <a:lstStyle/>
          <a:p>
            <a:r>
              <a:rPr lang="en-US" sz="1800" dirty="0" smtClean="0"/>
              <a:t>The </a:t>
            </a:r>
            <a:r>
              <a:rPr lang="en-US" sz="1800" dirty="0" smtClean="0">
                <a:solidFill>
                  <a:srgbClr val="CF0F32"/>
                </a:solidFill>
              </a:rPr>
              <a:t>international community</a:t>
            </a:r>
            <a:r>
              <a:rPr lang="en-US" sz="1800" dirty="0" smtClean="0">
                <a:solidFill>
                  <a:srgbClr val="008000"/>
                </a:solidFill>
              </a:rPr>
              <a:t>, through the UN</a:t>
            </a:r>
            <a:r>
              <a:rPr lang="en-US" sz="1800" dirty="0" smtClean="0"/>
              <a:t>, also has the </a:t>
            </a:r>
            <a:r>
              <a:rPr lang="en-US" sz="1800" dirty="0" smtClean="0">
                <a:solidFill>
                  <a:srgbClr val="CF0F32"/>
                </a:solidFill>
              </a:rPr>
              <a:t>responsibility</a:t>
            </a:r>
            <a:r>
              <a:rPr lang="en-US" sz="1800" dirty="0" smtClean="0"/>
              <a:t> to use appropriate, diplomatic, humanitarian and other peaceful means, in accordance with </a:t>
            </a:r>
            <a:r>
              <a:rPr lang="en-US" sz="1800" dirty="0" smtClean="0">
                <a:solidFill>
                  <a:srgbClr val="0000FF"/>
                </a:solidFill>
              </a:rPr>
              <a:t>Chapters VI and VIII </a:t>
            </a:r>
            <a:r>
              <a:rPr lang="en-US" sz="1800" dirty="0" smtClean="0"/>
              <a:t>of the Charter, to help </a:t>
            </a:r>
            <a:r>
              <a:rPr lang="en-US" sz="1800" dirty="0" smtClean="0">
                <a:solidFill>
                  <a:srgbClr val="CF0F32"/>
                </a:solidFill>
              </a:rPr>
              <a:t>protect populations from genocide, war crimes, ethnic cleansing and crimes against humanity</a:t>
            </a:r>
            <a:r>
              <a:rPr lang="en-US" sz="1800" dirty="0" smtClean="0"/>
              <a:t>.</a:t>
            </a:r>
          </a:p>
          <a:p>
            <a:r>
              <a:rPr lang="en-US" sz="1800" dirty="0" smtClean="0"/>
              <a:t>In this context, </a:t>
            </a:r>
            <a:r>
              <a:rPr lang="en-US" sz="1800" dirty="0" smtClean="0">
                <a:solidFill>
                  <a:srgbClr val="CF0F32"/>
                </a:solidFill>
              </a:rPr>
              <a:t>we are prepared to take collective action</a:t>
            </a:r>
            <a:r>
              <a:rPr lang="en-US" sz="1800" dirty="0" smtClean="0"/>
              <a:t>, in a </a:t>
            </a:r>
            <a:r>
              <a:rPr lang="en-US" sz="1800" dirty="0" smtClean="0">
                <a:solidFill>
                  <a:srgbClr val="008000"/>
                </a:solidFill>
              </a:rPr>
              <a:t>timely and decisive manner</a:t>
            </a:r>
            <a:r>
              <a:rPr lang="en-US" sz="1800" dirty="0" smtClean="0"/>
              <a:t>, through the </a:t>
            </a:r>
            <a:r>
              <a:rPr lang="en-US" sz="1800" dirty="0" smtClean="0">
                <a:solidFill>
                  <a:srgbClr val="0000FF"/>
                </a:solidFill>
              </a:rPr>
              <a:t>Security Council</a:t>
            </a:r>
            <a:r>
              <a:rPr lang="en-US" sz="1800" dirty="0" smtClean="0"/>
              <a:t>, in accordance with the Charter, </a:t>
            </a:r>
            <a:r>
              <a:rPr lang="en-US" sz="1800" dirty="0" smtClean="0">
                <a:solidFill>
                  <a:srgbClr val="000090"/>
                </a:solidFill>
              </a:rPr>
              <a:t>including </a:t>
            </a:r>
            <a:r>
              <a:rPr lang="en-US" sz="1800" dirty="0" smtClean="0">
                <a:solidFill>
                  <a:srgbClr val="0000FF"/>
                </a:solidFill>
              </a:rPr>
              <a:t>Chapter VII</a:t>
            </a:r>
            <a:r>
              <a:rPr lang="en-US" sz="1800" dirty="0" smtClean="0"/>
              <a:t>, on a </a:t>
            </a:r>
            <a:r>
              <a:rPr lang="en-US" sz="1800" dirty="0" smtClean="0">
                <a:solidFill>
                  <a:srgbClr val="CF0F32"/>
                </a:solidFill>
              </a:rPr>
              <a:t>case-by-case basis </a:t>
            </a:r>
            <a:r>
              <a:rPr lang="en-US" sz="1800" dirty="0" smtClean="0"/>
              <a:t>and in cooperation with relevant </a:t>
            </a:r>
            <a:r>
              <a:rPr lang="en-US" sz="1800" dirty="0" smtClean="0">
                <a:solidFill>
                  <a:srgbClr val="008000"/>
                </a:solidFill>
              </a:rPr>
              <a:t>regional organizations, as appropriate</a:t>
            </a:r>
            <a:r>
              <a:rPr lang="en-US" sz="1800" dirty="0" smtClean="0"/>
              <a:t>, </a:t>
            </a:r>
            <a:r>
              <a:rPr lang="en-US" sz="1800" dirty="0" smtClean="0">
                <a:solidFill>
                  <a:srgbClr val="000090"/>
                </a:solidFill>
              </a:rPr>
              <a:t>should peaceful means be inadequate </a:t>
            </a:r>
            <a:r>
              <a:rPr lang="en-US" sz="1800" dirty="0" smtClean="0"/>
              <a:t>and </a:t>
            </a:r>
            <a:r>
              <a:rPr lang="en-US" sz="1800" dirty="0" smtClean="0">
                <a:solidFill>
                  <a:srgbClr val="CF0F32"/>
                </a:solidFill>
              </a:rPr>
              <a:t>national authorities manifestly fail to protect</a:t>
            </a:r>
            <a:r>
              <a:rPr lang="en-US" sz="1800" dirty="0" smtClean="0"/>
              <a:t> their populations from genocide, war crimes, ethnic cleansing and crimes against humanity. </a:t>
            </a:r>
            <a:r>
              <a:rPr lang="mr-IN" sz="1800" dirty="0" smtClean="0"/>
              <a:t>…</a:t>
            </a:r>
            <a:endParaRPr lang="en-US" sz="1800" dirty="0"/>
          </a:p>
        </p:txBody>
      </p:sp>
    </p:spTree>
    <p:extLst>
      <p:ext uri="{BB962C8B-B14F-4D97-AF65-F5344CB8AC3E}">
        <p14:creationId xmlns:p14="http://schemas.microsoft.com/office/powerpoint/2010/main" val="330914568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Resources</a:t>
            </a:r>
            <a:endParaRPr lang="en-US" dirty="0"/>
          </a:p>
        </p:txBody>
      </p:sp>
      <p:sp>
        <p:nvSpPr>
          <p:cNvPr id="3" name="Content Placeholder 2"/>
          <p:cNvSpPr>
            <a:spLocks noGrp="1"/>
          </p:cNvSpPr>
          <p:nvPr>
            <p:ph idx="1"/>
          </p:nvPr>
        </p:nvSpPr>
        <p:spPr/>
        <p:txBody>
          <a:bodyPr>
            <a:noAutofit/>
          </a:bodyPr>
          <a:lstStyle/>
          <a:p>
            <a:r>
              <a:rPr lang="en-US" sz="2000" dirty="0">
                <a:solidFill>
                  <a:srgbClr val="CF0F32"/>
                </a:solidFill>
              </a:rPr>
              <a:t>Crocker</a:t>
            </a:r>
            <a:r>
              <a:rPr lang="en-US" sz="2000" dirty="0"/>
              <a:t>, Hampson, Aall (eds).  </a:t>
            </a:r>
            <a:r>
              <a:rPr lang="en-US" sz="2000" i="1" dirty="0"/>
              <a:t>Rewiring Regional Security in a Fragmented World </a:t>
            </a:r>
            <a:r>
              <a:rPr lang="en-US" sz="2000" dirty="0"/>
              <a:t>(US Institute of Peace, 2011</a:t>
            </a:r>
            <a:r>
              <a:rPr lang="en-US" sz="2000" dirty="0" smtClean="0"/>
              <a:t>) </a:t>
            </a:r>
            <a:r>
              <a:rPr lang="en-US" sz="2000" i="1" dirty="0" smtClean="0">
                <a:solidFill>
                  <a:srgbClr val="CF0F32"/>
                </a:solidFill>
              </a:rPr>
              <a:t>[FSS Lib Reserve]</a:t>
            </a:r>
          </a:p>
          <a:p>
            <a:pPr lvl="1"/>
            <a:r>
              <a:rPr lang="en-US" i="1" dirty="0" smtClean="0"/>
              <a:t>Chapter 2 (Andreani) &amp;</a:t>
            </a:r>
            <a:r>
              <a:rPr lang="en-US" i="1" dirty="0"/>
              <a:t> </a:t>
            </a:r>
            <a:r>
              <a:rPr lang="en-US" i="1" dirty="0" smtClean="0"/>
              <a:t>Chapter 3 (Williams &amp; Haake) </a:t>
            </a:r>
            <a:r>
              <a:rPr lang="mr-IN" i="1" dirty="0" smtClean="0">
                <a:solidFill>
                  <a:srgbClr val="CF0F32"/>
                </a:solidFill>
              </a:rPr>
              <a:t>…</a:t>
            </a:r>
            <a:r>
              <a:rPr lang="en-US" i="1" dirty="0" smtClean="0">
                <a:solidFill>
                  <a:srgbClr val="CF0F32"/>
                </a:solidFill>
              </a:rPr>
              <a:t> ++</a:t>
            </a:r>
          </a:p>
          <a:p>
            <a:r>
              <a:rPr lang="en-US" sz="2000" dirty="0" smtClean="0">
                <a:solidFill>
                  <a:srgbClr val="008000"/>
                </a:solidFill>
              </a:rPr>
              <a:t>Posted on IS:</a:t>
            </a:r>
          </a:p>
          <a:p>
            <a:pPr lvl="1"/>
            <a:r>
              <a:rPr lang="en-US" sz="1800" i="1" dirty="0" smtClean="0"/>
              <a:t>Global Risks 2035</a:t>
            </a:r>
            <a:r>
              <a:rPr lang="en-US" sz="1800" dirty="0" smtClean="0"/>
              <a:t>, Atlantic Council, November 2016</a:t>
            </a:r>
          </a:p>
          <a:p>
            <a:pPr lvl="1"/>
            <a:r>
              <a:rPr lang="en-US" sz="1800" i="1" dirty="0" smtClean="0"/>
              <a:t>Global Trends 2035</a:t>
            </a:r>
            <a:r>
              <a:rPr lang="en-US" sz="1800" dirty="0" smtClean="0"/>
              <a:t>, National Intelligence Council, January 2017</a:t>
            </a:r>
          </a:p>
          <a:p>
            <a:pPr lvl="1"/>
            <a:r>
              <a:rPr lang="en-US" sz="1800" dirty="0" smtClean="0"/>
              <a:t>Bellamy, </a:t>
            </a:r>
            <a:r>
              <a:rPr lang="en-US" sz="1800" i="1" dirty="0" smtClean="0"/>
              <a:t>Responsibility to Protect</a:t>
            </a:r>
          </a:p>
          <a:p>
            <a:pPr lvl="1"/>
            <a:r>
              <a:rPr lang="en-US" sz="1800" dirty="0" smtClean="0"/>
              <a:t>Greg &amp; Diehl, </a:t>
            </a:r>
            <a:r>
              <a:rPr lang="en-US" sz="1800" i="1" dirty="0" smtClean="0"/>
              <a:t>Peacekeeping-Peacemaking Dilemma</a:t>
            </a:r>
          </a:p>
          <a:p>
            <a:r>
              <a:rPr lang="en-US" sz="2000" dirty="0" smtClean="0">
                <a:solidFill>
                  <a:srgbClr val="000090"/>
                </a:solidFill>
              </a:rPr>
              <a:t>Internet Links</a:t>
            </a:r>
          </a:p>
          <a:p>
            <a:pPr lvl="1"/>
            <a:r>
              <a:rPr lang="en-US" sz="1800" dirty="0" smtClean="0"/>
              <a:t>UN Documents (UN Charter &amp; Responsibility to Protect)</a:t>
            </a:r>
          </a:p>
          <a:p>
            <a:pPr lvl="1"/>
            <a:endParaRPr lang="en-US" sz="1800" dirty="0">
              <a:solidFill>
                <a:srgbClr val="008000"/>
              </a:solidFill>
            </a:endParaRPr>
          </a:p>
          <a:p>
            <a:endParaRPr lang="en-US" sz="2000" dirty="0"/>
          </a:p>
        </p:txBody>
      </p:sp>
    </p:spTree>
    <p:extLst>
      <p:ext uri="{BB962C8B-B14F-4D97-AF65-F5344CB8AC3E}">
        <p14:creationId xmlns:p14="http://schemas.microsoft.com/office/powerpoint/2010/main" val="2012001564"/>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
        <p:nvSpPr>
          <p:cNvPr id="3" name="Content Placeholder 2"/>
          <p:cNvSpPr>
            <a:spLocks noGrp="1"/>
          </p:cNvSpPr>
          <p:nvPr>
            <p:ph idx="1"/>
          </p:nvPr>
        </p:nvSpPr>
        <p:spPr/>
        <p:txBody>
          <a:bodyPr>
            <a:noAutofit/>
          </a:bodyPr>
          <a:lstStyle/>
          <a:p>
            <a:r>
              <a:rPr lang="en-US" dirty="0" smtClean="0"/>
              <a:t>2006 </a:t>
            </a:r>
            <a:r>
              <a:rPr lang="mr-IN" dirty="0" smtClean="0"/>
              <a:t>–</a:t>
            </a:r>
            <a:r>
              <a:rPr lang="en-US" dirty="0" smtClean="0"/>
              <a:t> UNSCR 1706 re Darfur</a:t>
            </a:r>
          </a:p>
          <a:p>
            <a:pPr lvl="1"/>
            <a:r>
              <a:rPr lang="en-US" dirty="0" smtClean="0"/>
              <a:t>Support for African Union efforts</a:t>
            </a:r>
          </a:p>
          <a:p>
            <a:pPr lvl="1"/>
            <a:r>
              <a:rPr lang="en-US" dirty="0" smtClean="0"/>
              <a:t>Support implementation of Darfur Peace Agreement</a:t>
            </a:r>
          </a:p>
          <a:p>
            <a:pPr lvl="1"/>
            <a:r>
              <a:rPr lang="en-US" dirty="0" smtClean="0"/>
              <a:t>Added 17,300 troops &amp; 3,300 civilians to UNMIS</a:t>
            </a:r>
          </a:p>
          <a:p>
            <a:pPr lvl="2"/>
            <a:r>
              <a:rPr lang="mr-IN" dirty="0" smtClean="0">
                <a:solidFill>
                  <a:srgbClr val="000090"/>
                </a:solidFill>
              </a:rPr>
              <a:t>…</a:t>
            </a:r>
            <a:r>
              <a:rPr lang="en-US" dirty="0" smtClean="0">
                <a:solidFill>
                  <a:srgbClr val="000090"/>
                </a:solidFill>
              </a:rPr>
              <a:t> to monitor and verify implementation </a:t>
            </a:r>
            <a:r>
              <a:rPr lang="mr-IN" dirty="0" smtClean="0">
                <a:solidFill>
                  <a:srgbClr val="000090"/>
                </a:solidFill>
              </a:rPr>
              <a:t>…</a:t>
            </a:r>
            <a:endParaRPr lang="en-US" dirty="0" smtClean="0">
              <a:solidFill>
                <a:srgbClr val="000090"/>
              </a:solidFill>
            </a:endParaRPr>
          </a:p>
          <a:p>
            <a:pPr lvl="2"/>
            <a:r>
              <a:rPr lang="mr-IN" dirty="0" smtClean="0">
                <a:solidFill>
                  <a:srgbClr val="000090"/>
                </a:solidFill>
              </a:rPr>
              <a:t>…</a:t>
            </a:r>
            <a:r>
              <a:rPr lang="en-US" dirty="0" smtClean="0">
                <a:solidFill>
                  <a:srgbClr val="000090"/>
                </a:solidFill>
              </a:rPr>
              <a:t> to observe and monitor	movements of armed groups </a:t>
            </a:r>
            <a:r>
              <a:rPr lang="mr-IN" dirty="0" smtClean="0">
                <a:solidFill>
                  <a:srgbClr val="000090"/>
                </a:solidFill>
              </a:rPr>
              <a:t>…</a:t>
            </a:r>
            <a:endParaRPr lang="en-US" dirty="0" smtClean="0">
              <a:solidFill>
                <a:srgbClr val="000090"/>
              </a:solidFill>
            </a:endParaRPr>
          </a:p>
          <a:p>
            <a:pPr lvl="2"/>
            <a:r>
              <a:rPr lang="mr-IN" dirty="0" smtClean="0">
                <a:solidFill>
                  <a:srgbClr val="000090"/>
                </a:solidFill>
              </a:rPr>
              <a:t>…</a:t>
            </a:r>
            <a:r>
              <a:rPr lang="en-US" dirty="0" smtClean="0">
                <a:solidFill>
                  <a:srgbClr val="000090"/>
                </a:solidFill>
              </a:rPr>
              <a:t> to investigate violations </a:t>
            </a:r>
            <a:r>
              <a:rPr lang="mr-IN" dirty="0" smtClean="0">
                <a:solidFill>
                  <a:srgbClr val="000090"/>
                </a:solidFill>
              </a:rPr>
              <a:t>…</a:t>
            </a:r>
            <a:endParaRPr lang="en-US" dirty="0" smtClean="0">
              <a:solidFill>
                <a:srgbClr val="000090"/>
              </a:solidFill>
            </a:endParaRPr>
          </a:p>
          <a:p>
            <a:pPr lvl="2"/>
            <a:r>
              <a:rPr lang="mr-IN" dirty="0" smtClean="0">
                <a:solidFill>
                  <a:srgbClr val="000090"/>
                </a:solidFill>
              </a:rPr>
              <a:t>…</a:t>
            </a:r>
            <a:r>
              <a:rPr lang="en-US" dirty="0" smtClean="0">
                <a:solidFill>
                  <a:srgbClr val="000090"/>
                </a:solidFill>
              </a:rPr>
              <a:t> to maintain a presence </a:t>
            </a:r>
            <a:r>
              <a:rPr lang="mr-IN" dirty="0" smtClean="0">
                <a:solidFill>
                  <a:srgbClr val="000090"/>
                </a:solidFill>
              </a:rPr>
              <a:t>…</a:t>
            </a:r>
            <a:endParaRPr lang="en-US" dirty="0" smtClean="0">
              <a:solidFill>
                <a:srgbClr val="000090"/>
              </a:solidFill>
            </a:endParaRPr>
          </a:p>
          <a:p>
            <a:pPr lvl="2"/>
            <a:r>
              <a:rPr lang="mr-IN" dirty="0" smtClean="0">
                <a:solidFill>
                  <a:srgbClr val="000090"/>
                </a:solidFill>
              </a:rPr>
              <a:t>…</a:t>
            </a:r>
            <a:r>
              <a:rPr lang="en-US" dirty="0" smtClean="0">
                <a:solidFill>
                  <a:srgbClr val="000090"/>
                </a:solidFill>
              </a:rPr>
              <a:t> to assist </a:t>
            </a:r>
            <a:r>
              <a:rPr lang="mr-IN" dirty="0" smtClean="0">
                <a:solidFill>
                  <a:srgbClr val="000090"/>
                </a:solidFill>
              </a:rPr>
              <a:t>…</a:t>
            </a:r>
            <a:endParaRPr lang="en-US" dirty="0" smtClean="0">
              <a:solidFill>
                <a:srgbClr val="000090"/>
              </a:solidFill>
            </a:endParaRPr>
          </a:p>
          <a:p>
            <a:pPr lvl="2"/>
            <a:endParaRPr lang="en-US" dirty="0" smtClean="0"/>
          </a:p>
          <a:p>
            <a:pPr lvl="2"/>
            <a:endParaRPr lang="en-US" dirty="0" smtClean="0"/>
          </a:p>
          <a:p>
            <a:pPr lvl="2"/>
            <a:endParaRPr lang="en-US" dirty="0"/>
          </a:p>
        </p:txBody>
      </p:sp>
    </p:spTree>
    <p:extLst>
      <p:ext uri="{BB962C8B-B14F-4D97-AF65-F5344CB8AC3E}">
        <p14:creationId xmlns:p14="http://schemas.microsoft.com/office/powerpoint/2010/main" val="1590871642"/>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Libya 2011</a:t>
            </a:r>
            <a:endParaRPr lang="en-US" dirty="0"/>
          </a:p>
        </p:txBody>
      </p:sp>
      <p:sp>
        <p:nvSpPr>
          <p:cNvPr id="3" name="Content Placeholder 2"/>
          <p:cNvSpPr>
            <a:spLocks noGrp="1"/>
          </p:cNvSpPr>
          <p:nvPr>
            <p:ph idx="1"/>
          </p:nvPr>
        </p:nvSpPr>
        <p:spPr>
          <a:xfrm>
            <a:off x="739775" y="2772813"/>
            <a:ext cx="7662864" cy="3557876"/>
          </a:xfrm>
        </p:spPr>
        <p:txBody>
          <a:bodyPr>
            <a:noAutofit/>
          </a:bodyPr>
          <a:lstStyle/>
          <a:p>
            <a:r>
              <a:rPr lang="en-US" sz="2000" dirty="0" smtClean="0"/>
              <a:t>UNSC Resolution 1973:</a:t>
            </a:r>
          </a:p>
          <a:p>
            <a:pPr lvl="1"/>
            <a:r>
              <a:rPr lang="en-US" sz="1800" dirty="0" smtClean="0">
                <a:solidFill>
                  <a:srgbClr val="000090"/>
                </a:solidFill>
              </a:rPr>
              <a:t>“Deploring the failure of the Libyan authorities to comply ...”</a:t>
            </a:r>
          </a:p>
          <a:p>
            <a:pPr lvl="1"/>
            <a:r>
              <a:rPr lang="en-US" sz="1800" dirty="0" smtClean="0">
                <a:solidFill>
                  <a:srgbClr val="000090"/>
                </a:solidFill>
              </a:rPr>
              <a:t>“Reiterating the responsibility of the Libyan authorities to protect the Libyan population ...”</a:t>
            </a:r>
          </a:p>
          <a:p>
            <a:pPr lvl="1"/>
            <a:r>
              <a:rPr lang="en-US" sz="1800" dirty="0" smtClean="0">
                <a:solidFill>
                  <a:srgbClr val="008000"/>
                </a:solidFill>
              </a:rPr>
              <a:t>Acting under Chapter VII</a:t>
            </a:r>
          </a:p>
          <a:p>
            <a:pPr lvl="2"/>
            <a:r>
              <a:rPr lang="en-US" dirty="0" smtClean="0"/>
              <a:t>“Authorizes ... To take all necessary measures ... </a:t>
            </a:r>
            <a:r>
              <a:rPr lang="en-US" dirty="0" smtClean="0">
                <a:solidFill>
                  <a:srgbClr val="A20000"/>
                </a:solidFill>
              </a:rPr>
              <a:t>to protect civilians and civilian populated areas </a:t>
            </a:r>
          </a:p>
          <a:p>
            <a:pPr lvl="2"/>
            <a:r>
              <a:rPr lang="en-US" dirty="0" smtClean="0">
                <a:solidFill>
                  <a:srgbClr val="A20000"/>
                </a:solidFill>
              </a:rPr>
              <a:t>“... while excluding a foreign occupation force</a:t>
            </a:r>
            <a:r>
              <a:rPr lang="en-US" dirty="0" smtClean="0"/>
              <a:t> ....”</a:t>
            </a:r>
          </a:p>
          <a:p>
            <a:pPr lvl="2"/>
            <a:r>
              <a:rPr lang="en-US" dirty="0" smtClean="0"/>
              <a:t>Enforce no fly zone ... Enforce arms embargo ... Ban on flights ... Freeze assets ... Restrict travel</a:t>
            </a:r>
          </a:p>
        </p:txBody>
      </p:sp>
    </p:spTree>
    <p:extLst>
      <p:ext uri="{BB962C8B-B14F-4D97-AF65-F5344CB8AC3E}">
        <p14:creationId xmlns:p14="http://schemas.microsoft.com/office/powerpoint/2010/main" val="99388400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cases</a:t>
            </a:r>
            <a:endParaRPr lang="en-US" dirty="0"/>
          </a:p>
        </p:txBody>
      </p:sp>
      <p:sp>
        <p:nvSpPr>
          <p:cNvPr id="3" name="Content Placeholder 2"/>
          <p:cNvSpPr>
            <a:spLocks noGrp="1"/>
          </p:cNvSpPr>
          <p:nvPr>
            <p:ph idx="1"/>
          </p:nvPr>
        </p:nvSpPr>
        <p:spPr/>
        <p:txBody>
          <a:bodyPr>
            <a:normAutofit/>
          </a:bodyPr>
          <a:lstStyle/>
          <a:p>
            <a:r>
              <a:rPr lang="en-US" dirty="0" smtClean="0"/>
              <a:t>C</a:t>
            </a:r>
            <a:r>
              <a:rPr lang="sk-SK" sz="2400" dirty="0">
                <a:solidFill>
                  <a:srgbClr val="3E1757"/>
                </a:solidFill>
                <a:latin typeface="Cambria"/>
              </a:rPr>
              <a:t>ô</a:t>
            </a:r>
            <a:r>
              <a:rPr lang="en-US" dirty="0" smtClean="0"/>
              <a:t>te d’Ivoire (2011)</a:t>
            </a:r>
          </a:p>
          <a:p>
            <a:pPr lvl="1"/>
            <a:r>
              <a:rPr lang="en-US" dirty="0" smtClean="0"/>
              <a:t>Cite Chapter VII authority</a:t>
            </a:r>
          </a:p>
          <a:p>
            <a:pPr lvl="1"/>
            <a:r>
              <a:rPr lang="en-US" dirty="0" smtClean="0"/>
              <a:t>Former President transferred to Int’l Criminal Court (ICC)</a:t>
            </a:r>
          </a:p>
          <a:p>
            <a:r>
              <a:rPr lang="en-US" dirty="0" smtClean="0"/>
              <a:t>South Sudan (2011)</a:t>
            </a:r>
          </a:p>
          <a:p>
            <a:pPr lvl="1"/>
            <a:r>
              <a:rPr lang="en-US" dirty="0" smtClean="0"/>
              <a:t>Cite Chapter VII authority</a:t>
            </a:r>
          </a:p>
          <a:p>
            <a:pPr lvl="1"/>
            <a:r>
              <a:rPr lang="en-US" dirty="0" smtClean="0"/>
              <a:t>Peacekeeping mission to protect civilians</a:t>
            </a:r>
          </a:p>
          <a:p>
            <a:r>
              <a:rPr lang="en-US" dirty="0" smtClean="0"/>
              <a:t>Yemen (2011) </a:t>
            </a:r>
            <a:r>
              <a:rPr lang="mr-IN" dirty="0" smtClean="0"/>
              <a:t>–</a:t>
            </a:r>
            <a:r>
              <a:rPr lang="en-US" dirty="0" smtClean="0"/>
              <a:t> no Chapter VII</a:t>
            </a:r>
          </a:p>
          <a:p>
            <a:r>
              <a:rPr lang="en-US" dirty="0" smtClean="0"/>
              <a:t>Central African Republic (2013) </a:t>
            </a:r>
            <a:r>
              <a:rPr lang="mr-IN" dirty="0" smtClean="0"/>
              <a:t>–</a:t>
            </a:r>
            <a:r>
              <a:rPr lang="en-US" dirty="0" smtClean="0"/>
              <a:t> admonished authorities </a:t>
            </a:r>
            <a:endParaRPr lang="en-US" dirty="0"/>
          </a:p>
        </p:txBody>
      </p:sp>
    </p:spTree>
    <p:extLst>
      <p:ext uri="{BB962C8B-B14F-4D97-AF65-F5344CB8AC3E}">
        <p14:creationId xmlns:p14="http://schemas.microsoft.com/office/powerpoint/2010/main" val="1849921303"/>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Syria?</a:t>
            </a:r>
            <a:endParaRPr lang="en-US" dirty="0"/>
          </a:p>
        </p:txBody>
      </p:sp>
      <p:sp>
        <p:nvSpPr>
          <p:cNvPr id="3" name="Content Placeholder 2"/>
          <p:cNvSpPr>
            <a:spLocks noGrp="1"/>
          </p:cNvSpPr>
          <p:nvPr>
            <p:ph idx="1"/>
          </p:nvPr>
        </p:nvSpPr>
        <p:spPr/>
        <p:txBody>
          <a:bodyPr/>
          <a:lstStyle/>
          <a:p>
            <a:r>
              <a:rPr lang="en-US" dirty="0" smtClean="0"/>
              <a:t>What is the </a:t>
            </a:r>
            <a:r>
              <a:rPr lang="en-US" dirty="0" smtClean="0">
                <a:solidFill>
                  <a:srgbClr val="008000"/>
                </a:solidFill>
              </a:rPr>
              <a:t>AUTHORITY</a:t>
            </a:r>
            <a:r>
              <a:rPr lang="en-US" dirty="0" smtClean="0"/>
              <a:t> of the Security Council?</a:t>
            </a:r>
          </a:p>
          <a:p>
            <a:r>
              <a:rPr lang="en-US" dirty="0" smtClean="0"/>
              <a:t>What is the </a:t>
            </a:r>
            <a:r>
              <a:rPr lang="en-US" dirty="0" smtClean="0">
                <a:solidFill>
                  <a:srgbClr val="CF0F32"/>
                </a:solidFill>
              </a:rPr>
              <a:t>RESPONSIBILITY</a:t>
            </a:r>
            <a:r>
              <a:rPr lang="en-US" dirty="0" smtClean="0"/>
              <a:t> of the Security Council?</a:t>
            </a:r>
          </a:p>
          <a:p>
            <a:endParaRPr lang="en-US" dirty="0" smtClean="0"/>
          </a:p>
          <a:p>
            <a:r>
              <a:rPr lang="en-US" sz="1800" i="1" dirty="0" smtClean="0"/>
              <a:t>“In </a:t>
            </a:r>
            <a:r>
              <a:rPr lang="en-US" sz="1800" i="1" dirty="0"/>
              <a:t>this context, </a:t>
            </a:r>
            <a:r>
              <a:rPr lang="en-US" sz="1800" i="1" dirty="0">
                <a:solidFill>
                  <a:srgbClr val="CF0F32"/>
                </a:solidFill>
              </a:rPr>
              <a:t>we are prepared to take collective action</a:t>
            </a:r>
            <a:r>
              <a:rPr lang="en-US" sz="1800" i="1" dirty="0"/>
              <a:t>, in a </a:t>
            </a:r>
            <a:r>
              <a:rPr lang="en-US" sz="1800" i="1" dirty="0">
                <a:solidFill>
                  <a:srgbClr val="008000"/>
                </a:solidFill>
              </a:rPr>
              <a:t>timely and decisive manner</a:t>
            </a:r>
            <a:r>
              <a:rPr lang="en-US" sz="1800" i="1" dirty="0"/>
              <a:t>, through the </a:t>
            </a:r>
            <a:r>
              <a:rPr lang="en-US" sz="1800" i="1" dirty="0">
                <a:solidFill>
                  <a:srgbClr val="0000FF"/>
                </a:solidFill>
              </a:rPr>
              <a:t>Security Council</a:t>
            </a:r>
            <a:r>
              <a:rPr lang="en-US" sz="1800" i="1" dirty="0"/>
              <a:t>, in accordance with the Charter, </a:t>
            </a:r>
            <a:r>
              <a:rPr lang="en-US" sz="1800" i="1" dirty="0">
                <a:solidFill>
                  <a:srgbClr val="000090"/>
                </a:solidFill>
              </a:rPr>
              <a:t>including </a:t>
            </a:r>
            <a:r>
              <a:rPr lang="en-US" sz="1800" i="1" dirty="0">
                <a:solidFill>
                  <a:srgbClr val="0000FF"/>
                </a:solidFill>
              </a:rPr>
              <a:t>Chapter VII</a:t>
            </a:r>
            <a:r>
              <a:rPr lang="en-US" sz="1800" i="1" dirty="0"/>
              <a:t>, on a </a:t>
            </a:r>
            <a:r>
              <a:rPr lang="en-US" sz="1800" i="1" dirty="0">
                <a:solidFill>
                  <a:srgbClr val="CF0F32"/>
                </a:solidFill>
              </a:rPr>
              <a:t>case-by-case </a:t>
            </a:r>
            <a:r>
              <a:rPr lang="en-US" sz="1800" i="1" dirty="0" smtClean="0">
                <a:solidFill>
                  <a:srgbClr val="CF0F32"/>
                </a:solidFill>
              </a:rPr>
              <a:t>basis </a:t>
            </a:r>
            <a:r>
              <a:rPr lang="mr-IN" sz="1800" i="1" dirty="0" smtClean="0">
                <a:solidFill>
                  <a:srgbClr val="CF0F32"/>
                </a:solidFill>
              </a:rPr>
              <a:t>…</a:t>
            </a:r>
            <a:r>
              <a:rPr lang="en-US" sz="1800" i="1" dirty="0" smtClean="0">
                <a:solidFill>
                  <a:srgbClr val="CF0F32"/>
                </a:solidFill>
              </a:rPr>
              <a:t>”</a:t>
            </a:r>
            <a:endParaRPr lang="en-US" sz="1800" i="1" dirty="0" smtClean="0"/>
          </a:p>
          <a:p>
            <a:endParaRPr lang="en-US" dirty="0" smtClean="0"/>
          </a:p>
          <a:p>
            <a:r>
              <a:rPr lang="en-US" dirty="0" smtClean="0"/>
              <a:t>Do others have a responsibility when UNSC does not act?</a:t>
            </a:r>
            <a:endParaRPr lang="en-US" dirty="0"/>
          </a:p>
        </p:txBody>
      </p:sp>
    </p:spTree>
    <p:extLst>
      <p:ext uri="{BB962C8B-B14F-4D97-AF65-F5344CB8AC3E}">
        <p14:creationId xmlns:p14="http://schemas.microsoft.com/office/powerpoint/2010/main" val="3326059665"/>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Look ahead to </a:t>
            </a:r>
            <a:r>
              <a:rPr lang="en-US" dirty="0" smtClean="0"/>
              <a:t>Tuesday, 25.4</a:t>
            </a:r>
            <a:endParaRPr lang="en-US" dirty="0"/>
          </a:p>
        </p:txBody>
      </p:sp>
      <p:sp>
        <p:nvSpPr>
          <p:cNvPr id="3" name="Content Placeholder 2"/>
          <p:cNvSpPr>
            <a:spLocks noGrp="1"/>
          </p:cNvSpPr>
          <p:nvPr>
            <p:ph idx="1"/>
          </p:nvPr>
        </p:nvSpPr>
        <p:spPr>
          <a:xfrm>
            <a:off x="739775" y="2770094"/>
            <a:ext cx="7947025" cy="3451332"/>
          </a:xfrm>
        </p:spPr>
        <p:txBody>
          <a:bodyPr>
            <a:noAutofit/>
          </a:bodyPr>
          <a:lstStyle/>
          <a:p>
            <a:r>
              <a:rPr lang="en-US" sz="2000" dirty="0" smtClean="0">
                <a:solidFill>
                  <a:srgbClr val="CF0F32"/>
                </a:solidFill>
              </a:rPr>
              <a:t>Peacekeeping </a:t>
            </a:r>
            <a:r>
              <a:rPr lang="mr-IN" sz="2000" dirty="0" smtClean="0">
                <a:solidFill>
                  <a:srgbClr val="CF0F32"/>
                </a:solidFill>
              </a:rPr>
              <a:t>–</a:t>
            </a:r>
            <a:r>
              <a:rPr lang="en-US" sz="2000" dirty="0" smtClean="0">
                <a:solidFill>
                  <a:srgbClr val="CF0F32"/>
                </a:solidFill>
              </a:rPr>
              <a:t> Peacemaking </a:t>
            </a:r>
            <a:r>
              <a:rPr lang="mr-IN" sz="2000" dirty="0" smtClean="0">
                <a:solidFill>
                  <a:srgbClr val="CF0F32"/>
                </a:solidFill>
              </a:rPr>
              <a:t>–</a:t>
            </a:r>
            <a:r>
              <a:rPr lang="en-US" sz="2000" dirty="0" smtClean="0">
                <a:solidFill>
                  <a:srgbClr val="CF0F32"/>
                </a:solidFill>
              </a:rPr>
              <a:t> Peace Enforcement - Peacebuilding</a:t>
            </a:r>
            <a:endParaRPr lang="en-US" sz="2000" i="1" dirty="0" smtClean="0">
              <a:solidFill>
                <a:srgbClr val="008000"/>
              </a:solidFill>
            </a:endParaRPr>
          </a:p>
          <a:p>
            <a:pPr lvl="1"/>
            <a:r>
              <a:rPr lang="en-US" sz="1800" i="1" dirty="0">
                <a:solidFill>
                  <a:srgbClr val="000090"/>
                </a:solidFill>
              </a:rPr>
              <a:t>Overview of UN </a:t>
            </a:r>
            <a:r>
              <a:rPr lang="en-US" sz="1800" i="1" dirty="0" smtClean="0">
                <a:solidFill>
                  <a:srgbClr val="000090"/>
                </a:solidFill>
              </a:rPr>
              <a:t>Peacekeeping</a:t>
            </a:r>
            <a:r>
              <a:rPr lang="en-US" sz="1800" i="1" dirty="0">
                <a:solidFill>
                  <a:srgbClr val="000090"/>
                </a:solidFill>
              </a:rPr>
              <a:t> </a:t>
            </a:r>
            <a:r>
              <a:rPr lang="en-US" sz="1800" i="1" dirty="0" smtClean="0">
                <a:solidFill>
                  <a:srgbClr val="008000"/>
                </a:solidFill>
              </a:rPr>
              <a:t>[UN website, internet link]</a:t>
            </a:r>
            <a:endParaRPr lang="en-US" sz="1800" i="1" dirty="0">
              <a:solidFill>
                <a:srgbClr val="008000"/>
              </a:solidFill>
            </a:endParaRPr>
          </a:p>
          <a:p>
            <a:pPr lvl="1"/>
            <a:r>
              <a:rPr lang="en-US" sz="1800" dirty="0">
                <a:solidFill>
                  <a:srgbClr val="000090"/>
                </a:solidFill>
              </a:rPr>
              <a:t>Grieg &amp; Diehl, </a:t>
            </a:r>
            <a:r>
              <a:rPr lang="en-US" sz="1800" dirty="0" smtClean="0">
                <a:solidFill>
                  <a:srgbClr val="000090"/>
                </a:solidFill>
              </a:rPr>
              <a:t>“</a:t>
            </a:r>
            <a:r>
              <a:rPr lang="en-US" sz="1800" i="1" dirty="0" smtClean="0">
                <a:solidFill>
                  <a:srgbClr val="000090"/>
                </a:solidFill>
              </a:rPr>
              <a:t>The </a:t>
            </a:r>
            <a:r>
              <a:rPr lang="en-US" sz="1800" i="1" dirty="0">
                <a:solidFill>
                  <a:srgbClr val="000090"/>
                </a:solidFill>
              </a:rPr>
              <a:t>Peacekeeping-Peacemaking Dilemma</a:t>
            </a:r>
            <a:r>
              <a:rPr lang="en-US" sz="1800" dirty="0" smtClean="0">
                <a:solidFill>
                  <a:srgbClr val="000090"/>
                </a:solidFill>
              </a:rPr>
              <a:t>,” </a:t>
            </a:r>
            <a:r>
              <a:rPr lang="en-US" sz="1800" i="1" dirty="0" smtClean="0"/>
              <a:t>International </a:t>
            </a:r>
            <a:r>
              <a:rPr lang="en-US" sz="1800" i="1" dirty="0"/>
              <a:t>Studies Quarterly,</a:t>
            </a:r>
            <a:r>
              <a:rPr lang="en-US" sz="1800" dirty="0"/>
              <a:t> December 2005 </a:t>
            </a:r>
            <a:r>
              <a:rPr lang="en-US" sz="1800" i="1" dirty="0">
                <a:solidFill>
                  <a:srgbClr val="008000"/>
                </a:solidFill>
              </a:rPr>
              <a:t>[posted in IS]</a:t>
            </a:r>
          </a:p>
          <a:p>
            <a:r>
              <a:rPr lang="en-US" sz="2000" i="1" dirty="0" smtClean="0">
                <a:solidFill>
                  <a:srgbClr val="008000"/>
                </a:solidFill>
              </a:rPr>
              <a:t>Stand by for email on next week’s </a:t>
            </a:r>
            <a:r>
              <a:rPr lang="en-US" sz="2000" i="1" dirty="0" smtClean="0">
                <a:solidFill>
                  <a:srgbClr val="CF0F32"/>
                </a:solidFill>
              </a:rPr>
              <a:t>crisis simulation</a:t>
            </a:r>
          </a:p>
          <a:p>
            <a:r>
              <a:rPr lang="en-US" sz="2000" i="1" dirty="0" smtClean="0">
                <a:solidFill>
                  <a:srgbClr val="008000"/>
                </a:solidFill>
              </a:rPr>
              <a:t>Start work within your </a:t>
            </a:r>
            <a:r>
              <a:rPr lang="en-US" sz="2000" i="1" dirty="0" smtClean="0">
                <a:solidFill>
                  <a:srgbClr val="CF0F32"/>
                </a:solidFill>
              </a:rPr>
              <a:t>case study </a:t>
            </a:r>
            <a:r>
              <a:rPr lang="en-US" sz="2000" i="1" dirty="0" smtClean="0">
                <a:solidFill>
                  <a:srgbClr val="008000"/>
                </a:solidFill>
              </a:rPr>
              <a:t>team</a:t>
            </a:r>
          </a:p>
          <a:p>
            <a:r>
              <a:rPr lang="en-US" sz="2000" i="1" dirty="0" smtClean="0">
                <a:solidFill>
                  <a:srgbClr val="008000"/>
                </a:solidFill>
              </a:rPr>
              <a:t>Note Essay #1 due Tuesday, 25 April:</a:t>
            </a:r>
          </a:p>
          <a:p>
            <a:pPr lvl="1"/>
            <a:r>
              <a:rPr lang="en-US" sz="1800" i="1" dirty="0"/>
              <a:t>The changing nature of conflict in the 21</a:t>
            </a:r>
            <a:r>
              <a:rPr lang="en-US" sz="1800" i="1" baseline="30000" dirty="0"/>
              <a:t>st</a:t>
            </a:r>
            <a:r>
              <a:rPr lang="en-US" sz="1800" i="1" dirty="0"/>
              <a:t> century has led to a new concept of “responsibility to protect,” which directly challenges the traditional view of state sovereignty.  </a:t>
            </a:r>
            <a:r>
              <a:rPr lang="en-US" sz="1800" i="1" dirty="0">
                <a:solidFill>
                  <a:srgbClr val="CF0F32"/>
                </a:solidFill>
              </a:rPr>
              <a:t>Explain and assess this argument</a:t>
            </a:r>
            <a:r>
              <a:rPr lang="en-US" sz="1800" i="1" dirty="0"/>
              <a:t>.</a:t>
            </a:r>
            <a:r>
              <a:rPr lang="en-US" sz="1800" dirty="0"/>
              <a:t> </a:t>
            </a:r>
            <a:r>
              <a:rPr lang="en-US" sz="1800" dirty="0" smtClean="0">
                <a:solidFill>
                  <a:srgbClr val="008000"/>
                </a:solidFill>
              </a:rPr>
              <a:t> </a:t>
            </a:r>
            <a:endParaRPr lang="en-US" sz="1800" dirty="0">
              <a:solidFill>
                <a:srgbClr val="008000"/>
              </a:solidFill>
            </a:endParaRPr>
          </a:p>
        </p:txBody>
      </p:sp>
    </p:spTree>
    <p:extLst>
      <p:ext uri="{BB962C8B-B14F-4D97-AF65-F5344CB8AC3E}">
        <p14:creationId xmlns:p14="http://schemas.microsoft.com/office/powerpoint/2010/main" val="390466171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92976"/>
            <a:ext cx="6400800" cy="2405794"/>
          </a:xfrm>
        </p:spPr>
        <p:txBody>
          <a:bodyPr/>
          <a:lstStyle/>
          <a:p>
            <a:r>
              <a:rPr lang="en-US" sz="4000" b="1" dirty="0" smtClean="0">
                <a:solidFill>
                  <a:srgbClr val="FFFF00"/>
                </a:solidFill>
              </a:rPr>
              <a:t>Peacekeeping</a:t>
            </a:r>
            <a:br>
              <a:rPr lang="en-US" sz="4000" b="1" dirty="0" smtClean="0">
                <a:solidFill>
                  <a:srgbClr val="FFFF00"/>
                </a:solidFill>
              </a:rPr>
            </a:br>
            <a:r>
              <a:rPr lang="en-US" sz="4000" b="1" dirty="0" smtClean="0">
                <a:solidFill>
                  <a:srgbClr val="FFFF00"/>
                </a:solidFill>
              </a:rPr>
              <a:t>Peacemaking</a:t>
            </a:r>
            <a:r>
              <a:rPr lang="en-US" sz="4000" b="1" dirty="0"/>
              <a:t/>
            </a:r>
            <a:br>
              <a:rPr lang="en-US" sz="4000" b="1" dirty="0"/>
            </a:br>
            <a:r>
              <a:rPr lang="en-US" sz="4000" b="1" dirty="0" smtClean="0">
                <a:solidFill>
                  <a:srgbClr val="FFFF00"/>
                </a:solidFill>
              </a:rPr>
              <a:t>Peace Enforcement</a:t>
            </a:r>
            <a:br>
              <a:rPr lang="en-US" sz="4000" b="1" dirty="0" smtClean="0">
                <a:solidFill>
                  <a:srgbClr val="FFFF00"/>
                </a:solidFill>
              </a:rPr>
            </a:br>
            <a:r>
              <a:rPr lang="en-US" sz="4000" b="1" dirty="0" smtClean="0">
                <a:solidFill>
                  <a:srgbClr val="FFFF00"/>
                </a:solidFill>
              </a:rPr>
              <a:t>Peace Building</a:t>
            </a:r>
            <a:endParaRPr lang="en-US" sz="4000" b="1" i="1" dirty="0">
              <a:solidFill>
                <a:srgbClr val="FFFF00"/>
              </a:solidFill>
            </a:endParaRPr>
          </a:p>
        </p:txBody>
      </p:sp>
      <p:sp>
        <p:nvSpPr>
          <p:cNvPr id="3" name="Subtitle 2"/>
          <p:cNvSpPr>
            <a:spLocks noGrp="1"/>
          </p:cNvSpPr>
          <p:nvPr>
            <p:ph type="body" idx="1"/>
          </p:nvPr>
        </p:nvSpPr>
        <p:spPr/>
        <p:txBody>
          <a:bodyPr>
            <a:normAutofit/>
          </a:bodyPr>
          <a:lstStyle/>
          <a:p>
            <a:r>
              <a:rPr lang="en-US" sz="2400" dirty="0" smtClean="0"/>
              <a:t>Session </a:t>
            </a:r>
            <a:r>
              <a:rPr lang="en-US" dirty="0" smtClean="0"/>
              <a:t>5</a:t>
            </a:r>
            <a:endParaRPr lang="en-US" sz="2400" dirty="0" smtClean="0"/>
          </a:p>
          <a:p>
            <a:r>
              <a:rPr lang="en-US" dirty="0" smtClean="0"/>
              <a:t>Tuesday, 25 April</a:t>
            </a:r>
            <a:endParaRPr lang="en-US" sz="2400" dirty="0"/>
          </a:p>
        </p:txBody>
      </p:sp>
    </p:spTree>
    <p:extLst>
      <p:ext uri="{BB962C8B-B14F-4D97-AF65-F5344CB8AC3E}">
        <p14:creationId xmlns:p14="http://schemas.microsoft.com/office/powerpoint/2010/main" val="2738207467"/>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Definitions</a:t>
            </a:r>
            <a:endParaRPr lang="en-US" dirty="0"/>
          </a:p>
        </p:txBody>
      </p:sp>
      <p:sp>
        <p:nvSpPr>
          <p:cNvPr id="5" name="Content Placeholder 4"/>
          <p:cNvSpPr>
            <a:spLocks noGrp="1"/>
          </p:cNvSpPr>
          <p:nvPr>
            <p:ph idx="1"/>
          </p:nvPr>
        </p:nvSpPr>
        <p:spPr/>
        <p:txBody>
          <a:bodyPr>
            <a:noAutofit/>
          </a:bodyPr>
          <a:lstStyle/>
          <a:p>
            <a:r>
              <a:rPr lang="en-US" sz="2000" dirty="0" smtClean="0"/>
              <a:t>Peace keeping </a:t>
            </a:r>
            <a:r>
              <a:rPr lang="mr-IN" sz="2000" dirty="0" smtClean="0"/>
              <a:t>–</a:t>
            </a:r>
            <a:r>
              <a:rPr lang="en-US" sz="2000" dirty="0" smtClean="0"/>
              <a:t> following a truce</a:t>
            </a:r>
          </a:p>
          <a:p>
            <a:pPr lvl="1"/>
            <a:r>
              <a:rPr lang="en-US" sz="1800" dirty="0" smtClean="0">
                <a:solidFill>
                  <a:srgbClr val="000090"/>
                </a:solidFill>
              </a:rPr>
              <a:t>Protect civilians </a:t>
            </a:r>
            <a:r>
              <a:rPr lang="mr-IN" sz="1800" dirty="0" smtClean="0">
                <a:solidFill>
                  <a:srgbClr val="000090"/>
                </a:solidFill>
              </a:rPr>
              <a:t>…</a:t>
            </a:r>
            <a:r>
              <a:rPr lang="en-US" sz="1800" dirty="0" smtClean="0">
                <a:solidFill>
                  <a:srgbClr val="000090"/>
                </a:solidFill>
              </a:rPr>
              <a:t> disarmament, demobilization, reintegration </a:t>
            </a:r>
            <a:r>
              <a:rPr lang="mr-IN" sz="1800" dirty="0" smtClean="0">
                <a:solidFill>
                  <a:srgbClr val="000090"/>
                </a:solidFill>
              </a:rPr>
              <a:t>…</a:t>
            </a:r>
            <a:r>
              <a:rPr lang="en-US" sz="1800" dirty="0" smtClean="0">
                <a:solidFill>
                  <a:srgbClr val="000090"/>
                </a:solidFill>
              </a:rPr>
              <a:t> support elections rule of law, promote human rights</a:t>
            </a:r>
          </a:p>
          <a:p>
            <a:r>
              <a:rPr lang="en-US" sz="2000" dirty="0" smtClean="0"/>
              <a:t>Peace making </a:t>
            </a:r>
            <a:r>
              <a:rPr lang="mr-IN" sz="2000" dirty="0" smtClean="0"/>
              <a:t>–</a:t>
            </a:r>
            <a:r>
              <a:rPr lang="en-US" sz="2000" dirty="0" smtClean="0"/>
              <a:t> conflict in process</a:t>
            </a:r>
          </a:p>
          <a:p>
            <a:pPr lvl="1"/>
            <a:r>
              <a:rPr lang="en-US" sz="1800" dirty="0" smtClean="0">
                <a:solidFill>
                  <a:srgbClr val="000090"/>
                </a:solidFill>
              </a:rPr>
              <a:t>“Usually” diplomatic ~ “Good offices,” mediation, negotiations</a:t>
            </a:r>
          </a:p>
          <a:p>
            <a:r>
              <a:rPr lang="en-US" sz="2000" dirty="0" smtClean="0"/>
              <a:t>Peace enforcement </a:t>
            </a:r>
            <a:r>
              <a:rPr lang="mr-IN" sz="2000" dirty="0" smtClean="0"/>
              <a:t>–</a:t>
            </a:r>
            <a:r>
              <a:rPr lang="en-US" sz="2000" dirty="0" smtClean="0"/>
              <a:t> conflict is raging</a:t>
            </a:r>
          </a:p>
          <a:p>
            <a:pPr lvl="1"/>
            <a:r>
              <a:rPr lang="en-US" sz="1800" dirty="0" smtClean="0">
                <a:solidFill>
                  <a:srgbClr val="000090"/>
                </a:solidFill>
              </a:rPr>
              <a:t>Application of coercive measures ~ </a:t>
            </a:r>
            <a:r>
              <a:rPr lang="en-US" sz="1800" dirty="0" smtClean="0">
                <a:solidFill>
                  <a:srgbClr val="CF0F32"/>
                </a:solidFill>
              </a:rPr>
              <a:t>Chapter VII</a:t>
            </a:r>
          </a:p>
          <a:p>
            <a:r>
              <a:rPr lang="en-US" sz="2000" dirty="0" smtClean="0"/>
              <a:t>Peace building </a:t>
            </a:r>
            <a:r>
              <a:rPr lang="mr-IN" sz="2000" dirty="0" smtClean="0"/>
              <a:t>–</a:t>
            </a:r>
            <a:r>
              <a:rPr lang="en-US" sz="2000" dirty="0" smtClean="0"/>
              <a:t> after cessation of hostilities</a:t>
            </a:r>
            <a:endParaRPr lang="en-US" sz="1800" dirty="0" smtClean="0"/>
          </a:p>
          <a:p>
            <a:pPr lvl="1"/>
            <a:r>
              <a:rPr lang="en-US" sz="1800" dirty="0">
                <a:solidFill>
                  <a:srgbClr val="000090"/>
                </a:solidFill>
              </a:rPr>
              <a:t>L</a:t>
            </a:r>
            <a:r>
              <a:rPr lang="en-US" sz="1800" dirty="0" smtClean="0">
                <a:solidFill>
                  <a:srgbClr val="000090"/>
                </a:solidFill>
              </a:rPr>
              <a:t>ay basis for sustainable peace ~ long term, civil activities</a:t>
            </a:r>
          </a:p>
          <a:p>
            <a:pPr lvl="2"/>
            <a:r>
              <a:rPr lang="en-US" sz="1600" dirty="0" smtClean="0">
                <a:solidFill>
                  <a:srgbClr val="000090"/>
                </a:solidFill>
              </a:rPr>
              <a:t>Governance, economic development, democratization</a:t>
            </a:r>
          </a:p>
        </p:txBody>
      </p:sp>
    </p:spTree>
    <p:extLst>
      <p:ext uri="{BB962C8B-B14F-4D97-AF65-F5344CB8AC3E}">
        <p14:creationId xmlns:p14="http://schemas.microsoft.com/office/powerpoint/2010/main" val="3803665233"/>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Peacekeeping</a:t>
            </a:r>
            <a:endParaRPr lang="en-US" dirty="0"/>
          </a:p>
        </p:txBody>
      </p:sp>
      <p:sp>
        <p:nvSpPr>
          <p:cNvPr id="3" name="Content Placeholder 2"/>
          <p:cNvSpPr>
            <a:spLocks noGrp="1"/>
          </p:cNvSpPr>
          <p:nvPr>
            <p:ph idx="1"/>
          </p:nvPr>
        </p:nvSpPr>
        <p:spPr>
          <a:xfrm>
            <a:off x="739775" y="2770094"/>
            <a:ext cx="7662864" cy="3690028"/>
          </a:xfrm>
        </p:spPr>
        <p:txBody>
          <a:bodyPr>
            <a:noAutofit/>
          </a:bodyPr>
          <a:lstStyle/>
          <a:p>
            <a:pPr>
              <a:spcBef>
                <a:spcPts val="200"/>
              </a:spcBef>
              <a:spcAft>
                <a:spcPts val="200"/>
              </a:spcAft>
            </a:pPr>
            <a:r>
              <a:rPr lang="en-US" sz="2000" dirty="0" smtClean="0"/>
              <a:t>Principles</a:t>
            </a:r>
          </a:p>
          <a:p>
            <a:pPr lvl="1">
              <a:spcBef>
                <a:spcPts val="200"/>
              </a:spcBef>
              <a:spcAft>
                <a:spcPts val="200"/>
              </a:spcAft>
            </a:pPr>
            <a:r>
              <a:rPr lang="en-US" sz="1800" dirty="0" smtClean="0"/>
              <a:t>Consent of the parties</a:t>
            </a:r>
          </a:p>
          <a:p>
            <a:pPr lvl="1">
              <a:spcBef>
                <a:spcPts val="200"/>
              </a:spcBef>
              <a:spcAft>
                <a:spcPts val="200"/>
              </a:spcAft>
            </a:pPr>
            <a:r>
              <a:rPr lang="en-US" sz="1800" dirty="0" smtClean="0"/>
              <a:t>Impartiality</a:t>
            </a:r>
          </a:p>
          <a:p>
            <a:pPr lvl="1">
              <a:spcBef>
                <a:spcPts val="200"/>
              </a:spcBef>
              <a:spcAft>
                <a:spcPts val="200"/>
              </a:spcAft>
            </a:pPr>
            <a:r>
              <a:rPr lang="en-US" sz="1800" dirty="0" smtClean="0"/>
              <a:t>Non-use of force except in self-defense &amp; to defend mandate</a:t>
            </a:r>
          </a:p>
          <a:p>
            <a:pPr>
              <a:spcBef>
                <a:spcPts val="200"/>
              </a:spcBef>
              <a:spcAft>
                <a:spcPts val="200"/>
              </a:spcAft>
            </a:pPr>
            <a:r>
              <a:rPr lang="en-US" sz="2000" dirty="0" smtClean="0"/>
              <a:t>Operations</a:t>
            </a:r>
          </a:p>
          <a:p>
            <a:pPr lvl="1">
              <a:spcBef>
                <a:spcPts val="200"/>
              </a:spcBef>
              <a:spcAft>
                <a:spcPts val="200"/>
              </a:spcAft>
            </a:pPr>
            <a:r>
              <a:rPr lang="en-US" sz="1800" dirty="0" smtClean="0">
                <a:solidFill>
                  <a:srgbClr val="000090"/>
                </a:solidFill>
              </a:rPr>
              <a:t>71 since 1948 </a:t>
            </a:r>
            <a:r>
              <a:rPr lang="mr-IN" sz="1800" dirty="0" smtClean="0"/>
              <a:t>–</a:t>
            </a:r>
            <a:r>
              <a:rPr lang="en-US" sz="1800" dirty="0" smtClean="0"/>
              <a:t> </a:t>
            </a:r>
            <a:r>
              <a:rPr lang="en-US" sz="1800" dirty="0" smtClean="0">
                <a:solidFill>
                  <a:srgbClr val="008000"/>
                </a:solidFill>
              </a:rPr>
              <a:t>56 since 1988 </a:t>
            </a:r>
            <a:r>
              <a:rPr lang="mr-IN" sz="1800" dirty="0" smtClean="0"/>
              <a:t>–</a:t>
            </a:r>
            <a:r>
              <a:rPr lang="en-US" sz="1800" dirty="0" smtClean="0"/>
              <a:t> </a:t>
            </a:r>
            <a:r>
              <a:rPr lang="en-US" sz="1800" dirty="0" smtClean="0">
                <a:solidFill>
                  <a:srgbClr val="CF0F32"/>
                </a:solidFill>
              </a:rPr>
              <a:t>16 currently</a:t>
            </a:r>
          </a:p>
          <a:p>
            <a:pPr lvl="2">
              <a:spcBef>
                <a:spcPts val="100"/>
              </a:spcBef>
              <a:spcAft>
                <a:spcPts val="100"/>
              </a:spcAft>
            </a:pPr>
            <a:r>
              <a:rPr lang="en-US" sz="1600" dirty="0" smtClean="0">
                <a:solidFill>
                  <a:srgbClr val="CF0F32"/>
                </a:solidFill>
              </a:rPr>
              <a:t>Africa (9):</a:t>
            </a:r>
            <a:r>
              <a:rPr lang="en-US" sz="1600" dirty="0" smtClean="0"/>
              <a:t> Western Sahara, Central African Republic, Mali, Congo, </a:t>
            </a:r>
            <a:r>
              <a:rPr lang="en-US" sz="1600" dirty="0" smtClean="0">
                <a:solidFill>
                  <a:srgbClr val="008000"/>
                </a:solidFill>
              </a:rPr>
              <a:t>Darfur, Abyei, South Sudan, </a:t>
            </a:r>
            <a:r>
              <a:rPr lang="en-US" sz="1600" dirty="0" smtClean="0"/>
              <a:t>Ivory Coast, Liberia</a:t>
            </a:r>
          </a:p>
          <a:p>
            <a:pPr lvl="2">
              <a:spcBef>
                <a:spcPts val="100"/>
              </a:spcBef>
              <a:spcAft>
                <a:spcPts val="100"/>
              </a:spcAft>
            </a:pPr>
            <a:r>
              <a:rPr lang="en-US" sz="1600" dirty="0" smtClean="0">
                <a:solidFill>
                  <a:srgbClr val="CF0F32"/>
                </a:solidFill>
              </a:rPr>
              <a:t>Middle East (3): </a:t>
            </a:r>
            <a:r>
              <a:rPr lang="en-US" sz="1600" dirty="0" smtClean="0"/>
              <a:t>Syria, Lebanon, Sinai</a:t>
            </a:r>
          </a:p>
          <a:p>
            <a:pPr lvl="2">
              <a:spcBef>
                <a:spcPts val="100"/>
              </a:spcBef>
              <a:spcAft>
                <a:spcPts val="100"/>
              </a:spcAft>
            </a:pPr>
            <a:r>
              <a:rPr lang="en-US" sz="1600" dirty="0" smtClean="0">
                <a:solidFill>
                  <a:srgbClr val="CF0F32"/>
                </a:solidFill>
              </a:rPr>
              <a:t>Europe (2): </a:t>
            </a:r>
            <a:r>
              <a:rPr lang="en-US" sz="1600" dirty="0" smtClean="0"/>
              <a:t>Cyprus, Kosovo</a:t>
            </a:r>
          </a:p>
          <a:p>
            <a:pPr lvl="2">
              <a:spcBef>
                <a:spcPts val="100"/>
              </a:spcBef>
              <a:spcAft>
                <a:spcPts val="100"/>
              </a:spcAft>
            </a:pPr>
            <a:r>
              <a:rPr lang="en-US" sz="1600" dirty="0" smtClean="0">
                <a:solidFill>
                  <a:srgbClr val="CF0F32"/>
                </a:solidFill>
              </a:rPr>
              <a:t>Asia (1): </a:t>
            </a:r>
            <a:r>
              <a:rPr lang="en-US" sz="1600" dirty="0" smtClean="0"/>
              <a:t>India-Pakistan</a:t>
            </a:r>
          </a:p>
          <a:p>
            <a:pPr lvl="2">
              <a:spcBef>
                <a:spcPts val="100"/>
              </a:spcBef>
              <a:spcAft>
                <a:spcPts val="100"/>
              </a:spcAft>
            </a:pPr>
            <a:r>
              <a:rPr lang="en-US" sz="1600" dirty="0" smtClean="0">
                <a:solidFill>
                  <a:srgbClr val="CF0F32"/>
                </a:solidFill>
              </a:rPr>
              <a:t>Latin America (1): </a:t>
            </a:r>
            <a:r>
              <a:rPr lang="en-US" sz="1600" dirty="0" smtClean="0"/>
              <a:t>Haiti</a:t>
            </a:r>
            <a:endParaRPr lang="en-US" sz="1600" dirty="0"/>
          </a:p>
        </p:txBody>
      </p:sp>
    </p:spTree>
    <p:extLst>
      <p:ext uri="{BB962C8B-B14F-4D97-AF65-F5344CB8AC3E}">
        <p14:creationId xmlns:p14="http://schemas.microsoft.com/office/powerpoint/2010/main" val="3667654419"/>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p:txBody>
          <a:bodyPr/>
          <a:lstStyle/>
          <a:p>
            <a:r>
              <a:rPr lang="en-US" dirty="0" smtClean="0"/>
              <a:t>Blurred lines of peacekeeping as “umbrella” for range of peacekeeping/making/enforcement/building activities</a:t>
            </a:r>
          </a:p>
          <a:p>
            <a:r>
              <a:rPr lang="en-US" dirty="0" smtClean="0"/>
              <a:t>Chapter VI ~ consent of sovereign government</a:t>
            </a:r>
          </a:p>
          <a:p>
            <a:pPr lvl="1"/>
            <a:r>
              <a:rPr lang="en-US" dirty="0" smtClean="0"/>
              <a:t>Chapter VII ~ not required if UNSC approves</a:t>
            </a:r>
          </a:p>
          <a:p>
            <a:r>
              <a:rPr lang="en-US" dirty="0" smtClean="0"/>
              <a:t>Who provides the troops?</a:t>
            </a:r>
          </a:p>
          <a:p>
            <a:r>
              <a:rPr lang="en-US" dirty="0"/>
              <a:t>Who trains the </a:t>
            </a:r>
            <a:r>
              <a:rPr lang="en-US" dirty="0" smtClean="0"/>
              <a:t>troops?</a:t>
            </a:r>
            <a:endParaRPr lang="en-US" dirty="0"/>
          </a:p>
          <a:p>
            <a:r>
              <a:rPr lang="en-US" dirty="0" smtClean="0"/>
              <a:t>Who pays for the troops?</a:t>
            </a:r>
          </a:p>
          <a:p>
            <a:r>
              <a:rPr lang="en-US" dirty="0" smtClean="0"/>
              <a:t>Mandate &amp; “Rules of Engagement” (ROE)?</a:t>
            </a:r>
            <a:endParaRPr lang="en-US" dirty="0"/>
          </a:p>
        </p:txBody>
      </p:sp>
    </p:spTree>
    <p:extLst>
      <p:ext uri="{BB962C8B-B14F-4D97-AF65-F5344CB8AC3E}">
        <p14:creationId xmlns:p14="http://schemas.microsoft.com/office/powerpoint/2010/main" val="1692330963"/>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Look ahead </a:t>
            </a:r>
            <a:r>
              <a:rPr lang="mr-IN" dirty="0" smtClean="0"/>
              <a:t>…</a:t>
            </a:r>
            <a:endParaRPr lang="en-US" dirty="0"/>
          </a:p>
        </p:txBody>
      </p:sp>
      <p:sp>
        <p:nvSpPr>
          <p:cNvPr id="3" name="Content Placeholder 2"/>
          <p:cNvSpPr>
            <a:spLocks noGrp="1"/>
          </p:cNvSpPr>
          <p:nvPr>
            <p:ph idx="1"/>
          </p:nvPr>
        </p:nvSpPr>
        <p:spPr/>
        <p:txBody>
          <a:bodyPr/>
          <a:lstStyle/>
          <a:p>
            <a:r>
              <a:rPr lang="en-US" sz="2000" dirty="0" smtClean="0"/>
              <a:t>Wednesday-Thursday </a:t>
            </a:r>
            <a:r>
              <a:rPr lang="mr-IN" sz="2000" dirty="0" smtClean="0"/>
              <a:t>…</a:t>
            </a:r>
            <a:r>
              <a:rPr lang="en-US" sz="2000" dirty="0" smtClean="0"/>
              <a:t> 25-26 April</a:t>
            </a:r>
          </a:p>
          <a:p>
            <a:pPr lvl="1"/>
            <a:r>
              <a:rPr lang="en-US" sz="1800" dirty="0" smtClean="0">
                <a:solidFill>
                  <a:srgbClr val="000090"/>
                </a:solidFill>
              </a:rPr>
              <a:t>Crisis Simulation ~ Sudan/Darfur</a:t>
            </a:r>
          </a:p>
          <a:p>
            <a:pPr lvl="2"/>
            <a:r>
              <a:rPr lang="en-US" i="1" dirty="0" smtClean="0">
                <a:solidFill>
                  <a:srgbClr val="CF0F32"/>
                </a:solidFill>
              </a:rPr>
              <a:t>TEAM Point Papers on objectives due in class 25 April</a:t>
            </a:r>
            <a:endParaRPr lang="en-US" i="1" dirty="0">
              <a:solidFill>
                <a:srgbClr val="CF0F32"/>
              </a:solidFill>
            </a:endParaRPr>
          </a:p>
          <a:p>
            <a:r>
              <a:rPr lang="en-US" sz="2000" dirty="0" smtClean="0"/>
              <a:t>Tuesday-Wednesday-Thursday </a:t>
            </a:r>
            <a:r>
              <a:rPr lang="mr-IN" sz="2000" dirty="0" smtClean="0"/>
              <a:t>…</a:t>
            </a:r>
            <a:r>
              <a:rPr lang="en-US" sz="2000" dirty="0" smtClean="0"/>
              <a:t> 2-4 May</a:t>
            </a:r>
          </a:p>
          <a:p>
            <a:pPr lvl="1"/>
            <a:r>
              <a:rPr lang="en-US" sz="1800" dirty="0" smtClean="0"/>
              <a:t>Case Study Presentations</a:t>
            </a:r>
          </a:p>
          <a:p>
            <a:pPr lvl="1"/>
            <a:r>
              <a:rPr lang="en-US" sz="1800" dirty="0" smtClean="0"/>
              <a:t>20-30 minutes </a:t>
            </a:r>
            <a:r>
              <a:rPr lang="mr-IN" sz="1800" dirty="0" smtClean="0"/>
              <a:t>…</a:t>
            </a:r>
            <a:r>
              <a:rPr lang="en-US" sz="1800" dirty="0" smtClean="0"/>
              <a:t> with PowerPoint</a:t>
            </a:r>
          </a:p>
          <a:p>
            <a:pPr lvl="2"/>
            <a:r>
              <a:rPr lang="en-US" i="1" dirty="0" smtClean="0">
                <a:solidFill>
                  <a:srgbClr val="CF0F32"/>
                </a:solidFill>
              </a:rPr>
              <a:t>TEAM reports due in class Tuesday, 16 May</a:t>
            </a:r>
            <a:endParaRPr lang="en-US" dirty="0" smtClean="0">
              <a:solidFill>
                <a:srgbClr val="CF0F32"/>
              </a:solidFill>
            </a:endParaRPr>
          </a:p>
          <a:p>
            <a:r>
              <a:rPr lang="en-US" sz="2000" dirty="0" smtClean="0"/>
              <a:t>Tuesday, 16 May </a:t>
            </a:r>
            <a:r>
              <a:rPr lang="mr-IN" sz="2000" dirty="0" smtClean="0"/>
              <a:t>–</a:t>
            </a:r>
            <a:r>
              <a:rPr lang="en-US" sz="2000" dirty="0" smtClean="0"/>
              <a:t> Lessons Learned </a:t>
            </a:r>
            <a:r>
              <a:rPr lang="en-US" sz="2000" i="1" dirty="0" smtClean="0">
                <a:solidFill>
                  <a:srgbClr val="008000"/>
                </a:solidFill>
              </a:rPr>
              <a:t>[Final Class]</a:t>
            </a:r>
          </a:p>
          <a:p>
            <a:pPr lvl="1"/>
            <a:r>
              <a:rPr lang="en-US" sz="1800" i="1" dirty="0" smtClean="0">
                <a:solidFill>
                  <a:srgbClr val="CF0F32"/>
                </a:solidFill>
              </a:rPr>
              <a:t>Team reports </a:t>
            </a:r>
            <a:r>
              <a:rPr lang="mr-IN" sz="1800" i="1" dirty="0" smtClean="0">
                <a:solidFill>
                  <a:srgbClr val="CF0F32"/>
                </a:solidFill>
              </a:rPr>
              <a:t>…</a:t>
            </a:r>
            <a:r>
              <a:rPr lang="en-US" sz="1800" i="1" dirty="0" smtClean="0">
                <a:solidFill>
                  <a:srgbClr val="CF0F32"/>
                </a:solidFill>
              </a:rPr>
              <a:t> also Essay #2 due in class</a:t>
            </a:r>
          </a:p>
        </p:txBody>
      </p:sp>
    </p:spTree>
    <p:extLst>
      <p:ext uri="{BB962C8B-B14F-4D97-AF65-F5344CB8AC3E}">
        <p14:creationId xmlns:p14="http://schemas.microsoft.com/office/powerpoint/2010/main" val="36690919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Course Overview I</a:t>
            </a:r>
            <a:br>
              <a:rPr lang="en-US" sz="4000" dirty="0" smtClean="0"/>
            </a:br>
            <a:r>
              <a:rPr lang="en-US" sz="2800" dirty="0" smtClean="0">
                <a:solidFill>
                  <a:schemeClr val="bg1"/>
                </a:solidFill>
              </a:rPr>
              <a:t>Substantive Foundation</a:t>
            </a:r>
            <a:endParaRPr lang="en-US" sz="2800" dirty="0">
              <a:solidFill>
                <a:schemeClr val="bg1"/>
              </a:solidFill>
            </a:endParaRPr>
          </a:p>
        </p:txBody>
      </p:sp>
      <p:sp>
        <p:nvSpPr>
          <p:cNvPr id="3" name="Content Placeholder 2"/>
          <p:cNvSpPr>
            <a:spLocks noGrp="1"/>
          </p:cNvSpPr>
          <p:nvPr>
            <p:ph idx="1"/>
          </p:nvPr>
        </p:nvSpPr>
        <p:spPr>
          <a:xfrm>
            <a:off x="662800" y="2770094"/>
            <a:ext cx="8279141" cy="3267169"/>
          </a:xfrm>
        </p:spPr>
        <p:txBody>
          <a:bodyPr>
            <a:normAutofit/>
          </a:bodyPr>
          <a:lstStyle/>
          <a:p>
            <a:r>
              <a:rPr lang="en-US" sz="2000" dirty="0" smtClean="0">
                <a:solidFill>
                  <a:schemeClr val="tx1"/>
                </a:solidFill>
              </a:rPr>
              <a:t>18.4: Legacy of Conflict in the 20</a:t>
            </a:r>
            <a:r>
              <a:rPr lang="en-US" sz="2000" baseline="30000" dirty="0" smtClean="0">
                <a:solidFill>
                  <a:schemeClr val="tx1"/>
                </a:solidFill>
              </a:rPr>
              <a:t>th</a:t>
            </a:r>
            <a:r>
              <a:rPr lang="en-US" sz="2000" dirty="0" smtClean="0">
                <a:solidFill>
                  <a:schemeClr val="tx1"/>
                </a:solidFill>
              </a:rPr>
              <a:t> Century</a:t>
            </a:r>
          </a:p>
          <a:p>
            <a:r>
              <a:rPr lang="en-US" sz="2000" dirty="0" smtClean="0"/>
              <a:t>19.4: Sources of Conflict in the 21</a:t>
            </a:r>
            <a:r>
              <a:rPr lang="en-US" sz="2000" baseline="30000" dirty="0" smtClean="0"/>
              <a:t>st</a:t>
            </a:r>
            <a:r>
              <a:rPr lang="en-US" sz="2000" dirty="0" smtClean="0"/>
              <a:t> Century</a:t>
            </a:r>
          </a:p>
          <a:p>
            <a:r>
              <a:rPr lang="en-US" sz="2000" dirty="0" smtClean="0">
                <a:solidFill>
                  <a:schemeClr val="tx1"/>
                </a:solidFill>
              </a:rPr>
              <a:t>20.4: International Law &amp; Institutions for Conflict Management</a:t>
            </a:r>
          </a:p>
          <a:p>
            <a:r>
              <a:rPr lang="en-US" sz="2000" u="sng" dirty="0" smtClean="0"/>
              <a:t>21.4: “Responsibility to Protect”				</a:t>
            </a:r>
          </a:p>
          <a:p>
            <a:r>
              <a:rPr lang="en-US" sz="2000" dirty="0" smtClean="0">
                <a:solidFill>
                  <a:schemeClr val="tx1"/>
                </a:solidFill>
              </a:rPr>
              <a:t>25.4: Peacekeeping/Peacemaking/Peace Enforcement/Peacebuilding</a:t>
            </a:r>
          </a:p>
          <a:p>
            <a:pPr lvl="1"/>
            <a:r>
              <a:rPr lang="en-US" sz="1800" u="sng" dirty="0">
                <a:solidFill>
                  <a:srgbClr val="CF0F32"/>
                </a:solidFill>
              </a:rPr>
              <a:t>Essay #1 Due in </a:t>
            </a:r>
            <a:r>
              <a:rPr lang="en-US" sz="1800" u="sng" dirty="0" smtClean="0">
                <a:solidFill>
                  <a:srgbClr val="CF0F32"/>
                </a:solidFill>
              </a:rPr>
              <a:t>Class (20 points)</a:t>
            </a:r>
            <a:endParaRPr lang="en-US" sz="1800" dirty="0">
              <a:solidFill>
                <a:srgbClr val="CF0F32"/>
              </a:solidFill>
            </a:endParaRPr>
          </a:p>
          <a:p>
            <a:pPr marL="698500" lvl="2" indent="0">
              <a:buNone/>
            </a:pPr>
            <a:r>
              <a:rPr lang="en-US" i="1" dirty="0">
                <a:solidFill>
                  <a:srgbClr val="008000"/>
                </a:solidFill>
              </a:rPr>
              <a:t>The changing nature of conflict in the 21</a:t>
            </a:r>
            <a:r>
              <a:rPr lang="en-US" i="1" baseline="30000" dirty="0">
                <a:solidFill>
                  <a:srgbClr val="008000"/>
                </a:solidFill>
              </a:rPr>
              <a:t>st</a:t>
            </a:r>
            <a:r>
              <a:rPr lang="en-US" i="1" dirty="0">
                <a:solidFill>
                  <a:srgbClr val="008000"/>
                </a:solidFill>
              </a:rPr>
              <a:t> century has led to a new concept of “responsibility to protect,” which directly challenges the traditional view of state sovereignty.  </a:t>
            </a:r>
            <a:r>
              <a:rPr lang="en-US" i="1" u="sng" dirty="0">
                <a:solidFill>
                  <a:srgbClr val="000090"/>
                </a:solidFill>
              </a:rPr>
              <a:t>Explain</a:t>
            </a:r>
            <a:r>
              <a:rPr lang="en-US" i="1" dirty="0">
                <a:solidFill>
                  <a:srgbClr val="000090"/>
                </a:solidFill>
              </a:rPr>
              <a:t> and </a:t>
            </a:r>
            <a:r>
              <a:rPr lang="en-US" i="1" u="sng" dirty="0">
                <a:solidFill>
                  <a:srgbClr val="000090"/>
                </a:solidFill>
              </a:rPr>
              <a:t>assess</a:t>
            </a:r>
            <a:r>
              <a:rPr lang="en-US" i="1" dirty="0">
                <a:solidFill>
                  <a:srgbClr val="000090"/>
                </a:solidFill>
              </a:rPr>
              <a:t> this argument.</a:t>
            </a:r>
            <a:r>
              <a:rPr lang="en-US" dirty="0">
                <a:solidFill>
                  <a:srgbClr val="000090"/>
                </a:solidFill>
              </a:rPr>
              <a:t> </a:t>
            </a:r>
            <a:endParaRPr lang="en-US" dirty="0" smtClean="0">
              <a:solidFill>
                <a:srgbClr val="000090"/>
              </a:solidFill>
            </a:endParaRPr>
          </a:p>
        </p:txBody>
      </p:sp>
    </p:spTree>
    <p:extLst>
      <p:ext uri="{BB962C8B-B14F-4D97-AF65-F5344CB8AC3E}">
        <p14:creationId xmlns:p14="http://schemas.microsoft.com/office/powerpoint/2010/main" val="3292722810"/>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smtClean="0">
                <a:solidFill>
                  <a:srgbClr val="FFFF00"/>
                </a:solidFill>
              </a:rPr>
              <a:t>Conflict Management Simulation</a:t>
            </a:r>
            <a:endParaRPr lang="en-US" sz="4000" b="1" dirty="0">
              <a:solidFill>
                <a:srgbClr val="FFFF00"/>
              </a:solidFill>
            </a:endParaRPr>
          </a:p>
        </p:txBody>
      </p:sp>
      <p:sp>
        <p:nvSpPr>
          <p:cNvPr id="3" name="Subtitle 2"/>
          <p:cNvSpPr>
            <a:spLocks noGrp="1"/>
          </p:cNvSpPr>
          <p:nvPr>
            <p:ph type="body" idx="1"/>
          </p:nvPr>
        </p:nvSpPr>
        <p:spPr/>
        <p:txBody>
          <a:bodyPr>
            <a:normAutofit/>
          </a:bodyPr>
          <a:lstStyle/>
          <a:p>
            <a:r>
              <a:rPr lang="en-US" sz="2400" dirty="0" smtClean="0"/>
              <a:t>Sessions 6 &amp; 7</a:t>
            </a:r>
          </a:p>
          <a:p>
            <a:r>
              <a:rPr lang="en-US" dirty="0" smtClean="0"/>
              <a:t>Wednesday, 26 April</a:t>
            </a:r>
          </a:p>
          <a:p>
            <a:r>
              <a:rPr lang="en-US" sz="2400" dirty="0" smtClean="0"/>
              <a:t>Thursday, 27 April</a:t>
            </a:r>
            <a:endParaRPr lang="en-US" sz="2400" dirty="0"/>
          </a:p>
        </p:txBody>
      </p:sp>
    </p:spTree>
    <p:extLst>
      <p:ext uri="{BB962C8B-B14F-4D97-AF65-F5344CB8AC3E}">
        <p14:creationId xmlns:p14="http://schemas.microsoft.com/office/powerpoint/2010/main" val="2738207467"/>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Sudan &amp; Darfur </a:t>
            </a:r>
            <a:r>
              <a:rPr lang="mr-IN" dirty="0" smtClean="0"/>
              <a:t>–</a:t>
            </a:r>
            <a:r>
              <a:rPr lang="en-US" dirty="0" smtClean="0"/>
              <a:t> Crisis Sim</a:t>
            </a:r>
            <a:endParaRPr lang="en-US" dirty="0"/>
          </a:p>
        </p:txBody>
      </p:sp>
      <p:pic>
        <p:nvPicPr>
          <p:cNvPr id="10" name="Picture 9" descr="100118-004-39DD2BC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7640" y="1371659"/>
            <a:ext cx="4607422" cy="5002344"/>
          </a:xfrm>
          <a:prstGeom prst="rect">
            <a:avLst/>
          </a:prstGeom>
        </p:spPr>
      </p:pic>
      <p:sp>
        <p:nvSpPr>
          <p:cNvPr id="11" name="TextBox 10"/>
          <p:cNvSpPr txBox="1"/>
          <p:nvPr/>
        </p:nvSpPr>
        <p:spPr>
          <a:xfrm>
            <a:off x="6208358" y="3026222"/>
            <a:ext cx="2383005" cy="1241365"/>
          </a:xfrm>
          <a:prstGeom prst="rect">
            <a:avLst/>
          </a:prstGeom>
          <a:noFill/>
        </p:spPr>
        <p:txBody>
          <a:bodyPr wrap="square" rtlCol="0">
            <a:spAutoFit/>
          </a:bodyPr>
          <a:lstStyle/>
          <a:p>
            <a:r>
              <a:rPr lang="en-US" sz="1600" b="1" dirty="0" smtClean="0">
                <a:solidFill>
                  <a:srgbClr val="000090"/>
                </a:solidFill>
              </a:rPr>
              <a:t>Two other Sudan </a:t>
            </a:r>
          </a:p>
          <a:p>
            <a:r>
              <a:rPr lang="en-US" sz="1600" b="1" dirty="0" smtClean="0">
                <a:solidFill>
                  <a:srgbClr val="000090"/>
                </a:solidFill>
              </a:rPr>
              <a:t>Peacekeeping Missions:</a:t>
            </a:r>
          </a:p>
          <a:p>
            <a:pPr marL="285750" indent="-285750">
              <a:buFont typeface="Arial"/>
              <a:buChar char="•"/>
            </a:pPr>
            <a:r>
              <a:rPr lang="en-US" sz="1600" b="1" dirty="0" smtClean="0">
                <a:solidFill>
                  <a:srgbClr val="008000"/>
                </a:solidFill>
              </a:rPr>
              <a:t>Abyei region</a:t>
            </a:r>
          </a:p>
          <a:p>
            <a:pPr marL="285750" indent="-285750">
              <a:buFont typeface="Arial"/>
              <a:buChar char="•"/>
            </a:pPr>
            <a:r>
              <a:rPr lang="en-US" sz="1600" b="1" dirty="0" smtClean="0">
                <a:solidFill>
                  <a:srgbClr val="008000"/>
                </a:solidFill>
              </a:rPr>
              <a:t>South Sudan</a:t>
            </a:r>
          </a:p>
          <a:p>
            <a:pPr algn="ctr"/>
            <a:endParaRPr lang="en-US" sz="1600" b="1" baseline="30000" dirty="0">
              <a:solidFill>
                <a:srgbClr val="000090"/>
              </a:solidFill>
            </a:endParaRPr>
          </a:p>
        </p:txBody>
      </p:sp>
    </p:spTree>
    <p:extLst>
      <p:ext uri="{BB962C8B-B14F-4D97-AF65-F5344CB8AC3E}">
        <p14:creationId xmlns:p14="http://schemas.microsoft.com/office/powerpoint/2010/main" val="4354848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Sudan/Darfur</a:t>
            </a:r>
            <a:br>
              <a:rPr lang="en-US" sz="4000" dirty="0" smtClean="0"/>
            </a:br>
            <a:r>
              <a:rPr lang="en-US" sz="2800" dirty="0" smtClean="0">
                <a:solidFill>
                  <a:schemeClr val="bg1"/>
                </a:solidFill>
              </a:rPr>
              <a:t>Background</a:t>
            </a:r>
            <a:endParaRPr lang="en-US" sz="2800" dirty="0">
              <a:solidFill>
                <a:schemeClr val="bg1"/>
              </a:solidFill>
            </a:endParaRPr>
          </a:p>
        </p:txBody>
      </p:sp>
      <p:sp>
        <p:nvSpPr>
          <p:cNvPr id="5" name="Content Placeholder 4"/>
          <p:cNvSpPr>
            <a:spLocks noGrp="1"/>
          </p:cNvSpPr>
          <p:nvPr>
            <p:ph idx="1"/>
          </p:nvPr>
        </p:nvSpPr>
        <p:spPr/>
        <p:txBody>
          <a:bodyPr>
            <a:noAutofit/>
          </a:bodyPr>
          <a:lstStyle/>
          <a:p>
            <a:r>
              <a:rPr lang="en-US" sz="2000" dirty="0" smtClean="0"/>
              <a:t>Cross-cutting sources of conflict</a:t>
            </a:r>
          </a:p>
          <a:p>
            <a:pPr lvl="1"/>
            <a:r>
              <a:rPr lang="en-US" sz="1800" dirty="0" smtClean="0">
                <a:solidFill>
                  <a:srgbClr val="000090"/>
                </a:solidFill>
              </a:rPr>
              <a:t>Arab vs. non-Arab (blacks)</a:t>
            </a:r>
          </a:p>
          <a:p>
            <a:pPr lvl="1"/>
            <a:r>
              <a:rPr lang="en-US" sz="1800" dirty="0" smtClean="0">
                <a:solidFill>
                  <a:srgbClr val="000090"/>
                </a:solidFill>
              </a:rPr>
              <a:t>Islamist vs. non-Islamist/Christian</a:t>
            </a:r>
          </a:p>
          <a:p>
            <a:pPr lvl="1"/>
            <a:r>
              <a:rPr lang="en-US" sz="1800" dirty="0" smtClean="0">
                <a:solidFill>
                  <a:srgbClr val="000090"/>
                </a:solidFill>
              </a:rPr>
              <a:t>Sedentary agricultural communities vs. nomadic herders</a:t>
            </a:r>
          </a:p>
          <a:p>
            <a:pPr lvl="1"/>
            <a:r>
              <a:rPr lang="en-US" sz="1800" dirty="0" smtClean="0">
                <a:solidFill>
                  <a:srgbClr val="000090"/>
                </a:solidFill>
              </a:rPr>
              <a:t>Drought since 1980’s </a:t>
            </a:r>
            <a:r>
              <a:rPr lang="mr-IN" sz="1800" dirty="0" smtClean="0">
                <a:solidFill>
                  <a:srgbClr val="000090"/>
                </a:solidFill>
              </a:rPr>
              <a:t>…</a:t>
            </a:r>
            <a:r>
              <a:rPr lang="en-US" sz="1800" dirty="0" smtClean="0">
                <a:solidFill>
                  <a:srgbClr val="000090"/>
                </a:solidFill>
              </a:rPr>
              <a:t> loss of land &amp; water, famine</a:t>
            </a:r>
          </a:p>
          <a:p>
            <a:r>
              <a:rPr lang="en-US" sz="2000" dirty="0" smtClean="0"/>
              <a:t>2003 uprising against Sudanese government in Khartoum</a:t>
            </a:r>
          </a:p>
          <a:p>
            <a:pPr lvl="1"/>
            <a:r>
              <a:rPr lang="en-US" sz="1800" dirty="0" smtClean="0"/>
              <a:t>Rebels successful hit-and-run tactics</a:t>
            </a:r>
          </a:p>
          <a:p>
            <a:pPr lvl="1"/>
            <a:r>
              <a:rPr lang="en-US" sz="1800" dirty="0" smtClean="0"/>
              <a:t>Government embarrassed ~ responded violently</a:t>
            </a:r>
          </a:p>
          <a:p>
            <a:pPr lvl="1"/>
            <a:r>
              <a:rPr lang="en-US" sz="1800" dirty="0" smtClean="0">
                <a:solidFill>
                  <a:srgbClr val="CF0F32"/>
                </a:solidFill>
              </a:rPr>
              <a:t>UN estimates ~ 400,000 killed </a:t>
            </a:r>
            <a:r>
              <a:rPr lang="mr-IN" sz="1800" dirty="0" smtClean="0">
                <a:solidFill>
                  <a:srgbClr val="CF0F32"/>
                </a:solidFill>
              </a:rPr>
              <a:t>…</a:t>
            </a:r>
            <a:r>
              <a:rPr lang="en-US" sz="1800" dirty="0" smtClean="0">
                <a:solidFill>
                  <a:srgbClr val="CF0F32"/>
                </a:solidFill>
              </a:rPr>
              <a:t> 3 million displaced </a:t>
            </a:r>
            <a:r>
              <a:rPr lang="mr-IN" sz="1800" dirty="0" smtClean="0">
                <a:solidFill>
                  <a:srgbClr val="CF0F32"/>
                </a:solidFill>
              </a:rPr>
              <a:t>…</a:t>
            </a:r>
            <a:r>
              <a:rPr lang="en-US" sz="1800" dirty="0" smtClean="0">
                <a:solidFill>
                  <a:srgbClr val="CF0F32"/>
                </a:solidFill>
              </a:rPr>
              <a:t> since 2003</a:t>
            </a:r>
          </a:p>
          <a:p>
            <a:pPr lvl="2"/>
            <a:r>
              <a:rPr lang="en-US" sz="1600" dirty="0" smtClean="0">
                <a:solidFill>
                  <a:srgbClr val="000090"/>
                </a:solidFill>
              </a:rPr>
              <a:t>Sep 2004 </a:t>
            </a:r>
            <a:r>
              <a:rPr lang="mr-IN" sz="1600" dirty="0" smtClean="0">
                <a:solidFill>
                  <a:srgbClr val="000090"/>
                </a:solidFill>
              </a:rPr>
              <a:t>–</a:t>
            </a:r>
            <a:r>
              <a:rPr lang="en-US" sz="1600" dirty="0" smtClean="0">
                <a:solidFill>
                  <a:srgbClr val="000090"/>
                </a:solidFill>
              </a:rPr>
              <a:t> US Sec State Colin Powell called it “genocide”</a:t>
            </a:r>
          </a:p>
        </p:txBody>
      </p:sp>
    </p:spTree>
    <p:extLst>
      <p:ext uri="{BB962C8B-B14F-4D97-AF65-F5344CB8AC3E}">
        <p14:creationId xmlns:p14="http://schemas.microsoft.com/office/powerpoint/2010/main" val="1291904750"/>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Players </a:t>
            </a:r>
            <a:r>
              <a:rPr lang="en-US" i="1" dirty="0" smtClean="0">
                <a:solidFill>
                  <a:schemeClr val="bg1"/>
                </a:solidFill>
              </a:rPr>
              <a:t>[simplified!]</a:t>
            </a:r>
            <a:endParaRPr lang="en-US" i="1" dirty="0">
              <a:solidFill>
                <a:schemeClr val="bg1"/>
              </a:solidFill>
            </a:endParaRPr>
          </a:p>
        </p:txBody>
      </p:sp>
      <p:sp>
        <p:nvSpPr>
          <p:cNvPr id="3" name="Content Placeholder 2"/>
          <p:cNvSpPr>
            <a:spLocks noGrp="1"/>
          </p:cNvSpPr>
          <p:nvPr>
            <p:ph idx="1"/>
          </p:nvPr>
        </p:nvSpPr>
        <p:spPr/>
        <p:txBody>
          <a:bodyPr>
            <a:normAutofit/>
          </a:bodyPr>
          <a:lstStyle/>
          <a:p>
            <a:r>
              <a:rPr lang="en-US" sz="2000" dirty="0">
                <a:solidFill>
                  <a:srgbClr val="CF0F32"/>
                </a:solidFill>
              </a:rPr>
              <a:t>Government</a:t>
            </a:r>
            <a:r>
              <a:rPr lang="en-US" sz="2000" dirty="0"/>
              <a:t>:</a:t>
            </a:r>
          </a:p>
          <a:p>
            <a:pPr lvl="1"/>
            <a:r>
              <a:rPr lang="en-US" sz="1800" dirty="0"/>
              <a:t>President Omar al-Bashir</a:t>
            </a:r>
          </a:p>
          <a:p>
            <a:pPr lvl="1"/>
            <a:r>
              <a:rPr lang="en-US" sz="1800" dirty="0"/>
              <a:t>Supported by military, </a:t>
            </a:r>
            <a:r>
              <a:rPr lang="en-US" sz="1800" dirty="0" smtClean="0"/>
              <a:t>police, </a:t>
            </a:r>
            <a:r>
              <a:rPr lang="en-US" sz="1800" i="1" dirty="0" smtClean="0"/>
              <a:t>Janjaweed</a:t>
            </a:r>
            <a:r>
              <a:rPr lang="en-US" sz="1800" dirty="0" smtClean="0"/>
              <a:t> Arab militias</a:t>
            </a:r>
          </a:p>
          <a:p>
            <a:pPr lvl="2"/>
            <a:r>
              <a:rPr lang="en-US" i="1" dirty="0" smtClean="0"/>
              <a:t>Janjaweed</a:t>
            </a:r>
            <a:r>
              <a:rPr lang="en-US" dirty="0" smtClean="0"/>
              <a:t> funded/supplied by government, which denies it</a:t>
            </a:r>
          </a:p>
          <a:p>
            <a:pPr lvl="1"/>
            <a:r>
              <a:rPr lang="en-US" sz="1800" dirty="0" smtClean="0"/>
              <a:t>Supported by </a:t>
            </a:r>
            <a:r>
              <a:rPr lang="en-US" sz="1800" dirty="0" smtClean="0">
                <a:solidFill>
                  <a:srgbClr val="CF0F32"/>
                </a:solidFill>
              </a:rPr>
              <a:t>China</a:t>
            </a:r>
            <a:r>
              <a:rPr lang="en-US" sz="1800" dirty="0" smtClean="0"/>
              <a:t> [oil] </a:t>
            </a:r>
            <a:r>
              <a:rPr lang="mr-IN" sz="1800" dirty="0" smtClean="0"/>
              <a:t>…</a:t>
            </a:r>
            <a:r>
              <a:rPr lang="en-US" sz="1800" dirty="0" smtClean="0"/>
              <a:t> Iran [until 2016] &amp; Saudi [after 2016?]</a:t>
            </a:r>
          </a:p>
          <a:p>
            <a:r>
              <a:rPr lang="en-US" sz="2000" dirty="0" smtClean="0">
                <a:solidFill>
                  <a:srgbClr val="CF0F32"/>
                </a:solidFill>
              </a:rPr>
              <a:t>Rebels</a:t>
            </a:r>
            <a:r>
              <a:rPr lang="en-US" sz="2000" dirty="0" smtClean="0"/>
              <a:t>:</a:t>
            </a:r>
            <a:endParaRPr lang="en-US" sz="2000" dirty="0"/>
          </a:p>
          <a:p>
            <a:pPr lvl="1"/>
            <a:r>
              <a:rPr lang="en-US" sz="1800" dirty="0"/>
              <a:t>Sudanese Liberation Movement (SLM)</a:t>
            </a:r>
          </a:p>
          <a:p>
            <a:pPr lvl="1"/>
            <a:r>
              <a:rPr lang="en-US" sz="1800" dirty="0"/>
              <a:t>Justice &amp; Equality Movement (JEM</a:t>
            </a:r>
            <a:r>
              <a:rPr lang="en-US" sz="1800" dirty="0" smtClean="0"/>
              <a:t>)</a:t>
            </a:r>
          </a:p>
          <a:p>
            <a:pPr lvl="1"/>
            <a:r>
              <a:rPr lang="en-US" sz="1800" dirty="0" smtClean="0"/>
              <a:t>Supported by </a:t>
            </a:r>
            <a:r>
              <a:rPr lang="en-US" sz="1800" dirty="0" smtClean="0">
                <a:solidFill>
                  <a:srgbClr val="CF0F32"/>
                </a:solidFill>
              </a:rPr>
              <a:t>France</a:t>
            </a:r>
            <a:r>
              <a:rPr lang="en-US" sz="1800" dirty="0" smtClean="0"/>
              <a:t>, other European countries</a:t>
            </a:r>
            <a:endParaRPr lang="en-US" dirty="0"/>
          </a:p>
        </p:txBody>
      </p:sp>
    </p:spTree>
    <p:extLst>
      <p:ext uri="{BB962C8B-B14F-4D97-AF65-F5344CB8AC3E}">
        <p14:creationId xmlns:p14="http://schemas.microsoft.com/office/powerpoint/2010/main" val="2927463559"/>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 Actions </a:t>
            </a:r>
            <a:r>
              <a:rPr lang="en-US" i="1" dirty="0" smtClean="0">
                <a:solidFill>
                  <a:schemeClr val="bg1"/>
                </a:solidFill>
              </a:rPr>
              <a:t>[also simplified!]</a:t>
            </a:r>
            <a:endParaRPr lang="en-US" i="1" dirty="0">
              <a:solidFill>
                <a:schemeClr val="bg1"/>
              </a:solidFill>
            </a:endParaRPr>
          </a:p>
        </p:txBody>
      </p:sp>
      <p:sp>
        <p:nvSpPr>
          <p:cNvPr id="3" name="Content Placeholder 2"/>
          <p:cNvSpPr>
            <a:spLocks noGrp="1"/>
          </p:cNvSpPr>
          <p:nvPr>
            <p:ph idx="1"/>
          </p:nvPr>
        </p:nvSpPr>
        <p:spPr/>
        <p:txBody>
          <a:bodyPr>
            <a:normAutofit/>
          </a:bodyPr>
          <a:lstStyle/>
          <a:p>
            <a:r>
              <a:rPr lang="en-US" sz="2000" dirty="0" smtClean="0"/>
              <a:t>2005 Humanitarian Cease Fire</a:t>
            </a:r>
          </a:p>
          <a:p>
            <a:pPr lvl="1"/>
            <a:r>
              <a:rPr lang="en-US" dirty="0" smtClean="0">
                <a:solidFill>
                  <a:srgbClr val="000090"/>
                </a:solidFill>
              </a:rPr>
              <a:t>African Union Mission in Sudan (AMIS) </a:t>
            </a:r>
            <a:r>
              <a:rPr lang="mr-IN" dirty="0" smtClean="0"/>
              <a:t>–</a:t>
            </a:r>
            <a:r>
              <a:rPr lang="en-US" dirty="0" smtClean="0"/>
              <a:t> 2005</a:t>
            </a:r>
          </a:p>
          <a:p>
            <a:pPr lvl="1"/>
            <a:r>
              <a:rPr lang="en-US" dirty="0" smtClean="0">
                <a:solidFill>
                  <a:srgbClr val="008000"/>
                </a:solidFill>
              </a:rPr>
              <a:t>“Monitoring mission” </a:t>
            </a:r>
            <a:r>
              <a:rPr lang="mr-IN" dirty="0" smtClean="0"/>
              <a:t>…</a:t>
            </a:r>
            <a:r>
              <a:rPr lang="en-US" dirty="0" smtClean="0"/>
              <a:t> grew from 300 to 7,000</a:t>
            </a:r>
          </a:p>
          <a:p>
            <a:r>
              <a:rPr lang="en-US" sz="2000" dirty="0" smtClean="0"/>
              <a:t>2006 Darfur Peace Agreement  -- Government &amp; SLA</a:t>
            </a:r>
          </a:p>
          <a:p>
            <a:pPr lvl="1"/>
            <a:r>
              <a:rPr lang="en-US" sz="1800" dirty="0" smtClean="0"/>
              <a:t>Rejected by JEM and rival SLA factions</a:t>
            </a:r>
          </a:p>
          <a:p>
            <a:pPr lvl="1"/>
            <a:r>
              <a:rPr lang="en-US" sz="1800" dirty="0" smtClean="0"/>
              <a:t>115 page agreement ~ power sharing, demilitarize militias, referendum on future status, humanitarian aid</a:t>
            </a:r>
          </a:p>
          <a:p>
            <a:pPr lvl="1"/>
            <a:r>
              <a:rPr lang="en-US" sz="1800" dirty="0" smtClean="0"/>
              <a:t>Bashir rejected 20,000 UN peacekeeping force ~ 10,000 Sudanese</a:t>
            </a:r>
          </a:p>
          <a:p>
            <a:pPr lvl="2"/>
            <a:r>
              <a:rPr lang="en-US" sz="1600" i="1" dirty="0" smtClean="0">
                <a:solidFill>
                  <a:srgbClr val="000090"/>
                </a:solidFill>
              </a:rPr>
              <a:t>More casualties, dislocations, rape, aerial bombardment of civilians </a:t>
            </a:r>
            <a:endParaRPr lang="en-US" sz="1600" i="1" dirty="0">
              <a:solidFill>
                <a:srgbClr val="000090"/>
              </a:solidFill>
            </a:endParaRPr>
          </a:p>
        </p:txBody>
      </p:sp>
    </p:spTree>
    <p:extLst>
      <p:ext uri="{BB962C8B-B14F-4D97-AF65-F5344CB8AC3E}">
        <p14:creationId xmlns:p14="http://schemas.microsoft.com/office/powerpoint/2010/main" val="3674662428"/>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UNSCR 1706 (‘06) &amp; 1769 (‘07)  </a:t>
            </a:r>
            <a:br>
              <a:rPr lang="en-US" sz="4000" dirty="0" smtClean="0"/>
            </a:br>
            <a:r>
              <a:rPr lang="en-US" sz="2800" dirty="0" smtClean="0">
                <a:solidFill>
                  <a:schemeClr val="bg1"/>
                </a:solidFill>
              </a:rPr>
              <a:t>UN Africa Union Mission in Darfur (UNAMID)</a:t>
            </a:r>
            <a:endParaRPr lang="en-US" sz="2800" dirty="0">
              <a:solidFill>
                <a:schemeClr val="bg1"/>
              </a:solidFill>
            </a:endParaRPr>
          </a:p>
        </p:txBody>
      </p:sp>
      <p:sp>
        <p:nvSpPr>
          <p:cNvPr id="3" name="Content Placeholder 2"/>
          <p:cNvSpPr>
            <a:spLocks noGrp="1"/>
          </p:cNvSpPr>
          <p:nvPr>
            <p:ph idx="1"/>
          </p:nvPr>
        </p:nvSpPr>
        <p:spPr>
          <a:xfrm>
            <a:off x="739775" y="2770094"/>
            <a:ext cx="7662864" cy="3799788"/>
          </a:xfrm>
        </p:spPr>
        <p:txBody>
          <a:bodyPr>
            <a:noAutofit/>
          </a:bodyPr>
          <a:lstStyle/>
          <a:p>
            <a:pPr>
              <a:spcBef>
                <a:spcPts val="200"/>
              </a:spcBef>
              <a:spcAft>
                <a:spcPts val="200"/>
              </a:spcAft>
            </a:pPr>
            <a:r>
              <a:rPr lang="en-US" sz="2000" dirty="0" smtClean="0"/>
              <a:t>First joint UN-African Union peacekeeping effort ~ </a:t>
            </a:r>
            <a:r>
              <a:rPr lang="en-US" sz="2000" dirty="0" smtClean="0">
                <a:solidFill>
                  <a:srgbClr val="CF0F32"/>
                </a:solidFill>
              </a:rPr>
              <a:t>R2P</a:t>
            </a:r>
          </a:p>
          <a:p>
            <a:pPr>
              <a:spcBef>
                <a:spcPts val="200"/>
              </a:spcBef>
              <a:spcAft>
                <a:spcPts val="200"/>
              </a:spcAft>
            </a:pPr>
            <a:r>
              <a:rPr lang="en-US" sz="2000" dirty="0" smtClean="0"/>
              <a:t>Cited UN Charter Chapters </a:t>
            </a:r>
            <a:r>
              <a:rPr lang="en-US" sz="2000" dirty="0" smtClean="0">
                <a:solidFill>
                  <a:srgbClr val="CF0F32"/>
                </a:solidFill>
              </a:rPr>
              <a:t>VII &amp; VIII</a:t>
            </a:r>
          </a:p>
          <a:p>
            <a:pPr lvl="1">
              <a:spcBef>
                <a:spcPts val="200"/>
              </a:spcBef>
              <a:spcAft>
                <a:spcPts val="200"/>
              </a:spcAft>
            </a:pPr>
            <a:r>
              <a:rPr lang="en-US" sz="1800" dirty="0" smtClean="0"/>
              <a:t>12-0 </a:t>
            </a:r>
            <a:r>
              <a:rPr lang="mr-IN" sz="1800" dirty="0" smtClean="0"/>
              <a:t>…</a:t>
            </a:r>
            <a:r>
              <a:rPr lang="en-US" sz="1800" dirty="0" smtClean="0"/>
              <a:t> China, Russia, Qatar abstained</a:t>
            </a:r>
            <a:endParaRPr lang="en-US" sz="1800" dirty="0"/>
          </a:p>
          <a:p>
            <a:pPr>
              <a:spcBef>
                <a:spcPts val="200"/>
              </a:spcBef>
              <a:spcAft>
                <a:spcPts val="200"/>
              </a:spcAft>
            </a:pPr>
            <a:r>
              <a:rPr lang="en-US" sz="2000" dirty="0" smtClean="0"/>
              <a:t>Expand UNMIS mandate ~ </a:t>
            </a:r>
            <a:r>
              <a:rPr lang="en-US" sz="2000" dirty="0" smtClean="0">
                <a:solidFill>
                  <a:srgbClr val="008000"/>
                </a:solidFill>
              </a:rPr>
              <a:t>17,300 </a:t>
            </a:r>
            <a:r>
              <a:rPr lang="en-US" sz="2000" dirty="0">
                <a:solidFill>
                  <a:srgbClr val="008000"/>
                </a:solidFill>
              </a:rPr>
              <a:t>troops &amp; 3,300 civilians </a:t>
            </a:r>
            <a:endParaRPr lang="en-US" sz="2000" dirty="0" smtClean="0">
              <a:solidFill>
                <a:srgbClr val="008000"/>
              </a:solidFill>
            </a:endParaRPr>
          </a:p>
          <a:p>
            <a:pPr lvl="1">
              <a:spcBef>
                <a:spcPts val="200"/>
              </a:spcBef>
              <a:spcAft>
                <a:spcPts val="200"/>
              </a:spcAft>
            </a:pPr>
            <a:r>
              <a:rPr lang="mr-IN" sz="1800" dirty="0" smtClean="0">
                <a:solidFill>
                  <a:srgbClr val="000090"/>
                </a:solidFill>
              </a:rPr>
              <a:t>…</a:t>
            </a:r>
            <a:r>
              <a:rPr lang="en-US" sz="1800" dirty="0" smtClean="0">
                <a:solidFill>
                  <a:srgbClr val="000090"/>
                </a:solidFill>
              </a:rPr>
              <a:t> </a:t>
            </a:r>
            <a:r>
              <a:rPr lang="en-US" sz="1800" dirty="0">
                <a:solidFill>
                  <a:srgbClr val="000090"/>
                </a:solidFill>
              </a:rPr>
              <a:t>to monitor and verify implementation </a:t>
            </a:r>
            <a:r>
              <a:rPr lang="mr-IN" sz="1800" dirty="0">
                <a:solidFill>
                  <a:srgbClr val="000090"/>
                </a:solidFill>
              </a:rPr>
              <a:t>…</a:t>
            </a:r>
            <a:endParaRPr lang="en-US" sz="1800" dirty="0">
              <a:solidFill>
                <a:srgbClr val="000090"/>
              </a:solidFill>
            </a:endParaRPr>
          </a:p>
          <a:p>
            <a:pPr lvl="1">
              <a:spcBef>
                <a:spcPts val="200"/>
              </a:spcBef>
              <a:spcAft>
                <a:spcPts val="200"/>
              </a:spcAft>
            </a:pPr>
            <a:r>
              <a:rPr lang="mr-IN" sz="1800" dirty="0">
                <a:solidFill>
                  <a:srgbClr val="000090"/>
                </a:solidFill>
              </a:rPr>
              <a:t>…</a:t>
            </a:r>
            <a:r>
              <a:rPr lang="en-US" sz="1800" dirty="0">
                <a:solidFill>
                  <a:srgbClr val="000090"/>
                </a:solidFill>
              </a:rPr>
              <a:t> to observe and </a:t>
            </a:r>
            <a:r>
              <a:rPr lang="en-US" sz="1800" dirty="0" smtClean="0">
                <a:solidFill>
                  <a:srgbClr val="000090"/>
                </a:solidFill>
              </a:rPr>
              <a:t>monitor movements </a:t>
            </a:r>
            <a:r>
              <a:rPr lang="en-US" sz="1800" dirty="0">
                <a:solidFill>
                  <a:srgbClr val="000090"/>
                </a:solidFill>
              </a:rPr>
              <a:t>of armed groups </a:t>
            </a:r>
            <a:r>
              <a:rPr lang="mr-IN" sz="1800" dirty="0">
                <a:solidFill>
                  <a:srgbClr val="000090"/>
                </a:solidFill>
              </a:rPr>
              <a:t>…</a:t>
            </a:r>
            <a:endParaRPr lang="en-US" sz="1800" dirty="0">
              <a:solidFill>
                <a:srgbClr val="000090"/>
              </a:solidFill>
            </a:endParaRPr>
          </a:p>
          <a:p>
            <a:pPr lvl="1">
              <a:spcBef>
                <a:spcPts val="200"/>
              </a:spcBef>
              <a:spcAft>
                <a:spcPts val="200"/>
              </a:spcAft>
            </a:pPr>
            <a:r>
              <a:rPr lang="mr-IN" sz="1800" dirty="0">
                <a:solidFill>
                  <a:srgbClr val="000090"/>
                </a:solidFill>
              </a:rPr>
              <a:t>…</a:t>
            </a:r>
            <a:r>
              <a:rPr lang="en-US" sz="1800" dirty="0">
                <a:solidFill>
                  <a:srgbClr val="000090"/>
                </a:solidFill>
              </a:rPr>
              <a:t> to investigate violations </a:t>
            </a:r>
            <a:r>
              <a:rPr lang="mr-IN" sz="1800" dirty="0">
                <a:solidFill>
                  <a:srgbClr val="000090"/>
                </a:solidFill>
              </a:rPr>
              <a:t>…</a:t>
            </a:r>
            <a:endParaRPr lang="en-US" sz="1800" dirty="0">
              <a:solidFill>
                <a:srgbClr val="000090"/>
              </a:solidFill>
            </a:endParaRPr>
          </a:p>
          <a:p>
            <a:pPr lvl="1">
              <a:spcBef>
                <a:spcPts val="200"/>
              </a:spcBef>
              <a:spcAft>
                <a:spcPts val="200"/>
              </a:spcAft>
            </a:pPr>
            <a:r>
              <a:rPr lang="mr-IN" sz="1800" dirty="0">
                <a:solidFill>
                  <a:srgbClr val="000090"/>
                </a:solidFill>
              </a:rPr>
              <a:t>…</a:t>
            </a:r>
            <a:r>
              <a:rPr lang="en-US" sz="1800" dirty="0">
                <a:solidFill>
                  <a:srgbClr val="000090"/>
                </a:solidFill>
              </a:rPr>
              <a:t> to maintain a </a:t>
            </a:r>
            <a:r>
              <a:rPr lang="en-US" sz="1800" dirty="0" smtClean="0">
                <a:solidFill>
                  <a:srgbClr val="000090"/>
                </a:solidFill>
              </a:rPr>
              <a:t>presence  </a:t>
            </a:r>
            <a:r>
              <a:rPr lang="mr-IN" sz="1800" dirty="0" smtClean="0">
                <a:solidFill>
                  <a:srgbClr val="000090"/>
                </a:solidFill>
              </a:rPr>
              <a:t>…</a:t>
            </a:r>
            <a:r>
              <a:rPr lang="en-US" sz="1800" dirty="0" smtClean="0">
                <a:solidFill>
                  <a:srgbClr val="000090"/>
                </a:solidFill>
              </a:rPr>
              <a:t> and assist </a:t>
            </a:r>
            <a:r>
              <a:rPr lang="mr-IN" sz="1800" dirty="0" smtClean="0">
                <a:solidFill>
                  <a:srgbClr val="000090"/>
                </a:solidFill>
              </a:rPr>
              <a:t>…</a:t>
            </a:r>
            <a:endParaRPr lang="en-US" sz="1800" dirty="0">
              <a:solidFill>
                <a:srgbClr val="000090"/>
              </a:solidFill>
            </a:endParaRPr>
          </a:p>
          <a:p>
            <a:pPr lvl="1">
              <a:spcBef>
                <a:spcPts val="200"/>
              </a:spcBef>
              <a:spcAft>
                <a:spcPts val="200"/>
              </a:spcAft>
            </a:pPr>
            <a:r>
              <a:rPr lang="mr-IN" sz="1800" dirty="0">
                <a:solidFill>
                  <a:srgbClr val="CF0F32"/>
                </a:solidFill>
              </a:rPr>
              <a:t>…</a:t>
            </a:r>
            <a:r>
              <a:rPr lang="en-US" sz="1800" dirty="0">
                <a:solidFill>
                  <a:srgbClr val="CF0F32"/>
                </a:solidFill>
              </a:rPr>
              <a:t> to </a:t>
            </a:r>
            <a:r>
              <a:rPr lang="en-US" sz="1800" dirty="0" smtClean="0">
                <a:solidFill>
                  <a:srgbClr val="CF0F32"/>
                </a:solidFill>
              </a:rPr>
              <a:t>prevent attacks and threats against citizens</a:t>
            </a:r>
          </a:p>
          <a:p>
            <a:pPr>
              <a:spcBef>
                <a:spcPts val="200"/>
              </a:spcBef>
              <a:spcAft>
                <a:spcPts val="200"/>
              </a:spcAft>
            </a:pPr>
            <a:r>
              <a:rPr lang="en-US" sz="2000" dirty="0" smtClean="0">
                <a:solidFill>
                  <a:srgbClr val="008000"/>
                </a:solidFill>
              </a:rPr>
              <a:t>UNMIS/AU efforts merged </a:t>
            </a:r>
            <a:r>
              <a:rPr lang="mr-IN" sz="2000" dirty="0" smtClean="0">
                <a:solidFill>
                  <a:srgbClr val="008000"/>
                </a:solidFill>
              </a:rPr>
              <a:t>–</a:t>
            </a:r>
            <a:r>
              <a:rPr lang="en-US" sz="2000" dirty="0" smtClean="0">
                <a:solidFill>
                  <a:srgbClr val="008000"/>
                </a:solidFill>
              </a:rPr>
              <a:t> UNAMID extended annually</a:t>
            </a:r>
          </a:p>
          <a:p>
            <a:pPr lvl="1">
              <a:spcBef>
                <a:spcPts val="200"/>
              </a:spcBef>
              <a:spcAft>
                <a:spcPts val="200"/>
              </a:spcAft>
            </a:pPr>
            <a:r>
              <a:rPr lang="en-US" sz="1800" dirty="0" smtClean="0">
                <a:solidFill>
                  <a:srgbClr val="000090"/>
                </a:solidFill>
              </a:rPr>
              <a:t>By 2016-17 reduced to 15,000 military, 3,500 civilian/police</a:t>
            </a:r>
            <a:endParaRPr lang="en-US" sz="1800" dirty="0">
              <a:solidFill>
                <a:srgbClr val="000090"/>
              </a:solidFill>
            </a:endParaRPr>
          </a:p>
          <a:p>
            <a:pPr>
              <a:spcBef>
                <a:spcPts val="200"/>
              </a:spcBef>
              <a:spcAft>
                <a:spcPts val="200"/>
              </a:spcAft>
            </a:pPr>
            <a:endParaRPr lang="en-US" dirty="0"/>
          </a:p>
        </p:txBody>
      </p:sp>
    </p:spTree>
    <p:extLst>
      <p:ext uri="{BB962C8B-B14F-4D97-AF65-F5344CB8AC3E}">
        <p14:creationId xmlns:p14="http://schemas.microsoft.com/office/powerpoint/2010/main" val="2691967860"/>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Since 2006</a:t>
            </a:r>
            <a:endParaRPr lang="en-US" dirty="0"/>
          </a:p>
        </p:txBody>
      </p:sp>
      <p:sp>
        <p:nvSpPr>
          <p:cNvPr id="3" name="Content Placeholder 2"/>
          <p:cNvSpPr>
            <a:spLocks noGrp="1"/>
          </p:cNvSpPr>
          <p:nvPr>
            <p:ph idx="1"/>
          </p:nvPr>
        </p:nvSpPr>
        <p:spPr/>
        <p:txBody>
          <a:bodyPr>
            <a:noAutofit/>
          </a:bodyPr>
          <a:lstStyle/>
          <a:p>
            <a:r>
              <a:rPr lang="en-US" sz="2000" dirty="0" smtClean="0"/>
              <a:t>Persistent but lower levels of violence, occasional flare-ups </a:t>
            </a:r>
          </a:p>
          <a:p>
            <a:pPr lvl="1"/>
            <a:r>
              <a:rPr lang="en-US" sz="1800" dirty="0" smtClean="0">
                <a:solidFill>
                  <a:srgbClr val="000090"/>
                </a:solidFill>
              </a:rPr>
              <a:t>Occasional government offensives</a:t>
            </a:r>
          </a:p>
          <a:p>
            <a:pPr lvl="1"/>
            <a:r>
              <a:rPr lang="en-US" sz="1800" dirty="0" smtClean="0">
                <a:solidFill>
                  <a:srgbClr val="000090"/>
                </a:solidFill>
              </a:rPr>
              <a:t>2016 </a:t>
            </a:r>
            <a:r>
              <a:rPr lang="mr-IN" sz="1800" dirty="0" smtClean="0">
                <a:solidFill>
                  <a:srgbClr val="000090"/>
                </a:solidFill>
              </a:rPr>
              <a:t>–</a:t>
            </a:r>
            <a:r>
              <a:rPr lang="en-US" sz="1800" dirty="0" smtClean="0">
                <a:solidFill>
                  <a:srgbClr val="000090"/>
                </a:solidFill>
              </a:rPr>
              <a:t> reported CW attack on civilians by Gov’t forces</a:t>
            </a:r>
          </a:p>
          <a:p>
            <a:r>
              <a:rPr lang="en-US" sz="2000" dirty="0" smtClean="0"/>
              <a:t>Diplomatic breakthrough </a:t>
            </a:r>
            <a:r>
              <a:rPr lang="mr-IN" sz="2000" dirty="0" smtClean="0"/>
              <a:t>–</a:t>
            </a:r>
            <a:r>
              <a:rPr lang="en-US" sz="2000" dirty="0" smtClean="0"/>
              <a:t> 2011 Doha Peace Accord</a:t>
            </a:r>
          </a:p>
          <a:p>
            <a:pPr lvl="1"/>
            <a:r>
              <a:rPr lang="en-US" sz="1800" dirty="0" smtClean="0">
                <a:solidFill>
                  <a:srgbClr val="000090"/>
                </a:solidFill>
              </a:rPr>
              <a:t>UN-brokered </a:t>
            </a:r>
            <a:r>
              <a:rPr lang="mr-IN" sz="1800" dirty="0" smtClean="0">
                <a:solidFill>
                  <a:srgbClr val="000090"/>
                </a:solidFill>
              </a:rPr>
              <a:t>…</a:t>
            </a:r>
            <a:r>
              <a:rPr lang="en-US" sz="1800" dirty="0" smtClean="0">
                <a:solidFill>
                  <a:srgbClr val="000090"/>
                </a:solidFill>
              </a:rPr>
              <a:t> Darfuri Vice President </a:t>
            </a:r>
            <a:r>
              <a:rPr lang="en-US" sz="1800" i="1" dirty="0" smtClean="0">
                <a:solidFill>
                  <a:srgbClr val="000090"/>
                </a:solidFill>
              </a:rPr>
              <a:t>[never happened]</a:t>
            </a:r>
          </a:p>
          <a:p>
            <a:pPr lvl="1"/>
            <a:r>
              <a:rPr lang="en-US" sz="1800" dirty="0" smtClean="0">
                <a:solidFill>
                  <a:srgbClr val="000090"/>
                </a:solidFill>
              </a:rPr>
              <a:t>Compensation fund for victims </a:t>
            </a:r>
            <a:r>
              <a:rPr lang="en-US" sz="1800" i="1" dirty="0" smtClean="0">
                <a:solidFill>
                  <a:srgbClr val="000090"/>
                </a:solidFill>
              </a:rPr>
              <a:t>[never paid]</a:t>
            </a:r>
            <a:endParaRPr lang="en-US" sz="1800" dirty="0" smtClean="0">
              <a:solidFill>
                <a:srgbClr val="000090"/>
              </a:solidFill>
            </a:endParaRPr>
          </a:p>
          <a:p>
            <a:r>
              <a:rPr lang="en-US" sz="2000" dirty="0" smtClean="0"/>
              <a:t>International Criminal Court</a:t>
            </a:r>
          </a:p>
          <a:p>
            <a:pPr lvl="1"/>
            <a:r>
              <a:rPr lang="en-US" sz="1800" dirty="0" smtClean="0">
                <a:solidFill>
                  <a:srgbClr val="000090"/>
                </a:solidFill>
              </a:rPr>
              <a:t>2008 </a:t>
            </a:r>
            <a:r>
              <a:rPr lang="mr-IN" sz="1800" dirty="0" smtClean="0">
                <a:solidFill>
                  <a:srgbClr val="000090"/>
                </a:solidFill>
              </a:rPr>
              <a:t>–</a:t>
            </a:r>
            <a:r>
              <a:rPr lang="en-US" sz="1800" dirty="0" smtClean="0">
                <a:solidFill>
                  <a:srgbClr val="000090"/>
                </a:solidFill>
              </a:rPr>
              <a:t> al-Bashir indicted for genocide, murder, crimes vs. humanity</a:t>
            </a:r>
          </a:p>
          <a:p>
            <a:pPr lvl="1"/>
            <a:r>
              <a:rPr lang="en-US" sz="1800" dirty="0" smtClean="0">
                <a:solidFill>
                  <a:srgbClr val="000090"/>
                </a:solidFill>
              </a:rPr>
              <a:t>Arab League &amp; African Union reject; FR threatened to force arrest</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3883937360"/>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Roles!</a:t>
            </a:r>
            <a:endParaRPr lang="en-US" dirty="0"/>
          </a:p>
        </p:txBody>
      </p:sp>
      <p:sp>
        <p:nvSpPr>
          <p:cNvPr id="4" name="Content Placeholder 3"/>
          <p:cNvSpPr>
            <a:spLocks noGrp="1"/>
          </p:cNvSpPr>
          <p:nvPr>
            <p:ph sz="half" idx="1"/>
          </p:nvPr>
        </p:nvSpPr>
        <p:spPr>
          <a:xfrm>
            <a:off x="4636007" y="2524465"/>
            <a:ext cx="3908321" cy="1301433"/>
          </a:xfrm>
          <a:ln>
            <a:solidFill>
              <a:schemeClr val="tx1"/>
            </a:solidFill>
          </a:ln>
        </p:spPr>
        <p:txBody>
          <a:bodyPr>
            <a:noAutofit/>
          </a:bodyPr>
          <a:lstStyle/>
          <a:p>
            <a:pPr marL="0" indent="0">
              <a:spcBef>
                <a:spcPts val="100"/>
              </a:spcBef>
              <a:spcAft>
                <a:spcPts val="100"/>
              </a:spcAft>
              <a:buNone/>
            </a:pPr>
            <a:r>
              <a:rPr lang="en-US" dirty="0">
                <a:solidFill>
                  <a:srgbClr val="CF0F32"/>
                </a:solidFill>
              </a:rPr>
              <a:t>Kyselý, Vojtěch </a:t>
            </a:r>
            <a:r>
              <a:rPr lang="en-US" dirty="0" smtClean="0">
                <a:solidFill>
                  <a:srgbClr val="CF0F32"/>
                </a:solidFill>
              </a:rPr>
              <a:t>- SLA Leader</a:t>
            </a:r>
          </a:p>
          <a:p>
            <a:pPr marL="0" indent="0">
              <a:spcBef>
                <a:spcPts val="100"/>
              </a:spcBef>
              <a:spcAft>
                <a:spcPts val="100"/>
              </a:spcAft>
              <a:buNone/>
            </a:pPr>
            <a:r>
              <a:rPr lang="en-US" dirty="0" smtClean="0">
                <a:solidFill>
                  <a:srgbClr val="CF0F32"/>
                </a:solidFill>
              </a:rPr>
              <a:t>Kozová</a:t>
            </a:r>
            <a:r>
              <a:rPr lang="en-US" dirty="0">
                <a:solidFill>
                  <a:srgbClr val="CF0F32"/>
                </a:solidFill>
              </a:rPr>
              <a:t>, Petra </a:t>
            </a:r>
            <a:r>
              <a:rPr lang="en-US" dirty="0" smtClean="0">
                <a:solidFill>
                  <a:srgbClr val="CF0F32"/>
                </a:solidFill>
              </a:rPr>
              <a:t>- SLA </a:t>
            </a:r>
            <a:r>
              <a:rPr lang="en-US" dirty="0">
                <a:solidFill>
                  <a:srgbClr val="CF0F32"/>
                </a:solidFill>
              </a:rPr>
              <a:t>Faction </a:t>
            </a:r>
            <a:r>
              <a:rPr lang="en-US" dirty="0" smtClean="0">
                <a:solidFill>
                  <a:srgbClr val="CF0F32"/>
                </a:solidFill>
              </a:rPr>
              <a:t>Leader</a:t>
            </a:r>
          </a:p>
          <a:p>
            <a:pPr marL="0" indent="0">
              <a:spcBef>
                <a:spcPts val="100"/>
              </a:spcBef>
              <a:spcAft>
                <a:spcPts val="100"/>
              </a:spcAft>
              <a:buNone/>
            </a:pPr>
            <a:r>
              <a:rPr lang="en-US" dirty="0" smtClean="0">
                <a:solidFill>
                  <a:srgbClr val="CF0F32"/>
                </a:solidFill>
              </a:rPr>
              <a:t>Vorda</a:t>
            </a:r>
            <a:r>
              <a:rPr lang="en-US" dirty="0">
                <a:solidFill>
                  <a:srgbClr val="CF0F32"/>
                </a:solidFill>
              </a:rPr>
              <a:t>, Alana </a:t>
            </a:r>
            <a:r>
              <a:rPr lang="en-US" dirty="0" smtClean="0">
                <a:solidFill>
                  <a:srgbClr val="CF0F32"/>
                </a:solidFill>
              </a:rPr>
              <a:t>- JEM </a:t>
            </a:r>
            <a:r>
              <a:rPr lang="en-US" dirty="0">
                <a:solidFill>
                  <a:srgbClr val="CF0F32"/>
                </a:solidFill>
              </a:rPr>
              <a:t>Leader </a:t>
            </a:r>
            <a:endParaRPr lang="en-US" dirty="0" smtClean="0">
              <a:solidFill>
                <a:srgbClr val="CF0F32"/>
              </a:solidFill>
            </a:endParaRPr>
          </a:p>
          <a:p>
            <a:pPr marL="0" indent="0">
              <a:spcBef>
                <a:spcPts val="100"/>
              </a:spcBef>
              <a:spcAft>
                <a:spcPts val="100"/>
              </a:spcAft>
              <a:buNone/>
            </a:pPr>
            <a:r>
              <a:rPr lang="en-US" dirty="0" smtClean="0">
                <a:solidFill>
                  <a:srgbClr val="CF0F32"/>
                </a:solidFill>
              </a:rPr>
              <a:t>Bátria</a:t>
            </a:r>
            <a:r>
              <a:rPr lang="en-US" dirty="0">
                <a:solidFill>
                  <a:srgbClr val="CF0F32"/>
                </a:solidFill>
              </a:rPr>
              <a:t>, Michael </a:t>
            </a:r>
            <a:r>
              <a:rPr lang="en-US" dirty="0" smtClean="0">
                <a:solidFill>
                  <a:srgbClr val="CF0F32"/>
                </a:solidFill>
              </a:rPr>
              <a:t>- Rebel Mil </a:t>
            </a:r>
            <a:r>
              <a:rPr lang="en-US" dirty="0">
                <a:solidFill>
                  <a:srgbClr val="CF0F32"/>
                </a:solidFill>
              </a:rPr>
              <a:t>Cdr </a:t>
            </a:r>
          </a:p>
        </p:txBody>
      </p:sp>
      <p:sp>
        <p:nvSpPr>
          <p:cNvPr id="5" name="Content Placeholder 4"/>
          <p:cNvSpPr>
            <a:spLocks noGrp="1"/>
          </p:cNvSpPr>
          <p:nvPr>
            <p:ph sz="half" idx="13"/>
          </p:nvPr>
        </p:nvSpPr>
        <p:spPr>
          <a:xfrm>
            <a:off x="4636008" y="3888616"/>
            <a:ext cx="3908320" cy="1034875"/>
          </a:xfrm>
          <a:ln>
            <a:solidFill>
              <a:schemeClr val="tx1"/>
            </a:solidFill>
          </a:ln>
        </p:spPr>
        <p:txBody>
          <a:bodyPr/>
          <a:lstStyle/>
          <a:p>
            <a:pPr marL="0" indent="0">
              <a:spcBef>
                <a:spcPts val="100"/>
              </a:spcBef>
              <a:spcAft>
                <a:spcPts val="100"/>
              </a:spcAft>
              <a:buNone/>
            </a:pPr>
            <a:r>
              <a:rPr lang="en-US" dirty="0" smtClean="0">
                <a:solidFill>
                  <a:srgbClr val="CF0F32"/>
                </a:solidFill>
              </a:rPr>
              <a:t>Brezden, Barbara - FR President Chlustinová, Natálie - FR For Min</a:t>
            </a:r>
          </a:p>
          <a:p>
            <a:pPr marL="0" indent="0">
              <a:spcBef>
                <a:spcPts val="100"/>
              </a:spcBef>
              <a:spcAft>
                <a:spcPts val="100"/>
              </a:spcAft>
              <a:buNone/>
            </a:pPr>
            <a:r>
              <a:rPr lang="en-US" dirty="0" smtClean="0">
                <a:solidFill>
                  <a:srgbClr val="CF0F32"/>
                </a:solidFill>
              </a:rPr>
              <a:t>Jakobczyk, Monika </a:t>
            </a:r>
            <a:r>
              <a:rPr lang="mr-IN" dirty="0" smtClean="0">
                <a:solidFill>
                  <a:srgbClr val="CF0F32"/>
                </a:solidFill>
              </a:rPr>
              <a:t>–</a:t>
            </a:r>
            <a:r>
              <a:rPr lang="en-US" dirty="0" smtClean="0">
                <a:solidFill>
                  <a:srgbClr val="CF0F32"/>
                </a:solidFill>
              </a:rPr>
              <a:t> FR Def Min </a:t>
            </a:r>
          </a:p>
          <a:p>
            <a:pPr>
              <a:spcBef>
                <a:spcPts val="100"/>
              </a:spcBef>
              <a:spcAft>
                <a:spcPts val="100"/>
              </a:spcAft>
            </a:pPr>
            <a:endParaRPr lang="en-US" dirty="0"/>
          </a:p>
        </p:txBody>
      </p:sp>
      <p:sp>
        <p:nvSpPr>
          <p:cNvPr id="6" name="Content Placeholder 5"/>
          <p:cNvSpPr>
            <a:spLocks noGrp="1"/>
          </p:cNvSpPr>
          <p:nvPr>
            <p:ph sz="half" idx="14"/>
          </p:nvPr>
        </p:nvSpPr>
        <p:spPr>
          <a:xfrm>
            <a:off x="611429" y="2524465"/>
            <a:ext cx="4024578" cy="1301433"/>
          </a:xfrm>
          <a:ln>
            <a:solidFill>
              <a:schemeClr val="tx1"/>
            </a:solidFill>
          </a:ln>
        </p:spPr>
        <p:txBody>
          <a:bodyPr>
            <a:normAutofit/>
          </a:bodyPr>
          <a:lstStyle/>
          <a:p>
            <a:pPr marL="0" indent="0">
              <a:spcBef>
                <a:spcPts val="100"/>
              </a:spcBef>
              <a:spcAft>
                <a:spcPts val="100"/>
              </a:spcAft>
              <a:buNone/>
            </a:pPr>
            <a:r>
              <a:rPr lang="en-US" dirty="0">
                <a:solidFill>
                  <a:srgbClr val="000090"/>
                </a:solidFill>
              </a:rPr>
              <a:t>Žilinčík, </a:t>
            </a:r>
            <a:r>
              <a:rPr lang="en-US" dirty="0" smtClean="0">
                <a:solidFill>
                  <a:srgbClr val="000090"/>
                </a:solidFill>
              </a:rPr>
              <a:t>Samuel </a:t>
            </a:r>
            <a:r>
              <a:rPr lang="mr-IN" dirty="0" smtClean="0">
                <a:solidFill>
                  <a:srgbClr val="000090"/>
                </a:solidFill>
              </a:rPr>
              <a:t>–</a:t>
            </a:r>
            <a:r>
              <a:rPr lang="en-US" dirty="0" smtClean="0">
                <a:solidFill>
                  <a:srgbClr val="000090"/>
                </a:solidFill>
              </a:rPr>
              <a:t> Sudan Pres Bashir</a:t>
            </a:r>
          </a:p>
          <a:p>
            <a:pPr marL="0" indent="0">
              <a:spcBef>
                <a:spcPts val="100"/>
              </a:spcBef>
              <a:spcAft>
                <a:spcPts val="100"/>
              </a:spcAft>
              <a:buNone/>
            </a:pPr>
            <a:r>
              <a:rPr lang="en-US" dirty="0" smtClean="0">
                <a:solidFill>
                  <a:srgbClr val="000090"/>
                </a:solidFill>
              </a:rPr>
              <a:t>Salazar</a:t>
            </a:r>
            <a:r>
              <a:rPr lang="en-US" dirty="0">
                <a:solidFill>
                  <a:srgbClr val="000090"/>
                </a:solidFill>
              </a:rPr>
              <a:t>, Lucero </a:t>
            </a:r>
            <a:r>
              <a:rPr lang="mr-IN" dirty="0" smtClean="0">
                <a:solidFill>
                  <a:srgbClr val="000090"/>
                </a:solidFill>
              </a:rPr>
              <a:t>–</a:t>
            </a:r>
            <a:r>
              <a:rPr lang="en-US" dirty="0" smtClean="0">
                <a:solidFill>
                  <a:srgbClr val="000090"/>
                </a:solidFill>
              </a:rPr>
              <a:t> Sudan Vice Pres</a:t>
            </a:r>
          </a:p>
          <a:p>
            <a:pPr marL="0" indent="0">
              <a:spcBef>
                <a:spcPts val="100"/>
              </a:spcBef>
              <a:spcAft>
                <a:spcPts val="100"/>
              </a:spcAft>
              <a:buNone/>
            </a:pPr>
            <a:r>
              <a:rPr lang="en-US" dirty="0" smtClean="0">
                <a:solidFill>
                  <a:srgbClr val="000090"/>
                </a:solidFill>
              </a:rPr>
              <a:t>Nevrayeva</a:t>
            </a:r>
            <a:r>
              <a:rPr lang="en-US" dirty="0">
                <a:solidFill>
                  <a:srgbClr val="000090"/>
                </a:solidFill>
              </a:rPr>
              <a:t>, Darya </a:t>
            </a:r>
            <a:r>
              <a:rPr lang="mr-IN" dirty="0" smtClean="0">
                <a:solidFill>
                  <a:srgbClr val="000090"/>
                </a:solidFill>
              </a:rPr>
              <a:t>–</a:t>
            </a:r>
            <a:r>
              <a:rPr lang="en-US" dirty="0" smtClean="0">
                <a:solidFill>
                  <a:srgbClr val="000090"/>
                </a:solidFill>
              </a:rPr>
              <a:t> Sudan For Min</a:t>
            </a:r>
            <a:endParaRPr lang="en-US" dirty="0">
              <a:solidFill>
                <a:srgbClr val="000090"/>
              </a:solidFill>
            </a:endParaRPr>
          </a:p>
          <a:p>
            <a:pPr marL="0" indent="0">
              <a:spcBef>
                <a:spcPts val="100"/>
              </a:spcBef>
              <a:spcAft>
                <a:spcPts val="100"/>
              </a:spcAft>
              <a:buNone/>
            </a:pPr>
            <a:r>
              <a:rPr lang="en-US" dirty="0" smtClean="0">
                <a:solidFill>
                  <a:srgbClr val="000090"/>
                </a:solidFill>
              </a:rPr>
              <a:t>Dvořáček</a:t>
            </a:r>
            <a:r>
              <a:rPr lang="en-US" dirty="0">
                <a:solidFill>
                  <a:srgbClr val="000090"/>
                </a:solidFill>
              </a:rPr>
              <a:t>, Marek </a:t>
            </a:r>
            <a:r>
              <a:rPr lang="en-US" dirty="0" smtClean="0">
                <a:solidFill>
                  <a:srgbClr val="000090"/>
                </a:solidFill>
              </a:rPr>
              <a:t>- Janjaweed </a:t>
            </a:r>
            <a:r>
              <a:rPr lang="en-US" dirty="0">
                <a:solidFill>
                  <a:srgbClr val="000090"/>
                </a:solidFill>
              </a:rPr>
              <a:t>Cdr </a:t>
            </a:r>
          </a:p>
        </p:txBody>
      </p:sp>
      <p:sp>
        <p:nvSpPr>
          <p:cNvPr id="7" name="Content Placeholder 6"/>
          <p:cNvSpPr>
            <a:spLocks noGrp="1"/>
          </p:cNvSpPr>
          <p:nvPr>
            <p:ph sz="half" idx="15"/>
          </p:nvPr>
        </p:nvSpPr>
        <p:spPr>
          <a:xfrm>
            <a:off x="611430" y="3888617"/>
            <a:ext cx="4024578" cy="1034874"/>
          </a:xfrm>
          <a:ln>
            <a:solidFill>
              <a:schemeClr val="tx1"/>
            </a:solidFill>
          </a:ln>
        </p:spPr>
        <p:txBody>
          <a:bodyPr>
            <a:normAutofit/>
          </a:bodyPr>
          <a:lstStyle/>
          <a:p>
            <a:pPr marL="0" indent="0">
              <a:spcBef>
                <a:spcPts val="100"/>
              </a:spcBef>
              <a:spcAft>
                <a:spcPts val="100"/>
              </a:spcAft>
              <a:buNone/>
            </a:pPr>
            <a:r>
              <a:rPr lang="en-US" dirty="0">
                <a:solidFill>
                  <a:srgbClr val="000090"/>
                </a:solidFill>
              </a:rPr>
              <a:t>Kling, </a:t>
            </a:r>
            <a:r>
              <a:rPr lang="en-US" dirty="0" smtClean="0">
                <a:solidFill>
                  <a:srgbClr val="000090"/>
                </a:solidFill>
              </a:rPr>
              <a:t>Katharina </a:t>
            </a:r>
            <a:r>
              <a:rPr lang="mr-IN" dirty="0" smtClean="0">
                <a:solidFill>
                  <a:srgbClr val="000090"/>
                </a:solidFill>
              </a:rPr>
              <a:t>–</a:t>
            </a:r>
            <a:r>
              <a:rPr lang="en-US" dirty="0" smtClean="0">
                <a:solidFill>
                  <a:srgbClr val="000090"/>
                </a:solidFill>
              </a:rPr>
              <a:t> CH Premier</a:t>
            </a:r>
          </a:p>
          <a:p>
            <a:pPr marL="0" indent="0">
              <a:spcBef>
                <a:spcPts val="100"/>
              </a:spcBef>
              <a:spcAft>
                <a:spcPts val="100"/>
              </a:spcAft>
              <a:buNone/>
            </a:pPr>
            <a:r>
              <a:rPr lang="en-US" dirty="0" smtClean="0">
                <a:solidFill>
                  <a:srgbClr val="000090"/>
                </a:solidFill>
              </a:rPr>
              <a:t>Matiushenko</a:t>
            </a:r>
            <a:r>
              <a:rPr lang="en-US" dirty="0">
                <a:solidFill>
                  <a:srgbClr val="000090"/>
                </a:solidFill>
              </a:rPr>
              <a:t>, Viktoriia </a:t>
            </a:r>
            <a:r>
              <a:rPr lang="mr-IN" dirty="0" smtClean="0">
                <a:solidFill>
                  <a:srgbClr val="000090"/>
                </a:solidFill>
              </a:rPr>
              <a:t>–</a:t>
            </a:r>
            <a:r>
              <a:rPr lang="en-US" dirty="0" smtClean="0">
                <a:solidFill>
                  <a:srgbClr val="000090"/>
                </a:solidFill>
              </a:rPr>
              <a:t> CH Foreign</a:t>
            </a:r>
          </a:p>
          <a:p>
            <a:pPr marL="0" indent="0">
              <a:spcBef>
                <a:spcPts val="100"/>
              </a:spcBef>
              <a:spcAft>
                <a:spcPts val="100"/>
              </a:spcAft>
              <a:buNone/>
            </a:pPr>
            <a:r>
              <a:rPr lang="en-US" dirty="0" smtClean="0">
                <a:solidFill>
                  <a:srgbClr val="000090"/>
                </a:solidFill>
              </a:rPr>
              <a:t>Rekšáková</a:t>
            </a:r>
            <a:r>
              <a:rPr lang="en-US" dirty="0">
                <a:solidFill>
                  <a:srgbClr val="000090"/>
                </a:solidFill>
              </a:rPr>
              <a:t>, Terézia </a:t>
            </a:r>
            <a:r>
              <a:rPr lang="mr-IN" dirty="0" smtClean="0">
                <a:solidFill>
                  <a:srgbClr val="000090"/>
                </a:solidFill>
              </a:rPr>
              <a:t>–</a:t>
            </a:r>
            <a:r>
              <a:rPr lang="en-US" dirty="0" smtClean="0">
                <a:solidFill>
                  <a:srgbClr val="000090"/>
                </a:solidFill>
              </a:rPr>
              <a:t> CH Energy</a:t>
            </a:r>
          </a:p>
        </p:txBody>
      </p:sp>
      <p:sp>
        <p:nvSpPr>
          <p:cNvPr id="8" name="Content Placeholder 6"/>
          <p:cNvSpPr txBox="1">
            <a:spLocks/>
          </p:cNvSpPr>
          <p:nvPr/>
        </p:nvSpPr>
        <p:spPr>
          <a:xfrm>
            <a:off x="622728" y="4966136"/>
            <a:ext cx="4024578" cy="1258787"/>
          </a:xfrm>
          <a:prstGeom prst="rect">
            <a:avLst/>
          </a:prstGeom>
          <a:ln>
            <a:solidFill>
              <a:schemeClr val="tx1"/>
            </a:solidFill>
          </a:ln>
        </p:spPr>
        <p:txBody>
          <a:bodyPr vert="horz" lIns="91440" tIns="45720" rIns="91440" bIns="45720" rtlCol="0">
            <a:no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Clr>
                <a:schemeClr val="accent1"/>
              </a:buClr>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Clr>
                <a:schemeClr val="accent1"/>
              </a:buClr>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marL="0" indent="0">
              <a:spcBef>
                <a:spcPts val="100"/>
              </a:spcBef>
              <a:spcAft>
                <a:spcPts val="100"/>
              </a:spcAft>
              <a:buFont typeface="Wingdings" charset="2"/>
              <a:buNone/>
            </a:pPr>
            <a:r>
              <a:rPr lang="en-US" u="sng" dirty="0" smtClean="0">
                <a:solidFill>
                  <a:srgbClr val="008000"/>
                </a:solidFill>
              </a:rPr>
              <a:t>UN Deputy SecGen for Peacekeeping</a:t>
            </a:r>
          </a:p>
          <a:p>
            <a:pPr>
              <a:spcBef>
                <a:spcPts val="100"/>
              </a:spcBef>
              <a:spcAft>
                <a:spcPts val="100"/>
              </a:spcAft>
            </a:pPr>
            <a:r>
              <a:rPr lang="en-US" dirty="0">
                <a:solidFill>
                  <a:srgbClr val="008000"/>
                </a:solidFill>
              </a:rPr>
              <a:t>Goksadze, Tamar [Taco</a:t>
            </a:r>
            <a:r>
              <a:rPr lang="en-US" dirty="0" smtClean="0">
                <a:solidFill>
                  <a:srgbClr val="008000"/>
                </a:solidFill>
              </a:rPr>
              <a:t>]</a:t>
            </a:r>
          </a:p>
          <a:p>
            <a:pPr>
              <a:spcBef>
                <a:spcPts val="100"/>
              </a:spcBef>
              <a:spcAft>
                <a:spcPts val="100"/>
              </a:spcAft>
            </a:pPr>
            <a:r>
              <a:rPr lang="en-US" dirty="0" smtClean="0">
                <a:solidFill>
                  <a:srgbClr val="008000"/>
                </a:solidFill>
              </a:rPr>
              <a:t>Shanidze</a:t>
            </a:r>
            <a:r>
              <a:rPr lang="en-US" dirty="0">
                <a:solidFill>
                  <a:srgbClr val="008000"/>
                </a:solidFill>
              </a:rPr>
              <a:t>, Dachi </a:t>
            </a:r>
            <a:endParaRPr lang="en-US" dirty="0" smtClean="0">
              <a:solidFill>
                <a:srgbClr val="008000"/>
              </a:solidFill>
            </a:endParaRPr>
          </a:p>
          <a:p>
            <a:pPr>
              <a:spcBef>
                <a:spcPts val="100"/>
              </a:spcBef>
              <a:spcAft>
                <a:spcPts val="100"/>
              </a:spcAft>
            </a:pPr>
            <a:r>
              <a:rPr lang="en-US" dirty="0" smtClean="0">
                <a:solidFill>
                  <a:srgbClr val="008000"/>
                </a:solidFill>
              </a:rPr>
              <a:t>Vinkler</a:t>
            </a:r>
            <a:r>
              <a:rPr lang="en-US" dirty="0">
                <a:solidFill>
                  <a:srgbClr val="008000"/>
                </a:solidFill>
              </a:rPr>
              <a:t>, Pavel </a:t>
            </a:r>
            <a:endParaRPr lang="en-US" dirty="0" smtClean="0">
              <a:solidFill>
                <a:srgbClr val="008000"/>
              </a:solidFill>
            </a:endParaRPr>
          </a:p>
        </p:txBody>
      </p:sp>
      <p:sp>
        <p:nvSpPr>
          <p:cNvPr id="11" name="Content Placeholder 4"/>
          <p:cNvSpPr txBox="1">
            <a:spLocks/>
          </p:cNvSpPr>
          <p:nvPr/>
        </p:nvSpPr>
        <p:spPr>
          <a:xfrm>
            <a:off x="4647306" y="4966136"/>
            <a:ext cx="3908320" cy="1258787"/>
          </a:xfrm>
          <a:prstGeom prst="rect">
            <a:avLst/>
          </a:prstGeom>
          <a:ln>
            <a:solidFill>
              <a:schemeClr val="tx1"/>
            </a:solidFill>
          </a:ln>
        </p:spPr>
        <p:txBody>
          <a:bodyPr vert="horz" lIns="91440" tIns="45720" rIns="91440" bIns="45720" rtlCol="0">
            <a:normAutofit/>
          </a:bodyPr>
          <a:lstStyle>
            <a:lvl1pPr marL="342900" indent="-34290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1pPr>
            <a:lvl2pPr marL="6858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2pPr>
            <a:lvl3pPr marL="10350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3pPr>
            <a:lvl4pPr marL="1371600" indent="-3365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4pPr>
            <a:lvl5pPr marL="1720850" indent="-349250" algn="l" defTabSz="914400" rtl="0" eaLnBrk="1" latinLnBrk="0" hangingPunct="1">
              <a:spcBef>
                <a:spcPts val="300"/>
              </a:spcBef>
              <a:spcAft>
                <a:spcPts val="300"/>
              </a:spcAft>
              <a:buClr>
                <a:srgbClr val="FF0000"/>
              </a:buClr>
              <a:buSzPct val="90000"/>
              <a:buFont typeface="Wingdings" charset="2"/>
              <a:buChar char="ü"/>
              <a:defRPr sz="1800" b="1" kern="1200">
                <a:solidFill>
                  <a:schemeClr val="tx1"/>
                </a:solidFill>
                <a:latin typeface="+mn-lt"/>
                <a:ea typeface="+mn-ea"/>
                <a:cs typeface="+mn-cs"/>
              </a:defRPr>
            </a:lvl5pPr>
            <a:lvl6pPr marL="1946275"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6pPr>
            <a:lvl7pPr marL="2173288" indent="-234950" algn="l" defTabSz="914400" rtl="0" eaLnBrk="1" latinLnBrk="0" hangingPunct="1">
              <a:spcBef>
                <a:spcPct val="20000"/>
              </a:spcBef>
              <a:buClr>
                <a:schemeClr val="accent1"/>
              </a:buClr>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7pPr>
            <a:lvl8pPr marL="2398713" indent="-234950" algn="l" defTabSz="914400" rtl="0" eaLnBrk="1" latinLnBrk="0" hangingPunct="1">
              <a:spcBef>
                <a:spcPct val="20000"/>
              </a:spcBef>
              <a:buClr>
                <a:schemeClr val="accent1">
                  <a:lumMod val="60000"/>
                  <a:lumOff val="40000"/>
                </a:schemeClr>
              </a:buClr>
              <a:buSzPct val="90000"/>
              <a:buFont typeface="Wingdings" pitchFamily="2" charset="2"/>
              <a:buChar char=""/>
              <a:defRPr lang="en-US" sz="1600" kern="1200" dirty="0" smtClean="0">
                <a:solidFill>
                  <a:schemeClr val="tx1">
                    <a:lumMod val="65000"/>
                    <a:lumOff val="35000"/>
                  </a:schemeClr>
                </a:solidFill>
                <a:latin typeface="+mn-lt"/>
                <a:ea typeface="+mn-ea"/>
                <a:cs typeface="+mn-cs"/>
              </a:defRPr>
            </a:lvl8pPr>
            <a:lvl9pPr marL="2625725" indent="-234950" algn="l" defTabSz="914400" rtl="0" eaLnBrk="1" latinLnBrk="0" hangingPunct="1">
              <a:spcBef>
                <a:spcPct val="20000"/>
              </a:spcBef>
              <a:buClr>
                <a:schemeClr val="accent1"/>
              </a:buClr>
              <a:buSzPct val="90000"/>
              <a:buFont typeface="Wingdings" pitchFamily="2" charset="2"/>
              <a:buChar char=""/>
              <a:defRPr lang="en-US" sz="1600" kern="1200" dirty="0">
                <a:solidFill>
                  <a:schemeClr val="tx1">
                    <a:lumMod val="65000"/>
                    <a:lumOff val="35000"/>
                  </a:schemeClr>
                </a:solidFill>
                <a:latin typeface="+mn-lt"/>
                <a:ea typeface="+mn-ea"/>
                <a:cs typeface="+mn-cs"/>
              </a:defRPr>
            </a:lvl9pPr>
          </a:lstStyle>
          <a:p>
            <a:pPr marL="0" indent="0">
              <a:spcBef>
                <a:spcPts val="100"/>
              </a:spcBef>
              <a:spcAft>
                <a:spcPts val="100"/>
              </a:spcAft>
              <a:buFont typeface="Wingdings" charset="2"/>
              <a:buNone/>
            </a:pPr>
            <a:r>
              <a:rPr lang="en-US" u="sng" dirty="0" smtClean="0">
                <a:solidFill>
                  <a:srgbClr val="008000"/>
                </a:solidFill>
              </a:rPr>
              <a:t>UNAMID Commanders in Sudan</a:t>
            </a:r>
          </a:p>
          <a:p>
            <a:pPr>
              <a:spcBef>
                <a:spcPts val="100"/>
              </a:spcBef>
              <a:spcAft>
                <a:spcPts val="100"/>
              </a:spcAft>
            </a:pPr>
            <a:r>
              <a:rPr lang="en-US" dirty="0">
                <a:solidFill>
                  <a:srgbClr val="008000"/>
                </a:solidFill>
              </a:rPr>
              <a:t>Alekseeva, Alexandra </a:t>
            </a:r>
            <a:r>
              <a:rPr lang="en-US" dirty="0" smtClean="0">
                <a:solidFill>
                  <a:srgbClr val="008000"/>
                </a:solidFill>
              </a:rPr>
              <a:t>- UNMIS</a:t>
            </a:r>
          </a:p>
          <a:p>
            <a:pPr>
              <a:spcBef>
                <a:spcPts val="100"/>
              </a:spcBef>
              <a:spcAft>
                <a:spcPts val="100"/>
              </a:spcAft>
            </a:pPr>
            <a:r>
              <a:rPr lang="en-US" dirty="0" smtClean="0">
                <a:solidFill>
                  <a:srgbClr val="008000"/>
                </a:solidFill>
              </a:rPr>
              <a:t>Janičatová</a:t>
            </a:r>
            <a:r>
              <a:rPr lang="en-US" dirty="0">
                <a:solidFill>
                  <a:srgbClr val="008000"/>
                </a:solidFill>
              </a:rPr>
              <a:t>, </a:t>
            </a:r>
            <a:r>
              <a:rPr lang="en-US" dirty="0" smtClean="0">
                <a:solidFill>
                  <a:srgbClr val="008000"/>
                </a:solidFill>
              </a:rPr>
              <a:t>Silvie - AU</a:t>
            </a:r>
            <a:endParaRPr lang="en-US" dirty="0">
              <a:solidFill>
                <a:srgbClr val="008000"/>
              </a:solidFill>
            </a:endParaRPr>
          </a:p>
        </p:txBody>
      </p:sp>
    </p:spTree>
    <p:extLst>
      <p:ext uri="{BB962C8B-B14F-4D97-AF65-F5344CB8AC3E}">
        <p14:creationId xmlns:p14="http://schemas.microsoft.com/office/powerpoint/2010/main" val="1737106816"/>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Scenario </a:t>
            </a:r>
            <a:r>
              <a:rPr lang="mr-IN" dirty="0" smtClean="0"/>
              <a:t>–</a:t>
            </a:r>
            <a:r>
              <a:rPr lang="en-US" dirty="0" smtClean="0"/>
              <a:t> April 2018</a:t>
            </a:r>
            <a:endParaRPr lang="en-US" dirty="0"/>
          </a:p>
        </p:txBody>
      </p:sp>
      <p:sp>
        <p:nvSpPr>
          <p:cNvPr id="8" name="Content Placeholder 7"/>
          <p:cNvSpPr>
            <a:spLocks noGrp="1"/>
          </p:cNvSpPr>
          <p:nvPr>
            <p:ph idx="1"/>
          </p:nvPr>
        </p:nvSpPr>
        <p:spPr/>
        <p:txBody>
          <a:bodyPr>
            <a:noAutofit/>
          </a:bodyPr>
          <a:lstStyle/>
          <a:p>
            <a:pPr>
              <a:spcBef>
                <a:spcPts val="200"/>
              </a:spcBef>
              <a:spcAft>
                <a:spcPts val="200"/>
              </a:spcAft>
            </a:pPr>
            <a:r>
              <a:rPr lang="en-US" sz="2000" dirty="0" smtClean="0"/>
              <a:t>UNAMID mandate extended until June 30, 2018 (in 2017)</a:t>
            </a:r>
          </a:p>
          <a:p>
            <a:pPr lvl="1">
              <a:spcBef>
                <a:spcPts val="200"/>
              </a:spcBef>
              <a:spcAft>
                <a:spcPts val="200"/>
              </a:spcAft>
            </a:pPr>
            <a:r>
              <a:rPr lang="en-US" dirty="0" smtClean="0"/>
              <a:t>15,000 military personnel + 2,500 civilian police</a:t>
            </a:r>
            <a:endParaRPr lang="en-US" dirty="0" smtClean="0">
              <a:solidFill>
                <a:srgbClr val="CF0F32"/>
              </a:solidFill>
            </a:endParaRPr>
          </a:p>
          <a:p>
            <a:pPr>
              <a:spcBef>
                <a:spcPts val="200"/>
              </a:spcBef>
              <a:spcAft>
                <a:spcPts val="200"/>
              </a:spcAft>
            </a:pPr>
            <a:r>
              <a:rPr lang="en-US" sz="2000" dirty="0" smtClean="0">
                <a:solidFill>
                  <a:srgbClr val="CF0F32"/>
                </a:solidFill>
              </a:rPr>
              <a:t>January</a:t>
            </a:r>
            <a:r>
              <a:rPr lang="en-US" sz="2000" dirty="0" smtClean="0"/>
              <a:t> </a:t>
            </a:r>
            <a:r>
              <a:rPr lang="mr-IN" sz="2000" dirty="0" smtClean="0"/>
              <a:t>–</a:t>
            </a:r>
            <a:r>
              <a:rPr lang="en-US" sz="2000" dirty="0" smtClean="0"/>
              <a:t> Chad expels 200,000 refugees back to Sudan</a:t>
            </a:r>
          </a:p>
          <a:p>
            <a:pPr lvl="1">
              <a:spcBef>
                <a:spcPts val="200"/>
              </a:spcBef>
              <a:spcAft>
                <a:spcPts val="200"/>
              </a:spcAft>
            </a:pPr>
            <a:r>
              <a:rPr lang="en-US" dirty="0" smtClean="0">
                <a:solidFill>
                  <a:srgbClr val="000090"/>
                </a:solidFill>
              </a:rPr>
              <a:t>Refugees seeking to return to Darfur under protection</a:t>
            </a:r>
          </a:p>
          <a:p>
            <a:pPr>
              <a:spcBef>
                <a:spcPts val="200"/>
              </a:spcBef>
              <a:spcAft>
                <a:spcPts val="200"/>
              </a:spcAft>
            </a:pPr>
            <a:r>
              <a:rPr lang="en-US" sz="2000" dirty="0" smtClean="0">
                <a:solidFill>
                  <a:srgbClr val="CF0F32"/>
                </a:solidFill>
              </a:rPr>
              <a:t>February</a:t>
            </a:r>
            <a:r>
              <a:rPr lang="en-US" sz="2000" dirty="0" smtClean="0"/>
              <a:t> </a:t>
            </a:r>
            <a:r>
              <a:rPr lang="mr-IN" sz="2000" dirty="0" smtClean="0"/>
              <a:t>–</a:t>
            </a:r>
            <a:r>
              <a:rPr lang="en-US" sz="2000" dirty="0" smtClean="0"/>
              <a:t> Government offensive against Darfur region</a:t>
            </a:r>
          </a:p>
          <a:p>
            <a:pPr lvl="1">
              <a:spcBef>
                <a:spcPts val="200"/>
              </a:spcBef>
              <a:spcAft>
                <a:spcPts val="200"/>
              </a:spcAft>
            </a:pPr>
            <a:r>
              <a:rPr lang="en-US" dirty="0" smtClean="0">
                <a:solidFill>
                  <a:srgbClr val="000090"/>
                </a:solidFill>
              </a:rPr>
              <a:t>Aerial bombardment, Janjaweed raids, reported CW use</a:t>
            </a:r>
          </a:p>
          <a:p>
            <a:pPr lvl="2">
              <a:spcBef>
                <a:spcPts val="200"/>
              </a:spcBef>
              <a:spcAft>
                <a:spcPts val="200"/>
              </a:spcAft>
            </a:pPr>
            <a:r>
              <a:rPr lang="en-US" dirty="0" smtClean="0">
                <a:solidFill>
                  <a:srgbClr val="008000"/>
                </a:solidFill>
              </a:rPr>
              <a:t>1,000+ killed </a:t>
            </a:r>
            <a:r>
              <a:rPr lang="mr-IN" dirty="0" smtClean="0">
                <a:solidFill>
                  <a:srgbClr val="008000"/>
                </a:solidFill>
              </a:rPr>
              <a:t>…</a:t>
            </a:r>
            <a:r>
              <a:rPr lang="en-US" dirty="0" smtClean="0">
                <a:solidFill>
                  <a:srgbClr val="008000"/>
                </a:solidFill>
              </a:rPr>
              <a:t> 25,000 displaced in </a:t>
            </a:r>
            <a:r>
              <a:rPr lang="en-US" dirty="0" smtClean="0">
                <a:solidFill>
                  <a:srgbClr val="CF0F32"/>
                </a:solidFill>
              </a:rPr>
              <a:t>one week</a:t>
            </a:r>
          </a:p>
          <a:p>
            <a:pPr lvl="1">
              <a:spcBef>
                <a:spcPts val="200"/>
              </a:spcBef>
              <a:spcAft>
                <a:spcPts val="200"/>
              </a:spcAft>
            </a:pPr>
            <a:r>
              <a:rPr lang="en-US" dirty="0" smtClean="0">
                <a:solidFill>
                  <a:srgbClr val="000090"/>
                </a:solidFill>
              </a:rPr>
              <a:t>Arms from China, Russia; funding from Saudi Arabia</a:t>
            </a:r>
          </a:p>
          <a:p>
            <a:pPr>
              <a:spcBef>
                <a:spcPts val="200"/>
              </a:spcBef>
              <a:spcAft>
                <a:spcPts val="200"/>
              </a:spcAft>
            </a:pPr>
            <a:r>
              <a:rPr lang="en-US" sz="2000" dirty="0" smtClean="0"/>
              <a:t>Debate among rebel factions about utility of continued talks</a:t>
            </a:r>
          </a:p>
          <a:p>
            <a:pPr>
              <a:spcBef>
                <a:spcPts val="200"/>
              </a:spcBef>
              <a:spcAft>
                <a:spcPts val="200"/>
              </a:spcAft>
            </a:pPr>
            <a:r>
              <a:rPr lang="en-US" sz="2000" dirty="0" smtClean="0">
                <a:solidFill>
                  <a:srgbClr val="CF0F32"/>
                </a:solidFill>
              </a:rPr>
              <a:t>UN Sec Gen seeks guidance on next steps </a:t>
            </a:r>
            <a:r>
              <a:rPr lang="mr-IN" sz="2000" dirty="0" smtClean="0">
                <a:solidFill>
                  <a:srgbClr val="CF0F32"/>
                </a:solidFill>
              </a:rPr>
              <a:t>…</a:t>
            </a:r>
            <a:r>
              <a:rPr lang="en-US" sz="2000" dirty="0" smtClean="0">
                <a:solidFill>
                  <a:srgbClr val="CF0F32"/>
                </a:solidFill>
              </a:rPr>
              <a:t> including </a:t>
            </a:r>
            <a:r>
              <a:rPr lang="en-US" sz="2000" dirty="0" smtClean="0">
                <a:solidFill>
                  <a:srgbClr val="008000"/>
                </a:solidFill>
              </a:rPr>
              <a:t>extension</a:t>
            </a:r>
            <a:endParaRPr lang="en-US" dirty="0">
              <a:solidFill>
                <a:srgbClr val="008000"/>
              </a:solidFill>
            </a:endParaRPr>
          </a:p>
        </p:txBody>
      </p:sp>
    </p:spTree>
    <p:extLst>
      <p:ext uri="{BB962C8B-B14F-4D97-AF65-F5344CB8AC3E}">
        <p14:creationId xmlns:p14="http://schemas.microsoft.com/office/powerpoint/2010/main" val="963303319"/>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 Briefing #1 </a:t>
            </a:r>
            <a:r>
              <a:rPr lang="mr-IN" dirty="0" smtClean="0"/>
              <a:t>–</a:t>
            </a:r>
            <a:r>
              <a:rPr lang="en-US" dirty="0" smtClean="0"/>
              <a:t> 26 April</a:t>
            </a:r>
            <a:endParaRPr lang="en-US" dirty="0"/>
          </a:p>
        </p:txBody>
      </p:sp>
      <p:sp>
        <p:nvSpPr>
          <p:cNvPr id="3" name="Content Placeholder 2"/>
          <p:cNvSpPr>
            <a:spLocks noGrp="1"/>
          </p:cNvSpPr>
          <p:nvPr>
            <p:ph idx="1"/>
          </p:nvPr>
        </p:nvSpPr>
        <p:spPr/>
        <p:txBody>
          <a:bodyPr>
            <a:normAutofit lnSpcReduction="10000"/>
          </a:bodyPr>
          <a:lstStyle/>
          <a:p>
            <a:r>
              <a:rPr lang="en-US" sz="2000" i="1" u="sng" dirty="0" smtClean="0"/>
              <a:t>Sudan Tribune, 26 April</a:t>
            </a:r>
            <a:r>
              <a:rPr lang="en-US" sz="2000" dirty="0" smtClean="0"/>
              <a:t>.  Bombs rocked the capital of Khartoum this morning as 3 explosions occurred in the main market square, in a government services building, and in the main tourist information office.  </a:t>
            </a:r>
          </a:p>
          <a:p>
            <a:pPr lvl="1"/>
            <a:r>
              <a:rPr lang="en-US" sz="1800" dirty="0" smtClean="0"/>
              <a:t>Al Qaeda in the Maghreb has taken credit for the attacks.  </a:t>
            </a:r>
          </a:p>
          <a:p>
            <a:pPr lvl="1"/>
            <a:r>
              <a:rPr lang="en-US" sz="1800" dirty="0" smtClean="0"/>
              <a:t>Interior Ministry spokesman declared that this was further proof that the so-called Sudanese Liberation Movements was really a front organization for radical Islamist terrorism.</a:t>
            </a:r>
          </a:p>
          <a:p>
            <a:r>
              <a:rPr lang="en-US" sz="2000" i="1" u="sng" dirty="0" smtClean="0"/>
              <a:t>Riyadh Times, 26 April</a:t>
            </a:r>
            <a:r>
              <a:rPr lang="en-US" sz="2000" dirty="0" smtClean="0"/>
              <a:t>.  A member of the Saudi Royal Family is quoted as having referred to President Omar al-Bashir as an “opportunist” whom we can use but should not trust.</a:t>
            </a:r>
            <a:endParaRPr lang="en-US" sz="2000" dirty="0"/>
          </a:p>
          <a:p>
            <a:pPr marL="0" indent="0">
              <a:buNone/>
            </a:pPr>
            <a:endParaRPr lang="en-US" sz="2000" dirty="0"/>
          </a:p>
        </p:txBody>
      </p:sp>
    </p:spTree>
    <p:extLst>
      <p:ext uri="{BB962C8B-B14F-4D97-AF65-F5344CB8AC3E}">
        <p14:creationId xmlns:p14="http://schemas.microsoft.com/office/powerpoint/2010/main" val="22099108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Course Overview II</a:t>
            </a:r>
            <a:br>
              <a:rPr lang="en-US" sz="4000" dirty="0" smtClean="0"/>
            </a:br>
            <a:r>
              <a:rPr lang="en-US" sz="2800" dirty="0" smtClean="0">
                <a:solidFill>
                  <a:srgbClr val="FFFFFF"/>
                </a:solidFill>
              </a:rPr>
              <a:t>Two-Day Conflict Management Simulation</a:t>
            </a:r>
            <a:endParaRPr lang="en-US" sz="4000" dirty="0">
              <a:solidFill>
                <a:srgbClr val="FFFFFF"/>
              </a:solidFill>
            </a:endParaRPr>
          </a:p>
        </p:txBody>
      </p:sp>
      <p:sp>
        <p:nvSpPr>
          <p:cNvPr id="3" name="Content Placeholder 2"/>
          <p:cNvSpPr>
            <a:spLocks noGrp="1"/>
          </p:cNvSpPr>
          <p:nvPr>
            <p:ph idx="1"/>
          </p:nvPr>
        </p:nvSpPr>
        <p:spPr>
          <a:xfrm>
            <a:off x="739775" y="2770094"/>
            <a:ext cx="7662864" cy="3374366"/>
          </a:xfrm>
        </p:spPr>
        <p:txBody>
          <a:bodyPr>
            <a:normAutofit/>
          </a:bodyPr>
          <a:lstStyle/>
          <a:p>
            <a:r>
              <a:rPr lang="en-US" sz="2000" dirty="0" smtClean="0"/>
              <a:t>26.4 &amp; 27.4 </a:t>
            </a:r>
            <a:r>
              <a:rPr lang="mr-IN" sz="2000" dirty="0" smtClean="0"/>
              <a:t>–</a:t>
            </a:r>
            <a:r>
              <a:rPr lang="en-US" sz="2000" dirty="0" smtClean="0"/>
              <a:t> Conflict Management Simulation</a:t>
            </a:r>
          </a:p>
          <a:p>
            <a:pPr lvl="1"/>
            <a:r>
              <a:rPr lang="en-US" sz="1800" dirty="0" smtClean="0"/>
              <a:t>Setting </a:t>
            </a:r>
            <a:r>
              <a:rPr lang="mr-IN" sz="1800" dirty="0" smtClean="0"/>
              <a:t>…</a:t>
            </a:r>
            <a:r>
              <a:rPr lang="en-US" sz="1800" dirty="0" smtClean="0"/>
              <a:t> an African country</a:t>
            </a:r>
          </a:p>
          <a:p>
            <a:pPr lvl="1"/>
            <a:r>
              <a:rPr lang="en-US" sz="1800" dirty="0" smtClean="0"/>
              <a:t>Civil war with sectarian conflicts overlaid on political conflict</a:t>
            </a:r>
          </a:p>
          <a:p>
            <a:pPr lvl="1"/>
            <a:r>
              <a:rPr lang="en-US" sz="1800" dirty="0" smtClean="0"/>
              <a:t>Notional Teams:</a:t>
            </a:r>
          </a:p>
          <a:p>
            <a:pPr lvl="2"/>
            <a:r>
              <a:rPr lang="en-US" sz="1600" dirty="0" smtClean="0">
                <a:solidFill>
                  <a:srgbClr val="000090"/>
                </a:solidFill>
              </a:rPr>
              <a:t>The Government (political &amp; military leadership)</a:t>
            </a:r>
          </a:p>
          <a:p>
            <a:pPr lvl="2"/>
            <a:r>
              <a:rPr lang="en-US" sz="1600" dirty="0" smtClean="0">
                <a:solidFill>
                  <a:srgbClr val="000090"/>
                </a:solidFill>
              </a:rPr>
              <a:t>The Opposition (political &amp; military leadership)</a:t>
            </a:r>
          </a:p>
          <a:p>
            <a:pPr lvl="2"/>
            <a:r>
              <a:rPr lang="en-US" sz="1600" dirty="0" smtClean="0">
                <a:solidFill>
                  <a:srgbClr val="000090"/>
                </a:solidFill>
              </a:rPr>
              <a:t>UNSC Member State with ties to the government (pol &amp; mil leadership)</a:t>
            </a:r>
          </a:p>
          <a:p>
            <a:pPr lvl="2"/>
            <a:r>
              <a:rPr lang="en-US" sz="1600" dirty="0" smtClean="0">
                <a:solidFill>
                  <a:srgbClr val="000090"/>
                </a:solidFill>
              </a:rPr>
              <a:t>UNSC Member State with ties to the opposition (pol &amp; mil leadership)</a:t>
            </a:r>
          </a:p>
          <a:p>
            <a:pPr lvl="2"/>
            <a:r>
              <a:rPr lang="en-US" sz="1600" dirty="0" smtClean="0">
                <a:solidFill>
                  <a:srgbClr val="000090"/>
                </a:solidFill>
              </a:rPr>
              <a:t>Office of the UN Deputy Secretary General for Peacekeeping</a:t>
            </a:r>
          </a:p>
          <a:p>
            <a:pPr lvl="2"/>
            <a:r>
              <a:rPr lang="en-US" sz="1600" dirty="0" smtClean="0">
                <a:solidFill>
                  <a:srgbClr val="000090"/>
                </a:solidFill>
              </a:rPr>
              <a:t>Leadership of UN Peacekeeping force on the ground in the country</a:t>
            </a:r>
          </a:p>
        </p:txBody>
      </p:sp>
    </p:spTree>
    <p:extLst>
      <p:ext uri="{BB962C8B-B14F-4D97-AF65-F5344CB8AC3E}">
        <p14:creationId xmlns:p14="http://schemas.microsoft.com/office/powerpoint/2010/main" val="3111402423"/>
      </p:ext>
    </p:extLst>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News </a:t>
            </a:r>
            <a:r>
              <a:rPr lang="mr-IN" dirty="0" smtClean="0"/>
              <a:t>–</a:t>
            </a:r>
            <a:r>
              <a:rPr lang="en-US" dirty="0" smtClean="0"/>
              <a:t> 26.4-1</a:t>
            </a:r>
            <a:endParaRPr lang="en-US" dirty="0"/>
          </a:p>
        </p:txBody>
      </p:sp>
      <p:sp>
        <p:nvSpPr>
          <p:cNvPr id="3" name="Content Placeholder 2"/>
          <p:cNvSpPr>
            <a:spLocks noGrp="1"/>
          </p:cNvSpPr>
          <p:nvPr>
            <p:ph idx="1"/>
          </p:nvPr>
        </p:nvSpPr>
        <p:spPr/>
        <p:txBody>
          <a:bodyPr/>
          <a:lstStyle/>
          <a:p>
            <a:r>
              <a:rPr lang="en-US" i="1" u="sng" dirty="0" smtClean="0"/>
              <a:t>Reuters</a:t>
            </a:r>
            <a:r>
              <a:rPr lang="en-US" i="1" dirty="0" smtClean="0"/>
              <a:t>.</a:t>
            </a:r>
            <a:r>
              <a:rPr lang="en-US" dirty="0" smtClean="0"/>
              <a:t>  Following earlier explosions in Khartoum, a suicide bomber rammed a truck full of explosives into a critical control facility for the Greater Nile Oil Pipeline outside Khartoum.  The building suffered extensive damage.  The pipeline carries oil from South Sudan and the Nile valley to the Port of Sudan facility.</a:t>
            </a:r>
            <a:endParaRPr lang="en-US" dirty="0"/>
          </a:p>
        </p:txBody>
      </p:sp>
    </p:spTree>
    <p:extLst>
      <p:ext uri="{BB962C8B-B14F-4D97-AF65-F5344CB8AC3E}">
        <p14:creationId xmlns:p14="http://schemas.microsoft.com/office/powerpoint/2010/main" val="3851768025"/>
      </p:ext>
    </p:extLst>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News </a:t>
            </a:r>
            <a:r>
              <a:rPr lang="mr-IN" dirty="0" smtClean="0"/>
              <a:t>–</a:t>
            </a:r>
            <a:r>
              <a:rPr lang="en-US" dirty="0" smtClean="0"/>
              <a:t> 26.4-2</a:t>
            </a:r>
            <a:endParaRPr lang="en-US" dirty="0"/>
          </a:p>
        </p:txBody>
      </p:sp>
      <p:sp>
        <p:nvSpPr>
          <p:cNvPr id="3" name="Content Placeholder 2"/>
          <p:cNvSpPr>
            <a:spLocks noGrp="1"/>
          </p:cNvSpPr>
          <p:nvPr>
            <p:ph idx="1"/>
          </p:nvPr>
        </p:nvSpPr>
        <p:spPr/>
        <p:txBody>
          <a:bodyPr/>
          <a:lstStyle/>
          <a:p>
            <a:r>
              <a:rPr lang="en-US" sz="2000" i="1" u="sng" dirty="0" smtClean="0"/>
              <a:t>BBC</a:t>
            </a:r>
            <a:r>
              <a:rPr lang="en-US" sz="2000" dirty="0" smtClean="0"/>
              <a:t>.  Riots broke out in al-</a:t>
            </a:r>
            <a:r>
              <a:rPr lang="en-US" sz="2000" dirty="0" err="1" smtClean="0"/>
              <a:t>Junaynah</a:t>
            </a:r>
            <a:r>
              <a:rPr lang="en-US" sz="2000" dirty="0" smtClean="0"/>
              <a:t> (western Darfur</a:t>
            </a:r>
            <a:r>
              <a:rPr lang="en-US" sz="2000" dirty="0"/>
              <a:t>)</a:t>
            </a:r>
            <a:r>
              <a:rPr lang="en-US" sz="2000" dirty="0" smtClean="0"/>
              <a:t> today, as food distribution points began to turn people away because of lack of food.  A local spokesman for Oxfam said the system had been overwhelmed by the new flood of refugees expelled earlier this year from Chad.  </a:t>
            </a:r>
          </a:p>
          <a:p>
            <a:pPr marL="342900" lvl="1" indent="0">
              <a:buNone/>
            </a:pPr>
            <a:r>
              <a:rPr lang="en-US" dirty="0" smtClean="0"/>
              <a:t>He also reported that local residents were becoming violent in their treatment of refugees, and angry mobs were forming outside the UNAMID base near al-</a:t>
            </a:r>
            <a:r>
              <a:rPr lang="en-US" dirty="0" err="1" smtClean="0"/>
              <a:t>Junaynah</a:t>
            </a:r>
            <a:r>
              <a:rPr lang="en-US" dirty="0" smtClean="0"/>
              <a:t>.</a:t>
            </a:r>
          </a:p>
        </p:txBody>
      </p:sp>
    </p:spTree>
    <p:extLst>
      <p:ext uri="{BB962C8B-B14F-4D97-AF65-F5344CB8AC3E}">
        <p14:creationId xmlns:p14="http://schemas.microsoft.com/office/powerpoint/2010/main" val="1636638619"/>
      </p:ext>
    </p:extLst>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News </a:t>
            </a:r>
            <a:r>
              <a:rPr lang="mr-IN" dirty="0" smtClean="0"/>
              <a:t>–</a:t>
            </a:r>
            <a:r>
              <a:rPr lang="en-US" dirty="0" smtClean="0"/>
              <a:t> 26.4-3</a:t>
            </a:r>
            <a:endParaRPr lang="en-US" dirty="0"/>
          </a:p>
        </p:txBody>
      </p:sp>
      <p:sp>
        <p:nvSpPr>
          <p:cNvPr id="3" name="Content Placeholder 2"/>
          <p:cNvSpPr>
            <a:spLocks noGrp="1"/>
          </p:cNvSpPr>
          <p:nvPr>
            <p:ph idx="1"/>
          </p:nvPr>
        </p:nvSpPr>
        <p:spPr/>
        <p:txBody>
          <a:bodyPr/>
          <a:lstStyle/>
          <a:p>
            <a:r>
              <a:rPr lang="en-US" sz="2000" i="1" u="sng" dirty="0" err="1" smtClean="0"/>
              <a:t>Agence</a:t>
            </a:r>
            <a:r>
              <a:rPr lang="en-US" sz="2000" i="1" u="sng" dirty="0" smtClean="0"/>
              <a:t> France </a:t>
            </a:r>
            <a:r>
              <a:rPr lang="en-US" sz="2000" i="1" u="sng" dirty="0" err="1" smtClean="0"/>
              <a:t>Presse</a:t>
            </a:r>
            <a:r>
              <a:rPr lang="en-US" sz="2000" i="1" dirty="0" smtClean="0"/>
              <a:t>.  </a:t>
            </a:r>
            <a:r>
              <a:rPr lang="en-US" sz="2000" dirty="0" smtClean="0"/>
              <a:t>Anonymous French intelligence sources reported that there are indications from social media of growing impatience within the ranks of the SLM and a demand for a new offensive against the government of Sudan.  </a:t>
            </a:r>
          </a:p>
          <a:p>
            <a:pPr marL="349250" lvl="1" indent="0">
              <a:buNone/>
            </a:pPr>
            <a:r>
              <a:rPr lang="en-US" dirty="0" smtClean="0"/>
              <a:t>One SLM rebel reportedly said on Twitter, “if the world will not get rid of the war criminal, al-Bashir, we will.”</a:t>
            </a:r>
            <a:endParaRPr lang="en-US" dirty="0"/>
          </a:p>
        </p:txBody>
      </p:sp>
    </p:spTree>
    <p:extLst>
      <p:ext uri="{BB962C8B-B14F-4D97-AF65-F5344CB8AC3E}">
        <p14:creationId xmlns:p14="http://schemas.microsoft.com/office/powerpoint/2010/main" val="2788888821"/>
      </p:ext>
    </p:extLst>
  </p:cSld>
  <p:clrMapOvr>
    <a:masterClrMapping/>
  </p:clrMapOvr>
  <p:timing>
    <p:tnLst>
      <p:par>
        <p:cTn xmlns:p14="http://schemas.microsoft.com/office/powerpoint/2010/mai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 Briefing #2</a:t>
            </a:r>
            <a:r>
              <a:rPr lang="en-US" dirty="0" smtClean="0">
                <a:solidFill>
                  <a:schemeClr val="bg1"/>
                </a:solidFill>
              </a:rPr>
              <a:t>a</a:t>
            </a:r>
            <a:r>
              <a:rPr lang="en-US" dirty="0" smtClean="0"/>
              <a:t> </a:t>
            </a:r>
            <a:r>
              <a:rPr lang="mr-IN" dirty="0" smtClean="0"/>
              <a:t>–</a:t>
            </a:r>
            <a:r>
              <a:rPr lang="en-US" dirty="0" smtClean="0"/>
              <a:t> 27 April</a:t>
            </a:r>
            <a:endParaRPr lang="en-US" dirty="0"/>
          </a:p>
        </p:txBody>
      </p:sp>
      <p:sp>
        <p:nvSpPr>
          <p:cNvPr id="3" name="Content Placeholder 2"/>
          <p:cNvSpPr>
            <a:spLocks noGrp="1"/>
          </p:cNvSpPr>
          <p:nvPr>
            <p:ph idx="1"/>
          </p:nvPr>
        </p:nvSpPr>
        <p:spPr/>
        <p:txBody>
          <a:bodyPr>
            <a:noAutofit/>
          </a:bodyPr>
          <a:lstStyle/>
          <a:p>
            <a:r>
              <a:rPr lang="en-US" sz="2000" i="1" u="sng" dirty="0" smtClean="0"/>
              <a:t>Sudan Times</a:t>
            </a:r>
            <a:r>
              <a:rPr lang="en-US" sz="2000" i="1" dirty="0" smtClean="0"/>
              <a:t>.  </a:t>
            </a:r>
            <a:r>
              <a:rPr lang="en-US" sz="2000" dirty="0" smtClean="0"/>
              <a:t>According to an Interior Ministry spokesman:</a:t>
            </a:r>
          </a:p>
          <a:p>
            <a:pPr lvl="1"/>
            <a:r>
              <a:rPr lang="en-US" sz="1800" dirty="0"/>
              <a:t>Y</a:t>
            </a:r>
            <a:r>
              <a:rPr lang="en-US" sz="1800" dirty="0" smtClean="0"/>
              <a:t>esterday’s bombings in </a:t>
            </a:r>
            <a:r>
              <a:rPr lang="en-US" sz="1800" dirty="0" smtClean="0">
                <a:solidFill>
                  <a:srgbClr val="CF0F32"/>
                </a:solidFill>
              </a:rPr>
              <a:t>Khartoum’s market, government, and tourist buildings</a:t>
            </a:r>
            <a:r>
              <a:rPr lang="en-US" sz="1800" dirty="0" smtClean="0"/>
              <a:t> resulted in 15 people dead, and several hundred had flooded area hospitals with injuries.</a:t>
            </a:r>
          </a:p>
          <a:p>
            <a:pPr marL="628650" lvl="1" indent="-285750"/>
            <a:r>
              <a:rPr lang="en-US" sz="1800" dirty="0" smtClean="0"/>
              <a:t>There were no casualties at the </a:t>
            </a:r>
            <a:r>
              <a:rPr lang="en-US" sz="1800" dirty="0" smtClean="0">
                <a:solidFill>
                  <a:srgbClr val="CF0F32"/>
                </a:solidFill>
              </a:rPr>
              <a:t>Greater Nile Oil Pipeline control station </a:t>
            </a:r>
            <a:r>
              <a:rPr lang="en-US" sz="1800" dirty="0" smtClean="0"/>
              <a:t>that had been hit by a suicide bomber in a truck.  However, the station had been extensively damaged, and it would take several weeks before it return to service.</a:t>
            </a:r>
            <a:endParaRPr lang="en-US" dirty="0" smtClean="0"/>
          </a:p>
          <a:p>
            <a:pPr marL="628650" lvl="1" indent="-285750"/>
            <a:r>
              <a:rPr lang="en-US" sz="1800" dirty="0" smtClean="0"/>
              <a:t>Additional inspections of the pipeline revealed several satchels of unexploded makeshift bombs, indicating a much more widespread attack.  No one has yet claimed responsibility for that bombing.</a:t>
            </a:r>
          </a:p>
        </p:txBody>
      </p:sp>
    </p:spTree>
    <p:extLst>
      <p:ext uri="{BB962C8B-B14F-4D97-AF65-F5344CB8AC3E}">
        <p14:creationId xmlns:p14="http://schemas.microsoft.com/office/powerpoint/2010/main" val="2211075112"/>
      </p:ext>
    </p:extLst>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Press Briefing #2</a:t>
            </a:r>
            <a:r>
              <a:rPr lang="en-US" dirty="0" smtClean="0">
                <a:solidFill>
                  <a:srgbClr val="FFFFFF"/>
                </a:solidFill>
              </a:rPr>
              <a:t>b</a:t>
            </a:r>
            <a:r>
              <a:rPr lang="en-US" dirty="0" smtClean="0"/>
              <a:t> </a:t>
            </a:r>
            <a:r>
              <a:rPr lang="mr-IN" dirty="0" smtClean="0"/>
              <a:t>–</a:t>
            </a:r>
            <a:r>
              <a:rPr lang="en-US" dirty="0" smtClean="0"/>
              <a:t> 27 April</a:t>
            </a:r>
            <a:endParaRPr lang="en-US" dirty="0"/>
          </a:p>
        </p:txBody>
      </p:sp>
      <p:sp>
        <p:nvSpPr>
          <p:cNvPr id="3" name="Content Placeholder 2"/>
          <p:cNvSpPr>
            <a:spLocks noGrp="1"/>
          </p:cNvSpPr>
          <p:nvPr>
            <p:ph idx="1"/>
          </p:nvPr>
        </p:nvSpPr>
        <p:spPr/>
        <p:txBody>
          <a:bodyPr/>
          <a:lstStyle/>
          <a:p>
            <a:r>
              <a:rPr lang="en-US" sz="2000" i="1" u="sng" dirty="0" smtClean="0"/>
              <a:t>CNN</a:t>
            </a:r>
            <a:r>
              <a:rPr lang="en-US" sz="2000" i="1" dirty="0" smtClean="0"/>
              <a:t>.</a:t>
            </a:r>
            <a:r>
              <a:rPr lang="en-US" sz="2000" dirty="0" smtClean="0"/>
              <a:t>  International press headlines highlighted the growing violence in Darfur, as thousands of refugees continued to overwhelm food distribution centers and other NGO services.</a:t>
            </a:r>
          </a:p>
          <a:p>
            <a:pPr marL="342900" lvl="1" indent="0">
              <a:buNone/>
            </a:pPr>
            <a:r>
              <a:rPr lang="en-US" dirty="0" smtClean="0"/>
              <a:t>Protests built yesterday outside UN Headquarters in New York, after pictures of the chaos in Darfur went viral on social media.  </a:t>
            </a:r>
            <a:endParaRPr lang="en-US" dirty="0"/>
          </a:p>
        </p:txBody>
      </p:sp>
    </p:spTree>
    <p:extLst>
      <p:ext uri="{BB962C8B-B14F-4D97-AF65-F5344CB8AC3E}">
        <p14:creationId xmlns:p14="http://schemas.microsoft.com/office/powerpoint/2010/main" val="92158099"/>
      </p:ext>
    </p:extLst>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News </a:t>
            </a:r>
            <a:r>
              <a:rPr lang="mr-IN" dirty="0" smtClean="0"/>
              <a:t>–</a:t>
            </a:r>
            <a:r>
              <a:rPr lang="en-US" dirty="0" smtClean="0"/>
              <a:t> 27.4-1</a:t>
            </a:r>
            <a:endParaRPr lang="en-US" dirty="0"/>
          </a:p>
        </p:txBody>
      </p:sp>
      <p:sp>
        <p:nvSpPr>
          <p:cNvPr id="3" name="Content Placeholder 2"/>
          <p:cNvSpPr>
            <a:spLocks noGrp="1"/>
          </p:cNvSpPr>
          <p:nvPr>
            <p:ph idx="1"/>
          </p:nvPr>
        </p:nvSpPr>
        <p:spPr/>
        <p:txBody>
          <a:bodyPr>
            <a:normAutofit/>
          </a:bodyPr>
          <a:lstStyle/>
          <a:p>
            <a:r>
              <a:rPr lang="en-US" sz="2000" i="1" u="sng" dirty="0" smtClean="0"/>
              <a:t>Reuters</a:t>
            </a:r>
            <a:r>
              <a:rPr lang="en-US" sz="2000" dirty="0" smtClean="0"/>
              <a:t>.  More explosions in </a:t>
            </a:r>
            <a:r>
              <a:rPr lang="en-US" sz="2000" dirty="0" smtClean="0"/>
              <a:t>Sudan this morning, </a:t>
            </a:r>
            <a:r>
              <a:rPr lang="en-US" sz="2000" dirty="0" smtClean="0"/>
              <a:t>this time near </a:t>
            </a:r>
            <a:r>
              <a:rPr lang="en-US" sz="2000" dirty="0"/>
              <a:t>al-</a:t>
            </a:r>
            <a:r>
              <a:rPr lang="en-US" sz="2000" dirty="0" err="1"/>
              <a:t>Junaynah</a:t>
            </a:r>
            <a:r>
              <a:rPr lang="en-US" sz="2000" dirty="0"/>
              <a:t> (western Darfur</a:t>
            </a:r>
            <a:r>
              <a:rPr lang="en-US" sz="2000" dirty="0" smtClean="0"/>
              <a:t>)</a:t>
            </a:r>
            <a:r>
              <a:rPr lang="en-US" sz="2000" smtClean="0"/>
              <a:t>, </a:t>
            </a:r>
            <a:r>
              <a:rPr lang="en-US" sz="2000" smtClean="0"/>
              <a:t>when </a:t>
            </a:r>
            <a:r>
              <a:rPr lang="en-US" sz="2000" dirty="0" smtClean="0"/>
              <a:t>a suicide bomber tried to ram a truck into the UN compound.  The truck blew up at the gate, and three Africa Union guards were killed along with the suicide bomber.  No one else was injured.</a:t>
            </a:r>
          </a:p>
          <a:p>
            <a:r>
              <a:rPr lang="en-US" sz="2000" dirty="0" smtClean="0"/>
              <a:t>Al Qaeda in the Maghreb claimed credit for this attack, but this could not be readily corroborated.</a:t>
            </a:r>
            <a:endParaRPr lang="en-US" sz="2000" dirty="0"/>
          </a:p>
        </p:txBody>
      </p:sp>
    </p:spTree>
    <p:extLst>
      <p:ext uri="{BB962C8B-B14F-4D97-AF65-F5344CB8AC3E}">
        <p14:creationId xmlns:p14="http://schemas.microsoft.com/office/powerpoint/2010/main" val="3785916392"/>
      </p:ext>
    </p:extLst>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Breaking News </a:t>
            </a:r>
            <a:r>
              <a:rPr lang="mr-IN" dirty="0" smtClean="0"/>
              <a:t>–</a:t>
            </a:r>
            <a:r>
              <a:rPr lang="en-US" dirty="0" smtClean="0"/>
              <a:t> 27.4-2 </a:t>
            </a:r>
            <a:endParaRPr lang="en-US" dirty="0"/>
          </a:p>
        </p:txBody>
      </p:sp>
      <p:sp>
        <p:nvSpPr>
          <p:cNvPr id="3" name="Content Placeholder 2"/>
          <p:cNvSpPr>
            <a:spLocks noGrp="1"/>
          </p:cNvSpPr>
          <p:nvPr>
            <p:ph idx="1"/>
          </p:nvPr>
        </p:nvSpPr>
        <p:spPr/>
        <p:txBody>
          <a:bodyPr>
            <a:normAutofit lnSpcReduction="10000"/>
          </a:bodyPr>
          <a:lstStyle/>
          <a:p>
            <a:r>
              <a:rPr lang="en-US" sz="2000" i="1" u="sng" dirty="0" err="1" smtClean="0"/>
              <a:t>Agence</a:t>
            </a:r>
            <a:r>
              <a:rPr lang="en-US" sz="2000" i="1" u="sng" dirty="0" smtClean="0"/>
              <a:t> France </a:t>
            </a:r>
            <a:r>
              <a:rPr lang="en-US" sz="2000" i="1" u="sng" dirty="0" err="1" smtClean="0"/>
              <a:t>Presse</a:t>
            </a:r>
            <a:r>
              <a:rPr lang="en-US" sz="2000" dirty="0" smtClean="0"/>
              <a:t>.  Homemade “Molotov” cocktails were thrown into the compound of the French Embassy in Khartoum this morning, as a mob of hooded militia, shouting </a:t>
            </a:r>
            <a:r>
              <a:rPr lang="en-US" sz="2000" i="1" dirty="0" smtClean="0"/>
              <a:t>“</a:t>
            </a:r>
            <a:r>
              <a:rPr lang="en-US" sz="2000" i="1" dirty="0" err="1" smtClean="0"/>
              <a:t>Allahu</a:t>
            </a:r>
            <a:r>
              <a:rPr lang="en-US" sz="2000" i="1" dirty="0" smtClean="0"/>
              <a:t> Akbar,” </a:t>
            </a:r>
            <a:r>
              <a:rPr lang="en-US" sz="2000" dirty="0" smtClean="0"/>
              <a:t>tried to force their way into the Embassy grounds.  Five attackers were killed before the mob was turned back.  </a:t>
            </a:r>
          </a:p>
          <a:p>
            <a:pPr marL="349250" lvl="1" indent="0">
              <a:buNone/>
            </a:pPr>
            <a:r>
              <a:rPr lang="en-US" dirty="0" smtClean="0"/>
              <a:t>Embassy personnel said they were trying to determine the identity of the dead attackers.</a:t>
            </a:r>
          </a:p>
          <a:p>
            <a:pPr marL="349250" lvl="1" indent="0">
              <a:buNone/>
            </a:pPr>
            <a:r>
              <a:rPr lang="en-US" dirty="0" smtClean="0"/>
              <a:t>In a public statement, the French Ambassador said that the Government of Sudan had a legal responsibility to assist in ensuring the security of embassies.</a:t>
            </a:r>
          </a:p>
        </p:txBody>
      </p:sp>
    </p:spTree>
    <p:extLst>
      <p:ext uri="{BB962C8B-B14F-4D97-AF65-F5344CB8AC3E}">
        <p14:creationId xmlns:p14="http://schemas.microsoft.com/office/powerpoint/2010/main" val="191329036"/>
      </p:ext>
    </p:extLst>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Case Study Presentations</a:t>
            </a:r>
            <a:endParaRPr lang="en-US" b="1" dirty="0">
              <a:solidFill>
                <a:srgbClr val="FFFF00"/>
              </a:solidFill>
            </a:endParaRPr>
          </a:p>
        </p:txBody>
      </p:sp>
      <p:sp>
        <p:nvSpPr>
          <p:cNvPr id="3" name="Subtitle 2"/>
          <p:cNvSpPr>
            <a:spLocks noGrp="1"/>
          </p:cNvSpPr>
          <p:nvPr>
            <p:ph type="body" idx="1"/>
          </p:nvPr>
        </p:nvSpPr>
        <p:spPr/>
        <p:txBody>
          <a:bodyPr>
            <a:normAutofit lnSpcReduction="10000"/>
          </a:bodyPr>
          <a:lstStyle/>
          <a:p>
            <a:r>
              <a:rPr lang="en-US" sz="2400" dirty="0" smtClean="0"/>
              <a:t>Sessions 8-9-10</a:t>
            </a:r>
          </a:p>
          <a:p>
            <a:r>
              <a:rPr lang="en-US" dirty="0" smtClean="0"/>
              <a:t>Tuesday, 2 May </a:t>
            </a:r>
            <a:r>
              <a:rPr lang="en-US" i="1" dirty="0" smtClean="0"/>
              <a:t>(Civil/Sectarian Conflict)</a:t>
            </a:r>
          </a:p>
          <a:p>
            <a:r>
              <a:rPr lang="en-US" dirty="0" smtClean="0"/>
              <a:t>Wednesday, 3 May </a:t>
            </a:r>
            <a:r>
              <a:rPr lang="en-US" i="1" dirty="0" smtClean="0"/>
              <a:t>(International Terrorism)</a:t>
            </a:r>
          </a:p>
          <a:p>
            <a:r>
              <a:rPr lang="en-US" dirty="0" smtClean="0"/>
              <a:t>Thursday, 4 May </a:t>
            </a:r>
            <a:r>
              <a:rPr lang="en-US" i="1" dirty="0" smtClean="0"/>
              <a:t>(Nuclear Proliferation)</a:t>
            </a:r>
          </a:p>
          <a:p>
            <a:endParaRPr lang="en-US" sz="2400" dirty="0"/>
          </a:p>
        </p:txBody>
      </p:sp>
    </p:spTree>
    <p:extLst>
      <p:ext uri="{BB962C8B-B14F-4D97-AF65-F5344CB8AC3E}">
        <p14:creationId xmlns:p14="http://schemas.microsoft.com/office/powerpoint/2010/main" val="2738207467"/>
      </p:ext>
    </p:extLst>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Look ahead to Tue-Thu 2-4 May</a:t>
            </a:r>
            <a:endParaRPr lang="en-US" sz="2800" dirty="0">
              <a:solidFill>
                <a:schemeClr val="bg1"/>
              </a:solidFill>
            </a:endParaRPr>
          </a:p>
        </p:txBody>
      </p:sp>
      <p:sp>
        <p:nvSpPr>
          <p:cNvPr id="3" name="Content Placeholder 2"/>
          <p:cNvSpPr>
            <a:spLocks noGrp="1"/>
          </p:cNvSpPr>
          <p:nvPr>
            <p:ph idx="1"/>
          </p:nvPr>
        </p:nvSpPr>
        <p:spPr/>
        <p:txBody>
          <a:bodyPr>
            <a:noAutofit/>
          </a:bodyPr>
          <a:lstStyle/>
          <a:p>
            <a:pPr>
              <a:spcBef>
                <a:spcPts val="200"/>
              </a:spcBef>
              <a:spcAft>
                <a:spcPts val="200"/>
              </a:spcAft>
            </a:pPr>
            <a:r>
              <a:rPr lang="en-US" sz="2000" dirty="0" smtClean="0"/>
              <a:t>Case Study </a:t>
            </a:r>
            <a:r>
              <a:rPr lang="en-US" sz="2000" dirty="0" smtClean="0">
                <a:solidFill>
                  <a:srgbClr val="008000"/>
                </a:solidFill>
              </a:rPr>
              <a:t>TEAM</a:t>
            </a:r>
            <a:r>
              <a:rPr lang="en-US" sz="2000" dirty="0" smtClean="0"/>
              <a:t> Presentations</a:t>
            </a:r>
          </a:p>
          <a:p>
            <a:pPr lvl="1">
              <a:spcBef>
                <a:spcPts val="200"/>
              </a:spcBef>
              <a:spcAft>
                <a:spcPts val="200"/>
              </a:spcAft>
            </a:pPr>
            <a:r>
              <a:rPr lang="en-US" sz="1800" dirty="0" smtClean="0">
                <a:solidFill>
                  <a:srgbClr val="000090"/>
                </a:solidFill>
              </a:rPr>
              <a:t>2 May: Sectarian Civil Conflict </a:t>
            </a:r>
            <a:r>
              <a:rPr lang="mr-IN" sz="1800" dirty="0" smtClean="0">
                <a:solidFill>
                  <a:srgbClr val="000090"/>
                </a:solidFill>
              </a:rPr>
              <a:t>–</a:t>
            </a:r>
            <a:r>
              <a:rPr lang="en-US" sz="1800" dirty="0" smtClean="0">
                <a:solidFill>
                  <a:srgbClr val="000090"/>
                </a:solidFill>
              </a:rPr>
              <a:t> </a:t>
            </a:r>
            <a:r>
              <a:rPr lang="en-US" sz="1800" dirty="0" smtClean="0">
                <a:solidFill>
                  <a:srgbClr val="CF0F32"/>
                </a:solidFill>
              </a:rPr>
              <a:t>Libya</a:t>
            </a:r>
            <a:r>
              <a:rPr lang="en-US" sz="1800" dirty="0" smtClean="0">
                <a:solidFill>
                  <a:srgbClr val="000090"/>
                </a:solidFill>
              </a:rPr>
              <a:t> &amp; </a:t>
            </a:r>
            <a:r>
              <a:rPr lang="en-US" sz="1800" dirty="0" smtClean="0">
                <a:solidFill>
                  <a:srgbClr val="CF0F32"/>
                </a:solidFill>
              </a:rPr>
              <a:t>Sudan</a:t>
            </a:r>
          </a:p>
          <a:p>
            <a:pPr lvl="1">
              <a:spcBef>
                <a:spcPts val="200"/>
              </a:spcBef>
              <a:spcAft>
                <a:spcPts val="200"/>
              </a:spcAft>
            </a:pPr>
            <a:r>
              <a:rPr lang="en-US" sz="1800" dirty="0" smtClean="0">
                <a:solidFill>
                  <a:srgbClr val="000090"/>
                </a:solidFill>
              </a:rPr>
              <a:t>3 May: International Terrorism </a:t>
            </a:r>
            <a:r>
              <a:rPr lang="mr-IN" sz="1800" dirty="0" smtClean="0">
                <a:solidFill>
                  <a:srgbClr val="000090"/>
                </a:solidFill>
              </a:rPr>
              <a:t>–</a:t>
            </a:r>
            <a:r>
              <a:rPr lang="en-US" sz="1800" dirty="0" smtClean="0">
                <a:solidFill>
                  <a:srgbClr val="000090"/>
                </a:solidFill>
              </a:rPr>
              <a:t> </a:t>
            </a:r>
            <a:r>
              <a:rPr lang="en-US" sz="1800" dirty="0" smtClean="0">
                <a:solidFill>
                  <a:srgbClr val="CF0F32"/>
                </a:solidFill>
              </a:rPr>
              <a:t>Afghanistan</a:t>
            </a:r>
            <a:r>
              <a:rPr lang="en-US" sz="1800" dirty="0" smtClean="0">
                <a:solidFill>
                  <a:srgbClr val="000090"/>
                </a:solidFill>
              </a:rPr>
              <a:t> &amp; </a:t>
            </a:r>
            <a:r>
              <a:rPr lang="en-US" sz="1800" dirty="0" smtClean="0">
                <a:solidFill>
                  <a:srgbClr val="CF0F32"/>
                </a:solidFill>
              </a:rPr>
              <a:t>Syria/ISIS</a:t>
            </a:r>
          </a:p>
          <a:p>
            <a:pPr lvl="1">
              <a:spcBef>
                <a:spcPts val="200"/>
              </a:spcBef>
              <a:spcAft>
                <a:spcPts val="200"/>
              </a:spcAft>
            </a:pPr>
            <a:r>
              <a:rPr lang="en-US" sz="1800" dirty="0" smtClean="0">
                <a:solidFill>
                  <a:srgbClr val="000090"/>
                </a:solidFill>
              </a:rPr>
              <a:t>4 May: Nuclear Proliferation </a:t>
            </a:r>
            <a:r>
              <a:rPr lang="mr-IN" sz="1800" dirty="0" smtClean="0">
                <a:solidFill>
                  <a:srgbClr val="000090"/>
                </a:solidFill>
              </a:rPr>
              <a:t>–</a:t>
            </a:r>
            <a:r>
              <a:rPr lang="en-US" sz="1800" dirty="0" smtClean="0">
                <a:solidFill>
                  <a:srgbClr val="000090"/>
                </a:solidFill>
              </a:rPr>
              <a:t> </a:t>
            </a:r>
            <a:r>
              <a:rPr lang="en-US" sz="1800" dirty="0" smtClean="0">
                <a:solidFill>
                  <a:srgbClr val="CF0F32"/>
                </a:solidFill>
              </a:rPr>
              <a:t>Iran</a:t>
            </a:r>
            <a:r>
              <a:rPr lang="en-US" sz="1800" dirty="0" smtClean="0">
                <a:solidFill>
                  <a:srgbClr val="000090"/>
                </a:solidFill>
              </a:rPr>
              <a:t> &amp; </a:t>
            </a:r>
            <a:r>
              <a:rPr lang="en-US" sz="1800" dirty="0" smtClean="0">
                <a:solidFill>
                  <a:srgbClr val="CF0F32"/>
                </a:solidFill>
              </a:rPr>
              <a:t>North Korea</a:t>
            </a:r>
          </a:p>
          <a:p>
            <a:pPr>
              <a:spcBef>
                <a:spcPts val="200"/>
              </a:spcBef>
              <a:spcAft>
                <a:spcPts val="200"/>
              </a:spcAft>
            </a:pPr>
            <a:r>
              <a:rPr lang="en-US" sz="2000" dirty="0" smtClean="0"/>
              <a:t>Content &amp; Format</a:t>
            </a:r>
          </a:p>
          <a:p>
            <a:pPr lvl="1">
              <a:spcBef>
                <a:spcPts val="200"/>
              </a:spcBef>
              <a:spcAft>
                <a:spcPts val="200"/>
              </a:spcAft>
            </a:pPr>
            <a:r>
              <a:rPr lang="en-US" sz="1800" i="1" dirty="0" smtClean="0">
                <a:solidFill>
                  <a:srgbClr val="008000"/>
                </a:solidFill>
              </a:rPr>
              <a:t>20-30 minutes </a:t>
            </a:r>
            <a:r>
              <a:rPr lang="mr-IN" sz="1800" i="1" dirty="0" smtClean="0">
                <a:solidFill>
                  <a:srgbClr val="008000"/>
                </a:solidFill>
              </a:rPr>
              <a:t>…</a:t>
            </a:r>
            <a:r>
              <a:rPr lang="en-US" sz="1800" i="1" dirty="0" smtClean="0">
                <a:solidFill>
                  <a:srgbClr val="008000"/>
                </a:solidFill>
              </a:rPr>
              <a:t> with PowerPoint </a:t>
            </a:r>
            <a:r>
              <a:rPr lang="mr-IN" sz="1800" i="1" dirty="0" smtClean="0">
                <a:solidFill>
                  <a:srgbClr val="008000"/>
                </a:solidFill>
              </a:rPr>
              <a:t>…</a:t>
            </a:r>
            <a:r>
              <a:rPr lang="en-US" sz="1800" i="1" dirty="0" smtClean="0">
                <a:solidFill>
                  <a:srgbClr val="008000"/>
                </a:solidFill>
              </a:rPr>
              <a:t> </a:t>
            </a:r>
            <a:r>
              <a:rPr lang="en-US" sz="1800" i="1" dirty="0" smtClean="0"/>
              <a:t>then</a:t>
            </a:r>
            <a:r>
              <a:rPr lang="en-US" sz="1800" i="1" dirty="0" smtClean="0">
                <a:solidFill>
                  <a:srgbClr val="CF0F32"/>
                </a:solidFill>
              </a:rPr>
              <a:t> 15-20 min class critique</a:t>
            </a:r>
          </a:p>
          <a:p>
            <a:pPr lvl="2">
              <a:spcBef>
                <a:spcPts val="200"/>
              </a:spcBef>
              <a:spcAft>
                <a:spcPts val="200"/>
              </a:spcAft>
              <a:buFont typeface="+mj-lt"/>
              <a:buAutoNum type="arabicPeriod"/>
            </a:pPr>
            <a:r>
              <a:rPr lang="en-US" sz="1600" i="1" dirty="0" smtClean="0">
                <a:solidFill>
                  <a:srgbClr val="008000"/>
                </a:solidFill>
              </a:rPr>
              <a:t>Brief description </a:t>
            </a:r>
            <a:r>
              <a:rPr lang="en-US" sz="1600" i="1" dirty="0" smtClean="0">
                <a:solidFill>
                  <a:srgbClr val="000090"/>
                </a:solidFill>
              </a:rPr>
              <a:t>of conflict and why it is important</a:t>
            </a:r>
          </a:p>
          <a:p>
            <a:pPr lvl="2">
              <a:spcBef>
                <a:spcPts val="200"/>
              </a:spcBef>
              <a:spcAft>
                <a:spcPts val="200"/>
              </a:spcAft>
              <a:buFont typeface="+mj-lt"/>
              <a:buAutoNum type="arabicPeriod"/>
            </a:pPr>
            <a:r>
              <a:rPr lang="en-US" sz="1600" i="1" dirty="0" smtClean="0">
                <a:solidFill>
                  <a:srgbClr val="008000"/>
                </a:solidFill>
              </a:rPr>
              <a:t>Brief overview </a:t>
            </a:r>
            <a:r>
              <a:rPr lang="en-US" sz="1600" i="1" dirty="0" smtClean="0">
                <a:solidFill>
                  <a:srgbClr val="000090"/>
                </a:solidFill>
              </a:rPr>
              <a:t>of attempts by international community, regional organizations, states, &amp; non-state actors to manage/resolve the conflict</a:t>
            </a:r>
          </a:p>
          <a:p>
            <a:pPr lvl="2">
              <a:spcBef>
                <a:spcPts val="200"/>
              </a:spcBef>
              <a:spcAft>
                <a:spcPts val="200"/>
              </a:spcAft>
              <a:buFont typeface="+mj-lt"/>
              <a:buAutoNum type="arabicPeriod"/>
            </a:pPr>
            <a:r>
              <a:rPr lang="en-US" sz="1600" i="1" dirty="0" smtClean="0">
                <a:solidFill>
                  <a:srgbClr val="008000"/>
                </a:solidFill>
              </a:rPr>
              <a:t>Brief description &amp; assessment </a:t>
            </a:r>
            <a:r>
              <a:rPr lang="en-US" sz="1600" i="1" dirty="0" smtClean="0">
                <a:solidFill>
                  <a:srgbClr val="000090"/>
                </a:solidFill>
              </a:rPr>
              <a:t>of the results of those efforts</a:t>
            </a:r>
          </a:p>
          <a:p>
            <a:pPr lvl="1">
              <a:spcBef>
                <a:spcPts val="200"/>
              </a:spcBef>
              <a:spcAft>
                <a:spcPts val="200"/>
              </a:spcAft>
            </a:pPr>
            <a:r>
              <a:rPr lang="en-US" sz="1800" i="1" dirty="0" smtClean="0">
                <a:solidFill>
                  <a:srgbClr val="CF0F32"/>
                </a:solidFill>
              </a:rPr>
              <a:t>Final TEAM written report due in class Tuesday, 16 May</a:t>
            </a:r>
          </a:p>
          <a:p>
            <a:pPr lvl="2">
              <a:spcBef>
                <a:spcPts val="200"/>
              </a:spcBef>
              <a:spcAft>
                <a:spcPts val="200"/>
              </a:spcAft>
            </a:pPr>
            <a:r>
              <a:rPr lang="en-US" sz="1600" i="1" dirty="0" smtClean="0">
                <a:solidFill>
                  <a:srgbClr val="000090"/>
                </a:solidFill>
              </a:rPr>
              <a:t>NO Class on 9-10-11-12 May</a:t>
            </a:r>
          </a:p>
          <a:p>
            <a:pPr lvl="2">
              <a:spcBef>
                <a:spcPts val="200"/>
              </a:spcBef>
              <a:spcAft>
                <a:spcPts val="200"/>
              </a:spcAft>
            </a:pPr>
            <a:endParaRPr lang="en-US" sz="1600" i="1" dirty="0" smtClean="0">
              <a:solidFill>
                <a:srgbClr val="CF0F32"/>
              </a:solidFill>
            </a:endParaRPr>
          </a:p>
        </p:txBody>
      </p:sp>
    </p:spTree>
    <p:extLst>
      <p:ext uri="{BB962C8B-B14F-4D97-AF65-F5344CB8AC3E}">
        <p14:creationId xmlns:p14="http://schemas.microsoft.com/office/powerpoint/2010/main" val="411410595"/>
      </p:ext>
    </p:extLst>
  </p:cSld>
  <p:clrMapOvr>
    <a:masterClrMapping/>
  </p:clrMapOvr>
  <p:timing>
    <p:tnLst>
      <p:par>
        <p:cTn xmlns:p14="http://schemas.microsoft.com/office/powerpoint/2010/mai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Case Studies </a:t>
            </a:r>
            <a:r>
              <a:rPr lang="mr-IN" sz="4000" dirty="0" smtClean="0"/>
              <a:t>–</a:t>
            </a:r>
            <a:r>
              <a:rPr lang="en-US" sz="4000" dirty="0" smtClean="0"/>
              <a:t> Tuesday, 2 May</a:t>
            </a:r>
            <a:br>
              <a:rPr lang="en-US" sz="4000" dirty="0" smtClean="0"/>
            </a:br>
            <a:r>
              <a:rPr lang="en-US" sz="2800" dirty="0" smtClean="0">
                <a:solidFill>
                  <a:srgbClr val="FFFFFF"/>
                </a:solidFill>
              </a:rPr>
              <a:t>Sectarian Civil Conflict</a:t>
            </a:r>
            <a:endParaRPr lang="en-US" sz="2800" dirty="0">
              <a:solidFill>
                <a:srgbClr val="FFFFFF"/>
              </a:solidFill>
            </a:endParaRPr>
          </a:p>
        </p:txBody>
      </p:sp>
      <p:sp>
        <p:nvSpPr>
          <p:cNvPr id="7" name="Text Placeholder 6"/>
          <p:cNvSpPr>
            <a:spLocks noGrp="1"/>
          </p:cNvSpPr>
          <p:nvPr>
            <p:ph type="body" idx="1"/>
          </p:nvPr>
        </p:nvSpPr>
        <p:spPr/>
        <p:txBody>
          <a:bodyPr/>
          <a:lstStyle/>
          <a:p>
            <a:r>
              <a:rPr lang="en-US" dirty="0" smtClean="0">
                <a:solidFill>
                  <a:srgbClr val="CF0F32"/>
                </a:solidFill>
              </a:rPr>
              <a:t>Libya</a:t>
            </a:r>
            <a:endParaRPr lang="en-US" dirty="0">
              <a:solidFill>
                <a:srgbClr val="CF0F32"/>
              </a:solidFill>
            </a:endParaRPr>
          </a:p>
        </p:txBody>
      </p:sp>
      <p:sp>
        <p:nvSpPr>
          <p:cNvPr id="8" name="Content Placeholder 7"/>
          <p:cNvSpPr>
            <a:spLocks noGrp="1"/>
          </p:cNvSpPr>
          <p:nvPr>
            <p:ph sz="half" idx="2"/>
          </p:nvPr>
        </p:nvSpPr>
        <p:spPr/>
        <p:txBody>
          <a:bodyPr>
            <a:normAutofit/>
          </a:bodyPr>
          <a:lstStyle/>
          <a:p>
            <a:r>
              <a:rPr lang="en-US" sz="2000" dirty="0"/>
              <a:t>Alekseeva, Alexandra </a:t>
            </a:r>
          </a:p>
          <a:p>
            <a:r>
              <a:rPr lang="en-US" sz="2000" dirty="0" smtClean="0"/>
              <a:t>Goksadze</a:t>
            </a:r>
            <a:r>
              <a:rPr lang="en-US" sz="2000" dirty="0"/>
              <a:t>, Tamar [Taco</a:t>
            </a:r>
            <a:r>
              <a:rPr lang="en-US" sz="2000" dirty="0" smtClean="0"/>
              <a:t>]</a:t>
            </a:r>
          </a:p>
          <a:p>
            <a:r>
              <a:rPr lang="en-US" sz="2000" dirty="0" smtClean="0"/>
              <a:t>Janičatová</a:t>
            </a:r>
            <a:r>
              <a:rPr lang="en-US" sz="2000" dirty="0"/>
              <a:t>, Silvie </a:t>
            </a:r>
            <a:endParaRPr lang="en-US" sz="2000" dirty="0" smtClean="0"/>
          </a:p>
          <a:p>
            <a:r>
              <a:rPr lang="en-US" sz="2000" dirty="0" smtClean="0"/>
              <a:t>Vinkler</a:t>
            </a:r>
            <a:r>
              <a:rPr lang="en-US" sz="2000" dirty="0"/>
              <a:t>, Pavel </a:t>
            </a:r>
            <a:endParaRPr lang="en-US" sz="2000" dirty="0" smtClean="0"/>
          </a:p>
        </p:txBody>
      </p:sp>
      <p:sp>
        <p:nvSpPr>
          <p:cNvPr id="9" name="Text Placeholder 8"/>
          <p:cNvSpPr>
            <a:spLocks noGrp="1"/>
          </p:cNvSpPr>
          <p:nvPr>
            <p:ph type="body" sz="quarter" idx="3"/>
          </p:nvPr>
        </p:nvSpPr>
        <p:spPr/>
        <p:txBody>
          <a:bodyPr/>
          <a:lstStyle/>
          <a:p>
            <a:r>
              <a:rPr lang="en-US" dirty="0" smtClean="0">
                <a:solidFill>
                  <a:srgbClr val="CF0F32"/>
                </a:solidFill>
              </a:rPr>
              <a:t>Sudan</a:t>
            </a:r>
            <a:endParaRPr lang="en-US" dirty="0">
              <a:solidFill>
                <a:srgbClr val="CF0F32"/>
              </a:solidFill>
            </a:endParaRPr>
          </a:p>
        </p:txBody>
      </p:sp>
      <p:sp>
        <p:nvSpPr>
          <p:cNvPr id="10" name="Content Placeholder 9"/>
          <p:cNvSpPr>
            <a:spLocks noGrp="1"/>
          </p:cNvSpPr>
          <p:nvPr>
            <p:ph sz="quarter" idx="4"/>
          </p:nvPr>
        </p:nvSpPr>
        <p:spPr/>
        <p:txBody>
          <a:bodyPr>
            <a:normAutofit/>
          </a:bodyPr>
          <a:lstStyle/>
          <a:p>
            <a:r>
              <a:rPr lang="en-US" sz="2000" dirty="0"/>
              <a:t>Kozová, Petra </a:t>
            </a:r>
          </a:p>
          <a:p>
            <a:r>
              <a:rPr lang="en-US" sz="2000" dirty="0" smtClean="0"/>
              <a:t>Rekšáková</a:t>
            </a:r>
            <a:r>
              <a:rPr lang="en-US" sz="2000" dirty="0"/>
              <a:t>, Terézia </a:t>
            </a:r>
            <a:endParaRPr lang="en-US" sz="2000" dirty="0" smtClean="0"/>
          </a:p>
          <a:p>
            <a:r>
              <a:rPr lang="en-US" sz="2000" dirty="0" smtClean="0"/>
              <a:t>Žilinčík</a:t>
            </a:r>
            <a:r>
              <a:rPr lang="en-US" sz="2000" dirty="0"/>
              <a:t>, Samuel </a:t>
            </a:r>
            <a:endParaRPr lang="en-US" sz="2000" dirty="0" smtClean="0"/>
          </a:p>
        </p:txBody>
      </p:sp>
    </p:spTree>
    <p:extLst>
      <p:ext uri="{BB962C8B-B14F-4D97-AF65-F5344CB8AC3E}">
        <p14:creationId xmlns:p14="http://schemas.microsoft.com/office/powerpoint/2010/main" val="353588429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Course Overview III</a:t>
            </a:r>
            <a:br>
              <a:rPr lang="en-US" sz="4000" dirty="0" smtClean="0"/>
            </a:br>
            <a:r>
              <a:rPr lang="en-US" sz="2800" dirty="0" smtClean="0">
                <a:solidFill>
                  <a:srgbClr val="FFFFFF"/>
                </a:solidFill>
              </a:rPr>
              <a:t>Case Study	Presentations (10 points)</a:t>
            </a:r>
            <a:endParaRPr lang="en-US" sz="2800" dirty="0">
              <a:solidFill>
                <a:srgbClr val="FFFFFF"/>
              </a:solidFill>
            </a:endParaRPr>
          </a:p>
        </p:txBody>
      </p:sp>
      <p:sp>
        <p:nvSpPr>
          <p:cNvPr id="3" name="Content Placeholder 2"/>
          <p:cNvSpPr>
            <a:spLocks noGrp="1"/>
          </p:cNvSpPr>
          <p:nvPr>
            <p:ph sz="half" idx="1"/>
          </p:nvPr>
        </p:nvSpPr>
        <p:spPr>
          <a:xfrm>
            <a:off x="740663" y="2784475"/>
            <a:ext cx="4865689" cy="3252788"/>
          </a:xfrm>
        </p:spPr>
        <p:txBody>
          <a:bodyPr>
            <a:noAutofit/>
          </a:bodyPr>
          <a:lstStyle/>
          <a:p>
            <a:r>
              <a:rPr lang="en-US" sz="2000" dirty="0" smtClean="0"/>
              <a:t>Tuesday, 2.5</a:t>
            </a:r>
          </a:p>
          <a:p>
            <a:pPr lvl="1"/>
            <a:r>
              <a:rPr lang="en-US" sz="1600" dirty="0" smtClean="0">
                <a:solidFill>
                  <a:srgbClr val="008000"/>
                </a:solidFill>
              </a:rPr>
              <a:t>Civil/Sectarian Conflict </a:t>
            </a:r>
            <a:r>
              <a:rPr lang="mr-IN" sz="1600" dirty="0" smtClean="0">
                <a:solidFill>
                  <a:srgbClr val="008000"/>
                </a:solidFill>
              </a:rPr>
              <a:t>–</a:t>
            </a:r>
            <a:r>
              <a:rPr lang="en-US" sz="1600" dirty="0" smtClean="0">
                <a:solidFill>
                  <a:srgbClr val="008000"/>
                </a:solidFill>
              </a:rPr>
              <a:t> </a:t>
            </a:r>
            <a:r>
              <a:rPr lang="en-US" sz="1600" dirty="0" smtClean="0"/>
              <a:t>Libya</a:t>
            </a:r>
          </a:p>
          <a:p>
            <a:pPr lvl="1"/>
            <a:r>
              <a:rPr lang="en-US" sz="1600" dirty="0" smtClean="0">
                <a:solidFill>
                  <a:srgbClr val="008000"/>
                </a:solidFill>
              </a:rPr>
              <a:t>Civil</a:t>
            </a:r>
            <a:r>
              <a:rPr lang="en-US" sz="1600" dirty="0">
                <a:solidFill>
                  <a:srgbClr val="008000"/>
                </a:solidFill>
              </a:rPr>
              <a:t>/Sectarian Conflict </a:t>
            </a:r>
            <a:r>
              <a:rPr lang="mr-IN" sz="1600" dirty="0" smtClean="0">
                <a:solidFill>
                  <a:srgbClr val="008000"/>
                </a:solidFill>
              </a:rPr>
              <a:t>–</a:t>
            </a:r>
            <a:r>
              <a:rPr lang="en-US" sz="1600" dirty="0" smtClean="0">
                <a:solidFill>
                  <a:srgbClr val="008000"/>
                </a:solidFill>
              </a:rPr>
              <a:t> </a:t>
            </a:r>
            <a:r>
              <a:rPr lang="en-US" sz="1600" dirty="0" smtClean="0"/>
              <a:t>Sudan</a:t>
            </a:r>
          </a:p>
          <a:p>
            <a:r>
              <a:rPr lang="en-US" sz="2000" dirty="0" smtClean="0"/>
              <a:t>Wednesday, 3.5</a:t>
            </a:r>
          </a:p>
          <a:p>
            <a:pPr lvl="1"/>
            <a:r>
              <a:rPr lang="en-US" sz="1600" dirty="0" smtClean="0">
                <a:solidFill>
                  <a:srgbClr val="CF0F32"/>
                </a:solidFill>
              </a:rPr>
              <a:t>International Terrorism </a:t>
            </a:r>
            <a:r>
              <a:rPr lang="mr-IN" sz="1600" dirty="0" smtClean="0">
                <a:solidFill>
                  <a:srgbClr val="CF0F32"/>
                </a:solidFill>
              </a:rPr>
              <a:t>–</a:t>
            </a:r>
            <a:r>
              <a:rPr lang="en-US" sz="1600" dirty="0" smtClean="0">
                <a:solidFill>
                  <a:srgbClr val="CF0F32"/>
                </a:solidFill>
              </a:rPr>
              <a:t> </a:t>
            </a:r>
            <a:r>
              <a:rPr lang="en-US" sz="1600" dirty="0" smtClean="0"/>
              <a:t>Afghanistan</a:t>
            </a:r>
          </a:p>
          <a:p>
            <a:pPr lvl="1"/>
            <a:r>
              <a:rPr lang="en-US" sz="1600" dirty="0" smtClean="0">
                <a:solidFill>
                  <a:srgbClr val="CF0F32"/>
                </a:solidFill>
              </a:rPr>
              <a:t>International </a:t>
            </a:r>
            <a:r>
              <a:rPr lang="en-US" sz="1600" dirty="0">
                <a:solidFill>
                  <a:srgbClr val="CF0F32"/>
                </a:solidFill>
              </a:rPr>
              <a:t>Terrorism </a:t>
            </a:r>
            <a:r>
              <a:rPr lang="mr-IN" sz="1600" dirty="0" smtClean="0">
                <a:solidFill>
                  <a:srgbClr val="CF0F32"/>
                </a:solidFill>
              </a:rPr>
              <a:t>–</a:t>
            </a:r>
            <a:r>
              <a:rPr lang="en-US" sz="1600" dirty="0" smtClean="0">
                <a:solidFill>
                  <a:srgbClr val="CF0F32"/>
                </a:solidFill>
              </a:rPr>
              <a:t> </a:t>
            </a:r>
            <a:r>
              <a:rPr lang="en-US" sz="1600" dirty="0" smtClean="0"/>
              <a:t>Syria</a:t>
            </a:r>
            <a:endParaRPr lang="en-US" sz="1600" dirty="0"/>
          </a:p>
          <a:p>
            <a:r>
              <a:rPr lang="en-US" sz="2000" dirty="0" smtClean="0"/>
              <a:t>Thursday, 4.5</a:t>
            </a:r>
          </a:p>
          <a:p>
            <a:pPr lvl="1"/>
            <a:r>
              <a:rPr lang="en-US" sz="1600" dirty="0" smtClean="0">
                <a:solidFill>
                  <a:srgbClr val="000090"/>
                </a:solidFill>
              </a:rPr>
              <a:t>Nuclear Proliferation </a:t>
            </a:r>
            <a:r>
              <a:rPr lang="mr-IN" sz="1600" dirty="0" smtClean="0">
                <a:solidFill>
                  <a:srgbClr val="000090"/>
                </a:solidFill>
              </a:rPr>
              <a:t>–</a:t>
            </a:r>
            <a:r>
              <a:rPr lang="en-US" sz="1600" dirty="0" smtClean="0">
                <a:solidFill>
                  <a:srgbClr val="000090"/>
                </a:solidFill>
              </a:rPr>
              <a:t> </a:t>
            </a:r>
            <a:r>
              <a:rPr lang="en-US" sz="1600" dirty="0" smtClean="0"/>
              <a:t>Iran</a:t>
            </a:r>
          </a:p>
          <a:p>
            <a:pPr lvl="1"/>
            <a:r>
              <a:rPr lang="en-US" sz="1600" dirty="0" smtClean="0">
                <a:solidFill>
                  <a:srgbClr val="000090"/>
                </a:solidFill>
              </a:rPr>
              <a:t>Nuclear Proliferation </a:t>
            </a:r>
            <a:r>
              <a:rPr lang="mr-IN" sz="1600" dirty="0" smtClean="0">
                <a:solidFill>
                  <a:srgbClr val="000090"/>
                </a:solidFill>
              </a:rPr>
              <a:t>–</a:t>
            </a:r>
            <a:r>
              <a:rPr lang="en-US" sz="1600" dirty="0" smtClean="0">
                <a:solidFill>
                  <a:srgbClr val="000090"/>
                </a:solidFill>
              </a:rPr>
              <a:t> </a:t>
            </a:r>
            <a:r>
              <a:rPr lang="en-US" sz="1600" dirty="0" smtClean="0"/>
              <a:t>North Korea</a:t>
            </a:r>
          </a:p>
        </p:txBody>
      </p:sp>
      <p:sp>
        <p:nvSpPr>
          <p:cNvPr id="4" name="Content Placeholder 3"/>
          <p:cNvSpPr>
            <a:spLocks noGrp="1"/>
          </p:cNvSpPr>
          <p:nvPr>
            <p:ph sz="half" idx="2"/>
          </p:nvPr>
        </p:nvSpPr>
        <p:spPr>
          <a:xfrm>
            <a:off x="5195818" y="2784475"/>
            <a:ext cx="3399733" cy="3252788"/>
          </a:xfrm>
        </p:spPr>
        <p:txBody>
          <a:bodyPr>
            <a:normAutofit/>
          </a:bodyPr>
          <a:lstStyle/>
          <a:p>
            <a:r>
              <a:rPr lang="en-US" u="sng" dirty="0" smtClean="0"/>
              <a:t>TEAM</a:t>
            </a:r>
            <a:r>
              <a:rPr lang="en-US" dirty="0" smtClean="0"/>
              <a:t> Presentation:</a:t>
            </a:r>
          </a:p>
          <a:p>
            <a:pPr lvl="1"/>
            <a:r>
              <a:rPr lang="en-US" sz="1600" dirty="0" smtClean="0"/>
              <a:t>Brief description of conflict</a:t>
            </a:r>
          </a:p>
          <a:p>
            <a:pPr lvl="1"/>
            <a:r>
              <a:rPr lang="en-US" sz="1600" dirty="0" smtClean="0"/>
              <a:t>Why important</a:t>
            </a:r>
          </a:p>
          <a:p>
            <a:pPr lvl="1"/>
            <a:r>
              <a:rPr lang="en-US" sz="1600" dirty="0" smtClean="0"/>
              <a:t>Overview attempts at conflict management</a:t>
            </a:r>
          </a:p>
          <a:p>
            <a:pPr lvl="1"/>
            <a:r>
              <a:rPr lang="en-US" sz="1600" dirty="0" smtClean="0"/>
              <a:t>Results</a:t>
            </a:r>
          </a:p>
          <a:p>
            <a:r>
              <a:rPr lang="en-US" dirty="0" smtClean="0"/>
              <a:t>Format:</a:t>
            </a:r>
          </a:p>
          <a:p>
            <a:pPr lvl="1"/>
            <a:r>
              <a:rPr lang="en-US" sz="1700" dirty="0" smtClean="0"/>
              <a:t>30 minutes</a:t>
            </a:r>
          </a:p>
          <a:p>
            <a:pPr lvl="1"/>
            <a:r>
              <a:rPr lang="en-US" sz="1700" dirty="0" smtClean="0"/>
              <a:t>15 minutes Q&amp;A/critique</a:t>
            </a:r>
          </a:p>
          <a:p>
            <a:pPr lvl="1"/>
            <a:r>
              <a:rPr lang="en-US" sz="1700" dirty="0" smtClean="0"/>
              <a:t>PowerPoint</a:t>
            </a:r>
            <a:endParaRPr lang="en-US" sz="1700" dirty="0"/>
          </a:p>
        </p:txBody>
      </p:sp>
    </p:spTree>
    <p:extLst>
      <p:ext uri="{BB962C8B-B14F-4D97-AF65-F5344CB8AC3E}">
        <p14:creationId xmlns:p14="http://schemas.microsoft.com/office/powerpoint/2010/main" val="365579330"/>
      </p:ext>
    </p:extLst>
  </p:cSld>
  <p:clrMapOvr>
    <a:masterClrMapping/>
  </p:clrMapOvr>
  <p:timing>
    <p:tnLst>
      <p:par>
        <p:cTn xmlns:p14="http://schemas.microsoft.com/office/powerpoint/2010/mai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Case Studies </a:t>
            </a:r>
            <a:r>
              <a:rPr lang="mr-IN" sz="4000" dirty="0" smtClean="0"/>
              <a:t>–</a:t>
            </a:r>
            <a:r>
              <a:rPr lang="en-US" sz="4000" dirty="0" smtClean="0"/>
              <a:t> Wednesday, 3 May </a:t>
            </a:r>
            <a:r>
              <a:rPr lang="en-US" sz="2800" dirty="0" smtClean="0">
                <a:solidFill>
                  <a:schemeClr val="bg1"/>
                </a:solidFill>
              </a:rPr>
              <a:t>International Terrorism</a:t>
            </a:r>
            <a:endParaRPr lang="en-US" sz="2800" dirty="0">
              <a:solidFill>
                <a:schemeClr val="bg1"/>
              </a:solidFill>
            </a:endParaRPr>
          </a:p>
        </p:txBody>
      </p:sp>
      <p:sp>
        <p:nvSpPr>
          <p:cNvPr id="7" name="Text Placeholder 6"/>
          <p:cNvSpPr>
            <a:spLocks noGrp="1"/>
          </p:cNvSpPr>
          <p:nvPr>
            <p:ph type="body" idx="1"/>
          </p:nvPr>
        </p:nvSpPr>
        <p:spPr/>
        <p:txBody>
          <a:bodyPr/>
          <a:lstStyle/>
          <a:p>
            <a:r>
              <a:rPr lang="en-US" dirty="0" smtClean="0">
                <a:solidFill>
                  <a:srgbClr val="CF0F32"/>
                </a:solidFill>
              </a:rPr>
              <a:t>Afghanistan</a:t>
            </a:r>
            <a:endParaRPr lang="en-US" dirty="0">
              <a:solidFill>
                <a:srgbClr val="CF0F32"/>
              </a:solidFill>
            </a:endParaRPr>
          </a:p>
        </p:txBody>
      </p:sp>
      <p:sp>
        <p:nvSpPr>
          <p:cNvPr id="8" name="Content Placeholder 7"/>
          <p:cNvSpPr>
            <a:spLocks noGrp="1"/>
          </p:cNvSpPr>
          <p:nvPr>
            <p:ph sz="half" idx="2"/>
          </p:nvPr>
        </p:nvSpPr>
        <p:spPr/>
        <p:txBody>
          <a:bodyPr>
            <a:normAutofit/>
          </a:bodyPr>
          <a:lstStyle/>
          <a:p>
            <a:r>
              <a:rPr lang="en-US" sz="2000" dirty="0"/>
              <a:t>Kyselý, Vojtěch </a:t>
            </a:r>
            <a:endParaRPr lang="en-US" sz="2000" dirty="0" smtClean="0"/>
          </a:p>
          <a:p>
            <a:r>
              <a:rPr lang="en-US" sz="2000" dirty="0" smtClean="0"/>
              <a:t>Matiushenko</a:t>
            </a:r>
            <a:r>
              <a:rPr lang="en-US" sz="2000" dirty="0"/>
              <a:t>, </a:t>
            </a:r>
            <a:r>
              <a:rPr lang="en-US" sz="2000" dirty="0" smtClean="0"/>
              <a:t>Viktoriia</a:t>
            </a:r>
          </a:p>
          <a:p>
            <a:r>
              <a:rPr lang="en-US" sz="2000" dirty="0" smtClean="0"/>
              <a:t>Shanidze</a:t>
            </a:r>
            <a:r>
              <a:rPr lang="en-US" sz="2000" dirty="0"/>
              <a:t>, Dachi </a:t>
            </a:r>
            <a:endParaRPr lang="en-US" sz="2000" dirty="0" smtClean="0"/>
          </a:p>
        </p:txBody>
      </p:sp>
      <p:sp>
        <p:nvSpPr>
          <p:cNvPr id="9" name="Text Placeholder 8"/>
          <p:cNvSpPr>
            <a:spLocks noGrp="1"/>
          </p:cNvSpPr>
          <p:nvPr>
            <p:ph type="body" sz="quarter" idx="3"/>
          </p:nvPr>
        </p:nvSpPr>
        <p:spPr/>
        <p:txBody>
          <a:bodyPr/>
          <a:lstStyle/>
          <a:p>
            <a:r>
              <a:rPr lang="en-US" dirty="0" smtClean="0">
                <a:solidFill>
                  <a:srgbClr val="CF0F32"/>
                </a:solidFill>
              </a:rPr>
              <a:t>Syria/ISIS</a:t>
            </a:r>
            <a:endParaRPr lang="en-US" dirty="0">
              <a:solidFill>
                <a:srgbClr val="CF0F32"/>
              </a:solidFill>
            </a:endParaRPr>
          </a:p>
        </p:txBody>
      </p:sp>
      <p:sp>
        <p:nvSpPr>
          <p:cNvPr id="10" name="Content Placeholder 9"/>
          <p:cNvSpPr>
            <a:spLocks noGrp="1"/>
          </p:cNvSpPr>
          <p:nvPr>
            <p:ph sz="quarter" idx="4"/>
          </p:nvPr>
        </p:nvSpPr>
        <p:spPr/>
        <p:txBody>
          <a:bodyPr>
            <a:normAutofit/>
          </a:bodyPr>
          <a:lstStyle/>
          <a:p>
            <a:r>
              <a:rPr lang="en-US" sz="2000" dirty="0"/>
              <a:t>Bátria, Michael </a:t>
            </a:r>
            <a:endParaRPr lang="en-US" sz="2000" dirty="0" smtClean="0"/>
          </a:p>
          <a:p>
            <a:r>
              <a:rPr lang="en-US" sz="2000" dirty="0" smtClean="0"/>
              <a:t>Brezden</a:t>
            </a:r>
            <a:r>
              <a:rPr lang="en-US" sz="2000" dirty="0"/>
              <a:t>, Barbara </a:t>
            </a:r>
            <a:endParaRPr lang="en-US" sz="2000" dirty="0" smtClean="0"/>
          </a:p>
          <a:p>
            <a:r>
              <a:rPr lang="en-US" sz="2000" dirty="0" smtClean="0"/>
              <a:t>Jakobczyk</a:t>
            </a:r>
            <a:r>
              <a:rPr lang="en-US" sz="2000" dirty="0"/>
              <a:t>, Monika </a:t>
            </a:r>
            <a:endParaRPr lang="en-US" sz="2000" dirty="0" smtClean="0"/>
          </a:p>
        </p:txBody>
      </p:sp>
    </p:spTree>
    <p:extLst>
      <p:ext uri="{BB962C8B-B14F-4D97-AF65-F5344CB8AC3E}">
        <p14:creationId xmlns:p14="http://schemas.microsoft.com/office/powerpoint/2010/main" val="1144444185"/>
      </p:ext>
    </p:extLst>
  </p:cSld>
  <p:clrMapOvr>
    <a:masterClrMapping/>
  </p:clrMapOvr>
  <p:timing>
    <p:tnLst>
      <p:par>
        <p:cTn xmlns:p14="http://schemas.microsoft.com/office/powerpoint/2010/mai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Case Studies </a:t>
            </a:r>
            <a:r>
              <a:rPr lang="mr-IN" sz="4000" dirty="0" smtClean="0"/>
              <a:t>–</a:t>
            </a:r>
            <a:r>
              <a:rPr lang="en-US" sz="4000" dirty="0" smtClean="0"/>
              <a:t> Thursday, </a:t>
            </a:r>
            <a:r>
              <a:rPr lang="en-US" sz="4000" dirty="0"/>
              <a:t>4</a:t>
            </a:r>
            <a:r>
              <a:rPr lang="en-US" sz="4000" dirty="0" smtClean="0"/>
              <a:t> May </a:t>
            </a:r>
            <a:r>
              <a:rPr lang="en-US" sz="2800" dirty="0" smtClean="0">
                <a:solidFill>
                  <a:schemeClr val="bg1"/>
                </a:solidFill>
              </a:rPr>
              <a:t>Nuclear Proliferation</a:t>
            </a:r>
            <a:endParaRPr lang="en-US" sz="2800" dirty="0">
              <a:solidFill>
                <a:schemeClr val="bg1"/>
              </a:solidFill>
            </a:endParaRPr>
          </a:p>
        </p:txBody>
      </p:sp>
      <p:sp>
        <p:nvSpPr>
          <p:cNvPr id="7" name="Text Placeholder 6"/>
          <p:cNvSpPr>
            <a:spLocks noGrp="1"/>
          </p:cNvSpPr>
          <p:nvPr>
            <p:ph type="body" idx="1"/>
          </p:nvPr>
        </p:nvSpPr>
        <p:spPr/>
        <p:txBody>
          <a:bodyPr/>
          <a:lstStyle/>
          <a:p>
            <a:r>
              <a:rPr lang="en-US" dirty="0" smtClean="0">
                <a:solidFill>
                  <a:srgbClr val="CF0F32"/>
                </a:solidFill>
              </a:rPr>
              <a:t>Iran</a:t>
            </a:r>
            <a:endParaRPr lang="en-US" dirty="0">
              <a:solidFill>
                <a:srgbClr val="CF0F32"/>
              </a:solidFill>
            </a:endParaRPr>
          </a:p>
        </p:txBody>
      </p:sp>
      <p:sp>
        <p:nvSpPr>
          <p:cNvPr id="8" name="Content Placeholder 7"/>
          <p:cNvSpPr>
            <a:spLocks noGrp="1"/>
          </p:cNvSpPr>
          <p:nvPr>
            <p:ph sz="half" idx="2"/>
          </p:nvPr>
        </p:nvSpPr>
        <p:spPr/>
        <p:txBody>
          <a:bodyPr>
            <a:normAutofit/>
          </a:bodyPr>
          <a:lstStyle/>
          <a:p>
            <a:r>
              <a:rPr lang="en-US" sz="2000" dirty="0"/>
              <a:t>Dvořáček, Marek </a:t>
            </a:r>
            <a:endParaRPr lang="en-US" sz="2000" dirty="0" smtClean="0"/>
          </a:p>
          <a:p>
            <a:r>
              <a:rPr lang="en-US" sz="2000" dirty="0" smtClean="0"/>
              <a:t>Salazar</a:t>
            </a:r>
            <a:r>
              <a:rPr lang="en-US" sz="2000" dirty="0"/>
              <a:t>, Lucero </a:t>
            </a:r>
            <a:r>
              <a:rPr lang="en-US" sz="2000" dirty="0" smtClean="0"/>
              <a:t>Guadalupe</a:t>
            </a:r>
          </a:p>
          <a:p>
            <a:r>
              <a:rPr lang="en-US" sz="2000" dirty="0" smtClean="0"/>
              <a:t>Vorda</a:t>
            </a:r>
            <a:r>
              <a:rPr lang="en-US" sz="2000" dirty="0"/>
              <a:t>, Alana </a:t>
            </a:r>
            <a:endParaRPr lang="en-US" sz="2000" dirty="0" smtClean="0"/>
          </a:p>
        </p:txBody>
      </p:sp>
      <p:sp>
        <p:nvSpPr>
          <p:cNvPr id="9" name="Text Placeholder 8"/>
          <p:cNvSpPr>
            <a:spLocks noGrp="1"/>
          </p:cNvSpPr>
          <p:nvPr>
            <p:ph type="body" sz="quarter" idx="3"/>
          </p:nvPr>
        </p:nvSpPr>
        <p:spPr/>
        <p:txBody>
          <a:bodyPr/>
          <a:lstStyle/>
          <a:p>
            <a:r>
              <a:rPr lang="en-US" dirty="0" smtClean="0">
                <a:solidFill>
                  <a:srgbClr val="CF0F32"/>
                </a:solidFill>
              </a:rPr>
              <a:t>North Korea</a:t>
            </a:r>
            <a:endParaRPr lang="en-US" dirty="0">
              <a:solidFill>
                <a:srgbClr val="CF0F32"/>
              </a:solidFill>
            </a:endParaRPr>
          </a:p>
        </p:txBody>
      </p:sp>
      <p:sp>
        <p:nvSpPr>
          <p:cNvPr id="10" name="Content Placeholder 9"/>
          <p:cNvSpPr>
            <a:spLocks noGrp="1"/>
          </p:cNvSpPr>
          <p:nvPr>
            <p:ph sz="quarter" idx="4"/>
          </p:nvPr>
        </p:nvSpPr>
        <p:spPr/>
        <p:txBody>
          <a:bodyPr>
            <a:normAutofit/>
          </a:bodyPr>
          <a:lstStyle/>
          <a:p>
            <a:r>
              <a:rPr lang="en-US" sz="2000" dirty="0"/>
              <a:t>Chlustinová, Natálie </a:t>
            </a:r>
            <a:endParaRPr lang="en-US" sz="2000" dirty="0" smtClean="0"/>
          </a:p>
          <a:p>
            <a:r>
              <a:rPr lang="en-US" sz="2000" dirty="0" smtClean="0"/>
              <a:t>Kling</a:t>
            </a:r>
            <a:r>
              <a:rPr lang="en-US" sz="2000" dirty="0"/>
              <a:t>, Katharina </a:t>
            </a:r>
            <a:endParaRPr lang="en-US" sz="2000" dirty="0" smtClean="0"/>
          </a:p>
          <a:p>
            <a:r>
              <a:rPr lang="en-US" sz="2000" dirty="0" smtClean="0"/>
              <a:t>Nevrayeva</a:t>
            </a:r>
            <a:r>
              <a:rPr lang="en-US" sz="2000" dirty="0"/>
              <a:t>, Darya </a:t>
            </a:r>
            <a:endParaRPr lang="en-US" sz="2000" dirty="0" smtClean="0"/>
          </a:p>
        </p:txBody>
      </p:sp>
    </p:spTree>
    <p:extLst>
      <p:ext uri="{BB962C8B-B14F-4D97-AF65-F5344CB8AC3E}">
        <p14:creationId xmlns:p14="http://schemas.microsoft.com/office/powerpoint/2010/main" val="3472816193"/>
      </p:ext>
    </p:extLst>
  </p:cSld>
  <p:clrMapOvr>
    <a:masterClrMapping/>
  </p:clrMapOvr>
  <p:timing>
    <p:tnLst>
      <p:par>
        <p:cTn xmlns:p14="http://schemas.microsoft.com/office/powerpoint/2010/mai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Look ahead to Tuesday, 16 May</a:t>
            </a:r>
            <a:br>
              <a:rPr lang="en-US" sz="4000" dirty="0" smtClean="0"/>
            </a:br>
            <a:r>
              <a:rPr lang="en-US" sz="4000" dirty="0" smtClean="0">
                <a:solidFill>
                  <a:srgbClr val="FFFFFF"/>
                </a:solidFill>
              </a:rPr>
              <a:t>~ </a:t>
            </a:r>
            <a:r>
              <a:rPr lang="en-US" sz="4000" i="1" dirty="0" smtClean="0">
                <a:solidFill>
                  <a:srgbClr val="FFFFFF"/>
                </a:solidFill>
              </a:rPr>
              <a:t>L</a:t>
            </a:r>
            <a:r>
              <a:rPr lang="en-US" sz="4000" i="1" dirty="0" smtClean="0">
                <a:solidFill>
                  <a:schemeClr val="bg1"/>
                </a:solidFill>
              </a:rPr>
              <a:t>ast Class ~</a:t>
            </a:r>
            <a:endParaRPr lang="en-US" sz="4000" i="1" dirty="0">
              <a:solidFill>
                <a:schemeClr val="bg1"/>
              </a:solidFill>
            </a:endParaRPr>
          </a:p>
        </p:txBody>
      </p:sp>
      <p:sp>
        <p:nvSpPr>
          <p:cNvPr id="5" name="Content Placeholder 4"/>
          <p:cNvSpPr>
            <a:spLocks noGrp="1"/>
          </p:cNvSpPr>
          <p:nvPr>
            <p:ph idx="1"/>
          </p:nvPr>
        </p:nvSpPr>
        <p:spPr/>
        <p:txBody>
          <a:bodyPr/>
          <a:lstStyle/>
          <a:p>
            <a:r>
              <a:rPr lang="en-US" i="1" dirty="0" smtClean="0"/>
              <a:t>Lessons Learned: Managing Future International Conflict</a:t>
            </a:r>
          </a:p>
          <a:p>
            <a:pPr lvl="1"/>
            <a:r>
              <a:rPr lang="en-US" i="1" dirty="0" smtClean="0">
                <a:solidFill>
                  <a:srgbClr val="CF0F32"/>
                </a:solidFill>
              </a:rPr>
              <a:t>TEAM Case Study Report </a:t>
            </a:r>
            <a:r>
              <a:rPr lang="en-US" i="1" dirty="0" smtClean="0"/>
              <a:t>due in class</a:t>
            </a:r>
          </a:p>
          <a:p>
            <a:pPr lvl="1"/>
            <a:r>
              <a:rPr lang="en-US" i="1" dirty="0" smtClean="0">
                <a:solidFill>
                  <a:srgbClr val="CF0F32"/>
                </a:solidFill>
              </a:rPr>
              <a:t>Essay #2</a:t>
            </a:r>
            <a:r>
              <a:rPr lang="en-US" i="1" dirty="0" smtClean="0"/>
              <a:t> [individual ~ 20 points] due in class:</a:t>
            </a:r>
          </a:p>
          <a:p>
            <a:pPr lvl="2"/>
            <a:r>
              <a:rPr lang="en-US" i="1" dirty="0">
                <a:solidFill>
                  <a:srgbClr val="008000"/>
                </a:solidFill>
              </a:rPr>
              <a:t>Summarize and explain (with examples) what you believe are the </a:t>
            </a:r>
            <a:r>
              <a:rPr lang="en-US" i="1" dirty="0">
                <a:solidFill>
                  <a:srgbClr val="CF0F32"/>
                </a:solidFill>
              </a:rPr>
              <a:t>three</a:t>
            </a:r>
            <a:r>
              <a:rPr lang="en-US" i="1" dirty="0">
                <a:solidFill>
                  <a:srgbClr val="008000"/>
                </a:solidFill>
              </a:rPr>
              <a:t> most important lessons for states and international institutions in managing future international conflict. </a:t>
            </a:r>
            <a:endParaRPr lang="en-US" i="1" dirty="0" smtClean="0">
              <a:solidFill>
                <a:srgbClr val="008000"/>
              </a:solidFill>
            </a:endParaRPr>
          </a:p>
          <a:p>
            <a:pPr lvl="2"/>
            <a:endParaRPr lang="en-US" i="1" dirty="0"/>
          </a:p>
        </p:txBody>
      </p:sp>
    </p:spTree>
    <p:extLst>
      <p:ext uri="{BB962C8B-B14F-4D97-AF65-F5344CB8AC3E}">
        <p14:creationId xmlns:p14="http://schemas.microsoft.com/office/powerpoint/2010/main" val="1729892747"/>
      </p:ext>
    </p:extLst>
  </p:cSld>
  <p:clrMapOvr>
    <a:masterClrMapping/>
  </p:clrMapOvr>
  <p:timing>
    <p:tnLst>
      <p:par>
        <p:cTn xmlns:p14="http://schemas.microsoft.com/office/powerpoint/2010/mai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475184"/>
            <a:ext cx="6400800" cy="2123585"/>
          </a:xfrm>
        </p:spPr>
        <p:txBody>
          <a:bodyPr/>
          <a:lstStyle/>
          <a:p>
            <a:r>
              <a:rPr lang="en-US" b="1" i="1" dirty="0" smtClean="0"/>
              <a:t>Lessons Learned?</a:t>
            </a:r>
            <a:br>
              <a:rPr lang="en-US" b="1" i="1" dirty="0" smtClean="0"/>
            </a:br>
            <a:r>
              <a:rPr lang="en-US" b="1" dirty="0" smtClean="0"/>
              <a:t>Managing Future International Conflict</a:t>
            </a:r>
            <a:endParaRPr lang="en-US" b="1" dirty="0"/>
          </a:p>
        </p:txBody>
      </p:sp>
      <p:sp>
        <p:nvSpPr>
          <p:cNvPr id="5" name="Subtitle 4"/>
          <p:cNvSpPr>
            <a:spLocks noGrp="1"/>
          </p:cNvSpPr>
          <p:nvPr>
            <p:ph type="body" idx="1"/>
          </p:nvPr>
        </p:nvSpPr>
        <p:spPr/>
        <p:txBody>
          <a:bodyPr>
            <a:normAutofit/>
          </a:bodyPr>
          <a:lstStyle/>
          <a:p>
            <a:r>
              <a:rPr lang="en-US" dirty="0" smtClean="0"/>
              <a:t>Session 11</a:t>
            </a:r>
          </a:p>
          <a:p>
            <a:r>
              <a:rPr lang="en-US" dirty="0" smtClean="0"/>
              <a:t>Tuesday, 16 May</a:t>
            </a:r>
          </a:p>
          <a:p>
            <a:r>
              <a:rPr lang="en-US" i="1" dirty="0" smtClean="0">
                <a:solidFill>
                  <a:srgbClr val="FFFF00"/>
                </a:solidFill>
              </a:rPr>
              <a:t>TEAM Case Studies Due</a:t>
            </a:r>
          </a:p>
          <a:p>
            <a:r>
              <a:rPr lang="en-US" i="1" dirty="0" smtClean="0">
                <a:solidFill>
                  <a:srgbClr val="FFFF00"/>
                </a:solidFill>
              </a:rPr>
              <a:t>[Individual] Essay #2 Due</a:t>
            </a:r>
            <a:endParaRPr lang="en-US" i="1" dirty="0">
              <a:solidFill>
                <a:srgbClr val="FFFF00"/>
              </a:solidFill>
            </a:endParaRPr>
          </a:p>
        </p:txBody>
      </p:sp>
    </p:spTree>
    <p:extLst>
      <p:ext uri="{BB962C8B-B14F-4D97-AF65-F5344CB8AC3E}">
        <p14:creationId xmlns:p14="http://schemas.microsoft.com/office/powerpoint/2010/main" val="400375716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Course Overview IV</a:t>
            </a:r>
            <a:br>
              <a:rPr lang="en-US" sz="4000" dirty="0" smtClean="0"/>
            </a:br>
            <a:r>
              <a:rPr lang="en-US" sz="2800" dirty="0" smtClean="0">
                <a:solidFill>
                  <a:srgbClr val="FFFFFF"/>
                </a:solidFill>
              </a:rPr>
              <a:t>Final Products </a:t>
            </a:r>
            <a:r>
              <a:rPr lang="mr-IN" sz="2800" dirty="0" smtClean="0">
                <a:solidFill>
                  <a:srgbClr val="FFFFFF"/>
                </a:solidFill>
              </a:rPr>
              <a:t>–</a:t>
            </a:r>
            <a:r>
              <a:rPr lang="en-US" sz="2800" dirty="0" smtClean="0">
                <a:solidFill>
                  <a:srgbClr val="FFFFFF"/>
                </a:solidFill>
              </a:rPr>
              <a:t> Due TUESDAY, 16 MAY</a:t>
            </a:r>
            <a:endParaRPr lang="en-US" sz="2800" dirty="0">
              <a:solidFill>
                <a:srgbClr val="FFFFFF"/>
              </a:solidFill>
            </a:endParaRPr>
          </a:p>
        </p:txBody>
      </p:sp>
      <p:sp>
        <p:nvSpPr>
          <p:cNvPr id="4" name="Content Placeholder 3"/>
          <p:cNvSpPr>
            <a:spLocks noGrp="1"/>
          </p:cNvSpPr>
          <p:nvPr>
            <p:ph idx="1"/>
          </p:nvPr>
        </p:nvSpPr>
        <p:spPr/>
        <p:txBody>
          <a:bodyPr>
            <a:normAutofit/>
          </a:bodyPr>
          <a:lstStyle/>
          <a:p>
            <a:pPr marL="0" indent="0">
              <a:buNone/>
            </a:pPr>
            <a:r>
              <a:rPr lang="en-US" sz="2000" i="1" u="sng" dirty="0" smtClean="0"/>
              <a:t>Note: No Class week of 8-12 May</a:t>
            </a:r>
          </a:p>
          <a:p>
            <a:r>
              <a:rPr lang="en-US" sz="2000" dirty="0" smtClean="0">
                <a:solidFill>
                  <a:srgbClr val="CF0F32"/>
                </a:solidFill>
              </a:rPr>
              <a:t>Submit TEAM Case Study Paper (20 points)</a:t>
            </a:r>
          </a:p>
          <a:p>
            <a:pPr lvl="1"/>
            <a:r>
              <a:rPr lang="en-US" sz="1800" dirty="0" smtClean="0"/>
              <a:t>Comprehensive </a:t>
            </a:r>
            <a:r>
              <a:rPr lang="en-US" sz="1800" i="1" dirty="0" smtClean="0">
                <a:solidFill>
                  <a:srgbClr val="008000"/>
                </a:solidFill>
              </a:rPr>
              <a:t>(what, when, where, why, how </a:t>
            </a:r>
            <a:r>
              <a:rPr lang="mr-IN" sz="1800" i="1" dirty="0" smtClean="0">
                <a:solidFill>
                  <a:srgbClr val="008000"/>
                </a:solidFill>
              </a:rPr>
              <a:t>…</a:t>
            </a:r>
            <a:r>
              <a:rPr lang="en-US" sz="1800" i="1" dirty="0" smtClean="0">
                <a:solidFill>
                  <a:srgbClr val="008000"/>
                </a:solidFill>
              </a:rPr>
              <a:t> assess results)</a:t>
            </a:r>
          </a:p>
          <a:p>
            <a:pPr lvl="1"/>
            <a:r>
              <a:rPr lang="en-US" sz="1800" dirty="0" smtClean="0"/>
              <a:t>Incorporate feedback from class presentation</a:t>
            </a:r>
          </a:p>
          <a:p>
            <a:r>
              <a:rPr lang="en-US" sz="2000" dirty="0" smtClean="0">
                <a:solidFill>
                  <a:srgbClr val="CF0F32"/>
                </a:solidFill>
              </a:rPr>
              <a:t>Submit Essay #2 (20 points)</a:t>
            </a:r>
          </a:p>
          <a:p>
            <a:pPr lvl="1"/>
            <a:r>
              <a:rPr lang="en-US" i="1" dirty="0">
                <a:solidFill>
                  <a:srgbClr val="000090"/>
                </a:solidFill>
              </a:rPr>
              <a:t>Summarize and explain </a:t>
            </a:r>
            <a:r>
              <a:rPr lang="en-US" i="1" dirty="0">
                <a:solidFill>
                  <a:srgbClr val="008000"/>
                </a:solidFill>
              </a:rPr>
              <a:t>(with examples) </a:t>
            </a:r>
            <a:r>
              <a:rPr lang="en-US" i="1" dirty="0">
                <a:solidFill>
                  <a:srgbClr val="000090"/>
                </a:solidFill>
              </a:rPr>
              <a:t>what you believe are the </a:t>
            </a:r>
            <a:r>
              <a:rPr lang="en-US" i="1" u="sng" dirty="0" smtClean="0">
                <a:solidFill>
                  <a:srgbClr val="008000"/>
                </a:solidFill>
              </a:rPr>
              <a:t>three</a:t>
            </a:r>
            <a:r>
              <a:rPr lang="en-US" i="1" dirty="0" smtClean="0">
                <a:solidFill>
                  <a:srgbClr val="000090"/>
                </a:solidFill>
              </a:rPr>
              <a:t> most </a:t>
            </a:r>
            <a:r>
              <a:rPr lang="en-US" i="1" dirty="0">
                <a:solidFill>
                  <a:srgbClr val="000090"/>
                </a:solidFill>
              </a:rPr>
              <a:t>important lessons for states and international institutions in managing future international conflict. </a:t>
            </a:r>
            <a:endParaRPr lang="en-US" dirty="0" smtClean="0">
              <a:solidFill>
                <a:srgbClr val="000090"/>
              </a:solidFill>
            </a:endParaRPr>
          </a:p>
          <a:p>
            <a:endParaRPr lang="en-US" dirty="0"/>
          </a:p>
        </p:txBody>
      </p:sp>
    </p:spTree>
    <p:extLst>
      <p:ext uri="{BB962C8B-B14F-4D97-AF65-F5344CB8AC3E}">
        <p14:creationId xmlns:p14="http://schemas.microsoft.com/office/powerpoint/2010/main" val="36519779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FF00"/>
                </a:solidFill>
              </a:rPr>
              <a:t>Legacy of Conflict in the 20</a:t>
            </a:r>
            <a:r>
              <a:rPr lang="en-US" b="1" baseline="30000" dirty="0" smtClean="0">
                <a:solidFill>
                  <a:srgbClr val="FFFF00"/>
                </a:solidFill>
              </a:rPr>
              <a:t>th</a:t>
            </a:r>
            <a:r>
              <a:rPr lang="en-US" b="1" dirty="0" smtClean="0">
                <a:solidFill>
                  <a:srgbClr val="FFFF00"/>
                </a:solidFill>
              </a:rPr>
              <a:t> Century</a:t>
            </a:r>
            <a:endParaRPr lang="en-US" b="1" dirty="0">
              <a:solidFill>
                <a:srgbClr val="FFFF00"/>
              </a:solidFill>
            </a:endParaRPr>
          </a:p>
        </p:txBody>
      </p:sp>
      <p:sp>
        <p:nvSpPr>
          <p:cNvPr id="3" name="Subtitle 2"/>
          <p:cNvSpPr>
            <a:spLocks noGrp="1"/>
          </p:cNvSpPr>
          <p:nvPr>
            <p:ph type="body" idx="1"/>
          </p:nvPr>
        </p:nvSpPr>
        <p:spPr/>
        <p:txBody>
          <a:bodyPr>
            <a:normAutofit/>
          </a:bodyPr>
          <a:lstStyle/>
          <a:p>
            <a:r>
              <a:rPr lang="en-US" sz="2400" dirty="0" smtClean="0"/>
              <a:t>Session 1</a:t>
            </a:r>
          </a:p>
          <a:p>
            <a:r>
              <a:rPr lang="en-US" sz="2400" dirty="0" smtClean="0"/>
              <a:t>Tuesday, 18 April</a:t>
            </a:r>
            <a:endParaRPr lang="en-US" sz="2400" dirty="0"/>
          </a:p>
        </p:txBody>
      </p:sp>
    </p:spTree>
    <p:extLst>
      <p:ext uri="{BB962C8B-B14F-4D97-AF65-F5344CB8AC3E}">
        <p14:creationId xmlns:p14="http://schemas.microsoft.com/office/powerpoint/2010/main" val="147626776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 Id="rId3" Type="http://schemas.openxmlformats.org/officeDocument/2006/relationships/image" Target="../media/image3.jpeg"/></Relationships>
</file>

<file path=ppt/theme/theme1.xml><?xml version="1.0" encoding="utf-8"?>
<a:theme xmlns:a="http://schemas.openxmlformats.org/drawingml/2006/main" name="Genesis">
  <a:themeElements>
    <a:clrScheme name="Genesis">
      <a:dk1>
        <a:sysClr val="windowText" lastClr="000000"/>
      </a:dk1>
      <a:lt1>
        <a:sysClr val="window" lastClr="FFFFFF"/>
      </a:lt1>
      <a:dk2>
        <a:srgbClr val="465466"/>
      </a:dk2>
      <a:lt2>
        <a:srgbClr val="BBD7F8"/>
      </a:lt2>
      <a:accent1>
        <a:srgbClr val="80B606"/>
      </a:accent1>
      <a:accent2>
        <a:srgbClr val="E29F1D"/>
      </a:accent2>
      <a:accent3>
        <a:srgbClr val="2397E2"/>
      </a:accent3>
      <a:accent4>
        <a:srgbClr val="35ACA2"/>
      </a:accent4>
      <a:accent5>
        <a:srgbClr val="5430BB"/>
      </a:accent5>
      <a:accent6>
        <a:srgbClr val="8D34E0"/>
      </a:accent6>
      <a:hlink>
        <a:srgbClr val="00B0F0"/>
      </a:hlink>
      <a:folHlink>
        <a:srgbClr val="0070C0"/>
      </a:folHlink>
    </a:clrScheme>
    <a:fontScheme name="Genesis">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Genesis">
      <a:fillStyleLst>
        <a:solidFill>
          <a:schemeClr val="phClr"/>
        </a:solidFill>
        <a:gradFill rotWithShape="1">
          <a:gsLst>
            <a:gs pos="0">
              <a:schemeClr val="phClr">
                <a:tint val="100000"/>
                <a:shade val="70000"/>
                <a:satMod val="100000"/>
                <a:greenMod val="110000"/>
              </a:schemeClr>
            </a:gs>
            <a:gs pos="75000">
              <a:schemeClr val="phClr">
                <a:tint val="40000"/>
                <a:satMod val="150000"/>
                <a:redMod val="100000"/>
                <a:blueMod val="100000"/>
              </a:schemeClr>
            </a:gs>
            <a:gs pos="100000">
              <a:schemeClr val="phClr">
                <a:tint val="60000"/>
                <a:satMod val="120000"/>
                <a:redMod val="100000"/>
                <a:blueMod val="100000"/>
              </a:schemeClr>
            </a:gs>
          </a:gsLst>
          <a:path path="circle">
            <a:fillToRect l="25000" t="25000" r="5000" b="5000"/>
          </a:path>
        </a:gradFill>
        <a:gradFill rotWithShape="1">
          <a:gsLst>
            <a:gs pos="0">
              <a:schemeClr val="phClr">
                <a:tint val="50000"/>
                <a:shade val="100000"/>
                <a:alpha val="100000"/>
                <a:satMod val="150000"/>
              </a:schemeClr>
            </a:gs>
            <a:gs pos="40000">
              <a:schemeClr val="phClr">
                <a:tint val="70000"/>
                <a:shade val="100000"/>
                <a:alpha val="100000"/>
                <a:satMod val="150000"/>
              </a:schemeClr>
            </a:gs>
            <a:gs pos="100000">
              <a:schemeClr val="phClr">
                <a:shade val="90000"/>
                <a:satMod val="110000"/>
              </a:schemeClr>
            </a:gs>
          </a:gsLst>
          <a:lin ang="5400000" scaled="0"/>
        </a:grad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outerShdw blurRad="88900" dist="50800" dir="11400000" sx="102000" sy="101000" algn="tl" rotWithShape="0">
              <a:srgbClr val="000000">
                <a:alpha val="35000"/>
              </a:srgbClr>
            </a:outerShdw>
          </a:effectLst>
          <a:scene3d>
            <a:camera prst="perspectiveFront" fov="4800000"/>
            <a:lightRig rig="morning" dir="tl"/>
          </a:scene3d>
          <a:sp3d prstMaterial="softmetal">
            <a:bevelT w="0" h="0"/>
          </a:sp3d>
        </a:effectStyle>
        <a:effectStyle>
          <a:effectLst>
            <a:innerShdw blurRad="50800" dist="25400" dir="13500000">
              <a:srgbClr val="000000">
                <a:alpha val="75000"/>
              </a:srgbClr>
            </a:innerShdw>
            <a:reflection blurRad="101600" stA="40000" endPos="50000" dist="63500" dir="5400000" fadeDir="7200000" sy="-100000" kx="300000" rotWithShape="0"/>
          </a:effectLst>
          <a:scene3d>
            <a:camera prst="orthographicFront">
              <a:rot lat="0" lon="0" rev="0"/>
            </a:camera>
            <a:lightRig rig="chilly" dir="tr">
              <a:rot lat="0" lon="0" rev="1200000"/>
            </a:lightRig>
          </a:scene3d>
          <a:sp3d prstMaterial="plastic">
            <a:bevelT w="0" h="0"/>
          </a:sp3d>
        </a:effectStyle>
      </a:effectStyleLst>
      <a:bgFillStyleLst>
        <a:blipFill rotWithShape="1">
          <a:blip xmlns:r="http://schemas.openxmlformats.org/officeDocument/2006/relationships" r:embed="rId1"/>
          <a:stretch/>
        </a:blipFill>
        <a:blipFill rotWithShape="1">
          <a:blip xmlns:r="http://schemas.openxmlformats.org/officeDocument/2006/relationships" r:embed="rId2"/>
          <a:stretch/>
        </a:blipFill>
        <a:blipFill rotWithShape="1">
          <a:blip xmlns:r="http://schemas.openxmlformats.org/officeDocument/2006/relationships" r:embed="rId3"/>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Genesis.thmx</Template>
  <TotalTime>2529</TotalTime>
  <Words>5490</Words>
  <Application>Microsoft Macintosh PowerPoint</Application>
  <PresentationFormat>On-screen Show (4:3)</PresentationFormat>
  <Paragraphs>562</Paragraphs>
  <Slides>73</Slides>
  <Notes>0</Notes>
  <HiddenSlides>0</HiddenSlides>
  <MMClips>0</MMClips>
  <ScaleCrop>false</ScaleCrop>
  <HeadingPairs>
    <vt:vector size="4" baseType="variant">
      <vt:variant>
        <vt:lpstr>Theme</vt:lpstr>
      </vt:variant>
      <vt:variant>
        <vt:i4>1</vt:i4>
      </vt:variant>
      <vt:variant>
        <vt:lpstr>Slide Titles</vt:lpstr>
      </vt:variant>
      <vt:variant>
        <vt:i4>73</vt:i4>
      </vt:variant>
    </vt:vector>
  </HeadingPairs>
  <TitlesOfParts>
    <vt:vector size="74" baseType="lpstr">
      <vt:lpstr>Genesis</vt:lpstr>
      <vt:lpstr>BSS 187/487 Seminar in Managing 21st Century Conflicts</vt:lpstr>
      <vt:lpstr>Course Objectives</vt:lpstr>
      <vt:lpstr>Course Requirements</vt:lpstr>
      <vt:lpstr>Course Resources</vt:lpstr>
      <vt:lpstr>Course Overview I Substantive Foundation</vt:lpstr>
      <vt:lpstr>Course Overview II Two-Day Conflict Management Simulation</vt:lpstr>
      <vt:lpstr>Course Overview III Case Study Presentations (10 points)</vt:lpstr>
      <vt:lpstr>Course Overview IV Final Products – Due TUESDAY, 16 MAY</vt:lpstr>
      <vt:lpstr>Legacy of Conflict in the 20th Century</vt:lpstr>
      <vt:lpstr>Modern State System Internationalization of Hobbes’ Leviathan</vt:lpstr>
      <vt:lpstr>Century of Total War The end of humanity … or of war?</vt:lpstr>
      <vt:lpstr>The Nuclear &amp; Missile Age A new form of societal vulnerability</vt:lpstr>
      <vt:lpstr>End of the Cold War A fleeting opportunity</vt:lpstr>
      <vt:lpstr>Look ahead to Wednesday 19.4</vt:lpstr>
      <vt:lpstr>Sources of Conflict in the 21st Century</vt:lpstr>
      <vt:lpstr>Global Trends 2035</vt:lpstr>
      <vt:lpstr>The Paradox … and Challenge</vt:lpstr>
      <vt:lpstr>Choices … [not predictions]</vt:lpstr>
      <vt:lpstr>Global Risks 2035</vt:lpstr>
      <vt:lpstr>Global Risks 2035</vt:lpstr>
      <vt:lpstr>Top 10 Key Trends Trends converging at unprecedented pace </vt:lpstr>
      <vt:lpstr>Trends … not predictions</vt:lpstr>
      <vt:lpstr>Look ahead to Thursday 20.4</vt:lpstr>
      <vt:lpstr>International Institutions for Conflict Management &amp; Resolution</vt:lpstr>
      <vt:lpstr>Charter of the United Nations  Preamble</vt:lpstr>
      <vt:lpstr>Charter of the United Nations  Chapter I – Purposes &amp; Principles</vt:lpstr>
      <vt:lpstr>Charter of the United Nations  Chapter I – Purposes &amp; Principles [cont]</vt:lpstr>
      <vt:lpstr>Charter of the United Nations  Chapter IV – General Assembly</vt:lpstr>
      <vt:lpstr>Charter of the United Nations  Chapter V – Security Council</vt:lpstr>
      <vt:lpstr>Charter of the United Nations  Chapter VI – Pacific Settlement of Disputes</vt:lpstr>
      <vt:lpstr>Charter of the United Nations  Chapter VII – Action with respect to threats …</vt:lpstr>
      <vt:lpstr>Charter of the United Nations  Chapter VII – Action with respect to threats …</vt:lpstr>
      <vt:lpstr>Charter of the United Nations  Chapter VII – Article 51</vt:lpstr>
      <vt:lpstr>What it means …</vt:lpstr>
      <vt:lpstr>Look ahead to Friday 21.4</vt:lpstr>
      <vt:lpstr>“Responsibility to Protect:” An Emerging Norm?</vt:lpstr>
      <vt:lpstr>Evolution of the Concept How to prevent Rwanda, Srebenica … ~ UN norms</vt:lpstr>
      <vt:lpstr>2005 UN Summit Document Paragraph 138</vt:lpstr>
      <vt:lpstr>2005 UN Summit Document Paragraph 139</vt:lpstr>
      <vt:lpstr>Implementation?</vt:lpstr>
      <vt:lpstr>Libya 2011</vt:lpstr>
      <vt:lpstr>Other cases</vt:lpstr>
      <vt:lpstr>Syria?</vt:lpstr>
      <vt:lpstr>Look ahead to Tuesday, 25.4</vt:lpstr>
      <vt:lpstr>Peacekeeping Peacemaking Peace Enforcement Peace Building</vt:lpstr>
      <vt:lpstr>Definitions</vt:lpstr>
      <vt:lpstr>Peacekeeping</vt:lpstr>
      <vt:lpstr>Issues</vt:lpstr>
      <vt:lpstr>Look ahead …</vt:lpstr>
      <vt:lpstr>Conflict Management Simulation</vt:lpstr>
      <vt:lpstr>Sudan &amp; Darfur – Crisis Sim</vt:lpstr>
      <vt:lpstr>Sudan/Darfur Background</vt:lpstr>
      <vt:lpstr>Players [simplified!]</vt:lpstr>
      <vt:lpstr>UN Actions [also simplified!]</vt:lpstr>
      <vt:lpstr>UNSCR 1706 (‘06) &amp; 1769 (‘07)   UN Africa Union Mission in Darfur (UNAMID)</vt:lpstr>
      <vt:lpstr>Since 2006</vt:lpstr>
      <vt:lpstr>Roles!</vt:lpstr>
      <vt:lpstr>Scenario – April 2018</vt:lpstr>
      <vt:lpstr>Press Briefing #1 – 26 April</vt:lpstr>
      <vt:lpstr>Breaking News – 26.4-1</vt:lpstr>
      <vt:lpstr>Breaking News – 26.4-2</vt:lpstr>
      <vt:lpstr>Breaking News – 26.4-3</vt:lpstr>
      <vt:lpstr>Press Briefing #2a – 27 April</vt:lpstr>
      <vt:lpstr>Press Briefing #2b – 27 April</vt:lpstr>
      <vt:lpstr>Breaking News – 27.4-1</vt:lpstr>
      <vt:lpstr>Breaking News – 27.4-2 </vt:lpstr>
      <vt:lpstr>Case Study Presentations</vt:lpstr>
      <vt:lpstr>Look ahead to Tue-Thu 2-4 May</vt:lpstr>
      <vt:lpstr>Case Studies – Tuesday, 2 May Sectarian Civil Conflict</vt:lpstr>
      <vt:lpstr>Case Studies – Wednesday, 3 May International Terrorism</vt:lpstr>
      <vt:lpstr>Case Studies – Thursday, 4 May Nuclear Proliferation</vt:lpstr>
      <vt:lpstr>Look ahead to Tuesday, 16 May ~ Last Class ~</vt:lpstr>
      <vt:lpstr>Lessons Learned? Managing Future International Conflict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BSS 185/485 US. Foreign &amp; Security Policy</dc:title>
  <dc:creator>Schuyler Foerster</dc:creator>
  <cp:lastModifiedBy>Schuyler Foerster</cp:lastModifiedBy>
  <cp:revision>235</cp:revision>
  <dcterms:created xsi:type="dcterms:W3CDTF">2017-02-19T22:05:35Z</dcterms:created>
  <dcterms:modified xsi:type="dcterms:W3CDTF">2017-04-28T11:52:51Z</dcterms:modified>
</cp:coreProperties>
</file>