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05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78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66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9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9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0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44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5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2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7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5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8C178-6E4E-42B9-AA06-ACFCFDFFB74A}" type="datetimeFigureOut">
              <a:rPr lang="cs-CZ" smtClean="0"/>
              <a:t>3.5.2017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39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Political Economy of European Monetary Integration</a:t>
            </a:r>
            <a:r>
              <a:rPr lang="cs-CZ" b="1" dirty="0">
                <a:solidFill>
                  <a:schemeClr val="tx2"/>
                </a:solidFill>
              </a:rPr>
              <a:t> II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Europe in World Economy 201</a:t>
            </a:r>
            <a:r>
              <a:rPr lang="cs-CZ" dirty="0"/>
              <a:t>7</a:t>
            </a:r>
          </a:p>
          <a:p>
            <a:r>
              <a:rPr lang="cs-CZ" dirty="0"/>
              <a:t>Vladan </a:t>
            </a:r>
            <a:r>
              <a:rPr lang="cs-CZ" dirty="0" err="1"/>
              <a:t>Hodulak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94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922114"/>
          </a:xfrm>
        </p:spPr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980728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Gold standard</a:t>
            </a:r>
          </a:p>
          <a:p>
            <a:pPr>
              <a:lnSpc>
                <a:spcPct val="140000"/>
              </a:lnSpc>
            </a:pPr>
            <a:r>
              <a:rPr lang="en-US" dirty="0"/>
              <a:t>Fixed exchange rate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Most important currencies pegged to gold</a:t>
            </a:r>
          </a:p>
          <a:p>
            <a:pPr>
              <a:lnSpc>
                <a:spcPct val="140000"/>
              </a:lnSpc>
            </a:pPr>
            <a:r>
              <a:rPr lang="en-US" dirty="0"/>
              <a:t>Europe-led system, Bank of England as the most important element</a:t>
            </a:r>
          </a:p>
          <a:p>
            <a:pPr>
              <a:lnSpc>
                <a:spcPct val="140000"/>
              </a:lnSpc>
            </a:pPr>
            <a:r>
              <a:rPr lang="en-US" dirty="0"/>
              <a:t>Governments sacrificed internal balance to maintain an external one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Interwar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Attempts to restore gold standard</a:t>
            </a:r>
          </a:p>
          <a:p>
            <a:pPr>
              <a:lnSpc>
                <a:spcPct val="140000"/>
              </a:lnSpc>
            </a:pPr>
            <a:r>
              <a:rPr lang="en-US" dirty="0"/>
              <a:t>Problems with parities (undervalued</a:t>
            </a:r>
            <a:r>
              <a:rPr lang="cs-CZ" dirty="0"/>
              <a:t>×</a:t>
            </a:r>
            <a:r>
              <a:rPr lang="en-US" dirty="0"/>
              <a:t>overvalued)</a:t>
            </a:r>
          </a:p>
          <a:p>
            <a:pPr>
              <a:lnSpc>
                <a:spcPct val="140000"/>
              </a:lnSpc>
            </a:pPr>
            <a:r>
              <a:rPr lang="en-US" dirty="0"/>
              <a:t>Great depression – beggar thy neighbor policy (competitive devaluations)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Bretton Woods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Fixed but adjustable exchange rate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Currencies pegged to US dollar that was convertible to gold at $35 per ounce</a:t>
            </a:r>
          </a:p>
          <a:p>
            <a:pPr>
              <a:lnSpc>
                <a:spcPct val="140000"/>
              </a:lnSpc>
            </a:pPr>
            <a:r>
              <a:rPr lang="en-US" dirty="0"/>
              <a:t>Provided stability for the post </a:t>
            </a:r>
            <a:r>
              <a:rPr lang="en-US" dirty="0" err="1"/>
              <a:t>wwii</a:t>
            </a:r>
            <a:r>
              <a:rPr lang="en-US" dirty="0"/>
              <a:t> world</a:t>
            </a:r>
          </a:p>
          <a:p>
            <a:pPr>
              <a:lnSpc>
                <a:spcPct val="140000"/>
              </a:lnSpc>
            </a:pPr>
            <a:r>
              <a:rPr lang="en-US" dirty="0"/>
              <a:t>Mounting instability since the end of 1960s</a:t>
            </a:r>
          </a:p>
        </p:txBody>
      </p:sp>
    </p:spTree>
    <p:extLst>
      <p:ext uri="{BB962C8B-B14F-4D97-AF65-F5344CB8AC3E}">
        <p14:creationId xmlns:p14="http://schemas.microsoft.com/office/powerpoint/2010/main" val="49570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First attempt at establishing EMU</a:t>
            </a:r>
          </a:p>
          <a:p>
            <a:pPr>
              <a:lnSpc>
                <a:spcPct val="140000"/>
              </a:lnSpc>
            </a:pPr>
            <a:r>
              <a:rPr lang="en-US" dirty="0"/>
              <a:t>1969 The </a:t>
            </a:r>
            <a:r>
              <a:rPr lang="en-US" dirty="0" err="1"/>
              <a:t>Haague</a:t>
            </a:r>
            <a:r>
              <a:rPr lang="en-US" dirty="0"/>
              <a:t> summit</a:t>
            </a:r>
          </a:p>
          <a:p>
            <a:pPr>
              <a:lnSpc>
                <a:spcPct val="140000"/>
              </a:lnSpc>
            </a:pPr>
            <a:r>
              <a:rPr lang="en-US" dirty="0"/>
              <a:t>The Werner report</a:t>
            </a:r>
          </a:p>
          <a:p>
            <a:pPr>
              <a:lnSpc>
                <a:spcPct val="140000"/>
              </a:lnSpc>
            </a:pPr>
            <a:r>
              <a:rPr lang="en-US" dirty="0"/>
              <a:t>Snake in the tunnel</a:t>
            </a:r>
          </a:p>
          <a:p>
            <a:pPr>
              <a:lnSpc>
                <a:spcPct val="140000"/>
              </a:lnSpc>
            </a:pPr>
            <a:r>
              <a:rPr lang="en-US" dirty="0"/>
              <a:t>Nixon shock, first oil shock, enlargement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The European Monetary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Since 1979</a:t>
            </a:r>
          </a:p>
          <a:p>
            <a:pPr>
              <a:lnSpc>
                <a:spcPct val="140000"/>
              </a:lnSpc>
            </a:pPr>
            <a:r>
              <a:rPr lang="en-US" dirty="0"/>
              <a:t>New accounting unit – European Currency Unit (ECU) – </a:t>
            </a:r>
            <a:r>
              <a:rPr lang="cs-CZ" dirty="0" err="1"/>
              <a:t>the</a:t>
            </a:r>
            <a:r>
              <a:rPr lang="en-US" dirty="0"/>
              <a:t> basket of all EC currencies</a:t>
            </a:r>
          </a:p>
          <a:p>
            <a:pPr>
              <a:lnSpc>
                <a:spcPct val="140000"/>
              </a:lnSpc>
            </a:pPr>
            <a:r>
              <a:rPr lang="en-US" dirty="0"/>
              <a:t>Exchange rate mechanism (ERM) – allowed exchange rate variation 2,25% from the ECU</a:t>
            </a:r>
          </a:p>
          <a:p>
            <a:pPr>
              <a:lnSpc>
                <a:spcPct val="140000"/>
              </a:lnSpc>
            </a:pPr>
            <a:r>
              <a:rPr lang="en-US" dirty="0"/>
              <a:t>Qualified success</a:t>
            </a:r>
          </a:p>
          <a:p>
            <a:pPr>
              <a:lnSpc>
                <a:spcPct val="140000"/>
              </a:lnSpc>
            </a:pPr>
            <a:r>
              <a:rPr lang="en-US" dirty="0"/>
              <a:t>1992 crisis</a:t>
            </a:r>
          </a:p>
        </p:txBody>
      </p:sp>
    </p:spTree>
    <p:extLst>
      <p:ext uri="{BB962C8B-B14F-4D97-AF65-F5344CB8AC3E}">
        <p14:creationId xmlns:p14="http://schemas.microsoft.com/office/powerpoint/2010/main" val="3372934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04665"/>
            <a:ext cx="8229600" cy="572149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EMU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Delors</a:t>
            </a:r>
            <a:r>
              <a:rPr lang="en-US" dirty="0"/>
              <a:t> report</a:t>
            </a:r>
          </a:p>
          <a:p>
            <a:pPr>
              <a:lnSpc>
                <a:spcPct val="120000"/>
              </a:lnSpc>
            </a:pPr>
            <a:r>
              <a:rPr lang="en-US" dirty="0"/>
              <a:t>Three-stage timetable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First stage – intensify economic cooperation, all countries in ERM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Second stage – European Monetary institute (later European Central Bank), convergence tests, permanent peg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Third stage – the transition to full EMU, introduction of the euro</a:t>
            </a:r>
          </a:p>
          <a:p>
            <a:pPr>
              <a:lnSpc>
                <a:spcPct val="120000"/>
              </a:lnSpc>
            </a:pPr>
            <a:r>
              <a:rPr lang="en-US" dirty="0"/>
              <a:t>Treaty on European Union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Opt out 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en-US" dirty="0"/>
              <a:t> United Kingdom and Denmark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All other countries have to join when they are ready</a:t>
            </a:r>
          </a:p>
        </p:txBody>
      </p:sp>
    </p:spTree>
    <p:extLst>
      <p:ext uri="{BB962C8B-B14F-4D97-AF65-F5344CB8AC3E}">
        <p14:creationId xmlns:p14="http://schemas.microsoft.com/office/powerpoint/2010/main" val="796624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5904656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4400" b="1" dirty="0">
                <a:solidFill>
                  <a:schemeClr val="tx2"/>
                </a:solidFill>
              </a:rPr>
              <a:t>Maastricht criteria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Government deficit: the ratio of the annual government deficit to gross domestic product (GDP) must not exceed 3% at the end of the preceding financial year 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Government debt: the ratio of gross government debt to GDP must not exceed 60% at the end of the preceding financial year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Exchange rates: participation in the exchange-rate mechanism of the European monetary system without any break during the two years preceding the examination of the situation and without severe tensions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Price stability: the inflation rate of a given Member State must not exceed by more than 1½ percentage points that of the three best-performing Member States in terms of price stability 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Long-term interest rates: the nominal long-term interest rate must not exceed by more than 2 percentage points that of, at most, the three best-performing Member States in terms of price stability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98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/>
          </p:nvPr>
        </p:nvGraphicFramePr>
        <p:xfrm>
          <a:off x="2279575" y="1124745"/>
          <a:ext cx="7920883" cy="4854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1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deficit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debt</a:t>
                      </a:r>
                      <a:r>
                        <a:rPr lang="cs-CZ" sz="1600" u="none" strike="noStrike" dirty="0">
                          <a:effectLst/>
                        </a:rPr>
                        <a:t>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debt</a:t>
                      </a:r>
                      <a:r>
                        <a:rPr lang="cs-CZ" sz="1600" u="none" strike="noStrike" dirty="0">
                          <a:effectLst/>
                        </a:rPr>
                        <a:t> 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Belgium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Denmark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Finland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55,8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France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Ireland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Italy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Luxembourg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Germany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Netherlands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79,7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Portugal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Austria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Greece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Spain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68,8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Sweden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7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Great</a:t>
                      </a:r>
                      <a:r>
                        <a:rPr lang="cs-CZ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600" b="0" i="0" u="none" strike="noStrike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Britain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51584" y="553095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EU member states’ performance with regard to the convergence criteria</a:t>
            </a:r>
          </a:p>
        </p:txBody>
      </p:sp>
    </p:spTree>
    <p:extLst>
      <p:ext uri="{BB962C8B-B14F-4D97-AF65-F5344CB8AC3E}">
        <p14:creationId xmlns:p14="http://schemas.microsoft.com/office/powerpoint/2010/main" val="940185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78321" y="211025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Eurozone member states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610" y="933924"/>
            <a:ext cx="5429694" cy="537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92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Monetary Policy</a:t>
            </a:r>
          </a:p>
          <a:p>
            <a:r>
              <a:rPr lang="en-US" dirty="0"/>
              <a:t>European System of Central Banks</a:t>
            </a:r>
          </a:p>
          <a:p>
            <a:pPr lvl="1"/>
            <a:r>
              <a:rPr lang="en-US" dirty="0"/>
              <a:t>European Central Bank + national CB</a:t>
            </a:r>
          </a:p>
          <a:p>
            <a:pPr lvl="1"/>
            <a:r>
              <a:rPr lang="en-US" b="1" dirty="0"/>
              <a:t>Governing Council</a:t>
            </a:r>
            <a:r>
              <a:rPr lang="en-US" dirty="0"/>
              <a:t>, Executive Board, General Council</a:t>
            </a:r>
          </a:p>
          <a:p>
            <a:pPr lvl="1"/>
            <a:r>
              <a:rPr lang="en-US" dirty="0"/>
              <a:t>Independence (term, secrecy, no monetization)</a:t>
            </a:r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Maintaining price stability, other goals subordinate</a:t>
            </a:r>
          </a:p>
          <a:p>
            <a:pPr lvl="1"/>
            <a:r>
              <a:rPr lang="en-US" dirty="0"/>
              <a:t>Inflation less but close to 2%</a:t>
            </a:r>
          </a:p>
        </p:txBody>
      </p:sp>
    </p:spTree>
    <p:extLst>
      <p:ext uri="{BB962C8B-B14F-4D97-AF65-F5344CB8AC3E}">
        <p14:creationId xmlns:p14="http://schemas.microsoft.com/office/powerpoint/2010/main" val="1723692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620689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b="1" dirty="0">
                <a:solidFill>
                  <a:schemeClr val="tx2"/>
                </a:solidFill>
              </a:rPr>
              <a:t>Economic Policy Coordination</a:t>
            </a:r>
          </a:p>
          <a:p>
            <a:pPr marL="0" indent="0">
              <a:buNone/>
            </a:pPr>
            <a:endParaRPr lang="en-US" sz="1200" dirty="0"/>
          </a:p>
          <a:p>
            <a:pPr>
              <a:spcAft>
                <a:spcPts val="600"/>
              </a:spcAft>
            </a:pPr>
            <a:r>
              <a:rPr lang="en-US" dirty="0" err="1"/>
              <a:t>Eurogroup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Finance ministers of the </a:t>
            </a:r>
            <a:r>
              <a:rPr lang="en-US" dirty="0" err="1"/>
              <a:t>eurozone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political control over the currency</a:t>
            </a:r>
          </a:p>
          <a:p>
            <a:pPr>
              <a:spcAft>
                <a:spcPts val="600"/>
              </a:spcAft>
            </a:pPr>
            <a:r>
              <a:rPr lang="en-US" dirty="0"/>
              <a:t>Real coordination is reactive and rather haphazard – open method of coordination</a:t>
            </a:r>
          </a:p>
          <a:p>
            <a:pPr>
              <a:spcAft>
                <a:spcPts val="600"/>
              </a:spcAft>
            </a:pPr>
            <a:r>
              <a:rPr lang="en-US" dirty="0"/>
              <a:t>Neoclassical approach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maintain price stability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provide credibility (CB independence + fiscal rules)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other monetary a fiscal policies are ineffective in the long run, lack of coordination should not matter much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structural policies are responsible for long term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1827458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lvl="1" indent="0">
              <a:lnSpc>
                <a:spcPct val="140000"/>
              </a:lnSpc>
              <a:buNone/>
            </a:pPr>
            <a:r>
              <a:rPr lang="en-US" sz="4000" b="1" dirty="0">
                <a:solidFill>
                  <a:schemeClr val="tx2"/>
                </a:solidFill>
              </a:rPr>
              <a:t>Stability and Growth Pact</a:t>
            </a:r>
            <a:endParaRPr lang="en-US" sz="4000" b="1" dirty="0"/>
          </a:p>
          <a:p>
            <a:pPr>
              <a:lnSpc>
                <a:spcPct val="140000"/>
              </a:lnSpc>
            </a:pPr>
            <a:r>
              <a:rPr lang="en-US" dirty="0"/>
              <a:t>The most important instrument of coordinated economic policy </a:t>
            </a:r>
          </a:p>
          <a:p>
            <a:pPr>
              <a:lnSpc>
                <a:spcPct val="140000"/>
              </a:lnSpc>
            </a:pPr>
            <a:r>
              <a:rPr lang="en-US" dirty="0"/>
              <a:t>Adopted in Amsterdam, 1997; in force </a:t>
            </a:r>
            <a:r>
              <a:rPr lang="cs-CZ" dirty="0" err="1"/>
              <a:t>since</a:t>
            </a:r>
            <a:r>
              <a:rPr lang="en-US" dirty="0"/>
              <a:t> 1999</a:t>
            </a:r>
          </a:p>
          <a:p>
            <a:pPr>
              <a:lnSpc>
                <a:spcPct val="140000"/>
              </a:lnSpc>
            </a:pPr>
            <a:r>
              <a:rPr lang="en-US" dirty="0"/>
              <a:t>Reason: fiscal discipline in the EMU as the stability factor of single currency</a:t>
            </a:r>
          </a:p>
          <a:p>
            <a:pPr>
              <a:lnSpc>
                <a:spcPct val="140000"/>
              </a:lnSpc>
            </a:pPr>
            <a:r>
              <a:rPr lang="en-US" dirty="0"/>
              <a:t>Criteria: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an annual budget deficit lower than 3 % of GDP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 public debt lower than 60 % of GDP or approaching that value</a:t>
            </a:r>
          </a:p>
          <a:p>
            <a:pPr>
              <a:lnSpc>
                <a:spcPct val="140000"/>
              </a:lnSpc>
            </a:pPr>
            <a:r>
              <a:rPr lang="en-US" dirty="0"/>
              <a:t>Excessive budget procedure–proposal of Commission, decision by Council (including sanctions)</a:t>
            </a:r>
          </a:p>
          <a:p>
            <a:pPr>
              <a:lnSpc>
                <a:spcPct val="140000"/>
              </a:lnSpc>
            </a:pPr>
            <a:r>
              <a:rPr lang="en-US" dirty="0"/>
              <a:t>Problems: Germany, France (no sanctions against them in the Council)→changes in the rules since 2005 (moderation of rules)</a:t>
            </a:r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7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Standard </a:t>
            </a:r>
            <a:r>
              <a:rPr lang="cs-CZ" dirty="0" err="1">
                <a:solidFill>
                  <a:schemeClr val="accent1"/>
                </a:solidFill>
              </a:rPr>
              <a:t>Economic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Approach</a:t>
            </a:r>
            <a:r>
              <a:rPr lang="cs-CZ" dirty="0">
                <a:solidFill>
                  <a:schemeClr val="accent1"/>
                </a:solidFill>
              </a:rPr>
              <a:t> and </a:t>
            </a:r>
            <a:r>
              <a:rPr lang="cs-CZ" dirty="0" err="1">
                <a:solidFill>
                  <a:schemeClr val="accent1"/>
                </a:solidFill>
              </a:rPr>
              <a:t>Currency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Unions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lecture</a:t>
            </a:r>
            <a:r>
              <a:rPr lang="cs-CZ" dirty="0"/>
              <a:t> </a:t>
            </a:r>
            <a:r>
              <a:rPr lang="cs-CZ" dirty="0" err="1"/>
              <a:t>employs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b="1" dirty="0">
                <a:solidFill>
                  <a:schemeClr val="tx2"/>
                </a:solidFill>
              </a:rPr>
              <a:t>neoclassical approach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pPr>
              <a:lnSpc>
                <a:spcPct val="140000"/>
              </a:lnSpc>
            </a:pPr>
            <a:r>
              <a:rPr lang="en-US" dirty="0"/>
              <a:t>Mainstream Economics</a:t>
            </a:r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Definition of Economics </a:t>
            </a:r>
            <a:r>
              <a:rPr lang="en-US" dirty="0"/>
              <a:t>(Robbins 1935): “the science which studies human behavior as a relationship between ends and scarce means which have alternative uses”</a:t>
            </a:r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Assumptions</a:t>
            </a:r>
            <a:r>
              <a:rPr lang="en-US" dirty="0"/>
              <a:t> – rational individual that attempts to maximize utility, self-interested individual, perfect knowledge (rational expectations)</a:t>
            </a:r>
          </a:p>
          <a:p>
            <a:pPr>
              <a:lnSpc>
                <a:spcPct val="140000"/>
              </a:lnSpc>
            </a:pPr>
            <a:r>
              <a:rPr lang="en-US" dirty="0"/>
              <a:t>Focuses on markets as the prime means of coordination</a:t>
            </a:r>
          </a:p>
          <a:p>
            <a:pPr>
              <a:lnSpc>
                <a:spcPct val="140000"/>
              </a:lnSpc>
            </a:pPr>
            <a:r>
              <a:rPr lang="en-US" dirty="0"/>
              <a:t>Main analytical tools: supply and demand curves</a:t>
            </a:r>
          </a:p>
        </p:txBody>
      </p:sp>
    </p:spTree>
    <p:extLst>
      <p:ext uri="{BB962C8B-B14F-4D97-AF65-F5344CB8AC3E}">
        <p14:creationId xmlns:p14="http://schemas.microsoft.com/office/powerpoint/2010/main" val="406123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Monetary policy </a:t>
            </a:r>
            <a:r>
              <a:rPr lang="en-US" dirty="0"/>
              <a:t>– a process by which a monetary authority influences monetary variables (e.g. interest rate) in an attempt to control the supply of money</a:t>
            </a:r>
            <a:r>
              <a:rPr lang="cs-CZ" dirty="0"/>
              <a:t> (</a:t>
            </a:r>
            <a:r>
              <a:rPr lang="cs-CZ" dirty="0" err="1"/>
              <a:t>inflation</a:t>
            </a:r>
            <a:r>
              <a:rPr lang="cs-CZ" dirty="0"/>
              <a:t>)</a:t>
            </a:r>
            <a:endParaRPr lang="en-US" dirty="0"/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Fiscal policy </a:t>
            </a:r>
            <a:r>
              <a:rPr lang="en-US" dirty="0"/>
              <a:t>– manipulation of the balance between government expenditure</a:t>
            </a:r>
            <a:r>
              <a:rPr lang="cs-CZ" dirty="0"/>
              <a:t>s</a:t>
            </a:r>
            <a:r>
              <a:rPr lang="en-US" dirty="0"/>
              <a:t> and revenue</a:t>
            </a:r>
            <a:r>
              <a:rPr lang="cs-CZ" dirty="0"/>
              <a:t>s</a:t>
            </a:r>
            <a:r>
              <a:rPr lang="en-US" dirty="0"/>
              <a:t> so as to influence the economy (aggregate demand)</a:t>
            </a:r>
          </a:p>
          <a:p>
            <a:pPr>
              <a:lnSpc>
                <a:spcPct val="140000"/>
              </a:lnSpc>
            </a:pPr>
            <a:r>
              <a:rPr lang="cs-CZ" dirty="0"/>
              <a:t>Most </a:t>
            </a:r>
            <a:r>
              <a:rPr lang="cs-CZ" dirty="0" err="1"/>
              <a:t>countries</a:t>
            </a:r>
            <a:r>
              <a:rPr lang="cs-CZ" dirty="0"/>
              <a:t> </a:t>
            </a:r>
            <a:r>
              <a:rPr lang="en-US" dirty="0"/>
              <a:t>ha</a:t>
            </a:r>
            <a:r>
              <a:rPr lang="cs-CZ" dirty="0"/>
              <a:t>ve</a:t>
            </a:r>
            <a:r>
              <a:rPr lang="en-US" dirty="0"/>
              <a:t> </a:t>
            </a:r>
            <a:r>
              <a:rPr lang="cs-CZ" dirty="0" err="1"/>
              <a:t>their</a:t>
            </a:r>
            <a:r>
              <a:rPr lang="en-US" dirty="0"/>
              <a:t> own currency and use both fiscal and monetary policies</a:t>
            </a:r>
            <a:r>
              <a:rPr lang="cs-CZ" dirty="0"/>
              <a:t> to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advantage</a:t>
            </a:r>
            <a:endParaRPr lang="en-US" dirty="0"/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Monetary arrangements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Floating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Managed floating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Fixed exchange rate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Currency board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Dollarization, </a:t>
            </a:r>
            <a:r>
              <a:rPr lang="en-US" dirty="0" err="1"/>
              <a:t>euroizaition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8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Monetary sovereignty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Macroeconomic management – influencing the development of an economy using monetary and fiscal policies</a:t>
            </a:r>
          </a:p>
          <a:p>
            <a:pPr lvl="1">
              <a:lnSpc>
                <a:spcPct val="140000"/>
              </a:lnSpc>
            </a:pPr>
            <a:r>
              <a:rPr lang="en-US" dirty="0" err="1"/>
              <a:t>Seigniorage</a:t>
            </a:r>
            <a:r>
              <a:rPr lang="en-US" dirty="0"/>
              <a:t> – is the difference between the value of money and the cost to produce and distribute it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Political symbolism – patriotism, national identity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Monetary insulation – insulation from economic but also political risk</a:t>
            </a:r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Internationalization</a:t>
            </a:r>
            <a:r>
              <a:rPr lang="en-US" dirty="0"/>
              <a:t> (loss of sovereignty)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Efficiency – promotes competition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Network externalities – reduces transaction costs</a:t>
            </a:r>
            <a:endParaRPr lang="cs-CZ" dirty="0"/>
          </a:p>
          <a:p>
            <a:pPr lvl="1">
              <a:lnSpc>
                <a:spcPct val="140000"/>
              </a:lnSpc>
            </a:pP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advantages</a:t>
            </a:r>
            <a:r>
              <a:rPr lang="cs-CZ" dirty="0"/>
              <a:t> (</a:t>
            </a:r>
            <a:r>
              <a:rPr lang="cs-CZ" dirty="0" err="1"/>
              <a:t>reduces</a:t>
            </a:r>
            <a:r>
              <a:rPr lang="cs-CZ" dirty="0"/>
              <a:t> </a:t>
            </a:r>
            <a:r>
              <a:rPr lang="cs-CZ" dirty="0" err="1"/>
              <a:t>conflict</a:t>
            </a:r>
            <a:r>
              <a:rPr lang="cs-CZ" dirty="0"/>
              <a:t> probability?)</a:t>
            </a:r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Impossible trilogy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Stable exchange rate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Monetary policy independence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Unrestricted capital flows</a:t>
            </a:r>
            <a:endParaRPr lang="cs-CZ" dirty="0"/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0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/>
              <a:t>EMU stands for </a:t>
            </a:r>
            <a:r>
              <a:rPr lang="en-US" b="1" dirty="0"/>
              <a:t>Economic and Monetary Union</a:t>
            </a:r>
          </a:p>
          <a:p>
            <a:pPr>
              <a:lnSpc>
                <a:spcPct val="140000"/>
              </a:lnSpc>
            </a:pPr>
            <a:r>
              <a:rPr lang="en-US" dirty="0"/>
              <a:t>Economic and monetary unions usually have countrywide fiscal policy as well as a single monetary policy</a:t>
            </a:r>
          </a:p>
          <a:p>
            <a:pPr>
              <a:lnSpc>
                <a:spcPct val="140000"/>
              </a:lnSpc>
            </a:pPr>
            <a:r>
              <a:rPr lang="en-US" dirty="0"/>
              <a:t>The EU budget amounts to only about 1</a:t>
            </a:r>
            <a:r>
              <a:rPr lang="cs-CZ" dirty="0"/>
              <a:t> % </a:t>
            </a:r>
            <a:r>
              <a:rPr lang="en-US" dirty="0"/>
              <a:t>of EU GDP</a:t>
            </a:r>
          </a:p>
          <a:p>
            <a:pPr>
              <a:lnSpc>
                <a:spcPct val="140000"/>
              </a:lnSpc>
            </a:pPr>
            <a:r>
              <a:rPr lang="en-US" dirty="0"/>
              <a:t>EU use</a:t>
            </a:r>
            <a:r>
              <a:rPr lang="cs-CZ" dirty="0"/>
              <a:t>d </a:t>
            </a:r>
            <a:r>
              <a:rPr lang="cs-CZ" dirty="0" err="1"/>
              <a:t>an</a:t>
            </a:r>
            <a:r>
              <a:rPr lang="en-US" dirty="0"/>
              <a:t> alternative approach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Maastricht criteria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Stability and Growth Pact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Broad Economic Policy Guidelines</a:t>
            </a:r>
          </a:p>
          <a:p>
            <a:pPr>
              <a:lnSpc>
                <a:spcPct val="140000"/>
              </a:lnSpc>
            </a:pPr>
            <a:r>
              <a:rPr lang="en-US" dirty="0"/>
              <a:t>Real coordination of economic policies </a:t>
            </a:r>
            <a:r>
              <a:rPr lang="cs-CZ" dirty="0"/>
              <a:t>has </a:t>
            </a:r>
            <a:r>
              <a:rPr lang="cs-CZ" dirty="0" err="1"/>
              <a:t>been</a:t>
            </a:r>
            <a:r>
              <a:rPr lang="en-US" dirty="0"/>
              <a:t> rather limited</a:t>
            </a:r>
          </a:p>
        </p:txBody>
      </p:sp>
    </p:spTree>
    <p:extLst>
      <p:ext uri="{BB962C8B-B14F-4D97-AF65-F5344CB8AC3E}">
        <p14:creationId xmlns:p14="http://schemas.microsoft.com/office/powerpoint/2010/main" val="248340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332657"/>
            <a:ext cx="8229600" cy="579350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/>
              <a:t>Main components of monetary integration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Exchange rate union – permanently and irrevocably </a:t>
            </a:r>
            <a:r>
              <a:rPr lang="en-US" b="1" dirty="0"/>
              <a:t>fixed ER </a:t>
            </a:r>
            <a:r>
              <a:rPr lang="en-US" dirty="0"/>
              <a:t>among themselves</a:t>
            </a:r>
          </a:p>
          <a:p>
            <a:pPr lvl="1">
              <a:lnSpc>
                <a:spcPct val="140000"/>
              </a:lnSpc>
            </a:pPr>
            <a:r>
              <a:rPr lang="en-US" i="1" dirty="0"/>
              <a:t>Capital market integration – absence of all exchange controls for both current and capital transactions</a:t>
            </a:r>
          </a:p>
          <a:p>
            <a:pPr>
              <a:lnSpc>
                <a:spcPct val="140000"/>
              </a:lnSpc>
            </a:pPr>
            <a:r>
              <a:rPr lang="en-US" dirty="0"/>
              <a:t>Monetary integration should include: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 common monetary policy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 common exchange rate policy (+ pool of reserves)</a:t>
            </a:r>
          </a:p>
          <a:p>
            <a:pPr lvl="1">
              <a:lnSpc>
                <a:spcPct val="140000"/>
              </a:lnSpc>
            </a:pPr>
            <a:r>
              <a:rPr lang="cs-CZ" dirty="0"/>
              <a:t>A s</a:t>
            </a:r>
            <a:r>
              <a:rPr lang="en-US" dirty="0"/>
              <a:t>ingle monetary authority</a:t>
            </a:r>
          </a:p>
          <a:p>
            <a:pPr>
              <a:lnSpc>
                <a:spcPct val="140000"/>
              </a:lnSpc>
            </a:pPr>
            <a:r>
              <a:rPr lang="en-US" dirty="0"/>
              <a:t>Policy consequences</a:t>
            </a:r>
          </a:p>
          <a:p>
            <a:pPr lvl="1">
              <a:lnSpc>
                <a:spcPct val="140000"/>
              </a:lnSpc>
            </a:pPr>
            <a:r>
              <a:rPr lang="en-US" i="1" dirty="0"/>
              <a:t>The rate of increase of the money supply must be decided jointly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The </a:t>
            </a:r>
            <a:r>
              <a:rPr lang="en-US" b="1" dirty="0"/>
              <a:t>balance of payments </a:t>
            </a:r>
            <a:r>
              <a:rPr lang="en-US" dirty="0"/>
              <a:t>of the entire union with the outside world must be regulated at the union level</a:t>
            </a:r>
          </a:p>
        </p:txBody>
      </p:sp>
    </p:spTree>
    <p:extLst>
      <p:ext uri="{BB962C8B-B14F-4D97-AF65-F5344CB8AC3E}">
        <p14:creationId xmlns:p14="http://schemas.microsoft.com/office/powerpoint/2010/main" val="95665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692697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Gains from EMU</a:t>
            </a:r>
          </a:p>
          <a:p>
            <a:pPr>
              <a:lnSpc>
                <a:spcPct val="130000"/>
              </a:lnSpc>
            </a:pPr>
            <a:r>
              <a:rPr lang="en-US" dirty="0"/>
              <a:t>A common pool of foreign exchange reserves economizes their use</a:t>
            </a:r>
          </a:p>
          <a:p>
            <a:pPr>
              <a:lnSpc>
                <a:spcPct val="130000"/>
              </a:lnSpc>
            </a:pPr>
            <a:r>
              <a:rPr lang="cs-CZ" dirty="0"/>
              <a:t>A s</a:t>
            </a:r>
            <a:r>
              <a:rPr lang="en-US" dirty="0"/>
              <a:t>ingle currency can play more important role internationally (</a:t>
            </a:r>
            <a:r>
              <a:rPr lang="en-US" dirty="0" err="1"/>
              <a:t>seigniorage</a:t>
            </a:r>
            <a:r>
              <a:rPr lang="en-US" dirty="0"/>
              <a:t>)</a:t>
            </a:r>
          </a:p>
          <a:p>
            <a:pPr>
              <a:lnSpc>
                <a:spcPct val="130000"/>
              </a:lnSpc>
            </a:pPr>
            <a:r>
              <a:rPr lang="en-US" dirty="0"/>
              <a:t>Reduction of transaction costs</a:t>
            </a:r>
          </a:p>
          <a:p>
            <a:pPr>
              <a:lnSpc>
                <a:spcPct val="130000"/>
              </a:lnSpc>
            </a:pPr>
            <a:r>
              <a:rPr lang="en-US" dirty="0"/>
              <a:t>Enhanced competition (price transparency)</a:t>
            </a:r>
          </a:p>
          <a:p>
            <a:pPr>
              <a:lnSpc>
                <a:spcPct val="130000"/>
              </a:lnSpc>
            </a:pPr>
            <a:r>
              <a:rPr lang="en-US" dirty="0"/>
              <a:t>Possible lower interest rates for some countries</a:t>
            </a:r>
          </a:p>
          <a:p>
            <a:pPr>
              <a:lnSpc>
                <a:spcPct val="130000"/>
              </a:lnSpc>
            </a:pPr>
            <a:r>
              <a:rPr lang="en-US" dirty="0"/>
              <a:t>Stability should lead to optimal allocation of resources (in the long run)</a:t>
            </a:r>
          </a:p>
          <a:p>
            <a:pPr>
              <a:lnSpc>
                <a:spcPct val="130000"/>
              </a:lnSpc>
            </a:pPr>
            <a:r>
              <a:rPr lang="en-US" dirty="0"/>
              <a:t>Pooling of financial resources – easier financing from within the union</a:t>
            </a:r>
          </a:p>
          <a:p>
            <a:pPr>
              <a:lnSpc>
                <a:spcPct val="130000"/>
              </a:lnSpc>
            </a:pPr>
            <a:r>
              <a:rPr lang="en-US" dirty="0"/>
              <a:t>Centralized budget – transfers to depressed regions</a:t>
            </a:r>
          </a:p>
          <a:p>
            <a:pPr>
              <a:lnSpc>
                <a:spcPct val="130000"/>
              </a:lnSpc>
            </a:pPr>
            <a:r>
              <a:rPr lang="en-US" dirty="0"/>
              <a:t>A stronger voice at the union level for some countries</a:t>
            </a:r>
          </a:p>
        </p:txBody>
      </p:sp>
    </p:spTree>
    <p:extLst>
      <p:ext uri="{BB962C8B-B14F-4D97-AF65-F5344CB8AC3E}">
        <p14:creationId xmlns:p14="http://schemas.microsoft.com/office/powerpoint/2010/main" val="19845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396044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dirty="0"/>
              <a:t>Optimum Currency Areas – cost-benefit analysis of single currency adoption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/>
              <a:t>Possible costs</a:t>
            </a:r>
          </a:p>
          <a:p>
            <a:pPr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Higher unemployment </a:t>
            </a:r>
            <a:r>
              <a:rPr lang="en-US" dirty="0"/>
              <a:t>and some loss of output/wealth in the depressed country</a:t>
            </a:r>
          </a:p>
          <a:p>
            <a:pPr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Higher inflation </a:t>
            </a:r>
            <a:r>
              <a:rPr lang="en-US" dirty="0"/>
              <a:t>in the booming country</a:t>
            </a:r>
            <a:endParaRPr lang="ru-RU" dirty="0"/>
          </a:p>
          <a:p>
            <a:pPr marL="0" indent="0">
              <a:lnSpc>
                <a:spcPct val="140000"/>
              </a:lnSpc>
              <a:buNone/>
            </a:pPr>
            <a:r>
              <a:rPr lang="en-US" b="1" dirty="0"/>
              <a:t>The costs should be only transitional if any because in the long run the market mechanism should restore equilibrium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/>
              <a:t>Furthermore, the changing institutional structure should lead to a change in behavior so that the current problems are overcome more easily</a:t>
            </a:r>
          </a:p>
          <a:p>
            <a:pPr marL="0" indent="0">
              <a:lnSpc>
                <a:spcPct val="140000"/>
              </a:lnSpc>
              <a:buNone/>
            </a:pPr>
            <a:endParaRPr lang="en-US" dirty="0"/>
          </a:p>
          <a:p>
            <a:pPr marL="0" indent="0">
              <a:lnSpc>
                <a:spcPct val="140000"/>
              </a:lnSpc>
              <a:buNone/>
            </a:pPr>
            <a:r>
              <a:rPr lang="en-US" b="1" dirty="0"/>
              <a:t>How to reduce costs?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47970" y="4149080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dirty="0"/>
              <a:t>Price/wage flexibility</a:t>
            </a:r>
          </a:p>
          <a:p>
            <a:pPr>
              <a:lnSpc>
                <a:spcPct val="140000"/>
              </a:lnSpc>
            </a:pPr>
            <a:r>
              <a:rPr lang="en-US" dirty="0"/>
              <a:t>Labor/capital mobility</a:t>
            </a:r>
          </a:p>
          <a:p>
            <a:pPr>
              <a:lnSpc>
                <a:spcPct val="140000"/>
              </a:lnSpc>
            </a:pPr>
            <a:r>
              <a:rPr lang="en-US" dirty="0"/>
              <a:t>Financial market integration</a:t>
            </a:r>
          </a:p>
          <a:p>
            <a:pPr>
              <a:lnSpc>
                <a:spcPct val="140000"/>
              </a:lnSpc>
            </a:pPr>
            <a:r>
              <a:rPr lang="en-US" dirty="0"/>
              <a:t>Open an interdependent economies</a:t>
            </a:r>
          </a:p>
          <a:p>
            <a:pPr>
              <a:lnSpc>
                <a:spcPct val="140000"/>
              </a:lnSpc>
            </a:pPr>
            <a:r>
              <a:rPr lang="en-US" dirty="0"/>
              <a:t>Divers</a:t>
            </a:r>
            <a:r>
              <a:rPr lang="cs-CZ" dirty="0" err="1"/>
              <a:t>ified</a:t>
            </a:r>
            <a:r>
              <a:rPr lang="en-US" dirty="0"/>
              <a:t> economies</a:t>
            </a:r>
          </a:p>
          <a:p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40016" y="4132907"/>
            <a:ext cx="3888432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dirty="0"/>
              <a:t>Similar production structures (similar shocks)</a:t>
            </a:r>
          </a:p>
          <a:p>
            <a:pPr>
              <a:lnSpc>
                <a:spcPct val="140000"/>
              </a:lnSpc>
            </a:pPr>
            <a:r>
              <a:rPr lang="en-US" dirty="0"/>
              <a:t>Similar inflation rates</a:t>
            </a:r>
          </a:p>
          <a:p>
            <a:pPr>
              <a:lnSpc>
                <a:spcPct val="140000"/>
              </a:lnSpc>
            </a:pPr>
            <a:r>
              <a:rPr lang="en-US" dirty="0"/>
              <a:t>Fiscal integration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19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04665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Possible problems with neoclassical explanation:</a:t>
            </a:r>
          </a:p>
          <a:p>
            <a:r>
              <a:rPr lang="en-US" dirty="0"/>
              <a:t>Variables behave smoothly because they were set in the model to do so (NAIRU)</a:t>
            </a:r>
          </a:p>
          <a:p>
            <a:r>
              <a:rPr lang="en-US" dirty="0"/>
              <a:t>People are assumed to change their behavior to fit the expectations of the model</a:t>
            </a:r>
          </a:p>
          <a:p>
            <a:r>
              <a:rPr lang="en-US" dirty="0"/>
              <a:t>Misunderstands the role of money in the society</a:t>
            </a:r>
            <a:r>
              <a:rPr lang="cs-CZ" dirty="0"/>
              <a:t> (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, </a:t>
            </a:r>
            <a:r>
              <a:rPr lang="cs-CZ" dirty="0" err="1"/>
              <a:t>debtors</a:t>
            </a:r>
            <a:r>
              <a:rPr lang="cs-CZ" dirty="0"/>
              <a:t> × </a:t>
            </a:r>
            <a:r>
              <a:rPr lang="cs-CZ" dirty="0" err="1"/>
              <a:t>creditors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Assumes away important political considerations (distribution, patriotism etc.)</a:t>
            </a:r>
          </a:p>
        </p:txBody>
      </p:sp>
    </p:spTree>
    <p:extLst>
      <p:ext uri="{BB962C8B-B14F-4D97-AF65-F5344CB8AC3E}">
        <p14:creationId xmlns:p14="http://schemas.microsoft.com/office/powerpoint/2010/main" val="38622185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1380</Words>
  <Application>Microsoft Office PowerPoint</Application>
  <PresentationFormat>Širokoúhlá obrazovka</PresentationFormat>
  <Paragraphs>248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Political Economy of European Monetary Integration II</vt:lpstr>
      <vt:lpstr>Standard Economic Approach and Currency Unions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History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European Monetary Integration II</dc:title>
  <dc:creator>vladan hodulak</dc:creator>
  <cp:lastModifiedBy>vladan hodulak</cp:lastModifiedBy>
  <cp:revision>5</cp:revision>
  <dcterms:created xsi:type="dcterms:W3CDTF">2017-04-25T15:54:10Z</dcterms:created>
  <dcterms:modified xsi:type="dcterms:W3CDTF">2017-05-03T09:18:21Z</dcterms:modified>
</cp:coreProperties>
</file>