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92" r:id="rId18"/>
    <p:sldId id="281" r:id="rId19"/>
    <p:sldId id="282" r:id="rId20"/>
    <p:sldId id="283" r:id="rId21"/>
    <p:sldId id="284" r:id="rId22"/>
    <p:sldId id="285" r:id="rId23"/>
    <p:sldId id="286" r:id="rId24"/>
    <p:sldId id="293" r:id="rId25"/>
    <p:sldId id="287" r:id="rId26"/>
    <p:sldId id="288" r:id="rId27"/>
    <p:sldId id="289" r:id="rId28"/>
    <p:sldId id="290" r:id="rId29"/>
    <p:sldId id="291" r:id="rId30"/>
    <p:sldId id="294" r:id="rId31"/>
    <p:sldId id="296" r:id="rId32"/>
    <p:sldId id="297" r:id="rId33"/>
    <p:sldId id="301" r:id="rId34"/>
    <p:sldId id="298" r:id="rId35"/>
    <p:sldId id="299" r:id="rId36"/>
    <p:sldId id="300" r:id="rId37"/>
    <p:sldId id="295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0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1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BC87-9DBF-47E0-8C17-85C2D5EBBE2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7E27-7954-44C5-8714-121D969C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7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Transition</a:t>
            </a:r>
            <a:r>
              <a:rPr lang="cs-CZ" dirty="0" smtClean="0"/>
              <a:t> and </a:t>
            </a:r>
            <a:r>
              <a:rPr lang="cs-CZ" dirty="0" err="1" smtClean="0"/>
              <a:t>Transformation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EUP406 Czech </a:t>
            </a:r>
            <a:r>
              <a:rPr lang="cs-CZ" dirty="0" err="1" smtClean="0"/>
              <a:t>Politics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6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Actors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00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Party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 unreformed party – </a:t>
            </a:r>
            <a:r>
              <a:rPr lang="cs-CZ" smtClean="0"/>
              <a:t>intraparty gerontocracy</a:t>
            </a:r>
            <a:endParaRPr lang="cs-CZ" dirty="0" smtClean="0"/>
          </a:p>
          <a:p>
            <a:r>
              <a:rPr lang="cs-CZ" dirty="0" smtClean="0"/>
              <a:t>Milouš Jakeš -  as "the sole picket in a fence" (Jako kůl v plotě)</a:t>
            </a:r>
          </a:p>
          <a:p>
            <a:r>
              <a:rPr lang="cs-CZ" dirty="0" smtClean="0"/>
              <a:t>The lack of "liberal" reformers willing and able to take over power</a:t>
            </a:r>
          </a:p>
          <a:p>
            <a:r>
              <a:rPr lang="cs-CZ" dirty="0" smtClean="0"/>
              <a:t>Completely suprised by the situation</a:t>
            </a:r>
          </a:p>
          <a:p>
            <a:r>
              <a:rPr lang="cs-CZ" dirty="0" smtClean="0"/>
              <a:t>Unable to react (the People's Militia)</a:t>
            </a:r>
          </a:p>
          <a:p>
            <a:r>
              <a:rPr lang="cs-CZ" dirty="0" smtClean="0"/>
              <a:t>Quick disintegration of the National Front (Christian Democrats, the Czechoslovak Socialist Party)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11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opposition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Student demonstrations activated the dissent</a:t>
            </a:r>
          </a:p>
          <a:p>
            <a:r>
              <a:rPr lang="cs-CZ" dirty="0" smtClean="0"/>
              <a:t>Joined by artists, philosophers</a:t>
            </a:r>
          </a:p>
          <a:p>
            <a:r>
              <a:rPr lang="cs-CZ" dirty="0" smtClean="0"/>
              <a:t>The leading role of the Charta 77 with Václav Havel as the leader</a:t>
            </a:r>
          </a:p>
          <a:p>
            <a:r>
              <a:rPr lang="cs-CZ" dirty="0" smtClean="0"/>
              <a:t>November 19 – the Civic Forum established</a:t>
            </a:r>
          </a:p>
          <a:p>
            <a:pPr lvl="1"/>
            <a:r>
              <a:rPr lang="cs-CZ" dirty="0" smtClean="0"/>
              <a:t>Broad </a:t>
            </a:r>
            <a:r>
              <a:rPr lang="cs-CZ" i="1" dirty="0" smtClean="0"/>
              <a:t>anti-regime </a:t>
            </a:r>
            <a:r>
              <a:rPr lang="cs-CZ" dirty="0" smtClean="0"/>
              <a:t>movement – Charta 77, catholic dissent, neoliberal economists, reform communists</a:t>
            </a:r>
          </a:p>
          <a:p>
            <a:pPr lvl="1"/>
            <a:r>
              <a:rPr lang="cs-CZ" dirty="0" smtClean="0"/>
              <a:t>Grassroot movement – hundreds of branches</a:t>
            </a:r>
          </a:p>
          <a:p>
            <a:pPr lvl="1"/>
            <a:r>
              <a:rPr lang="cs-CZ" dirty="0" smtClean="0"/>
              <a:t>Turned into the main opposition platform</a:t>
            </a:r>
          </a:p>
          <a:p>
            <a:pPr lvl="1"/>
            <a:r>
              <a:rPr lang="cs-CZ" dirty="0" smtClean="0"/>
              <a:t>Careful attitude, lack of experience</a:t>
            </a:r>
          </a:p>
          <a:p>
            <a:r>
              <a:rPr lang="cs-CZ" dirty="0" smtClean="0"/>
              <a:t>Roundtable talks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32" y="365125"/>
            <a:ext cx="3047619" cy="20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1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539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While it took 1000 days in Poland, 100 days in Hungary, it took 10 days in Czechoslovakia. T. G. Ash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10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3200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Quick resignation of the old cadres (Jakeš, Lenárt, Biľak, Štěpán, ...)</a:t>
            </a:r>
          </a:p>
          <a:p>
            <a:r>
              <a:rPr lang="cs-CZ" dirty="0" smtClean="0"/>
              <a:t>KSČ pulled by the situation, ready to relinquish power</a:t>
            </a:r>
          </a:p>
          <a:p>
            <a:r>
              <a:rPr lang="cs-CZ" dirty="0" smtClean="0"/>
              <a:t>OF – aim to "controll" the government, not to take over it</a:t>
            </a:r>
          </a:p>
          <a:p>
            <a:r>
              <a:rPr lang="cs-CZ" dirty="0" smtClean="0"/>
              <a:t>Party – opposition talks: 15 + 5 government rejected by the public</a:t>
            </a:r>
          </a:p>
          <a:p>
            <a:r>
              <a:rPr lang="cs-CZ" dirty="0" smtClean="0"/>
              <a:t>A change of the strategy of OF + the emergence of M. Čalfa as the new leader-in-talks of KSČ</a:t>
            </a:r>
          </a:p>
          <a:p>
            <a:r>
              <a:rPr lang="cs-CZ" dirty="0" smtClean="0"/>
              <a:t>A new government led by Čalfa appointed – resignation of President Husák</a:t>
            </a:r>
          </a:p>
          <a:p>
            <a:r>
              <a:rPr lang="cs-CZ" dirty="0" smtClean="0"/>
              <a:t>December 29 – Václav Havel elected unianimously the President of the Country by the Federal Assembly – the first period of transition completed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transition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77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Political changes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Renewal of political pluralism (small and </a:t>
            </a:r>
            <a:r>
              <a:rPr lang="cs-CZ" smtClean="0"/>
              <a:t>big laws political </a:t>
            </a:r>
            <a:r>
              <a:rPr lang="cs-CZ" dirty="0" smtClean="0"/>
              <a:t>parties) – acknowledgment of the existence of several political parties including KSČ (see also later)</a:t>
            </a:r>
          </a:p>
          <a:p>
            <a:r>
              <a:rPr lang="cs-CZ" dirty="0" smtClean="0"/>
              <a:t>Constitutional changes – free mandate instead of the imperative one, abolition of the leading role of the Communist party and the Marxist-Leninist ideology, co-option of MPs on federal, state and local levels, proportional representation introduced</a:t>
            </a:r>
          </a:p>
          <a:p>
            <a:r>
              <a:rPr lang="cs-CZ" dirty="0" smtClean="0"/>
              <a:t>Fair and free elections arranged – the referendum about the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5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4119"/>
            <a:ext cx="10515600" cy="1325563"/>
          </a:xfrm>
        </p:spPr>
        <p:txBody>
          <a:bodyPr/>
          <a:lstStyle/>
          <a:p>
            <a:r>
              <a:rPr lang="cs-CZ" dirty="0" smtClean="0"/>
              <a:t>The 1990 election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Landslide victory for the Civic Forum (50 % of votes, 96 % turnout)</a:t>
            </a:r>
          </a:p>
          <a:p>
            <a:r>
              <a:rPr lang="cs-CZ" dirty="0" smtClean="0"/>
              <a:t>Other parties also succesful – Christian Democrats, Moravian regionalists and...</a:t>
            </a:r>
          </a:p>
          <a:p>
            <a:r>
              <a:rPr lang="cs-CZ" dirty="0" smtClean="0"/>
              <a:t>...the Communist Party of Czechoslovakia (13% of votes)</a:t>
            </a:r>
          </a:p>
          <a:p>
            <a:r>
              <a:rPr lang="cs-CZ" dirty="0" smtClean="0"/>
              <a:t>A new government of OF, VPN (Slovakia), Slovak Christian Democrats and the Moravian Movement formed with Čalfa as the Prime Minister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65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Václavs</a:t>
            </a:r>
            <a:r>
              <a:rPr lang="cs-CZ" dirty="0" smtClean="0"/>
              <a:t> and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approaches</a:t>
            </a:r>
            <a:r>
              <a:rPr lang="cs-CZ" dirty="0" smtClean="0"/>
              <a:t> to </a:t>
            </a:r>
            <a:r>
              <a:rPr lang="cs-CZ" dirty="0" err="1" smtClean="0"/>
              <a:t>politics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506828"/>
            <a:ext cx="5181600" cy="4670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Václav Havel</a:t>
            </a:r>
          </a:p>
          <a:p>
            <a:endParaRPr lang="cs-CZ" dirty="0" smtClean="0"/>
          </a:p>
          <a:p>
            <a:r>
              <a:rPr lang="cs-CZ" dirty="0" smtClean="0"/>
              <a:t>President (1989-1992, 1993-2003)</a:t>
            </a:r>
          </a:p>
          <a:p>
            <a:r>
              <a:rPr lang="cs-CZ" dirty="0" err="1" smtClean="0"/>
              <a:t>Plawriter</a:t>
            </a:r>
            <a:r>
              <a:rPr lang="cs-CZ" dirty="0" smtClean="0"/>
              <a:t> and </a:t>
            </a:r>
            <a:r>
              <a:rPr lang="cs-CZ" dirty="0" err="1" smtClean="0"/>
              <a:t>dissident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</a:t>
            </a:r>
            <a:r>
              <a:rPr lang="cs-CZ" dirty="0" smtClean="0"/>
              <a:t>. rule (Charter 77)</a:t>
            </a:r>
          </a:p>
          <a:p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to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(</a:t>
            </a:r>
            <a:r>
              <a:rPr lang="cs-CZ" dirty="0" err="1" smtClean="0"/>
              <a:t>solely</a:t>
            </a:r>
            <a:r>
              <a:rPr lang="cs-CZ" dirty="0" smtClean="0"/>
              <a:t>) on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– „non-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Stress on </a:t>
            </a:r>
            <a:r>
              <a:rPr lang="cs-CZ" dirty="0" err="1" smtClean="0"/>
              <a:t>civic</a:t>
            </a:r>
            <a:r>
              <a:rPr lang="cs-CZ" dirty="0" smtClean="0"/>
              <a:t> society and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506828"/>
            <a:ext cx="5181600" cy="4670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Václav Klaus</a:t>
            </a:r>
          </a:p>
          <a:p>
            <a:endParaRPr lang="cs-CZ" dirty="0" smtClean="0"/>
          </a:p>
          <a:p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Finance (1990-1992), Prime </a:t>
            </a:r>
            <a:r>
              <a:rPr lang="cs-CZ" dirty="0" err="1" smtClean="0"/>
              <a:t>Minister</a:t>
            </a:r>
            <a:r>
              <a:rPr lang="cs-CZ" dirty="0" smtClean="0"/>
              <a:t> (1992-1997), President (2003-2013)</a:t>
            </a:r>
          </a:p>
          <a:p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</a:t>
            </a:r>
            <a:r>
              <a:rPr lang="cs-CZ" dirty="0" smtClean="0"/>
              <a:t>. Rule</a:t>
            </a:r>
          </a:p>
          <a:p>
            <a:r>
              <a:rPr lang="cs-CZ" dirty="0" err="1" smtClean="0"/>
              <a:t>Indispensible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and </a:t>
            </a:r>
            <a:r>
              <a:rPr lang="cs-CZ" dirty="0" err="1" smtClean="0"/>
              <a:t>elections</a:t>
            </a:r>
            <a:endParaRPr lang="cs-CZ" dirty="0"/>
          </a:p>
          <a:p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perception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participatory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r>
              <a:rPr lang="cs-CZ" dirty="0" err="1" smtClean="0"/>
              <a:t>Clear</a:t>
            </a:r>
            <a:r>
              <a:rPr lang="cs-CZ" dirty="0" smtClean="0"/>
              <a:t> </a:t>
            </a:r>
            <a:r>
              <a:rPr lang="cs-CZ" dirty="0" err="1" smtClean="0"/>
              <a:t>liberal-conservative</a:t>
            </a:r>
            <a:r>
              <a:rPr lang="cs-CZ" dirty="0" smtClean="0"/>
              <a:t> </a:t>
            </a:r>
            <a:r>
              <a:rPr lang="cs-CZ" dirty="0" err="1" smtClean="0"/>
              <a:t>attitudes</a:t>
            </a:r>
            <a:r>
              <a:rPr lang="cs-CZ" dirty="0" smtClean="0"/>
              <a:t> and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perception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874940" cy="62499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516406" cy="49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Decommunization (and the fate of the Communist Party)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2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to do with the communists?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Strong public demand to abolish the Party X the result</a:t>
            </a:r>
          </a:p>
          <a:p>
            <a:pPr marL="0" indent="0">
              <a:buNone/>
            </a:pPr>
            <a:r>
              <a:rPr lang="cs-CZ" b="1" dirty="0" smtClean="0"/>
              <a:t>Reasons: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The history – generally leftist public (although not necessarily communist)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KSČ led by pragmaticians (a deal with Havel?)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Havel's approach – rejection of of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punishment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continuity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The transition process – legitimation of the Communist Party confirmed by the election</a:t>
            </a:r>
          </a:p>
          <a:p>
            <a:pPr>
              <a:buFont typeface="Arial" charset="0"/>
              <a:buChar char="•"/>
            </a:pPr>
            <a:r>
              <a:rPr lang="cs-CZ" i="1" dirty="0" smtClean="0"/>
              <a:t>Contradictio ad excludendum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27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Outline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A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Czech </a:t>
            </a:r>
            <a:r>
              <a:rPr lang="cs-CZ" dirty="0" err="1" smtClean="0"/>
              <a:t>Politics</a:t>
            </a:r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communism</a:t>
            </a:r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transition</a:t>
            </a:r>
            <a:r>
              <a:rPr lang="cs-CZ" dirty="0" smtClean="0"/>
              <a:t> and </a:t>
            </a:r>
            <a:r>
              <a:rPr lang="cs-CZ" dirty="0" err="1" smtClean="0"/>
              <a:t>transformation</a:t>
            </a:r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37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1158" y="278143"/>
            <a:ext cx="10515600" cy="1325563"/>
          </a:xfrm>
        </p:spPr>
        <p:txBody>
          <a:bodyPr/>
          <a:lstStyle/>
          <a:p>
            <a:r>
              <a:rPr lang="cs-CZ" dirty="0" smtClean="0"/>
              <a:t>Decommunization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Law</a:t>
            </a:r>
            <a:r>
              <a:rPr lang="cs-CZ" dirty="0" smtClean="0"/>
              <a:t> on </a:t>
            </a:r>
            <a:r>
              <a:rPr lang="cs-CZ" dirty="0" err="1" smtClean="0"/>
              <a:t>Restitution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Property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Communist</a:t>
            </a:r>
            <a:r>
              <a:rPr lang="cs-CZ" dirty="0" smtClean="0"/>
              <a:t> Party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smtClean="0"/>
              <a:t>Lustration laws – forbiding access of former communists and secret police members (collaborators) to positions in public administration</a:t>
            </a:r>
          </a:p>
          <a:p>
            <a:r>
              <a:rPr lang="cs-CZ" dirty="0" smtClean="0"/>
              <a:t>Law on Crimes of Communism</a:t>
            </a:r>
          </a:p>
          <a:p>
            <a:r>
              <a:rPr lang="cs-CZ" dirty="0" smtClean="0"/>
              <a:t>The Institute for the Study of Totalitarian Regimes (including the period of the communist rule)</a:t>
            </a:r>
          </a:p>
          <a:p>
            <a:r>
              <a:rPr lang="cs-CZ" dirty="0" smtClean="0"/>
              <a:t>But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continuity</a:t>
            </a:r>
            <a:r>
              <a:rPr lang="cs-CZ" dirty="0" smtClean="0"/>
              <a:t> (justice </a:t>
            </a:r>
            <a:r>
              <a:rPr lang="cs-CZ" dirty="0" err="1" smtClean="0"/>
              <a:t>system</a:t>
            </a:r>
            <a:r>
              <a:rPr lang="cs-CZ" dirty="0" smtClean="0"/>
              <a:t>, </a:t>
            </a:r>
            <a:r>
              <a:rPr lang="cs-CZ" dirty="0" err="1" smtClean="0"/>
              <a:t>administration</a:t>
            </a:r>
            <a:r>
              <a:rPr lang="cs-CZ" dirty="0" smtClean="0"/>
              <a:t>, </a:t>
            </a:r>
            <a:r>
              <a:rPr lang="cs-CZ" dirty="0" err="1" smtClean="0"/>
              <a:t>economy</a:t>
            </a:r>
            <a:r>
              <a:rPr lang="cs-CZ" dirty="0" smtClean="0"/>
              <a:t>,…)</a:t>
            </a:r>
          </a:p>
          <a:p>
            <a:r>
              <a:rPr lang="cs-CZ" dirty="0" smtClean="0"/>
              <a:t>Anti-</a:t>
            </a:r>
            <a:r>
              <a:rPr lang="cs-CZ" dirty="0" err="1" smtClean="0"/>
              <a:t>communism</a:t>
            </a:r>
            <a:r>
              <a:rPr lang="cs-CZ" dirty="0" smtClean="0"/>
              <a:t> and </a:t>
            </a:r>
            <a:r>
              <a:rPr lang="cs-CZ" dirty="0" err="1" smtClean="0"/>
              <a:t>evolution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party </a:t>
            </a:r>
            <a:r>
              <a:rPr lang="cs-CZ" dirty="0" err="1" smtClean="0"/>
              <a:t>system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5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economic transformation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Conflict of paradigms (gradualists vs radicals)</a:t>
            </a:r>
          </a:p>
          <a:p>
            <a:r>
              <a:rPr lang="cs-CZ" dirty="0" smtClean="0"/>
              <a:t>The Czech Republic vs Slovakia</a:t>
            </a:r>
          </a:p>
          <a:p>
            <a:r>
              <a:rPr lang="cs-CZ" dirty="0" smtClean="0"/>
              <a:t>The radicals won (Václav Klaus) – introduction of reforms inspired by neoliberalism including widespread privatization and liberalization of the economy</a:t>
            </a:r>
          </a:p>
          <a:p>
            <a:r>
              <a:rPr lang="cs-CZ" dirty="0" smtClean="0"/>
              <a:t>The breeding ground of the later conflict between the losers and the </a:t>
            </a:r>
            <a:r>
              <a:rPr lang="cs-CZ" dirty="0" err="1" smtClean="0"/>
              <a:t>winners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transition</a:t>
            </a:r>
            <a:r>
              <a:rPr lang="cs-CZ" dirty="0" smtClean="0"/>
              <a:t> + </a:t>
            </a:r>
            <a:r>
              <a:rPr lang="cs-CZ" dirty="0" err="1" smtClean="0"/>
              <a:t>conflict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Czechs</a:t>
            </a:r>
            <a:r>
              <a:rPr lang="cs-CZ" dirty="0" smtClean="0"/>
              <a:t> and </a:t>
            </a:r>
            <a:r>
              <a:rPr lang="cs-CZ" dirty="0" err="1" smtClean="0"/>
              <a:t>Slovaks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4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end of Czechoslovakia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(A-H monarchy, </a:t>
            </a:r>
            <a:r>
              <a:rPr lang="cs-CZ" dirty="0" err="1" smtClean="0"/>
              <a:t>First</a:t>
            </a:r>
            <a:r>
              <a:rPr lang="cs-CZ" dirty="0" smtClean="0"/>
              <a:t> Republic, </a:t>
            </a:r>
            <a:r>
              <a:rPr lang="cs-CZ" dirty="0" err="1" smtClean="0"/>
              <a:t>Communist</a:t>
            </a:r>
            <a:r>
              <a:rPr lang="cs-CZ" dirty="0" smtClean="0"/>
              <a:t> rule)</a:t>
            </a:r>
            <a:endParaRPr lang="cs-CZ" dirty="0"/>
          </a:p>
          <a:p>
            <a:r>
              <a:rPr lang="cs-CZ" dirty="0" err="1" smtClean="0"/>
              <a:t>the</a:t>
            </a:r>
            <a:r>
              <a:rPr lang="cs-CZ" dirty="0" smtClean="0"/>
              <a:t> lack of strong Czechoslovak identity</a:t>
            </a:r>
          </a:p>
          <a:p>
            <a:r>
              <a:rPr lang="cs-CZ" dirty="0" smtClean="0"/>
              <a:t>separated party systems</a:t>
            </a:r>
          </a:p>
          <a:p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endParaRPr lang="cs-CZ" dirty="0" smtClean="0"/>
          </a:p>
          <a:p>
            <a:r>
              <a:rPr lang="cs-CZ" dirty="0" smtClean="0"/>
              <a:t>economy </a:t>
            </a:r>
          </a:p>
          <a:p>
            <a:r>
              <a:rPr lang="cs-CZ" dirty="0" err="1" smtClean="0"/>
              <a:t>Hyphen</a:t>
            </a:r>
            <a:r>
              <a:rPr lang="cs-CZ" dirty="0" smtClean="0"/>
              <a:t> – </a:t>
            </a:r>
            <a:r>
              <a:rPr lang="cs-CZ" dirty="0" err="1" smtClean="0"/>
              <a:t>war</a:t>
            </a:r>
            <a:r>
              <a:rPr lang="cs-CZ" dirty="0" smtClean="0"/>
              <a:t>,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rounds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negotiations</a:t>
            </a:r>
            <a:r>
              <a:rPr lang="cs-CZ" dirty="0" smtClean="0"/>
              <a:t> </a:t>
            </a:r>
          </a:p>
          <a:p>
            <a:r>
              <a:rPr lang="cs-CZ" dirty="0"/>
              <a:t>non-</a:t>
            </a:r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federal</a:t>
            </a:r>
            <a:r>
              <a:rPr lang="cs-CZ" dirty="0"/>
              <a:t> </a:t>
            </a:r>
            <a:r>
              <a:rPr lang="cs-CZ" dirty="0" smtClean="0"/>
              <a:t>polity</a:t>
            </a:r>
          </a:p>
          <a:p>
            <a:r>
              <a:rPr lang="cs-CZ" dirty="0" smtClean="0"/>
              <a:t>August 1992 – </a:t>
            </a:r>
            <a:r>
              <a:rPr lang="cs-CZ" dirty="0" err="1" smtClean="0"/>
              <a:t>Declaration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endParaRPr lang="cs-CZ" dirty="0"/>
          </a:p>
          <a:p>
            <a:r>
              <a:rPr lang="cs-CZ" dirty="0" smtClean="0"/>
              <a:t>1993 – the emergence of the independent Czech R. And Slovakia –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peaceful</a:t>
            </a:r>
            <a:r>
              <a:rPr lang="cs-CZ" dirty="0" smtClean="0"/>
              <a:t> </a:t>
            </a:r>
            <a:r>
              <a:rPr lang="cs-CZ" dirty="0" err="1" smtClean="0"/>
              <a:t>ends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multiethnic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94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Discussion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r>
              <a:rPr lang="cs-CZ" dirty="0" smtClean="0"/>
              <a:t> and </a:t>
            </a:r>
            <a:r>
              <a:rPr lang="cs-CZ" dirty="0" err="1" smtClean="0"/>
              <a:t>undemocratic</a:t>
            </a:r>
            <a:r>
              <a:rPr lang="cs-CZ" dirty="0" smtClean="0"/>
              <a:t> </a:t>
            </a:r>
            <a:r>
              <a:rPr lang="cs-CZ" dirty="0" err="1" smtClean="0"/>
              <a:t>backclashes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History</a:t>
            </a:r>
            <a:r>
              <a:rPr lang="cs-CZ" dirty="0" smtClean="0"/>
              <a:t> and </a:t>
            </a:r>
            <a:r>
              <a:rPr lang="cs-CZ" dirty="0" err="1" smtClean="0"/>
              <a:t>context</a:t>
            </a:r>
            <a:r>
              <a:rPr lang="cs-CZ" dirty="0" smtClean="0"/>
              <a:t> </a:t>
            </a:r>
            <a:r>
              <a:rPr lang="cs-CZ" dirty="0" err="1" smtClean="0"/>
              <a:t>matters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Czech </a:t>
            </a:r>
            <a:r>
              <a:rPr lang="cs-CZ" dirty="0" err="1" smtClean="0"/>
              <a:t>exceptionalism</a:t>
            </a:r>
            <a:r>
              <a:rPr lang="cs-CZ" dirty="0" smtClean="0"/>
              <a:t> (</a:t>
            </a:r>
            <a:r>
              <a:rPr lang="cs-CZ" dirty="0" err="1" smtClean="0"/>
              <a:t>Roberts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smtClean="0"/>
              <a:t>transition</a:t>
            </a:r>
            <a:r>
              <a:rPr lang="cs-CZ" dirty="0" smtClean="0"/>
              <a:t> to </a:t>
            </a:r>
            <a:r>
              <a:rPr lang="cs-CZ" dirty="0" err="1" smtClean="0"/>
              <a:t>liberal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communism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Parliamentarism</a:t>
            </a:r>
            <a:endParaRPr lang="en-US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Passed</a:t>
            </a:r>
            <a:r>
              <a:rPr lang="cs-CZ" dirty="0" smtClean="0"/>
              <a:t> in </a:t>
            </a:r>
            <a:r>
              <a:rPr lang="cs-CZ" dirty="0" err="1" smtClean="0"/>
              <a:t>December</a:t>
            </a:r>
            <a:r>
              <a:rPr lang="cs-CZ" dirty="0" smtClean="0"/>
              <a:t> 1992 (</a:t>
            </a:r>
            <a:r>
              <a:rPr lang="cs-CZ" dirty="0" err="1" smtClean="0"/>
              <a:t>intensive</a:t>
            </a:r>
            <a:r>
              <a:rPr lang="cs-CZ" dirty="0" smtClean="0"/>
              <a:t> </a:t>
            </a:r>
            <a:r>
              <a:rPr lang="cs-CZ" dirty="0" err="1" smtClean="0"/>
              <a:t>discussions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Unitary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(</a:t>
            </a:r>
            <a:r>
              <a:rPr lang="cs-CZ" dirty="0" err="1" smtClean="0"/>
              <a:t>Moravist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Inspiration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Republic but </a:t>
            </a:r>
            <a:r>
              <a:rPr lang="cs-CZ" dirty="0" err="1" smtClean="0"/>
              <a:t>also</a:t>
            </a:r>
            <a:r>
              <a:rPr lang="cs-CZ" dirty="0" smtClean="0"/>
              <a:t> by USA, France…</a:t>
            </a:r>
          </a:p>
          <a:p>
            <a:r>
              <a:rPr lang="cs-CZ" dirty="0" smtClean="0"/>
              <a:t>Basic </a:t>
            </a:r>
            <a:r>
              <a:rPr lang="cs-CZ" dirty="0" err="1" smtClean="0"/>
              <a:t>principles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/>
              <a:t>Democracy</a:t>
            </a:r>
            <a:endParaRPr lang="cs-CZ" dirty="0"/>
          </a:p>
          <a:p>
            <a:pPr lvl="1"/>
            <a:r>
              <a:rPr lang="cs-CZ" dirty="0" err="1" smtClean="0"/>
              <a:t>Republicanism</a:t>
            </a:r>
            <a:endParaRPr lang="cs-CZ" dirty="0" smtClean="0"/>
          </a:p>
          <a:p>
            <a:pPr lvl="1"/>
            <a:r>
              <a:rPr lang="cs-CZ" dirty="0" smtClean="0"/>
              <a:t>Stress on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Charter </a:t>
            </a:r>
            <a:r>
              <a:rPr lang="cs-CZ" dirty="0" err="1" smtClean="0"/>
              <a:t>of</a:t>
            </a:r>
            <a:r>
              <a:rPr lang="cs-CZ" dirty="0" smtClean="0"/>
              <a:t> Basic </a:t>
            </a:r>
            <a:r>
              <a:rPr lang="cs-CZ" dirty="0" err="1" smtClean="0"/>
              <a:t>Rights</a:t>
            </a:r>
            <a:r>
              <a:rPr lang="cs-CZ" dirty="0" smtClean="0"/>
              <a:t> and </a:t>
            </a:r>
            <a:r>
              <a:rPr lang="cs-CZ" dirty="0" err="1" smtClean="0"/>
              <a:t>Freedoms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Parliamentary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 smtClean="0"/>
          </a:p>
          <a:p>
            <a:pPr lvl="1"/>
            <a:r>
              <a:rPr lang="cs-CZ" dirty="0" err="1" smtClean="0"/>
              <a:t>Key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endParaRPr lang="cs-CZ" dirty="0" smtClean="0"/>
          </a:p>
          <a:p>
            <a:r>
              <a:rPr lang="cs-CZ" dirty="0" smtClean="0"/>
              <a:t>Duality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r>
              <a:rPr lang="cs-CZ" dirty="0" smtClean="0"/>
              <a:t> (</a:t>
            </a:r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stable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r>
              <a:rPr lang="cs-CZ" dirty="0" smtClean="0"/>
              <a:t>)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Bicameralism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r>
              <a:rPr lang="cs-CZ" dirty="0" smtClean="0"/>
              <a:t> and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endParaRPr lang="cs-CZ" dirty="0" smtClean="0"/>
          </a:p>
          <a:p>
            <a:r>
              <a:rPr lang="cs-CZ" dirty="0" err="1" smtClean="0"/>
              <a:t>Inspiration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Republic</a:t>
            </a:r>
          </a:p>
          <a:p>
            <a:r>
              <a:rPr lang="cs-CZ" dirty="0" err="1" smtClean="0"/>
              <a:t>Senate</a:t>
            </a:r>
            <a:r>
              <a:rPr lang="cs-CZ" dirty="0" smtClean="0"/>
              <a:t> as a </a:t>
            </a:r>
            <a:r>
              <a:rPr lang="cs-CZ" dirty="0" err="1" smtClean="0"/>
              <a:t>stabilization</a:t>
            </a:r>
            <a:r>
              <a:rPr lang="cs-CZ" dirty="0" smtClean="0"/>
              <a:t> </a:t>
            </a:r>
            <a:r>
              <a:rPr lang="cs-CZ" dirty="0" err="1" smtClean="0"/>
              <a:t>institution</a:t>
            </a:r>
            <a:endParaRPr lang="cs-CZ" dirty="0" smtClean="0"/>
          </a:p>
          <a:p>
            <a:r>
              <a:rPr lang="cs-CZ" dirty="0" smtClean="0"/>
              <a:t>Dominant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endParaRPr lang="cs-CZ" dirty="0" smtClean="0"/>
          </a:p>
          <a:p>
            <a:pPr lvl="1"/>
            <a:r>
              <a:rPr lang="cs-CZ" dirty="0" err="1" smtClean="0"/>
              <a:t>Legislation</a:t>
            </a:r>
            <a:r>
              <a:rPr lang="cs-CZ" dirty="0" smtClean="0"/>
              <a:t> </a:t>
            </a:r>
            <a:r>
              <a:rPr lang="cs-CZ" dirty="0" err="1" smtClean="0"/>
              <a:t>procedure</a:t>
            </a:r>
            <a:r>
              <a:rPr lang="cs-CZ" dirty="0" smtClean="0"/>
              <a:t> (</a:t>
            </a:r>
            <a:r>
              <a:rPr lang="cs-CZ" dirty="0" err="1" smtClean="0"/>
              <a:t>state</a:t>
            </a:r>
            <a:r>
              <a:rPr lang="cs-CZ" dirty="0" smtClean="0"/>
              <a:t> budget)</a:t>
            </a:r>
          </a:p>
          <a:p>
            <a:pPr lvl="1"/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endParaRPr lang="cs-CZ" dirty="0" smtClean="0"/>
          </a:p>
          <a:p>
            <a:pPr lvl="1"/>
            <a:r>
              <a:rPr lang="cs-CZ" dirty="0" smtClean="0"/>
              <a:t> (</a:t>
            </a:r>
            <a:r>
              <a:rPr lang="cs-CZ" dirty="0" err="1" smtClean="0"/>
              <a:t>election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President)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125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200 </a:t>
            </a:r>
            <a:r>
              <a:rPr lang="cs-CZ" dirty="0" err="1" smtClean="0"/>
              <a:t>MPs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4-year term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i="1" dirty="0" err="1" smtClean="0"/>
              <a:t>principle</a:t>
            </a:r>
            <a:r>
              <a:rPr lang="cs-CZ" i="1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proportional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Established</a:t>
            </a:r>
            <a:r>
              <a:rPr lang="cs-CZ" dirty="0" smtClean="0"/>
              <a:t> in 1993 by </a:t>
            </a:r>
            <a:r>
              <a:rPr lang="cs-CZ" dirty="0" err="1" smtClean="0"/>
              <a:t>transformation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Council</a:t>
            </a:r>
            <a:endParaRPr lang="cs-CZ" dirty="0" smtClean="0"/>
          </a:p>
          <a:p>
            <a:r>
              <a:rPr lang="cs-CZ" dirty="0" err="1" smtClean="0"/>
              <a:t>Organized</a:t>
            </a:r>
            <a:r>
              <a:rPr lang="cs-CZ" dirty="0" smtClean="0"/>
              <a:t> by resort-</a:t>
            </a:r>
            <a:r>
              <a:rPr lang="cs-CZ" dirty="0" err="1" smtClean="0"/>
              <a:t>oriented</a:t>
            </a:r>
            <a:r>
              <a:rPr lang="cs-CZ" dirty="0" smtClean="0"/>
              <a:t> </a:t>
            </a:r>
            <a:r>
              <a:rPr lang="cs-CZ" dirty="0" err="1" smtClean="0"/>
              <a:t>commitees</a:t>
            </a:r>
            <a:endParaRPr lang="cs-CZ" dirty="0" smtClean="0"/>
          </a:p>
          <a:p>
            <a:r>
              <a:rPr lang="cs-CZ" dirty="0" smtClean="0"/>
              <a:t>Party </a:t>
            </a:r>
            <a:r>
              <a:rPr lang="cs-CZ" dirty="0" err="1" smtClean="0"/>
              <a:t>groups</a:t>
            </a:r>
            <a:r>
              <a:rPr lang="cs-CZ" dirty="0" smtClean="0"/>
              <a:t> (</a:t>
            </a:r>
            <a:r>
              <a:rPr lang="cs-CZ" dirty="0" err="1" smtClean="0"/>
              <a:t>at</a:t>
            </a:r>
            <a:r>
              <a:rPr lang="cs-CZ" dirty="0" smtClean="0"/>
              <a:t> least 10 </a:t>
            </a:r>
            <a:r>
              <a:rPr lang="cs-CZ" dirty="0" err="1" smtClean="0"/>
              <a:t>MPs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dissolved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strictly</a:t>
            </a:r>
            <a:r>
              <a:rPr lang="cs-CZ" dirty="0" smtClean="0"/>
              <a:t> </a:t>
            </a:r>
            <a:r>
              <a:rPr lang="cs-CZ" dirty="0" err="1" smtClean="0"/>
              <a:t>defined</a:t>
            </a:r>
            <a:r>
              <a:rPr lang="cs-CZ" dirty="0" smtClean="0"/>
              <a:t> </a:t>
            </a:r>
            <a:r>
              <a:rPr lang="cs-CZ" dirty="0" err="1" smtClean="0"/>
              <a:t>circumstances</a:t>
            </a:r>
            <a:endParaRPr lang="cs-CZ" dirty="0" smtClean="0"/>
          </a:p>
          <a:p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via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(</a:t>
            </a:r>
            <a:r>
              <a:rPr lang="cs-CZ" dirty="0" err="1" smtClean="0"/>
              <a:t>investiture</a:t>
            </a:r>
            <a:r>
              <a:rPr lang="cs-CZ" dirty="0" smtClean="0"/>
              <a:t> </a:t>
            </a:r>
            <a:r>
              <a:rPr lang="cs-CZ" dirty="0" err="1" smtClean="0"/>
              <a:t>vote</a:t>
            </a:r>
            <a:r>
              <a:rPr lang="cs-CZ" dirty="0" smtClean="0"/>
              <a:t>, </a:t>
            </a:r>
            <a:r>
              <a:rPr lang="cs-CZ" dirty="0" err="1" smtClean="0"/>
              <a:t>vote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no-</a:t>
            </a:r>
            <a:r>
              <a:rPr lang="cs-CZ" dirty="0" err="1" smtClean="0"/>
              <a:t>confidence</a:t>
            </a:r>
            <a:r>
              <a:rPr lang="cs-CZ" dirty="0" smtClean="0"/>
              <a:t>, </a:t>
            </a:r>
            <a:r>
              <a:rPr lang="cs-CZ" dirty="0" err="1" smtClean="0"/>
              <a:t>questioning</a:t>
            </a:r>
            <a:r>
              <a:rPr lang="cs-CZ" dirty="0" smtClean="0"/>
              <a:t>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Senate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81 </a:t>
            </a:r>
            <a:r>
              <a:rPr lang="cs-CZ" dirty="0" err="1" smtClean="0"/>
              <a:t>senators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6 </a:t>
            </a:r>
            <a:r>
              <a:rPr lang="cs-CZ" dirty="0" err="1" smtClean="0"/>
              <a:t>years</a:t>
            </a:r>
            <a:r>
              <a:rPr lang="cs-CZ" dirty="0" smtClean="0"/>
              <a:t> (1/3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) by a </a:t>
            </a:r>
            <a:r>
              <a:rPr lang="cs-CZ" dirty="0" err="1" smtClean="0"/>
              <a:t>majoritarian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/>
          </a:p>
          <a:p>
            <a:r>
              <a:rPr lang="cs-CZ" dirty="0" smtClean="0"/>
              <a:t>At least 40 </a:t>
            </a:r>
            <a:r>
              <a:rPr lang="cs-CZ" dirty="0" err="1" smtClean="0"/>
              <a:t>years</a:t>
            </a:r>
            <a:r>
              <a:rPr lang="cs-CZ" dirty="0" smtClean="0"/>
              <a:t> – 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wise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Established</a:t>
            </a:r>
            <a:r>
              <a:rPr lang="cs-CZ" dirty="0" smtClean="0"/>
              <a:t> not </a:t>
            </a:r>
            <a:r>
              <a:rPr lang="cs-CZ" dirty="0" err="1" smtClean="0"/>
              <a:t>earlier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in 1996</a:t>
            </a:r>
          </a:p>
          <a:p>
            <a:r>
              <a:rPr lang="cs-CZ" dirty="0" err="1" smtClean="0"/>
              <a:t>Struggling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legitimacy</a:t>
            </a:r>
            <a:r>
              <a:rPr lang="cs-CZ" dirty="0" smtClean="0"/>
              <a:t> (</a:t>
            </a:r>
            <a:r>
              <a:rPr lang="cs-CZ" dirty="0" err="1" smtClean="0"/>
              <a:t>electoral</a:t>
            </a:r>
            <a:r>
              <a:rPr lang="cs-CZ" dirty="0" smtClean="0"/>
              <a:t> </a:t>
            </a:r>
            <a:r>
              <a:rPr lang="cs-CZ" dirty="0" err="1" smtClean="0"/>
              <a:t>turnout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15 %)</a:t>
            </a:r>
            <a:endParaRPr lang="cs-CZ" dirty="0"/>
          </a:p>
          <a:p>
            <a:r>
              <a:rPr lang="cs-CZ" dirty="0" smtClean="0"/>
              <a:t>Not a </a:t>
            </a:r>
            <a:r>
              <a:rPr lang="cs-CZ" dirty="0" err="1" smtClean="0"/>
              <a:t>clear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competencies</a:t>
            </a:r>
            <a:r>
              <a:rPr lang="cs-CZ" dirty="0" smtClean="0"/>
              <a:t> – </a:t>
            </a:r>
            <a:r>
              <a:rPr lang="cs-CZ" dirty="0" err="1" smtClean="0"/>
              <a:t>legislature</a:t>
            </a:r>
            <a:r>
              <a:rPr lang="cs-CZ" dirty="0" smtClean="0"/>
              <a:t>, </a:t>
            </a:r>
            <a:r>
              <a:rPr lang="cs-CZ" dirty="0" err="1" smtClean="0"/>
              <a:t>approval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onstitutional</a:t>
            </a:r>
            <a:r>
              <a:rPr lang="cs-CZ" dirty="0" smtClean="0"/>
              <a:t> </a:t>
            </a:r>
            <a:r>
              <a:rPr lang="cs-CZ" dirty="0" err="1" smtClean="0"/>
              <a:t>judges</a:t>
            </a:r>
            <a:r>
              <a:rPr lang="cs-CZ" dirty="0" smtClean="0"/>
              <a:t>, </a:t>
            </a:r>
            <a:r>
              <a:rPr lang="cs-CZ" dirty="0" err="1" smtClean="0"/>
              <a:t>involved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impeachment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President</a:t>
            </a:r>
          </a:p>
          <a:p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dissolved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Legislation</a:t>
            </a:r>
            <a:r>
              <a:rPr lang="cs-CZ" dirty="0" smtClean="0"/>
              <a:t> </a:t>
            </a:r>
            <a:r>
              <a:rPr lang="cs-CZ" dirty="0" err="1" smtClean="0"/>
              <a:t>procedure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Legislative</a:t>
            </a:r>
            <a:r>
              <a:rPr lang="cs-CZ" dirty="0" smtClean="0"/>
              <a:t> </a:t>
            </a:r>
            <a:r>
              <a:rPr lang="cs-CZ" dirty="0" err="1" smtClean="0"/>
              <a:t>initiative</a:t>
            </a:r>
            <a:endParaRPr lang="cs-CZ" dirty="0"/>
          </a:p>
          <a:p>
            <a:r>
              <a:rPr lang="cs-CZ" dirty="0" smtClean="0"/>
              <a:t>3 </a:t>
            </a:r>
            <a:r>
              <a:rPr lang="cs-CZ" dirty="0" err="1" smtClean="0"/>
              <a:t>readings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endParaRPr lang="cs-CZ" dirty="0"/>
          </a:p>
          <a:p>
            <a:r>
              <a:rPr lang="cs-CZ" dirty="0" err="1" smtClean="0"/>
              <a:t>Senate</a:t>
            </a:r>
            <a:r>
              <a:rPr lang="cs-CZ" dirty="0" smtClean="0"/>
              <a:t> – </a:t>
            </a:r>
            <a:r>
              <a:rPr lang="cs-CZ" dirty="0" err="1" smtClean="0"/>
              <a:t>approval</a:t>
            </a:r>
            <a:r>
              <a:rPr lang="cs-CZ" dirty="0" smtClean="0"/>
              <a:t>, </a:t>
            </a:r>
            <a:r>
              <a:rPr lang="cs-CZ" dirty="0" err="1" smtClean="0"/>
              <a:t>rejection</a:t>
            </a:r>
            <a:r>
              <a:rPr lang="cs-CZ" dirty="0" smtClean="0"/>
              <a:t>, </a:t>
            </a:r>
            <a:r>
              <a:rPr lang="cs-CZ" dirty="0" err="1" smtClean="0"/>
              <a:t>amendments</a:t>
            </a:r>
            <a:r>
              <a:rPr lang="cs-CZ" dirty="0" smtClean="0"/>
              <a:t>, </a:t>
            </a:r>
            <a:r>
              <a:rPr lang="cs-CZ" dirty="0" err="1" smtClean="0"/>
              <a:t>neglection</a:t>
            </a:r>
            <a:r>
              <a:rPr lang="cs-CZ" dirty="0" smtClean="0"/>
              <a:t> (30 </a:t>
            </a:r>
            <a:r>
              <a:rPr lang="cs-CZ" dirty="0" err="1" smtClean="0"/>
              <a:t>days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r>
              <a:rPr lang="cs-CZ" dirty="0" smtClean="0"/>
              <a:t> (majority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MPs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President – 15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signature</a:t>
            </a:r>
            <a:r>
              <a:rPr lang="cs-CZ" dirty="0" smtClean="0"/>
              <a:t>, veto –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r>
              <a:rPr lang="cs-CZ" dirty="0" smtClean="0"/>
              <a:t> (majority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MPs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Laws</a:t>
            </a:r>
            <a:r>
              <a:rPr lang="cs-CZ" dirty="0" smtClean="0"/>
              <a:t>, </a:t>
            </a:r>
            <a:r>
              <a:rPr lang="cs-CZ" dirty="0" err="1" smtClean="0"/>
              <a:t>elections</a:t>
            </a:r>
            <a:r>
              <a:rPr lang="cs-CZ" dirty="0" smtClean="0"/>
              <a:t> </a:t>
            </a:r>
            <a:r>
              <a:rPr lang="cs-CZ" dirty="0" err="1" smtClean="0"/>
              <a:t>laws</a:t>
            </a:r>
            <a:r>
              <a:rPr lang="cs-CZ" dirty="0" smtClean="0"/>
              <a:t>, </a:t>
            </a:r>
            <a:r>
              <a:rPr lang="cs-CZ" dirty="0" err="1" smtClean="0"/>
              <a:t>state</a:t>
            </a:r>
            <a:r>
              <a:rPr lang="cs-CZ" dirty="0" smtClean="0"/>
              <a:t>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Lands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nationalism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19th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empire – Czech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Renescence</a:t>
            </a:r>
            <a:endParaRPr lang="cs-CZ" dirty="0" smtClean="0"/>
          </a:p>
          <a:p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„</a:t>
            </a:r>
            <a:r>
              <a:rPr lang="cs-CZ" dirty="0" err="1" smtClean="0"/>
              <a:t>passive</a:t>
            </a:r>
            <a:r>
              <a:rPr lang="cs-CZ" dirty="0" smtClean="0"/>
              <a:t> resistence“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r>
              <a:rPr lang="cs-CZ" dirty="0" smtClean="0"/>
              <a:t>, Czech </a:t>
            </a:r>
            <a:r>
              <a:rPr lang="cs-CZ" dirty="0" err="1" smtClean="0"/>
              <a:t>language</a:t>
            </a:r>
            <a:r>
              <a:rPr lang="cs-CZ" dirty="0" smtClean="0"/>
              <a:t> (Josef Dobrovský, František Palacký, Božena Němcová, …)</a:t>
            </a:r>
          </a:p>
          <a:p>
            <a:r>
              <a:rPr lang="cs-CZ" dirty="0" err="1" smtClean="0"/>
              <a:t>Unsuccessful</a:t>
            </a:r>
            <a:r>
              <a:rPr lang="cs-CZ" dirty="0" smtClean="0"/>
              <a:t> </a:t>
            </a:r>
            <a:r>
              <a:rPr lang="cs-CZ" dirty="0" err="1" smtClean="0"/>
              <a:t>fight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autonomy in a </a:t>
            </a:r>
            <a:r>
              <a:rPr lang="cs-CZ" dirty="0" err="1" smtClean="0"/>
              <a:t>quite</a:t>
            </a:r>
            <a:r>
              <a:rPr lang="cs-CZ" dirty="0" smtClean="0"/>
              <a:t> </a:t>
            </a:r>
            <a:r>
              <a:rPr lang="cs-CZ" dirty="0" err="1" smtClean="0"/>
              <a:t>liberal</a:t>
            </a:r>
            <a:r>
              <a:rPr lang="cs-CZ" dirty="0" smtClean="0"/>
              <a:t> </a:t>
            </a:r>
            <a:r>
              <a:rPr lang="cs-CZ" dirty="0" err="1" smtClean="0"/>
              <a:t>multinational</a:t>
            </a:r>
            <a:r>
              <a:rPr lang="cs-CZ" dirty="0" smtClean="0"/>
              <a:t> monarchy</a:t>
            </a:r>
          </a:p>
          <a:p>
            <a:r>
              <a:rPr lang="cs-CZ" dirty="0" smtClean="0"/>
              <a:t>Establishment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(</a:t>
            </a:r>
            <a:r>
              <a:rPr lang="cs-CZ" i="1" dirty="0" err="1" smtClean="0"/>
              <a:t>Young</a:t>
            </a:r>
            <a:r>
              <a:rPr lang="cs-CZ" i="1" dirty="0" smtClean="0"/>
              <a:t> </a:t>
            </a:r>
            <a:r>
              <a:rPr lang="cs-CZ" i="1" dirty="0" err="1" smtClean="0"/>
              <a:t>Czechs</a:t>
            </a:r>
            <a:r>
              <a:rPr lang="cs-CZ" i="1" dirty="0" smtClean="0"/>
              <a:t>,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44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competencies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Approval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(more </a:t>
            </a:r>
            <a:r>
              <a:rPr lang="cs-CZ" dirty="0" err="1" smtClean="0"/>
              <a:t>later</a:t>
            </a:r>
            <a:r>
              <a:rPr lang="cs-CZ" dirty="0" smtClean="0"/>
              <a:t>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Approval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judges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 (</a:t>
            </a:r>
            <a:r>
              <a:rPr lang="cs-CZ" dirty="0" err="1" smtClean="0"/>
              <a:t>Senate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Election</a:t>
            </a:r>
            <a:r>
              <a:rPr lang="cs-CZ" dirty="0" smtClean="0"/>
              <a:t> (</a:t>
            </a:r>
            <a:r>
              <a:rPr lang="cs-CZ" dirty="0" err="1" smtClean="0"/>
              <a:t>ChoD</a:t>
            </a:r>
            <a:r>
              <a:rPr lang="cs-CZ" dirty="0" smtClean="0"/>
              <a:t>) and </a:t>
            </a:r>
            <a:r>
              <a:rPr lang="cs-CZ" dirty="0" err="1" smtClean="0"/>
              <a:t>nomination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Ombudsman and her </a:t>
            </a:r>
            <a:r>
              <a:rPr lang="cs-CZ" dirty="0" err="1" smtClean="0"/>
              <a:t>deputy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946" y="2205801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/>
              <a:t>Executive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54648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President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 (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consecutive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dirty="0" err="1" smtClean="0"/>
              <a:t>allowed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Formally</a:t>
            </a:r>
            <a:r>
              <a:rPr lang="cs-CZ" dirty="0" smtClean="0"/>
              <a:t> </a:t>
            </a:r>
            <a:r>
              <a:rPr lang="cs-CZ" dirty="0" err="1" smtClean="0"/>
              <a:t>rather</a:t>
            </a:r>
            <a:r>
              <a:rPr lang="cs-CZ" dirty="0" smtClean="0"/>
              <a:t> </a:t>
            </a:r>
            <a:r>
              <a:rPr lang="cs-CZ" dirty="0" err="1" smtClean="0"/>
              <a:t>weak</a:t>
            </a:r>
            <a:r>
              <a:rPr lang="cs-CZ" dirty="0" smtClean="0"/>
              <a:t> but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informal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 (</a:t>
            </a:r>
            <a:r>
              <a:rPr lang="cs-CZ" dirty="0" err="1" smtClean="0"/>
              <a:t>history</a:t>
            </a:r>
            <a:r>
              <a:rPr lang="cs-CZ" dirty="0" smtClean="0"/>
              <a:t>, Prague </a:t>
            </a:r>
            <a:r>
              <a:rPr lang="cs-CZ" dirty="0" err="1" smtClean="0"/>
              <a:t>Castle</a:t>
            </a:r>
            <a:r>
              <a:rPr lang="cs-CZ" dirty="0" smtClean="0"/>
              <a:t>, </a:t>
            </a:r>
            <a:r>
              <a:rPr lang="cs-CZ" dirty="0" err="1" smtClean="0"/>
              <a:t>Presidents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representative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endParaRPr lang="cs-CZ" dirty="0" smtClean="0"/>
          </a:p>
          <a:p>
            <a:r>
              <a:rPr lang="cs-CZ" dirty="0" err="1" smtClean="0"/>
              <a:t>Appoints</a:t>
            </a:r>
            <a:r>
              <a:rPr lang="cs-CZ" dirty="0" smtClean="0"/>
              <a:t> and </a:t>
            </a:r>
            <a:r>
              <a:rPr lang="cs-CZ" dirty="0" err="1" smtClean="0"/>
              <a:t>dismiss</a:t>
            </a:r>
            <a:r>
              <a:rPr lang="cs-CZ" dirty="0" smtClean="0"/>
              <a:t> </a:t>
            </a:r>
            <a:r>
              <a:rPr lang="cs-CZ" dirty="0" err="1" smtClean="0"/>
              <a:t>members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cabinet</a:t>
            </a:r>
            <a:r>
              <a:rPr lang="cs-CZ" dirty="0" smtClean="0"/>
              <a:t> (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), </a:t>
            </a:r>
            <a:r>
              <a:rPr lang="cs-CZ" dirty="0" err="1" smtClean="0"/>
              <a:t>members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Bank and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, </a:t>
            </a:r>
            <a:r>
              <a:rPr lang="cs-CZ" dirty="0" err="1" smtClean="0"/>
              <a:t>judges</a:t>
            </a:r>
            <a:endParaRPr lang="cs-CZ" dirty="0" smtClean="0"/>
          </a:p>
          <a:p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 smtClean="0"/>
          </a:p>
          <a:p>
            <a:r>
              <a:rPr lang="cs-CZ" dirty="0" err="1" smtClean="0"/>
              <a:t>Rather</a:t>
            </a:r>
            <a:r>
              <a:rPr lang="cs-CZ" dirty="0" smtClean="0"/>
              <a:t> limited role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legislative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, </a:t>
            </a:r>
            <a:r>
              <a:rPr lang="cs-CZ" dirty="0" err="1" smtClean="0"/>
              <a:t>suspensive</a:t>
            </a:r>
            <a:r>
              <a:rPr lang="cs-CZ" dirty="0" smtClean="0"/>
              <a:t> veto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 smtClean="0"/>
              <a:t>ordinary</a:t>
            </a:r>
            <a:r>
              <a:rPr lang="cs-CZ" dirty="0" smtClean="0"/>
              <a:t> </a:t>
            </a:r>
            <a:r>
              <a:rPr lang="cs-CZ" dirty="0" err="1" smtClean="0"/>
              <a:t>bills</a:t>
            </a:r>
            <a:endParaRPr lang="cs-CZ" dirty="0" smtClean="0"/>
          </a:p>
          <a:p>
            <a:r>
              <a:rPr lang="cs-CZ" dirty="0" err="1" smtClean="0"/>
              <a:t>Dissolves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ChoD</a:t>
            </a:r>
            <a:endParaRPr lang="cs-CZ" dirty="0" smtClean="0"/>
          </a:p>
          <a:p>
            <a:r>
              <a:rPr lang="cs-CZ" dirty="0" smtClean="0"/>
              <a:t>Has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to </a:t>
            </a:r>
            <a:r>
              <a:rPr lang="cs-CZ" dirty="0" err="1" smtClean="0"/>
              <a:t>issue</a:t>
            </a:r>
            <a:r>
              <a:rPr lang="cs-CZ" dirty="0" smtClean="0"/>
              <a:t> </a:t>
            </a:r>
            <a:r>
              <a:rPr lang="cs-CZ" dirty="0" err="1" smtClean="0"/>
              <a:t>amnesty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594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1359"/>
            <a:ext cx="4031672" cy="460762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3" y="991359"/>
            <a:ext cx="4031672" cy="53342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5" y="991359"/>
            <a:ext cx="4143648" cy="51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71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semi-presidentialism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Direct </a:t>
            </a:r>
            <a:r>
              <a:rPr lang="cs-CZ" dirty="0" err="1" smtClean="0"/>
              <a:t>election</a:t>
            </a:r>
            <a:r>
              <a:rPr lang="cs-CZ" dirty="0" smtClean="0"/>
              <a:t> as a </a:t>
            </a:r>
            <a:r>
              <a:rPr lang="cs-CZ" dirty="0" err="1" smtClean="0"/>
              <a:t>stronger</a:t>
            </a:r>
            <a:r>
              <a:rPr lang="cs-CZ" dirty="0" smtClean="0"/>
              <a:t> source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legitimacy</a:t>
            </a:r>
            <a:endParaRPr lang="cs-CZ" dirty="0" smtClean="0"/>
          </a:p>
          <a:p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legacy</a:t>
            </a:r>
            <a:endParaRPr lang="cs-CZ" dirty="0" smtClean="0"/>
          </a:p>
          <a:p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persons</a:t>
            </a:r>
            <a:r>
              <a:rPr lang="cs-CZ" dirty="0" smtClean="0"/>
              <a:t> </a:t>
            </a:r>
            <a:r>
              <a:rPr lang="cs-CZ" dirty="0" err="1" smtClean="0"/>
              <a:t>willing</a:t>
            </a:r>
            <a:r>
              <a:rPr lang="cs-CZ" dirty="0" smtClean="0"/>
              <a:t> to go </a:t>
            </a:r>
            <a:r>
              <a:rPr lang="cs-CZ" dirty="0" err="1" smtClean="0"/>
              <a:t>beyond</a:t>
            </a:r>
            <a:r>
              <a:rPr lang="cs-CZ" dirty="0" smtClean="0"/>
              <a:t> </a:t>
            </a:r>
            <a:r>
              <a:rPr lang="cs-CZ" dirty="0" err="1" smtClean="0"/>
              <a:t>written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 (</a:t>
            </a:r>
            <a:r>
              <a:rPr lang="cs-CZ" dirty="0" err="1" smtClean="0"/>
              <a:t>ministerial</a:t>
            </a:r>
            <a:r>
              <a:rPr lang="cs-CZ" dirty="0" smtClean="0"/>
              <a:t> </a:t>
            </a:r>
            <a:r>
              <a:rPr lang="cs-CZ" dirty="0" err="1" smtClean="0"/>
              <a:t>appointments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dismissals</a:t>
            </a:r>
            <a:r>
              <a:rPr lang="cs-CZ" dirty="0" smtClean="0"/>
              <a:t>, </a:t>
            </a:r>
            <a:r>
              <a:rPr lang="cs-CZ" dirty="0" err="1" smtClean="0"/>
              <a:t>cabinet</a:t>
            </a:r>
            <a:r>
              <a:rPr lang="cs-CZ" dirty="0" smtClean="0"/>
              <a:t> </a:t>
            </a:r>
            <a:r>
              <a:rPr lang="cs-CZ" dirty="0" err="1" smtClean="0"/>
              <a:t>formation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Rusnok </a:t>
            </a:r>
            <a:r>
              <a:rPr lang="cs-CZ" dirty="0" err="1" smtClean="0"/>
              <a:t>cabinet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Mixture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institutional</a:t>
            </a:r>
            <a:r>
              <a:rPr lang="cs-CZ" dirty="0" smtClean="0"/>
              <a:t> </a:t>
            </a:r>
            <a:r>
              <a:rPr lang="cs-CZ" dirty="0" err="1" smtClean="0"/>
              <a:t>setting</a:t>
            </a:r>
            <a:r>
              <a:rPr lang="cs-CZ" dirty="0" smtClean="0"/>
              <a:t> + </a:t>
            </a:r>
            <a:r>
              <a:rPr lang="cs-CZ" dirty="0" err="1" smtClean="0"/>
              <a:t>willingness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+ </a:t>
            </a:r>
            <a:r>
              <a:rPr lang="cs-CZ" dirty="0" err="1" smtClean="0"/>
              <a:t>context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party </a:t>
            </a:r>
            <a:r>
              <a:rPr lang="cs-CZ" dirty="0" err="1" smtClean="0"/>
              <a:t>system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96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Collective</a:t>
            </a:r>
            <a:r>
              <a:rPr lang="cs-CZ" dirty="0" smtClean="0"/>
              <a:t> body </a:t>
            </a:r>
            <a:r>
              <a:rPr lang="cs-CZ" dirty="0" err="1" smtClean="0"/>
              <a:t>appointed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President but </a:t>
            </a:r>
            <a:r>
              <a:rPr lang="cs-CZ" dirty="0" err="1" smtClean="0"/>
              <a:t>responsible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Deputies</a:t>
            </a:r>
            <a:endParaRPr lang="cs-CZ" dirty="0"/>
          </a:p>
          <a:p>
            <a:r>
              <a:rPr lang="cs-CZ" dirty="0" err="1" smtClean="0"/>
              <a:t>investiture</a:t>
            </a:r>
            <a:r>
              <a:rPr lang="cs-CZ" dirty="0" smtClean="0"/>
              <a:t> </a:t>
            </a:r>
            <a:r>
              <a:rPr lang="cs-CZ" dirty="0" err="1" smtClean="0"/>
              <a:t>vote</a:t>
            </a:r>
            <a:r>
              <a:rPr lang="cs-CZ" dirty="0" smtClean="0"/>
              <a:t> X </a:t>
            </a:r>
            <a:r>
              <a:rPr lang="cs-CZ" dirty="0" err="1" smtClean="0"/>
              <a:t>vote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confidence</a:t>
            </a:r>
            <a:endParaRPr lang="cs-CZ" dirty="0" smtClean="0"/>
          </a:p>
          <a:p>
            <a:r>
              <a:rPr lang="cs-CZ" dirty="0" err="1"/>
              <a:t>Headed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Prime </a:t>
            </a:r>
            <a:r>
              <a:rPr lang="cs-CZ" dirty="0" err="1"/>
              <a:t>Minister</a:t>
            </a:r>
            <a:r>
              <a:rPr lang="cs-CZ" dirty="0"/>
              <a:t> (Primus inter </a:t>
            </a:r>
            <a:r>
              <a:rPr lang="cs-CZ" dirty="0" err="1"/>
              <a:t>Pares</a:t>
            </a:r>
            <a:r>
              <a:rPr lang="cs-CZ" dirty="0"/>
              <a:t>)</a:t>
            </a:r>
          </a:p>
          <a:p>
            <a:r>
              <a:rPr lang="cs-CZ" dirty="0" err="1" smtClean="0"/>
              <a:t>Crucial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endParaRPr lang="cs-CZ" dirty="0" smtClean="0"/>
          </a:p>
          <a:p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smtClean="0"/>
              <a:t>stability (694 </a:t>
            </a:r>
            <a:r>
              <a:rPr lang="cs-CZ" dirty="0" err="1" smtClean="0"/>
              <a:t>days</a:t>
            </a:r>
            <a:r>
              <a:rPr lang="cs-CZ" dirty="0" smtClean="0"/>
              <a:t> on </a:t>
            </a:r>
            <a:r>
              <a:rPr lang="cs-CZ" dirty="0" err="1" smtClean="0"/>
              <a:t>average</a:t>
            </a:r>
            <a:r>
              <a:rPr lang="cs-CZ" dirty="0" smtClean="0"/>
              <a:t>), </a:t>
            </a:r>
            <a:r>
              <a:rPr lang="cs-CZ" dirty="0" err="1" smtClean="0"/>
              <a:t>often</a:t>
            </a:r>
            <a:r>
              <a:rPr lang="cs-CZ" dirty="0" smtClean="0"/>
              <a:t> minority </a:t>
            </a:r>
            <a:r>
              <a:rPr lang="cs-CZ" dirty="0" err="1" smtClean="0"/>
              <a:t>cabinets</a:t>
            </a:r>
            <a:r>
              <a:rPr lang="cs-CZ" dirty="0" smtClean="0"/>
              <a:t>: </a:t>
            </a:r>
            <a:r>
              <a:rPr lang="cs-CZ" dirty="0" err="1" smtClean="0"/>
              <a:t>reasons</a:t>
            </a:r>
            <a:r>
              <a:rPr lang="cs-CZ" dirty="0" smtClean="0"/>
              <a:t> (anti-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, </a:t>
            </a:r>
            <a:r>
              <a:rPr lang="cs-CZ" dirty="0" err="1" smtClean="0"/>
              <a:t>electoral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,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animosities</a:t>
            </a:r>
            <a:r>
              <a:rPr lang="cs-CZ" dirty="0" smtClean="0"/>
              <a:t>, intra-party </a:t>
            </a:r>
            <a:r>
              <a:rPr lang="cs-CZ" dirty="0" err="1" smtClean="0"/>
              <a:t>cohesion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33648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Judiciary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courts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counties</a:t>
            </a:r>
            <a:r>
              <a:rPr lang="cs-CZ" dirty="0" smtClean="0"/>
              <a:t>, </a:t>
            </a:r>
            <a:r>
              <a:rPr lang="cs-CZ" dirty="0" err="1" smtClean="0"/>
              <a:t>regions</a:t>
            </a:r>
            <a:r>
              <a:rPr lang="cs-CZ" dirty="0" smtClean="0"/>
              <a:t>, 2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Courts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Supreme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 err="1" smtClean="0"/>
              <a:t>Supreme</a:t>
            </a:r>
            <a:r>
              <a:rPr lang="cs-CZ" b="1" dirty="0" smtClean="0"/>
              <a:t> </a:t>
            </a:r>
            <a:r>
              <a:rPr lang="cs-CZ" b="1" dirty="0" err="1" smtClean="0"/>
              <a:t>Administrative</a:t>
            </a:r>
            <a:r>
              <a:rPr lang="cs-CZ" b="1" dirty="0" smtClean="0"/>
              <a:t> </a:t>
            </a:r>
            <a:r>
              <a:rPr lang="cs-CZ" b="1" dirty="0" err="1" smtClean="0"/>
              <a:t>Court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err="1" smtClean="0"/>
              <a:t>Constitutional</a:t>
            </a:r>
            <a:r>
              <a:rPr lang="cs-CZ" b="1" dirty="0" smtClean="0"/>
              <a:t> </a:t>
            </a:r>
            <a:r>
              <a:rPr lang="cs-CZ" b="1" dirty="0" err="1" smtClean="0"/>
              <a:t>Court</a:t>
            </a:r>
            <a:endParaRPr lang="cs-CZ" b="1" dirty="0" smtClean="0"/>
          </a:p>
          <a:p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 smtClean="0"/>
          </a:p>
          <a:p>
            <a:r>
              <a:rPr lang="cs-CZ" dirty="0" err="1" smtClean="0"/>
              <a:t>Can</a:t>
            </a:r>
            <a:r>
              <a:rPr lang="cs-CZ" dirty="0" smtClean="0"/>
              <a:t> repeal </a:t>
            </a:r>
            <a:r>
              <a:rPr lang="cs-CZ" dirty="0" err="1" smtClean="0"/>
              <a:t>laws</a:t>
            </a:r>
            <a:endParaRPr lang="cs-CZ" dirty="0" smtClean="0"/>
          </a:p>
          <a:p>
            <a:r>
              <a:rPr lang="cs-CZ" dirty="0" smtClean="0"/>
              <a:t>15 </a:t>
            </a:r>
            <a:r>
              <a:rPr lang="cs-CZ" dirty="0" err="1" smtClean="0"/>
              <a:t>judges</a:t>
            </a:r>
            <a:r>
              <a:rPr lang="cs-CZ" dirty="0" smtClean="0"/>
              <a:t> </a:t>
            </a:r>
            <a:r>
              <a:rPr lang="cs-CZ" dirty="0" err="1" smtClean="0"/>
              <a:t>proposed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President and </a:t>
            </a:r>
            <a:r>
              <a:rPr lang="cs-CZ" dirty="0" err="1" smtClean="0"/>
              <a:t>approved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r>
              <a:rPr lang="cs-CZ" dirty="0" smtClean="0"/>
              <a:t> (10 </a:t>
            </a:r>
            <a:r>
              <a:rPr lang="cs-CZ" dirty="0" err="1" smtClean="0"/>
              <a:t>years</a:t>
            </a:r>
            <a:r>
              <a:rPr lang="cs-CZ" dirty="0" smtClean="0"/>
              <a:t>, 1 </a:t>
            </a:r>
            <a:r>
              <a:rPr lang="cs-CZ" dirty="0" err="1" smtClean="0"/>
              <a:t>renewable</a:t>
            </a:r>
            <a:r>
              <a:rPr lang="cs-CZ" dirty="0" smtClean="0"/>
              <a:t> term)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19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Czech Republic as a </a:t>
            </a:r>
            <a:r>
              <a:rPr lang="cs-CZ" dirty="0" err="1" smtClean="0"/>
              <a:t>parliamentary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 smtClean="0"/>
          </a:p>
          <a:p>
            <a:r>
              <a:rPr lang="cs-CZ" dirty="0" err="1" smtClean="0"/>
              <a:t>Assembly</a:t>
            </a:r>
            <a:r>
              <a:rPr lang="cs-CZ" dirty="0" smtClean="0"/>
              <a:t> </a:t>
            </a:r>
            <a:r>
              <a:rPr lang="cs-CZ" dirty="0" err="1" smtClean="0"/>
              <a:t>parliamentarism</a:t>
            </a:r>
            <a:r>
              <a:rPr lang="cs-CZ" dirty="0" smtClean="0"/>
              <a:t> (</a:t>
            </a:r>
            <a:r>
              <a:rPr lang="cs-CZ" dirty="0" err="1" smtClean="0"/>
              <a:t>Sartori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Asymmetrical</a:t>
            </a:r>
            <a:r>
              <a:rPr lang="cs-CZ" dirty="0" smtClean="0"/>
              <a:t> </a:t>
            </a:r>
            <a:r>
              <a:rPr lang="cs-CZ" dirty="0" err="1" smtClean="0"/>
              <a:t>bicameralism</a:t>
            </a:r>
            <a:endParaRPr lang="cs-CZ" dirty="0" smtClean="0"/>
          </a:p>
          <a:p>
            <a:r>
              <a:rPr lang="cs-CZ" dirty="0" smtClean="0"/>
              <a:t>Real </a:t>
            </a:r>
            <a:r>
              <a:rPr lang="cs-CZ" dirty="0" err="1" smtClean="0"/>
              <a:t>functioning</a:t>
            </a:r>
            <a:r>
              <a:rPr lang="cs-CZ" dirty="0" smtClean="0"/>
              <a:t> </a:t>
            </a:r>
            <a:r>
              <a:rPr lang="cs-CZ" dirty="0" err="1" smtClean="0"/>
              <a:t>strongly</a:t>
            </a:r>
            <a:r>
              <a:rPr lang="cs-CZ" dirty="0" smtClean="0"/>
              <a:t> </a:t>
            </a:r>
            <a:r>
              <a:rPr lang="cs-CZ" dirty="0" err="1" smtClean="0"/>
              <a:t>influenced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party </a:t>
            </a:r>
            <a:r>
              <a:rPr lang="cs-CZ" dirty="0" err="1" smtClean="0"/>
              <a:t>system</a:t>
            </a:r>
            <a:r>
              <a:rPr lang="cs-CZ" dirty="0" smtClean="0"/>
              <a:t> (</a:t>
            </a:r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governments</a:t>
            </a:r>
            <a:r>
              <a:rPr lang="cs-CZ" dirty="0" smtClean="0"/>
              <a:t> – more in </a:t>
            </a:r>
            <a:r>
              <a:rPr lang="cs-CZ" dirty="0" err="1" smtClean="0"/>
              <a:t>lectures</a:t>
            </a:r>
            <a:r>
              <a:rPr lang="cs-CZ" dirty="0" smtClean="0"/>
              <a:t> on </a:t>
            </a:r>
            <a:r>
              <a:rPr lang="cs-CZ" dirty="0" err="1" smtClean="0"/>
              <a:t>executive</a:t>
            </a:r>
            <a:r>
              <a:rPr lang="cs-CZ" dirty="0" smtClean="0"/>
              <a:t> and party </a:t>
            </a:r>
            <a:r>
              <a:rPr lang="cs-CZ" dirty="0" err="1" smtClean="0"/>
              <a:t>politics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Concurrent</a:t>
            </a:r>
            <a:r>
              <a:rPr lang="cs-CZ" dirty="0" smtClean="0"/>
              <a:t> </a:t>
            </a:r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Prague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err="1" smtClean="0"/>
              <a:t>Discussions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r>
              <a:rPr lang="cs-CZ" dirty="0" smtClean="0"/>
              <a:t>,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MPs</a:t>
            </a:r>
            <a:r>
              <a:rPr lang="cs-CZ" dirty="0" smtClean="0"/>
              <a:t>, </a:t>
            </a:r>
            <a:r>
              <a:rPr lang="cs-CZ" dirty="0" err="1" smtClean="0"/>
              <a:t>electoral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…)</a:t>
            </a:r>
          </a:p>
          <a:p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Republic (1918 – 1938)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newly-born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WWI (Pittsburgh </a:t>
            </a:r>
          </a:p>
          <a:p>
            <a:pPr marL="0" indent="0">
              <a:buNone/>
            </a:pPr>
            <a:r>
              <a:rPr lang="cs-CZ" dirty="0" err="1" smtClean="0"/>
              <a:t>Declaration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October</a:t>
            </a:r>
            <a:r>
              <a:rPr lang="cs-CZ" dirty="0" smtClean="0"/>
              <a:t> 28 – </a:t>
            </a:r>
            <a:r>
              <a:rPr lang="cs-CZ" dirty="0" err="1" smtClean="0"/>
              <a:t>Declaration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Multiethnic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 smtClean="0"/>
          </a:p>
          <a:p>
            <a:r>
              <a:rPr lang="cs-CZ" dirty="0" err="1" smtClean="0"/>
              <a:t>Presidents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democratic</a:t>
            </a:r>
            <a:r>
              <a:rPr lang="cs-CZ" dirty="0" smtClean="0"/>
              <a:t> and </a:t>
            </a:r>
            <a:r>
              <a:rPr lang="cs-CZ" dirty="0" err="1" smtClean="0"/>
              <a:t>economically</a:t>
            </a:r>
            <a:r>
              <a:rPr lang="cs-CZ" dirty="0" smtClean="0"/>
              <a:t> </a:t>
            </a:r>
            <a:r>
              <a:rPr lang="cs-CZ" dirty="0" err="1" smtClean="0"/>
              <a:t>successful</a:t>
            </a:r>
            <a:r>
              <a:rPr lang="cs-CZ" dirty="0" smtClean="0"/>
              <a:t> </a:t>
            </a:r>
            <a:r>
              <a:rPr lang="cs-CZ" dirty="0" err="1" smtClean="0"/>
              <a:t>exception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interwar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and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 smtClean="0"/>
          </a:p>
          <a:p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backslide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second </a:t>
            </a:r>
            <a:r>
              <a:rPr lang="cs-CZ" dirty="0" err="1" smtClean="0"/>
              <a:t>half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1930s – </a:t>
            </a:r>
            <a:r>
              <a:rPr lang="cs-CZ" dirty="0" err="1" smtClean="0"/>
              <a:t>the</a:t>
            </a:r>
            <a:r>
              <a:rPr lang="cs-CZ" dirty="0" smtClean="0"/>
              <a:t> Second Republic (1938 – 1939)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Protectorate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 and Moravia (1939 – 1945)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21" y="0"/>
            <a:ext cx="2764379" cy="37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6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Communism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Third</a:t>
            </a:r>
            <a:r>
              <a:rPr lang="cs-CZ" dirty="0" smtClean="0"/>
              <a:t> Republic (1945 – 1948)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Victorious</a:t>
            </a:r>
            <a:r>
              <a:rPr lang="cs-CZ" dirty="0" smtClean="0"/>
              <a:t> </a:t>
            </a:r>
            <a:r>
              <a:rPr lang="cs-CZ" dirty="0" err="1" smtClean="0"/>
              <a:t>February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Totalitatian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leading</a:t>
            </a:r>
            <a:r>
              <a:rPr lang="cs-CZ" dirty="0" smtClean="0"/>
              <a:t> ideology,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monism</a:t>
            </a:r>
            <a:r>
              <a:rPr lang="cs-CZ" dirty="0" smtClean="0"/>
              <a:t>,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, </a:t>
            </a:r>
            <a:r>
              <a:rPr lang="cs-CZ" dirty="0" err="1" smtClean="0"/>
              <a:t>terror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President </a:t>
            </a:r>
            <a:r>
              <a:rPr lang="cs-CZ" dirty="0" err="1" smtClean="0"/>
              <a:t>preserved</a:t>
            </a:r>
            <a:endParaRPr lang="cs-CZ" dirty="0" smtClean="0"/>
          </a:p>
          <a:p>
            <a:r>
              <a:rPr lang="cs-CZ" dirty="0" err="1" smtClean="0"/>
              <a:t>Gradual</a:t>
            </a:r>
            <a:r>
              <a:rPr lang="cs-CZ" dirty="0" smtClean="0"/>
              <a:t> </a:t>
            </a:r>
            <a:r>
              <a:rPr lang="cs-CZ" dirty="0" err="1" smtClean="0"/>
              <a:t>liberalization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1960 (Prague </a:t>
            </a:r>
            <a:r>
              <a:rPr lang="cs-CZ" dirty="0" err="1" smtClean="0"/>
              <a:t>Spring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1968) led to „</a:t>
            </a:r>
            <a:r>
              <a:rPr lang="cs-CZ" dirty="0" err="1" smtClean="0"/>
              <a:t>normalization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Frozen</a:t>
            </a:r>
            <a:r>
              <a:rPr lang="cs-CZ" dirty="0" smtClean="0"/>
              <a:t> </a:t>
            </a:r>
            <a:r>
              <a:rPr lang="cs-CZ" dirty="0" err="1" smtClean="0"/>
              <a:t>postotalitarian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tacit</a:t>
            </a:r>
            <a:r>
              <a:rPr lang="cs-CZ" dirty="0" smtClean="0"/>
              <a:t> „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20" y="0"/>
            <a:ext cx="4290579" cy="26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7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Roots of the transition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94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change of the 1980s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The economy: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Worsening of economic </a:t>
            </a:r>
            <a:r>
              <a:rPr lang="cs-CZ" dirty="0" err="1" smtClean="0"/>
              <a:t>conditions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(supply of even basic things)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Breaking of the social contract</a:t>
            </a:r>
          </a:p>
          <a:p>
            <a:pPr marL="0" indent="0">
              <a:buNone/>
            </a:pPr>
            <a:r>
              <a:rPr lang="cs-CZ" b="1" dirty="0" smtClean="0"/>
              <a:t>International context:</a:t>
            </a:r>
          </a:p>
          <a:p>
            <a:pPr>
              <a:buFont typeface="Arial" charset="0"/>
              <a:buChar char="•"/>
            </a:pPr>
            <a:r>
              <a:rPr lang="cs-CZ" i="1" dirty="0" smtClean="0"/>
              <a:t>Perestroika </a:t>
            </a:r>
            <a:r>
              <a:rPr lang="cs-CZ" dirty="0" smtClean="0"/>
              <a:t>and </a:t>
            </a:r>
            <a:r>
              <a:rPr lang="cs-CZ" i="1" dirty="0" smtClean="0"/>
              <a:t>glasnost </a:t>
            </a:r>
            <a:r>
              <a:rPr lang="cs-CZ" dirty="0" smtClean="0"/>
              <a:t>in the USSR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Emergence of opposition in the neighbouring countries (Solidarnosć)</a:t>
            </a:r>
          </a:p>
          <a:p>
            <a:pPr marL="0" indent="0">
              <a:buNone/>
            </a:pPr>
            <a:r>
              <a:rPr lang="cs-CZ" b="1" dirty="0" smtClean="0"/>
              <a:t>Internal opposition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Strenghtening of the opposition and transformation of its goals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Catholic demonstration in Velehrad in 1985 (200.000 people), the candle demonstration in Bratislava</a:t>
            </a:r>
          </a:p>
          <a:p>
            <a:pPr>
              <a:buFont typeface="Arial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88" y="0"/>
            <a:ext cx="5162112" cy="38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3052" y="2858614"/>
            <a:ext cx="10515600" cy="1325563"/>
          </a:xfrm>
        </p:spPr>
        <p:txBody>
          <a:bodyPr>
            <a:normAutofit/>
          </a:bodyPr>
          <a:lstStyle/>
          <a:p>
            <a:r>
              <a:rPr lang="cs-CZ" sz="8500" b="1" dirty="0" smtClean="0"/>
              <a:t>The trigger</a:t>
            </a:r>
            <a:endParaRPr lang="en-US" sz="8500" b="1" dirty="0"/>
          </a:p>
        </p:txBody>
      </p:sp>
    </p:spTree>
    <p:extLst>
      <p:ext uri="{BB962C8B-B14F-4D97-AF65-F5344CB8AC3E}">
        <p14:creationId xmlns:p14="http://schemas.microsoft.com/office/powerpoint/2010/main" val="427678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17th </a:t>
            </a:r>
            <a:r>
              <a:rPr lang="cs-CZ" dirty="0" err="1" smtClean="0"/>
              <a:t>November</a:t>
            </a:r>
            <a:r>
              <a:rPr lang="cs-CZ" dirty="0" smtClean="0"/>
              <a:t> 1989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student demonstration on the 50th anniversary of students' oppresion during the Nazi occupation – </a:t>
            </a:r>
            <a:r>
              <a:rPr lang="cs-CZ" dirty="0" err="1" smtClean="0"/>
              <a:t>approved</a:t>
            </a:r>
            <a:r>
              <a:rPr lang="cs-CZ" dirty="0" smtClean="0"/>
              <a:t> by the regime</a:t>
            </a:r>
          </a:p>
          <a:p>
            <a:r>
              <a:rPr lang="cs-CZ" dirty="0" smtClean="0"/>
              <a:t>Turned into an anti-regime rally </a:t>
            </a:r>
          </a:p>
          <a:p>
            <a:r>
              <a:rPr lang="cs-CZ" dirty="0" smtClean="0"/>
              <a:t>A violent conflict between the students and the riot police</a:t>
            </a:r>
          </a:p>
          <a:p>
            <a:r>
              <a:rPr lang="cs-CZ" dirty="0" smtClean="0"/>
              <a:t>Rumours about a death of a student </a:t>
            </a:r>
          </a:p>
          <a:p>
            <a:pPr marL="0" indent="0">
              <a:buNone/>
            </a:pPr>
            <a:r>
              <a:rPr lang="cs-CZ" dirty="0" smtClean="0"/>
              <a:t>(conspiracy theories) escalated the situation</a:t>
            </a:r>
          </a:p>
          <a:p>
            <a:r>
              <a:rPr lang="cs-CZ" dirty="0" smtClean="0"/>
              <a:t>Public unrest and new demonstration</a:t>
            </a:r>
          </a:p>
          <a:p>
            <a:r>
              <a:rPr lang="cs-CZ" dirty="0" smtClean="0"/>
              <a:t>The drama of Velvet Revolution started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001294"/>
            <a:ext cx="4381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58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1853</Words>
  <Application>Microsoft Office PowerPoint</Application>
  <PresentationFormat>Širokoúhlá obrazovka</PresentationFormat>
  <Paragraphs>241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Introduction.  Democratic Transition and Transformation</vt:lpstr>
      <vt:lpstr>Outline</vt:lpstr>
      <vt:lpstr>A short political history of the Czech Lands</vt:lpstr>
      <vt:lpstr>The First Republic (1918 – 1938)</vt:lpstr>
      <vt:lpstr>Czechoslovak Communism</vt:lpstr>
      <vt:lpstr>Roots of the transition</vt:lpstr>
      <vt:lpstr>The change of the 1980s</vt:lpstr>
      <vt:lpstr>The trigger</vt:lpstr>
      <vt:lpstr>The 17th November 1989 </vt:lpstr>
      <vt:lpstr>Actors</vt:lpstr>
      <vt:lpstr>The Party</vt:lpstr>
      <vt:lpstr>The opposition</vt:lpstr>
      <vt:lpstr>While it took 1000 days in Poland, 100 days in Hungary, it took 10 days in Czechoslovakia. T. G. Ash</vt:lpstr>
      <vt:lpstr>The process of transition</vt:lpstr>
      <vt:lpstr>Political changes</vt:lpstr>
      <vt:lpstr>The 1990 election</vt:lpstr>
      <vt:lpstr>Two Václavs and two approaches to politics</vt:lpstr>
      <vt:lpstr>Decommunization (and the fate of the Communist Party)</vt:lpstr>
      <vt:lpstr>What to do with the communists?</vt:lpstr>
      <vt:lpstr>Decommunization</vt:lpstr>
      <vt:lpstr>The economic transformation</vt:lpstr>
      <vt:lpstr>The end of Czechoslovakia</vt:lpstr>
      <vt:lpstr>Discussion</vt:lpstr>
      <vt:lpstr>Czech Parliamentarism</vt:lpstr>
      <vt:lpstr>Political system of the new state</vt:lpstr>
      <vt:lpstr>Bicameralism</vt:lpstr>
      <vt:lpstr>Chamber of Deputies</vt:lpstr>
      <vt:lpstr>Senate</vt:lpstr>
      <vt:lpstr>Legislation procedure</vt:lpstr>
      <vt:lpstr>Other competencies</vt:lpstr>
      <vt:lpstr>Executive </vt:lpstr>
      <vt:lpstr>The President</vt:lpstr>
      <vt:lpstr>Prezentace aplikace PowerPoint</vt:lpstr>
      <vt:lpstr>CR towards semi-presidentialism?</vt:lpstr>
      <vt:lpstr>The government</vt:lpstr>
      <vt:lpstr>Judiciary</vt:lpstr>
      <vt:lpstr>Conclusion</vt:lpstr>
    </vt:vector>
  </TitlesOfParts>
  <Company>Masaryk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Democratic Transition and Transformation</dc:title>
  <dc:creator>Vlastimil Havlík</dc:creator>
  <cp:lastModifiedBy>Vlastimil Havlík</cp:lastModifiedBy>
  <cp:revision>46</cp:revision>
  <dcterms:created xsi:type="dcterms:W3CDTF">2017-02-24T15:27:33Z</dcterms:created>
  <dcterms:modified xsi:type="dcterms:W3CDTF">2017-03-20T15:55:02Z</dcterms:modified>
</cp:coreProperties>
</file>