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3" r:id="rId3"/>
    <p:sldId id="257" r:id="rId4"/>
    <p:sldId id="266" r:id="rId5"/>
    <p:sldId id="267" r:id="rId6"/>
    <p:sldId id="262" r:id="rId7"/>
    <p:sldId id="264" r:id="rId8"/>
    <p:sldId id="274" r:id="rId9"/>
    <p:sldId id="260" r:id="rId10"/>
    <p:sldId id="261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F1158-3B6C-46C8-810F-849DF1AC2C78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A0BB0-4BA3-4516-918C-A5AF7515CC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8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A0BB0-4BA3-4516-918C-A5AF7515CC4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14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6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85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1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76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50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77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0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63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99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51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F481-A7FD-40A3-8039-4034E0ACD1AF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5C69-178D-43BC-B13C-43E160293F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8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324328" cy="1894362"/>
          </a:xfrm>
        </p:spPr>
        <p:txBody>
          <a:bodyPr>
            <a:normAutofit/>
          </a:bodyPr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and party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149080"/>
            <a:ext cx="5184576" cy="1991072"/>
          </a:xfrm>
        </p:spPr>
        <p:txBody>
          <a:bodyPr>
            <a:normAutofit/>
          </a:bodyPr>
          <a:lstStyle/>
          <a:p>
            <a:pPr algn="ctr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Volatility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01416"/>
            <a:ext cx="85689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Parliamentary</a:t>
            </a:r>
            <a:r>
              <a:rPr lang="cs-CZ" dirty="0" smtClean="0"/>
              <a:t> party </a:t>
            </a:r>
            <a:r>
              <a:rPr lang="cs-CZ" dirty="0" err="1" smtClean="0"/>
              <a:t>replacement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80599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Party </a:t>
            </a:r>
            <a:r>
              <a:rPr lang="cs-CZ" dirty="0" err="1" smtClean="0"/>
              <a:t>system</a:t>
            </a:r>
            <a:r>
              <a:rPr lang="cs-CZ" dirty="0" smtClean="0"/>
              <a:t> stability in CZE – a 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„</a:t>
            </a:r>
            <a:r>
              <a:rPr lang="en-US" i="1" dirty="0" smtClean="0"/>
              <a:t>the system of interactions </a:t>
            </a:r>
            <a:r>
              <a:rPr lang="en-US" dirty="0" smtClean="0"/>
              <a:t>resulting from inter-party competition“ (</a:t>
            </a:r>
            <a:r>
              <a:rPr lang="en-US" dirty="0" err="1" smtClean="0"/>
              <a:t>Sartori</a:t>
            </a:r>
            <a:r>
              <a:rPr lang="en-US" dirty="0" smtClean="0"/>
              <a:t> 1976)</a:t>
            </a:r>
            <a:endParaRPr lang="cs-CZ" dirty="0" smtClean="0"/>
          </a:p>
          <a:p>
            <a:r>
              <a:rPr lang="cs-CZ" dirty="0" smtClean="0"/>
              <a:t>A party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occurs</a:t>
            </a:r>
            <a:r>
              <a:rPr lang="cs-CZ" dirty="0" smtClean="0"/>
              <a:t> „</a:t>
            </a:r>
            <a:r>
              <a:rPr lang="en-US" i="1" dirty="0" smtClean="0"/>
              <a:t>when a party system is transformed from one class or type of party system into another“ </a:t>
            </a:r>
            <a:r>
              <a:rPr lang="en-US" dirty="0" smtClean="0"/>
              <a:t>(</a:t>
            </a:r>
            <a:r>
              <a:rPr lang="en-US" dirty="0" err="1" smtClean="0"/>
              <a:t>Mair</a:t>
            </a:r>
            <a:r>
              <a:rPr lang="en-US" dirty="0" smtClean="0"/>
              <a:t> 1997: 51-52)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stable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= </a:t>
            </a:r>
            <a:r>
              <a:rPr lang="cs-CZ" dirty="0" err="1" smtClean="0"/>
              <a:t>stable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predictable</a:t>
            </a:r>
            <a:r>
              <a:rPr lang="cs-CZ" dirty="0" smtClean="0"/>
              <a:t> </a:t>
            </a:r>
            <a:r>
              <a:rPr lang="cs-CZ" i="1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competition</a:t>
            </a:r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r>
              <a:rPr lang="cs-CZ" dirty="0" smtClean="0"/>
              <a:t> these </a:t>
            </a:r>
            <a:r>
              <a:rPr lang="cs-CZ" dirty="0" err="1" smtClean="0"/>
              <a:t>patterns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Cabinets</a:t>
            </a:r>
            <a:r>
              <a:rPr lang="cs-CZ" dirty="0" smtClean="0"/>
              <a:t> </a:t>
            </a:r>
            <a:r>
              <a:rPr lang="cs-CZ" dirty="0" err="1" smtClean="0"/>
              <a:t>composition</a:t>
            </a:r>
            <a:r>
              <a:rPr lang="cs-CZ" dirty="0" smtClean="0"/>
              <a:t>? Polarity? </a:t>
            </a:r>
            <a:r>
              <a:rPr lang="cs-CZ" dirty="0" err="1" smtClean="0"/>
              <a:t>Polarization</a:t>
            </a:r>
            <a:r>
              <a:rPr lang="cs-CZ" dirty="0" smtClean="0"/>
              <a:t>?</a:t>
            </a:r>
            <a:r>
              <a:rPr lang="en-US" dirty="0" smtClean="0"/>
              <a:t>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 smtClean="0"/>
              <a:t>Cabinets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err="1" smtClean="0"/>
              <a:t>Since</a:t>
            </a:r>
            <a:r>
              <a:rPr lang="cs-CZ" dirty="0" smtClean="0"/>
              <a:t> 1998 – </a:t>
            </a:r>
            <a:r>
              <a:rPr lang="cs-CZ" dirty="0" err="1" smtClean="0"/>
              <a:t>the</a:t>
            </a:r>
            <a:r>
              <a:rPr lang="cs-CZ" dirty="0" smtClean="0"/>
              <a:t> 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clear</a:t>
            </a:r>
            <a:r>
              <a:rPr lang="cs-CZ" dirty="0" smtClean="0"/>
              <a:t>, </a:t>
            </a:r>
            <a:r>
              <a:rPr lang="cs-CZ" dirty="0" err="1" smtClean="0"/>
              <a:t>predictable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alternatives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KSČM – </a:t>
            </a:r>
            <a:r>
              <a:rPr lang="cs-CZ" dirty="0" err="1" smtClean="0"/>
              <a:t>very</a:t>
            </a:r>
            <a:r>
              <a:rPr lang="cs-CZ" dirty="0" smtClean="0"/>
              <a:t> limited 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, </a:t>
            </a:r>
            <a:r>
              <a:rPr lang="cs-CZ" dirty="0" err="1" smtClean="0"/>
              <a:t>unprobable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not </a:t>
            </a:r>
            <a:r>
              <a:rPr lang="cs-CZ" dirty="0" err="1" smtClean="0"/>
              <a:t>impossible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, </a:t>
            </a:r>
            <a:r>
              <a:rPr lang="cs-CZ" dirty="0" err="1" smtClean="0"/>
              <a:t>determinates</a:t>
            </a:r>
            <a:r>
              <a:rPr lang="cs-CZ" dirty="0" smtClean="0"/>
              <a:t> </a:t>
            </a:r>
            <a:r>
              <a:rPr lang="cs-CZ" dirty="0" err="1" smtClean="0"/>
              <a:t>interactions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Pivotal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KDU-ČSL (</a:t>
            </a:r>
            <a:r>
              <a:rPr lang="cs-CZ" dirty="0" err="1" smtClean="0"/>
              <a:t>participation</a:t>
            </a:r>
            <a:r>
              <a:rPr lang="cs-CZ" dirty="0" smtClean="0"/>
              <a:t> in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-centre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-centre </a:t>
            </a:r>
            <a:r>
              <a:rPr lang="cs-CZ" dirty="0" err="1" smtClean="0"/>
              <a:t>cabinets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2006 </a:t>
            </a:r>
            <a:r>
              <a:rPr lang="cs-CZ" dirty="0" err="1" smtClean="0"/>
              <a:t>elections</a:t>
            </a:r>
            <a:r>
              <a:rPr lang="cs-CZ" dirty="0" smtClean="0"/>
              <a:t> </a:t>
            </a:r>
            <a:r>
              <a:rPr lang="cs-CZ" dirty="0" err="1" smtClean="0"/>
              <a:t>bargaining</a:t>
            </a:r>
            <a:r>
              <a:rPr lang="cs-CZ" dirty="0" smtClean="0"/>
              <a:t> – (</a:t>
            </a:r>
            <a:r>
              <a:rPr lang="cs-CZ" dirty="0" err="1" smtClean="0"/>
              <a:t>possible</a:t>
            </a:r>
            <a:r>
              <a:rPr lang="cs-CZ" dirty="0" smtClean="0"/>
              <a:t>)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major rival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Uncertainty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(quasi)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– SZ (2006) </a:t>
            </a:r>
            <a:r>
              <a:rPr lang="cs-CZ" dirty="0" err="1" smtClean="0"/>
              <a:t>and</a:t>
            </a:r>
            <a:r>
              <a:rPr lang="cs-CZ" dirty="0" smtClean="0"/>
              <a:t> VV (2010) – presence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contributes</a:t>
            </a:r>
            <a:r>
              <a:rPr lang="cs-CZ" dirty="0" smtClean="0"/>
              <a:t> to </a:t>
            </a:r>
            <a:r>
              <a:rPr lang="cs-CZ" dirty="0" err="1" smtClean="0"/>
              <a:t>uncertainty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unpredictability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endParaRPr lang="cs-CZ" dirty="0" smtClean="0"/>
          </a:p>
          <a:p>
            <a:r>
              <a:rPr lang="cs-CZ" dirty="0" smtClean="0"/>
              <a:t>Variability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possible</a:t>
            </a:r>
            <a:r>
              <a:rPr lang="cs-CZ" dirty="0" smtClean="0"/>
              <a:t>)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 - </a:t>
            </a:r>
            <a:r>
              <a:rPr lang="cs-CZ" dirty="0" err="1" smtClean="0"/>
              <a:t>instability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Stable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and </a:t>
            </a:r>
            <a:r>
              <a:rPr lang="cs-CZ" dirty="0" err="1" smtClean="0"/>
              <a:t>unstable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 –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distinguish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stability and party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smtClean="0"/>
              <a:t>stability</a:t>
            </a:r>
          </a:p>
          <a:p>
            <a:r>
              <a:rPr lang="cs-CZ" dirty="0" err="1" smtClean="0"/>
              <a:t>Unstable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recent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earthquakes</a:t>
            </a:r>
            <a:endParaRPr lang="cs-CZ" dirty="0" smtClean="0"/>
          </a:p>
          <a:p>
            <a:r>
              <a:rPr lang="cs-CZ" dirty="0" smtClean="0"/>
              <a:t>Dominant </a:t>
            </a:r>
            <a:r>
              <a:rPr lang="cs-CZ" dirty="0" err="1" smtClean="0"/>
              <a:t>unidimensional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 (</a:t>
            </a:r>
            <a:r>
              <a:rPr lang="cs-CZ" dirty="0" err="1" smtClean="0"/>
              <a:t>supplemented</a:t>
            </a:r>
            <a:r>
              <a:rPr lang="cs-CZ" dirty="0" smtClean="0"/>
              <a:t> by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Unstable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– </a:t>
            </a: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well-established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cs-CZ" dirty="0" smtClean="0"/>
              <a:t> and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stability:</a:t>
            </a:r>
          </a:p>
          <a:p>
            <a:pPr lvl="1"/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mostly</a:t>
            </a:r>
            <a:r>
              <a:rPr lang="cs-CZ" dirty="0" smtClean="0"/>
              <a:t> top-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Atmosphere</a:t>
            </a:r>
            <a:r>
              <a:rPr lang="cs-CZ" dirty="0" smtClean="0"/>
              <a:t> in society</a:t>
            </a:r>
          </a:p>
          <a:p>
            <a:pPr lvl="1"/>
            <a:r>
              <a:rPr lang="cs-CZ" dirty="0" err="1" smtClean="0"/>
              <a:t>Economic</a:t>
            </a:r>
            <a:r>
              <a:rPr lang="cs-CZ" dirty="0" smtClean="0"/>
              <a:t> turbulence</a:t>
            </a:r>
          </a:p>
          <a:p>
            <a:pPr lvl="1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Produce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narrative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Czech Party </a:t>
            </a:r>
            <a:r>
              <a:rPr lang="cs-CZ" dirty="0" err="1" smtClean="0"/>
              <a:t>system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Lessons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case? </a:t>
            </a:r>
            <a:r>
              <a:rPr lang="cs-CZ" dirty="0" err="1" smtClean="0"/>
              <a:t>What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done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(</a:t>
            </a:r>
            <a:r>
              <a:rPr lang="cs-CZ" dirty="0" err="1" smtClean="0"/>
              <a:t>should</a:t>
            </a:r>
            <a:r>
              <a:rPr lang="cs-CZ" dirty="0" smtClean="0"/>
              <a:t>)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done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Let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introduce</a:t>
            </a:r>
            <a:r>
              <a:rPr lang="cs-CZ" dirty="0" smtClean="0"/>
              <a:t>…A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evolution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The</a:t>
            </a:r>
            <a:r>
              <a:rPr lang="cs-CZ" dirty="0" smtClean="0"/>
              <a:t> stability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I: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volatility</a:t>
            </a:r>
          </a:p>
          <a:p>
            <a:r>
              <a:rPr lang="cs-CZ" dirty="0" smtClean="0"/>
              <a:t>3.  </a:t>
            </a:r>
            <a:r>
              <a:rPr lang="cs-CZ" dirty="0" err="1" smtClean="0"/>
              <a:t>The</a:t>
            </a:r>
            <a:r>
              <a:rPr lang="cs-CZ" dirty="0" smtClean="0"/>
              <a:t> stability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II: A 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4. Party </a:t>
            </a:r>
            <a:r>
              <a:rPr lang="cs-CZ" dirty="0" err="1" smtClean="0"/>
              <a:t>system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: </a:t>
            </a:r>
            <a:r>
              <a:rPr lang="cs-CZ" dirty="0" err="1" smtClean="0"/>
              <a:t>Problems</a:t>
            </a:r>
            <a:r>
              <a:rPr lang="cs-CZ" dirty="0" smtClean="0"/>
              <a:t>, </a:t>
            </a:r>
            <a:r>
              <a:rPr lang="cs-CZ" dirty="0" err="1" smtClean="0"/>
              <a:t>challenges</a:t>
            </a:r>
            <a:r>
              <a:rPr lang="cs-CZ" dirty="0" smtClean="0"/>
              <a:t>, </a:t>
            </a:r>
            <a:r>
              <a:rPr lang="cs-CZ" dirty="0" err="1" smtClean="0"/>
              <a:t>possibilities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they</a:t>
            </a:r>
            <a:r>
              <a:rPr lang="cs-CZ" dirty="0" smtClean="0"/>
              <a:t>?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Civic</a:t>
            </a:r>
            <a:r>
              <a:rPr lang="cs-CZ" b="1" dirty="0" smtClean="0"/>
              <a:t> </a:t>
            </a:r>
            <a:r>
              <a:rPr lang="cs-CZ" b="1" dirty="0" err="1" smtClean="0"/>
              <a:t>Forum</a:t>
            </a:r>
            <a:r>
              <a:rPr lang="cs-CZ" b="1" dirty="0" smtClean="0"/>
              <a:t> </a:t>
            </a:r>
            <a:r>
              <a:rPr lang="cs-CZ" dirty="0" smtClean="0"/>
              <a:t>(OF, 1989) – </a:t>
            </a:r>
            <a:r>
              <a:rPr lang="cs-CZ" dirty="0" err="1" smtClean="0"/>
              <a:t>umbrella</a:t>
            </a:r>
            <a:r>
              <a:rPr lang="cs-CZ" dirty="0" smtClean="0"/>
              <a:t> </a:t>
            </a:r>
            <a:r>
              <a:rPr lang="cs-CZ" dirty="0" err="1" smtClean="0"/>
              <a:t>democratization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, </a:t>
            </a:r>
            <a:r>
              <a:rPr lang="cs-CZ" dirty="0" err="1" smtClean="0"/>
              <a:t>broke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in 1991</a:t>
            </a:r>
          </a:p>
          <a:p>
            <a:r>
              <a:rPr lang="cs-CZ" b="1" dirty="0" err="1" smtClean="0"/>
              <a:t>Communist</a:t>
            </a:r>
            <a:r>
              <a:rPr lang="cs-CZ" b="1" dirty="0" smtClean="0"/>
              <a:t> Party </a:t>
            </a:r>
            <a:r>
              <a:rPr lang="cs-CZ" b="1" dirty="0" err="1" smtClean="0"/>
              <a:t>of</a:t>
            </a:r>
            <a:r>
              <a:rPr lang="cs-CZ" b="1" dirty="0" smtClean="0"/>
              <a:t> Bohemia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Moravia</a:t>
            </a:r>
            <a:r>
              <a:rPr lang="cs-CZ" dirty="0" smtClean="0"/>
              <a:t> (KSČM, 1921) – </a:t>
            </a:r>
            <a:r>
              <a:rPr lang="cs-CZ" dirty="0" err="1" smtClean="0"/>
              <a:t>radical</a:t>
            </a:r>
            <a:r>
              <a:rPr lang="cs-CZ" dirty="0" smtClean="0"/>
              <a:t>-</a:t>
            </a:r>
            <a:r>
              <a:rPr lang="cs-CZ" dirty="0" err="1" smtClean="0"/>
              <a:t>left</a:t>
            </a:r>
            <a:r>
              <a:rPr lang="cs-CZ" dirty="0" smtClean="0"/>
              <a:t>,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untransformed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party</a:t>
            </a:r>
          </a:p>
          <a:p>
            <a:r>
              <a:rPr lang="cs-CZ" b="1" dirty="0" err="1" smtClean="0"/>
              <a:t>Czech</a:t>
            </a:r>
            <a:r>
              <a:rPr lang="cs-CZ" b="1" dirty="0" smtClean="0"/>
              <a:t> </a:t>
            </a:r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Democratic</a:t>
            </a:r>
            <a:r>
              <a:rPr lang="cs-CZ" b="1" dirty="0" smtClean="0"/>
              <a:t> Party </a:t>
            </a:r>
            <a:r>
              <a:rPr lang="cs-CZ" dirty="0" smtClean="0"/>
              <a:t>(ČSSD, 1878) </a:t>
            </a:r>
            <a:r>
              <a:rPr lang="cs-CZ" smtClean="0"/>
              <a:t>– moderate</a:t>
            </a:r>
            <a:r>
              <a:rPr lang="cs-CZ" dirty="0" smtClean="0"/>
              <a:t> centre-</a:t>
            </a:r>
            <a:r>
              <a:rPr lang="cs-CZ" dirty="0" err="1" smtClean="0"/>
              <a:t>left</a:t>
            </a:r>
            <a:r>
              <a:rPr lang="cs-CZ" dirty="0" smtClean="0"/>
              <a:t> party</a:t>
            </a:r>
          </a:p>
          <a:p>
            <a:r>
              <a:rPr lang="cs-CZ" b="1" dirty="0" smtClean="0"/>
              <a:t>Christian </a:t>
            </a:r>
            <a:r>
              <a:rPr lang="cs-CZ" b="1" dirty="0" err="1" smtClean="0"/>
              <a:t>Democratic</a:t>
            </a:r>
            <a:r>
              <a:rPr lang="cs-CZ" b="1" dirty="0" smtClean="0"/>
              <a:t> Union – </a:t>
            </a:r>
            <a:r>
              <a:rPr lang="cs-CZ" b="1" dirty="0" err="1" smtClean="0"/>
              <a:t>Czechoslovak</a:t>
            </a:r>
            <a:r>
              <a:rPr lang="cs-CZ" b="1" dirty="0" smtClean="0"/>
              <a:t> </a:t>
            </a:r>
            <a:r>
              <a:rPr lang="cs-CZ" b="1" dirty="0" err="1" smtClean="0"/>
              <a:t>People</a:t>
            </a:r>
            <a:r>
              <a:rPr lang="en-US" b="1" dirty="0" smtClean="0"/>
              <a:t>`s </a:t>
            </a:r>
            <a:r>
              <a:rPr lang="cs-CZ" b="1" dirty="0" smtClean="0"/>
              <a:t>Party </a:t>
            </a:r>
            <a:r>
              <a:rPr lang="cs-CZ" dirty="0" smtClean="0"/>
              <a:t>(KDU-ČSL, 1919)</a:t>
            </a:r>
          </a:p>
          <a:p>
            <a:r>
              <a:rPr lang="cs-CZ" b="1" dirty="0" err="1" smtClean="0"/>
              <a:t>Civic</a:t>
            </a:r>
            <a:r>
              <a:rPr lang="cs-CZ" b="1" dirty="0" smtClean="0"/>
              <a:t> </a:t>
            </a:r>
            <a:r>
              <a:rPr lang="cs-CZ" b="1" dirty="0" err="1" smtClean="0"/>
              <a:t>Democratic</a:t>
            </a:r>
            <a:r>
              <a:rPr lang="cs-CZ" b="1" dirty="0" smtClean="0"/>
              <a:t> Party </a:t>
            </a:r>
            <a:r>
              <a:rPr lang="cs-CZ" dirty="0" smtClean="0"/>
              <a:t>(ODS, 1991) – </a:t>
            </a:r>
            <a:r>
              <a:rPr lang="cs-CZ" dirty="0" err="1" smtClean="0"/>
              <a:t>the</a:t>
            </a:r>
            <a:r>
              <a:rPr lang="cs-CZ" dirty="0" smtClean="0"/>
              <a:t> major centre-</a:t>
            </a:r>
            <a:r>
              <a:rPr lang="cs-CZ" dirty="0" err="1" smtClean="0"/>
              <a:t>right</a:t>
            </a:r>
            <a:r>
              <a:rPr lang="cs-CZ" dirty="0" smtClean="0"/>
              <a:t> (</a:t>
            </a:r>
            <a:r>
              <a:rPr lang="cs-CZ" dirty="0" err="1" smtClean="0"/>
              <a:t>liberal</a:t>
            </a:r>
            <a:r>
              <a:rPr lang="cs-CZ" dirty="0" smtClean="0"/>
              <a:t>-</a:t>
            </a:r>
            <a:r>
              <a:rPr lang="cs-CZ" dirty="0" err="1" smtClean="0"/>
              <a:t>conservative</a:t>
            </a:r>
            <a:r>
              <a:rPr lang="cs-CZ" dirty="0" smtClean="0"/>
              <a:t>) party, a </a:t>
            </a:r>
            <a:r>
              <a:rPr lang="cs-CZ" dirty="0" err="1" smtClean="0"/>
              <a:t>result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breaking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endParaRPr lang="cs-CZ" dirty="0" smtClean="0"/>
          </a:p>
          <a:p>
            <a:r>
              <a:rPr lang="cs-CZ" b="1" dirty="0" err="1" smtClean="0"/>
              <a:t>Civic</a:t>
            </a:r>
            <a:r>
              <a:rPr lang="cs-CZ" b="1" dirty="0" smtClean="0"/>
              <a:t> </a:t>
            </a:r>
            <a:r>
              <a:rPr lang="cs-CZ" b="1" dirty="0" err="1" smtClean="0"/>
              <a:t>Democratic</a:t>
            </a:r>
            <a:r>
              <a:rPr lang="cs-CZ" b="1" dirty="0" smtClean="0"/>
              <a:t> </a:t>
            </a:r>
            <a:r>
              <a:rPr lang="cs-CZ" b="1" dirty="0" err="1" smtClean="0"/>
              <a:t>Alliance</a:t>
            </a:r>
            <a:r>
              <a:rPr lang="cs-CZ" b="1" dirty="0" smtClean="0"/>
              <a:t> </a:t>
            </a:r>
            <a:r>
              <a:rPr lang="cs-CZ" dirty="0" smtClean="0"/>
              <a:t>(ODA,1989) – a </a:t>
            </a:r>
            <a:r>
              <a:rPr lang="cs-CZ" dirty="0" err="1" smtClean="0"/>
              <a:t>minor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party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they</a:t>
            </a:r>
            <a:r>
              <a:rPr lang="cs-CZ" dirty="0" smtClean="0"/>
              <a:t>?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cs-CZ" sz="2100" b="1" dirty="0" err="1" smtClean="0"/>
              <a:t>Association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for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the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Republic</a:t>
            </a:r>
            <a:r>
              <a:rPr lang="cs-CZ" sz="2100" b="1" dirty="0" smtClean="0"/>
              <a:t> – </a:t>
            </a:r>
            <a:r>
              <a:rPr lang="cs-CZ" sz="2100" b="1" dirty="0" err="1" smtClean="0"/>
              <a:t>Republican</a:t>
            </a:r>
            <a:r>
              <a:rPr lang="cs-CZ" sz="2100" b="1" dirty="0" smtClean="0"/>
              <a:t> Party </a:t>
            </a:r>
            <a:r>
              <a:rPr lang="cs-CZ" sz="2100" b="1" dirty="0" err="1" smtClean="0"/>
              <a:t>of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Czechoslovakia</a:t>
            </a:r>
            <a:r>
              <a:rPr lang="cs-CZ" sz="2100" b="1" dirty="0" smtClean="0"/>
              <a:t> </a:t>
            </a:r>
            <a:r>
              <a:rPr lang="cs-CZ" sz="2100" dirty="0" smtClean="0"/>
              <a:t>(SPR-RSČ, 1990) – </a:t>
            </a:r>
            <a:r>
              <a:rPr lang="cs-CZ" sz="2100" dirty="0" err="1" smtClean="0"/>
              <a:t>radical</a:t>
            </a:r>
            <a:r>
              <a:rPr lang="cs-CZ" sz="2100" dirty="0" smtClean="0"/>
              <a:t>-</a:t>
            </a:r>
            <a:r>
              <a:rPr lang="cs-CZ" sz="2100" dirty="0" err="1" smtClean="0"/>
              <a:t>right</a:t>
            </a:r>
            <a:r>
              <a:rPr lang="cs-CZ" sz="2100" dirty="0" smtClean="0"/>
              <a:t> </a:t>
            </a:r>
            <a:r>
              <a:rPr lang="cs-CZ" sz="2100" dirty="0" err="1" smtClean="0"/>
              <a:t>wing</a:t>
            </a:r>
            <a:r>
              <a:rPr lang="cs-CZ" sz="2100" dirty="0" smtClean="0"/>
              <a:t>, </a:t>
            </a:r>
            <a:r>
              <a:rPr lang="cs-CZ" sz="2100" dirty="0" err="1" smtClean="0"/>
              <a:t>populist</a:t>
            </a:r>
            <a:r>
              <a:rPr lang="cs-CZ" sz="2100" dirty="0" smtClean="0"/>
              <a:t> party</a:t>
            </a:r>
          </a:p>
          <a:p>
            <a:r>
              <a:rPr lang="cs-CZ" sz="2100" b="1" dirty="0" err="1" smtClean="0"/>
              <a:t>Movement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for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Self</a:t>
            </a:r>
            <a:r>
              <a:rPr lang="cs-CZ" sz="2100" b="1" dirty="0" smtClean="0"/>
              <a:t>-</a:t>
            </a:r>
            <a:r>
              <a:rPr lang="cs-CZ" sz="2100" b="1" dirty="0" err="1" smtClean="0"/>
              <a:t>Governing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Democracy</a:t>
            </a:r>
            <a:r>
              <a:rPr lang="cs-CZ" sz="2100" b="1" dirty="0" smtClean="0"/>
              <a:t> – </a:t>
            </a:r>
            <a:r>
              <a:rPr lang="cs-CZ" sz="2100" b="1" dirty="0" err="1" smtClean="0"/>
              <a:t>Association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for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Moravia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and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Silesia</a:t>
            </a:r>
            <a:r>
              <a:rPr lang="cs-CZ" sz="2100" b="1" dirty="0" smtClean="0"/>
              <a:t> </a:t>
            </a:r>
            <a:r>
              <a:rPr lang="cs-CZ" sz="2100" dirty="0" smtClean="0"/>
              <a:t>(HSD-SMS, 1990) – a </a:t>
            </a:r>
            <a:r>
              <a:rPr lang="cs-CZ" sz="2100" dirty="0" err="1" smtClean="0"/>
              <a:t>regional</a:t>
            </a:r>
            <a:r>
              <a:rPr lang="cs-CZ" sz="2100" dirty="0" smtClean="0"/>
              <a:t> party</a:t>
            </a:r>
          </a:p>
          <a:p>
            <a:r>
              <a:rPr lang="cs-CZ" sz="2100" b="1" dirty="0" err="1" smtClean="0"/>
              <a:t>Liberal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Social</a:t>
            </a:r>
            <a:r>
              <a:rPr lang="cs-CZ" sz="2100" b="1" dirty="0" smtClean="0"/>
              <a:t> Union </a:t>
            </a:r>
            <a:r>
              <a:rPr lang="cs-CZ" sz="2100" dirty="0" smtClean="0"/>
              <a:t>(LSU, 1992) – </a:t>
            </a:r>
            <a:r>
              <a:rPr lang="cs-CZ" sz="2100" dirty="0" err="1" smtClean="0"/>
              <a:t>an</a:t>
            </a:r>
            <a:r>
              <a:rPr lang="cs-CZ" sz="2100" dirty="0" smtClean="0"/>
              <a:t> </a:t>
            </a:r>
            <a:r>
              <a:rPr lang="cs-CZ" sz="2100" dirty="0" err="1" smtClean="0"/>
              <a:t>electoral</a:t>
            </a:r>
            <a:r>
              <a:rPr lang="cs-CZ" sz="2100" dirty="0" smtClean="0"/>
              <a:t> </a:t>
            </a:r>
            <a:r>
              <a:rPr lang="cs-CZ" sz="2100" dirty="0" err="1" smtClean="0"/>
              <a:t>alliance</a:t>
            </a:r>
            <a:r>
              <a:rPr lang="cs-CZ" sz="2100" dirty="0" smtClean="0"/>
              <a:t> </a:t>
            </a:r>
            <a:r>
              <a:rPr lang="cs-CZ" sz="2100" dirty="0" err="1" smtClean="0"/>
              <a:t>of</a:t>
            </a:r>
            <a:r>
              <a:rPr lang="cs-CZ" sz="2100" dirty="0" smtClean="0"/>
              <a:t> </a:t>
            </a:r>
            <a:r>
              <a:rPr lang="cs-CZ" sz="2100" dirty="0" err="1" smtClean="0"/>
              <a:t>agrarians</a:t>
            </a:r>
            <a:r>
              <a:rPr lang="cs-CZ" sz="2100" dirty="0" smtClean="0"/>
              <a:t>, </a:t>
            </a:r>
            <a:r>
              <a:rPr lang="cs-CZ" sz="2100" dirty="0" err="1" smtClean="0"/>
              <a:t>socialists</a:t>
            </a:r>
            <a:r>
              <a:rPr lang="cs-CZ" sz="2100" dirty="0" smtClean="0"/>
              <a:t> </a:t>
            </a:r>
            <a:r>
              <a:rPr lang="cs-CZ" sz="2100" dirty="0" err="1" smtClean="0"/>
              <a:t>and</a:t>
            </a:r>
            <a:r>
              <a:rPr lang="cs-CZ" sz="2100" dirty="0" smtClean="0"/>
              <a:t> </a:t>
            </a:r>
            <a:r>
              <a:rPr lang="cs-CZ" sz="2100" dirty="0" err="1" smtClean="0"/>
              <a:t>the</a:t>
            </a:r>
            <a:r>
              <a:rPr lang="cs-CZ" sz="2100" dirty="0" smtClean="0"/>
              <a:t> Green Party</a:t>
            </a:r>
          </a:p>
          <a:p>
            <a:r>
              <a:rPr lang="cs-CZ" sz="2100" b="1" dirty="0" err="1" smtClean="0"/>
              <a:t>The</a:t>
            </a:r>
            <a:r>
              <a:rPr lang="cs-CZ" sz="2100" b="1" dirty="0" smtClean="0"/>
              <a:t> Green Party </a:t>
            </a:r>
            <a:r>
              <a:rPr lang="cs-CZ" sz="2100" dirty="0" smtClean="0"/>
              <a:t>(SZ, 1990) – </a:t>
            </a:r>
            <a:r>
              <a:rPr lang="cs-CZ" sz="2100" dirty="0" err="1" smtClean="0"/>
              <a:t>an</a:t>
            </a:r>
            <a:r>
              <a:rPr lang="cs-CZ" sz="2100" dirty="0" smtClean="0"/>
              <a:t> </a:t>
            </a:r>
            <a:r>
              <a:rPr lang="cs-CZ" sz="2100" dirty="0" err="1" smtClean="0"/>
              <a:t>ecologist</a:t>
            </a:r>
            <a:r>
              <a:rPr lang="cs-CZ" sz="2100" dirty="0" smtClean="0"/>
              <a:t>, </a:t>
            </a:r>
            <a:r>
              <a:rPr lang="cs-CZ" sz="2100" dirty="0" err="1" smtClean="0"/>
              <a:t>rather</a:t>
            </a:r>
            <a:r>
              <a:rPr lang="cs-CZ" sz="2100" dirty="0" smtClean="0"/>
              <a:t> </a:t>
            </a:r>
            <a:r>
              <a:rPr lang="cs-CZ" sz="2100" dirty="0" err="1" smtClean="0"/>
              <a:t>right</a:t>
            </a:r>
            <a:r>
              <a:rPr lang="cs-CZ" sz="2100" dirty="0" smtClean="0"/>
              <a:t>-centre party</a:t>
            </a:r>
          </a:p>
          <a:p>
            <a:r>
              <a:rPr lang="cs-CZ" sz="2100" b="1" dirty="0" err="1" smtClean="0"/>
              <a:t>Freedom</a:t>
            </a:r>
            <a:r>
              <a:rPr lang="cs-CZ" sz="2100" b="1" dirty="0" smtClean="0"/>
              <a:t> Union </a:t>
            </a:r>
            <a:r>
              <a:rPr lang="cs-CZ" sz="2100" dirty="0" smtClean="0"/>
              <a:t>(US, 1998) – a </a:t>
            </a:r>
            <a:r>
              <a:rPr lang="cs-CZ" sz="2100" dirty="0" err="1" smtClean="0"/>
              <a:t>minor</a:t>
            </a:r>
            <a:r>
              <a:rPr lang="cs-CZ" sz="2100" dirty="0" smtClean="0"/>
              <a:t> </a:t>
            </a:r>
            <a:r>
              <a:rPr lang="cs-CZ" sz="2100" dirty="0" err="1" smtClean="0"/>
              <a:t>liberal</a:t>
            </a:r>
            <a:r>
              <a:rPr lang="cs-CZ" sz="2100" dirty="0" smtClean="0"/>
              <a:t> party, </a:t>
            </a:r>
            <a:r>
              <a:rPr lang="cs-CZ" sz="2100" dirty="0" err="1" smtClean="0"/>
              <a:t>splinter</a:t>
            </a:r>
            <a:r>
              <a:rPr lang="cs-CZ" sz="2100" dirty="0" smtClean="0"/>
              <a:t> </a:t>
            </a:r>
            <a:r>
              <a:rPr lang="cs-CZ" sz="2100" dirty="0" err="1" smtClean="0"/>
              <a:t>from</a:t>
            </a:r>
            <a:r>
              <a:rPr lang="cs-CZ" sz="2100" dirty="0" smtClean="0"/>
              <a:t> ODS</a:t>
            </a:r>
          </a:p>
          <a:p>
            <a:r>
              <a:rPr lang="cs-CZ" sz="2100" b="1" dirty="0" smtClean="0"/>
              <a:t>TOP 09 </a:t>
            </a:r>
            <a:r>
              <a:rPr lang="cs-CZ" sz="2100" dirty="0" smtClean="0"/>
              <a:t>(2009) – </a:t>
            </a:r>
            <a:r>
              <a:rPr lang="cs-CZ" sz="2100" dirty="0" err="1" smtClean="0"/>
              <a:t>splinter</a:t>
            </a:r>
            <a:r>
              <a:rPr lang="cs-CZ" sz="2100" dirty="0" smtClean="0"/>
              <a:t> </a:t>
            </a:r>
            <a:r>
              <a:rPr lang="cs-CZ" sz="2100" dirty="0" err="1" smtClean="0"/>
              <a:t>from</a:t>
            </a:r>
            <a:r>
              <a:rPr lang="cs-CZ" sz="2100" dirty="0" smtClean="0"/>
              <a:t> KDU-ČSL, a </a:t>
            </a:r>
            <a:r>
              <a:rPr lang="cs-CZ" sz="2100" dirty="0" err="1" smtClean="0"/>
              <a:t>liberal</a:t>
            </a:r>
            <a:r>
              <a:rPr lang="cs-CZ" sz="2100" dirty="0" smtClean="0"/>
              <a:t>-</a:t>
            </a:r>
            <a:r>
              <a:rPr lang="cs-CZ" sz="2100" dirty="0" err="1" smtClean="0"/>
              <a:t>conservative</a:t>
            </a:r>
            <a:r>
              <a:rPr lang="cs-CZ" sz="2100" dirty="0" smtClean="0"/>
              <a:t> party</a:t>
            </a:r>
          </a:p>
          <a:p>
            <a:r>
              <a:rPr lang="cs-CZ" sz="2100" b="1" dirty="0" smtClean="0"/>
              <a:t>Public </a:t>
            </a:r>
            <a:r>
              <a:rPr lang="cs-CZ" sz="2100" b="1" dirty="0" err="1" smtClean="0"/>
              <a:t>Affairs</a:t>
            </a:r>
            <a:r>
              <a:rPr lang="cs-CZ" sz="2100" b="1" dirty="0" smtClean="0"/>
              <a:t> </a:t>
            </a:r>
            <a:r>
              <a:rPr lang="cs-CZ" sz="2100" dirty="0" smtClean="0"/>
              <a:t>(2002) – </a:t>
            </a:r>
            <a:r>
              <a:rPr lang="cs-CZ" sz="2100" dirty="0" err="1" smtClean="0"/>
              <a:t>an</a:t>
            </a:r>
            <a:r>
              <a:rPr lang="cs-CZ" sz="2100" dirty="0" smtClean="0"/>
              <a:t> „</a:t>
            </a:r>
            <a:r>
              <a:rPr lang="cs-CZ" sz="2100" dirty="0" err="1" smtClean="0"/>
              <a:t>exclusively</a:t>
            </a:r>
            <a:r>
              <a:rPr lang="cs-CZ" sz="2100" dirty="0" smtClean="0"/>
              <a:t> </a:t>
            </a:r>
            <a:r>
              <a:rPr lang="cs-CZ" sz="2100" dirty="0" err="1" smtClean="0"/>
              <a:t>populist</a:t>
            </a:r>
            <a:r>
              <a:rPr lang="cs-CZ" sz="2100" dirty="0" smtClean="0"/>
              <a:t>“ </a:t>
            </a:r>
            <a:r>
              <a:rPr lang="cs-CZ" sz="2100" dirty="0" err="1" smtClean="0"/>
              <a:t>political</a:t>
            </a:r>
            <a:r>
              <a:rPr lang="cs-CZ" sz="2100" dirty="0" smtClean="0"/>
              <a:t> party</a:t>
            </a: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Development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political</a:t>
            </a:r>
            <a:r>
              <a:rPr lang="cs-CZ" b="1" dirty="0" smtClean="0"/>
              <a:t> </a:t>
            </a:r>
            <a:r>
              <a:rPr lang="cs-CZ" b="1" dirty="0" err="1" smtClean="0"/>
              <a:t>parties</a:t>
            </a:r>
            <a:r>
              <a:rPr lang="cs-CZ" b="1" dirty="0" smtClean="0"/>
              <a:t> in a </a:t>
            </a:r>
            <a:r>
              <a:rPr lang="cs-CZ" b="1" dirty="0" err="1" smtClean="0"/>
              <a:t>nutshell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sz="2600" dirty="0" err="1" smtClean="0"/>
              <a:t>November</a:t>
            </a:r>
            <a:r>
              <a:rPr lang="cs-CZ" sz="2600" dirty="0" smtClean="0"/>
              <a:t> 1989 –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Civic</a:t>
            </a:r>
            <a:r>
              <a:rPr lang="cs-CZ" sz="2600" dirty="0" smtClean="0"/>
              <a:t> </a:t>
            </a:r>
            <a:r>
              <a:rPr lang="cs-CZ" sz="2600" dirty="0" err="1" smtClean="0"/>
              <a:t>Forum</a:t>
            </a:r>
            <a:r>
              <a:rPr lang="cs-CZ" sz="2600" dirty="0" smtClean="0"/>
              <a:t> </a:t>
            </a:r>
            <a:r>
              <a:rPr lang="cs-CZ" sz="2600" dirty="0" err="1" smtClean="0"/>
              <a:t>founded</a:t>
            </a:r>
            <a:r>
              <a:rPr lang="cs-CZ" sz="2600" dirty="0" smtClean="0"/>
              <a:t> (</a:t>
            </a:r>
            <a:r>
              <a:rPr lang="cs-CZ" sz="2600" dirty="0" err="1" smtClean="0"/>
              <a:t>together</a:t>
            </a:r>
            <a:r>
              <a:rPr lang="cs-CZ" sz="2600" dirty="0" smtClean="0"/>
              <a:t> </a:t>
            </a:r>
            <a:r>
              <a:rPr lang="cs-CZ" sz="2600" dirty="0" err="1" smtClean="0"/>
              <a:t>with</a:t>
            </a:r>
            <a:r>
              <a:rPr lang="cs-CZ" sz="2600" dirty="0" smtClean="0"/>
              <a:t> </a:t>
            </a:r>
            <a:r>
              <a:rPr lang="cs-CZ" sz="2600" dirty="0" err="1" smtClean="0"/>
              <a:t>other</a:t>
            </a:r>
            <a:r>
              <a:rPr lang="cs-CZ" sz="2600" dirty="0" smtClean="0"/>
              <a:t> </a:t>
            </a:r>
            <a:r>
              <a:rPr lang="cs-CZ" sz="2600" dirty="0" err="1" smtClean="0"/>
              <a:t>political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), </a:t>
            </a:r>
            <a:r>
              <a:rPr lang="cs-CZ" sz="2600" dirty="0" err="1" smtClean="0"/>
              <a:t>recognition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„</a:t>
            </a:r>
            <a:r>
              <a:rPr lang="cs-CZ" sz="2600" dirty="0" err="1" smtClean="0"/>
              <a:t>old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“ (KSČ, ČSL, ČSS)</a:t>
            </a:r>
          </a:p>
          <a:p>
            <a:r>
              <a:rPr lang="cs-CZ" sz="2600" dirty="0" smtClean="0"/>
              <a:t>1990 </a:t>
            </a:r>
            <a:r>
              <a:rPr lang="cs-CZ" sz="2600" dirty="0" err="1" smtClean="0"/>
              <a:t>election</a:t>
            </a:r>
            <a:r>
              <a:rPr lang="cs-CZ" sz="2600" dirty="0" smtClean="0"/>
              <a:t> – </a:t>
            </a:r>
            <a:r>
              <a:rPr lang="cs-CZ" sz="2600" dirty="0" err="1" smtClean="0"/>
              <a:t>victory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, </a:t>
            </a:r>
            <a:r>
              <a:rPr lang="cs-CZ" sz="2600" dirty="0" err="1" smtClean="0"/>
              <a:t>parl</a:t>
            </a:r>
            <a:r>
              <a:rPr lang="cs-CZ" sz="2600" dirty="0" smtClean="0"/>
              <a:t>. </a:t>
            </a:r>
            <a:r>
              <a:rPr lang="cs-CZ" sz="2600" dirty="0" err="1" smtClean="0"/>
              <a:t>representation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KDU(-ČSL), KSČ(M) </a:t>
            </a:r>
            <a:r>
              <a:rPr lang="cs-CZ" sz="2600" dirty="0" err="1" smtClean="0"/>
              <a:t>and</a:t>
            </a:r>
            <a:r>
              <a:rPr lang="cs-CZ" sz="2600" dirty="0" smtClean="0"/>
              <a:t> HSD-SMS</a:t>
            </a:r>
          </a:p>
          <a:p>
            <a:r>
              <a:rPr lang="cs-CZ" sz="2600" dirty="0" smtClean="0"/>
              <a:t>1991 – </a:t>
            </a:r>
            <a:r>
              <a:rPr lang="cs-CZ" sz="2600" dirty="0" err="1" smtClean="0"/>
              <a:t>breakup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and</a:t>
            </a:r>
            <a:r>
              <a:rPr lang="cs-CZ" sz="2600" dirty="0" smtClean="0"/>
              <a:t> emergence/</a:t>
            </a:r>
            <a:r>
              <a:rPr lang="cs-CZ" sz="2600" dirty="0" err="1" smtClean="0"/>
              <a:t>independence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ODS, ODA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other</a:t>
            </a:r>
            <a:r>
              <a:rPr lang="cs-CZ" sz="2600" dirty="0" smtClean="0"/>
              <a:t> </a:t>
            </a:r>
            <a:r>
              <a:rPr lang="cs-CZ" sz="2600" dirty="0" err="1" smtClean="0"/>
              <a:t>small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endParaRPr lang="cs-CZ" sz="2600" dirty="0" smtClean="0"/>
          </a:p>
          <a:p>
            <a:r>
              <a:rPr lang="cs-CZ" sz="2600" dirty="0" smtClean="0"/>
              <a:t>1992 </a:t>
            </a:r>
            <a:r>
              <a:rPr lang="cs-CZ" sz="2600" dirty="0" err="1" smtClean="0"/>
              <a:t>election</a:t>
            </a:r>
            <a:r>
              <a:rPr lang="cs-CZ" sz="2600" dirty="0" smtClean="0"/>
              <a:t> </a:t>
            </a:r>
            <a:r>
              <a:rPr lang="cs-CZ" sz="2600" dirty="0" err="1" smtClean="0"/>
              <a:t>won</a:t>
            </a:r>
            <a:r>
              <a:rPr lang="cs-CZ" sz="2600" dirty="0" smtClean="0"/>
              <a:t> by ODS-KDS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formation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centre-</a:t>
            </a:r>
            <a:r>
              <a:rPr lang="cs-CZ" sz="2600" dirty="0" err="1" smtClean="0"/>
              <a:t>right</a:t>
            </a:r>
            <a:r>
              <a:rPr lang="cs-CZ" sz="2600" dirty="0" smtClean="0"/>
              <a:t> </a:t>
            </a:r>
            <a:r>
              <a:rPr lang="cs-CZ" sz="2600" dirty="0" err="1" smtClean="0"/>
              <a:t>cabinet</a:t>
            </a:r>
            <a:r>
              <a:rPr lang="cs-CZ" sz="2600" dirty="0" smtClean="0"/>
              <a:t> (V. Klaus)</a:t>
            </a:r>
          </a:p>
          <a:p>
            <a:pPr lvl="1"/>
            <a:r>
              <a:rPr lang="cs-CZ" sz="2600" dirty="0" err="1" smtClean="0"/>
              <a:t>Fragmentation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parliament</a:t>
            </a:r>
            <a:r>
              <a:rPr lang="cs-CZ" sz="2600" dirty="0" smtClean="0"/>
              <a:t> (LSU, HSD-SMS, ČSSD, SPR-RSČ, KSČ)</a:t>
            </a:r>
          </a:p>
          <a:p>
            <a:r>
              <a:rPr lang="cs-CZ" sz="2600" dirty="0" smtClean="0"/>
              <a:t>1996 –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electoral</a:t>
            </a:r>
            <a:r>
              <a:rPr lang="cs-CZ" sz="2600" dirty="0" smtClean="0"/>
              <a:t> </a:t>
            </a:r>
            <a:r>
              <a:rPr lang="cs-CZ" sz="2600" dirty="0" err="1" smtClean="0"/>
              <a:t>success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ČSSD; </a:t>
            </a:r>
            <a:r>
              <a:rPr lang="cs-CZ" sz="2600" dirty="0" err="1" smtClean="0"/>
              <a:t>formation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centre-</a:t>
            </a:r>
            <a:r>
              <a:rPr lang="cs-CZ" sz="2600" dirty="0" err="1" smtClean="0"/>
              <a:t>right</a:t>
            </a:r>
            <a:r>
              <a:rPr lang="cs-CZ" sz="2600" dirty="0" smtClean="0"/>
              <a:t> minority </a:t>
            </a:r>
            <a:r>
              <a:rPr lang="cs-CZ" sz="2600" dirty="0" err="1" smtClean="0"/>
              <a:t>cabinet</a:t>
            </a:r>
            <a:r>
              <a:rPr lang="cs-CZ" sz="2600" dirty="0" smtClean="0"/>
              <a:t> (V. Klaus)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a </a:t>
            </a:r>
            <a:r>
              <a:rPr lang="cs-CZ" dirty="0" err="1" smtClean="0"/>
              <a:t>nutshell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1997/8 – </a:t>
            </a:r>
            <a:r>
              <a:rPr lang="cs-CZ" dirty="0" err="1" smtClean="0"/>
              <a:t>splitting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ODS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emergence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Union (US)</a:t>
            </a:r>
          </a:p>
          <a:p>
            <a:r>
              <a:rPr lang="cs-CZ" dirty="0" smtClean="0"/>
              <a:t>1998-2002: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, „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 (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)</a:t>
            </a:r>
          </a:p>
          <a:p>
            <a:r>
              <a:rPr lang="cs-CZ" dirty="0" smtClean="0"/>
              <a:t>2002-2006: </a:t>
            </a:r>
            <a:r>
              <a:rPr lang="cs-CZ" dirty="0" err="1" smtClean="0"/>
              <a:t>left</a:t>
            </a:r>
            <a:r>
              <a:rPr lang="cs-CZ" dirty="0" smtClean="0"/>
              <a:t>-centre </a:t>
            </a:r>
            <a:r>
              <a:rPr lang="cs-CZ" dirty="0" err="1" smtClean="0"/>
              <a:t>cabinets</a:t>
            </a:r>
            <a:r>
              <a:rPr lang="cs-CZ" dirty="0" smtClean="0"/>
              <a:t> (ČSSD, KDU-ČSL, US-DEU)</a:t>
            </a:r>
          </a:p>
          <a:p>
            <a:r>
              <a:rPr lang="cs-CZ" dirty="0" smtClean="0"/>
              <a:t>2006 –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dissapearence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US-DEU, </a:t>
            </a:r>
            <a:r>
              <a:rPr lang="cs-CZ" dirty="0" err="1" smtClean="0"/>
              <a:t>entry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Green Party (SZ), centre-</a:t>
            </a:r>
            <a:r>
              <a:rPr lang="cs-CZ" dirty="0" err="1" smtClean="0"/>
              <a:t>right</a:t>
            </a:r>
            <a:r>
              <a:rPr lang="cs-CZ" dirty="0" smtClean="0"/>
              <a:t>-green </a:t>
            </a:r>
            <a:r>
              <a:rPr lang="cs-CZ" dirty="0" err="1" smtClean="0"/>
              <a:t>cabinet</a:t>
            </a:r>
            <a:endParaRPr lang="cs-CZ" dirty="0" smtClean="0"/>
          </a:p>
          <a:p>
            <a:r>
              <a:rPr lang="cs-CZ" dirty="0" smtClean="0"/>
              <a:t>2009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r>
              <a:rPr lang="cs-CZ" dirty="0" smtClean="0"/>
              <a:t>  (a </a:t>
            </a:r>
            <a:r>
              <a:rPr lang="cs-CZ" dirty="0" err="1" smtClean="0"/>
              <a:t>caretaker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2010)</a:t>
            </a:r>
          </a:p>
          <a:p>
            <a:r>
              <a:rPr lang="cs-CZ" dirty="0" smtClean="0"/>
              <a:t>2010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(quasi-)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TOP 09 </a:t>
            </a:r>
            <a:r>
              <a:rPr lang="cs-CZ" dirty="0" err="1" smtClean="0"/>
              <a:t>and</a:t>
            </a:r>
            <a:r>
              <a:rPr lang="cs-CZ" dirty="0" smtClean="0"/>
              <a:t> Public </a:t>
            </a:r>
            <a:r>
              <a:rPr lang="cs-CZ" dirty="0" err="1" smtClean="0"/>
              <a:t>Affairs</a:t>
            </a:r>
            <a:r>
              <a:rPr lang="cs-CZ" dirty="0" smtClean="0"/>
              <a:t> (VV), </a:t>
            </a:r>
            <a:r>
              <a:rPr lang="cs-CZ" dirty="0" err="1" smtClean="0"/>
              <a:t>weakening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major </a:t>
            </a:r>
            <a:r>
              <a:rPr lang="cs-CZ" dirty="0" err="1" smtClean="0"/>
              <a:t>parties</a:t>
            </a:r>
            <a:r>
              <a:rPr lang="cs-CZ" dirty="0" smtClean="0"/>
              <a:t>,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departure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SZ </a:t>
            </a:r>
            <a:r>
              <a:rPr lang="cs-CZ" dirty="0" err="1" smtClean="0"/>
              <a:t>and</a:t>
            </a:r>
            <a:r>
              <a:rPr lang="cs-CZ" dirty="0" smtClean="0"/>
              <a:t> KDU-ČSL, centre-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1800" dirty="0" err="1" smtClean="0">
                <a:solidFill>
                  <a:schemeClr val="tx1"/>
                </a:solidFill>
              </a:rPr>
              <a:t>Electoral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results</a:t>
            </a:r>
            <a:r>
              <a:rPr lang="cs-CZ" sz="1800" dirty="0" smtClean="0">
                <a:solidFill>
                  <a:schemeClr val="tx1"/>
                </a:solidFill>
              </a:rPr>
              <a:t> (1990-2010, </a:t>
            </a:r>
            <a:r>
              <a:rPr lang="cs-CZ" sz="1800" dirty="0" err="1" smtClean="0">
                <a:solidFill>
                  <a:schemeClr val="tx1"/>
                </a:solidFill>
              </a:rPr>
              <a:t>number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of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seats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  <a:endParaRPr lang="cs-CZ" sz="18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4237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bdélník 11"/>
          <p:cNvSpPr/>
          <p:nvPr/>
        </p:nvSpPr>
        <p:spPr>
          <a:xfrm>
            <a:off x="1835696" y="350100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771800" y="278092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835696" y="2420888"/>
            <a:ext cx="684076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771800" y="314096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5949280"/>
            <a:ext cx="6133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Data </a:t>
            </a:r>
            <a:r>
              <a:rPr lang="cs-CZ" dirty="0" err="1" smtClean="0"/>
              <a:t>source</a:t>
            </a:r>
            <a:r>
              <a:rPr lang="cs-CZ" dirty="0" smtClean="0"/>
              <a:t>: volby.</a:t>
            </a:r>
            <a:r>
              <a:rPr lang="cs-CZ" dirty="0" err="1" smtClean="0"/>
              <a:t>cz</a:t>
            </a:r>
            <a:r>
              <a:rPr lang="cs-CZ" dirty="0" smtClean="0"/>
              <a:t>, *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882</Words>
  <Application>Microsoft Office PowerPoint</Application>
  <PresentationFormat>Předvádění na obrazovce (4:3)</PresentationFormat>
  <Paragraphs>70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Political parties and party system</vt:lpstr>
      <vt:lpstr>Two main goals</vt:lpstr>
      <vt:lpstr>Structure of the presentation</vt:lpstr>
      <vt:lpstr>Who are they? Political parties in the Czech Republic</vt:lpstr>
      <vt:lpstr>Who are they? Political parties in the Czech Republic</vt:lpstr>
      <vt:lpstr>Development of political parties in a nutshell</vt:lpstr>
      <vt:lpstr>Development of political parties in a nutshell</vt:lpstr>
      <vt:lpstr>Electoral results (1990-2010, number of seats)</vt:lpstr>
      <vt:lpstr>Prezentace aplikace PowerPoint</vt:lpstr>
      <vt:lpstr>Volatility and the success of new political parties</vt:lpstr>
      <vt:lpstr>Parliamentary party replacement</vt:lpstr>
      <vt:lpstr>Party system stability in CZE – a systemic approach</vt:lpstr>
      <vt:lpstr>Cabinets formation and patterns of party competition in the Czech Republic</vt:lpstr>
      <vt:lpstr>Conclusion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stability to uncertainty: The party system dynamics in the Czech Republic</dc:title>
  <dc:creator>havlik</dc:creator>
  <cp:lastModifiedBy>Vlastimil Havlík</cp:lastModifiedBy>
  <cp:revision>76</cp:revision>
  <dcterms:created xsi:type="dcterms:W3CDTF">2013-03-11T17:49:43Z</dcterms:created>
  <dcterms:modified xsi:type="dcterms:W3CDTF">2017-03-27T12:41:28Z</dcterms:modified>
</cp:coreProperties>
</file>