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63" r:id="rId3"/>
    <p:sldId id="257" r:id="rId4"/>
    <p:sldId id="266" r:id="rId5"/>
    <p:sldId id="267" r:id="rId6"/>
    <p:sldId id="262" r:id="rId7"/>
    <p:sldId id="264" r:id="rId8"/>
    <p:sldId id="274" r:id="rId9"/>
    <p:sldId id="260" r:id="rId10"/>
    <p:sldId id="261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F1158-3B6C-46C8-810F-849DF1AC2C78}" type="datetimeFigureOut">
              <a:rPr lang="cs-CZ" smtClean="0"/>
              <a:t>27.3.2017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A0BB0-4BA3-4516-918C-A5AF7515CC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28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9A0BB0-4BA3-4516-918C-A5AF7515CC4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146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F481-A7FD-40A3-8039-4034E0ACD1AF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5C69-178D-43BC-B13C-43E160293F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96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F481-A7FD-40A3-8039-4034E0ACD1AF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5C69-178D-43BC-B13C-43E160293F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85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F481-A7FD-40A3-8039-4034E0ACD1AF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5C69-178D-43BC-B13C-43E160293F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20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F481-A7FD-40A3-8039-4034E0ACD1AF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5C69-178D-43BC-B13C-43E160293F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1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F481-A7FD-40A3-8039-4034E0ACD1AF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5C69-178D-43BC-B13C-43E160293F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76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F481-A7FD-40A3-8039-4034E0ACD1AF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5C69-178D-43BC-B13C-43E160293F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150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F481-A7FD-40A3-8039-4034E0ACD1AF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5C69-178D-43BC-B13C-43E160293F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77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F481-A7FD-40A3-8039-4034E0ACD1AF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5C69-178D-43BC-B13C-43E160293F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0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F481-A7FD-40A3-8039-4034E0ACD1AF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5C69-178D-43BC-B13C-43E160293F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63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F481-A7FD-40A3-8039-4034E0ACD1AF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5C69-178D-43BC-B13C-43E160293F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99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F481-A7FD-40A3-8039-4034E0ACD1AF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D5C69-178D-43BC-B13C-43E160293F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351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DF481-A7FD-40A3-8039-4034E0ACD1AF}" type="datetimeFigureOut">
              <a:rPr lang="cs-CZ" smtClean="0"/>
              <a:pPr/>
              <a:t>27.3.2017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5C69-178D-43BC-B13C-43E160293F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382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1196752"/>
            <a:ext cx="7324328" cy="1894362"/>
          </a:xfrm>
        </p:spPr>
        <p:txBody>
          <a:bodyPr>
            <a:normAutofit/>
          </a:bodyPr>
          <a:lstStyle/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and party </a:t>
            </a:r>
            <a:r>
              <a:rPr lang="cs-CZ" dirty="0" err="1" smtClean="0"/>
              <a:t>system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4149080"/>
            <a:ext cx="5184576" cy="1991072"/>
          </a:xfrm>
        </p:spPr>
        <p:txBody>
          <a:bodyPr>
            <a:normAutofit/>
          </a:bodyPr>
          <a:lstStyle/>
          <a:p>
            <a:pPr algn="ctr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Volatility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01416"/>
            <a:ext cx="856895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Parliamentary</a:t>
            </a:r>
            <a:r>
              <a:rPr lang="cs-CZ" dirty="0" smtClean="0"/>
              <a:t> party </a:t>
            </a:r>
            <a:r>
              <a:rPr lang="cs-CZ" dirty="0" err="1" smtClean="0"/>
              <a:t>replacement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805994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Party </a:t>
            </a:r>
            <a:r>
              <a:rPr lang="cs-CZ" dirty="0" err="1" smtClean="0"/>
              <a:t>system</a:t>
            </a:r>
            <a:r>
              <a:rPr lang="cs-CZ" dirty="0" smtClean="0"/>
              <a:t> stability in CZE – a </a:t>
            </a:r>
            <a:r>
              <a:rPr lang="cs-CZ" dirty="0" err="1" smtClean="0"/>
              <a:t>systemic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„</a:t>
            </a:r>
            <a:r>
              <a:rPr lang="en-US" i="1" dirty="0" smtClean="0"/>
              <a:t>the system of interactions </a:t>
            </a:r>
            <a:r>
              <a:rPr lang="en-US" dirty="0" smtClean="0"/>
              <a:t>resulting from inter-party competition“ (</a:t>
            </a:r>
            <a:r>
              <a:rPr lang="en-US" dirty="0" err="1" smtClean="0"/>
              <a:t>Sartori</a:t>
            </a:r>
            <a:r>
              <a:rPr lang="en-US" dirty="0" smtClean="0"/>
              <a:t> 1976)</a:t>
            </a:r>
            <a:endParaRPr lang="cs-CZ" dirty="0" smtClean="0"/>
          </a:p>
          <a:p>
            <a:r>
              <a:rPr lang="cs-CZ" dirty="0" smtClean="0"/>
              <a:t>A party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</a:t>
            </a:r>
            <a:r>
              <a:rPr lang="cs-CZ" dirty="0" err="1" smtClean="0"/>
              <a:t>occurs</a:t>
            </a:r>
            <a:r>
              <a:rPr lang="cs-CZ" dirty="0" smtClean="0"/>
              <a:t> „</a:t>
            </a:r>
            <a:r>
              <a:rPr lang="en-US" i="1" dirty="0" smtClean="0"/>
              <a:t>when a party system is transformed from one class or type of party system into another“ </a:t>
            </a:r>
            <a:r>
              <a:rPr lang="en-US" dirty="0" smtClean="0"/>
              <a:t>(</a:t>
            </a:r>
            <a:r>
              <a:rPr lang="en-US" dirty="0" err="1" smtClean="0"/>
              <a:t>Mair</a:t>
            </a:r>
            <a:r>
              <a:rPr lang="en-US" dirty="0" smtClean="0"/>
              <a:t> 1997: 51-52)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stable</a:t>
            </a:r>
            <a:r>
              <a:rPr lang="cs-CZ" dirty="0" smtClean="0"/>
              <a:t> party </a:t>
            </a:r>
            <a:r>
              <a:rPr lang="cs-CZ" dirty="0" err="1" smtClean="0"/>
              <a:t>system</a:t>
            </a:r>
            <a:r>
              <a:rPr lang="cs-CZ" dirty="0" smtClean="0"/>
              <a:t> = </a:t>
            </a:r>
            <a:r>
              <a:rPr lang="cs-CZ" dirty="0" err="1" smtClean="0"/>
              <a:t>stable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predictable</a:t>
            </a:r>
            <a:r>
              <a:rPr lang="cs-CZ" dirty="0" smtClean="0"/>
              <a:t> </a:t>
            </a:r>
            <a:r>
              <a:rPr lang="cs-CZ" i="1" dirty="0" err="1" smtClean="0"/>
              <a:t>patterns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party </a:t>
            </a:r>
            <a:r>
              <a:rPr lang="cs-CZ" dirty="0" err="1" smtClean="0"/>
              <a:t>competition</a:t>
            </a:r>
            <a:endParaRPr lang="cs-CZ" dirty="0" smtClean="0"/>
          </a:p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measure</a:t>
            </a:r>
            <a:r>
              <a:rPr lang="cs-CZ" dirty="0" smtClean="0"/>
              <a:t> these </a:t>
            </a:r>
            <a:r>
              <a:rPr lang="cs-CZ" dirty="0" err="1" smtClean="0"/>
              <a:t>patterns</a:t>
            </a:r>
            <a:r>
              <a:rPr lang="cs-CZ" dirty="0" smtClean="0"/>
              <a:t>?</a:t>
            </a:r>
          </a:p>
          <a:p>
            <a:r>
              <a:rPr lang="cs-CZ" dirty="0" err="1" smtClean="0"/>
              <a:t>Cabinets</a:t>
            </a:r>
            <a:r>
              <a:rPr lang="cs-CZ" dirty="0" smtClean="0"/>
              <a:t> </a:t>
            </a:r>
            <a:r>
              <a:rPr lang="cs-CZ" dirty="0" err="1" smtClean="0"/>
              <a:t>composition</a:t>
            </a:r>
            <a:r>
              <a:rPr lang="cs-CZ" dirty="0" smtClean="0"/>
              <a:t>? Polarity? </a:t>
            </a:r>
            <a:r>
              <a:rPr lang="cs-CZ" dirty="0" err="1" smtClean="0"/>
              <a:t>Polarization</a:t>
            </a:r>
            <a:r>
              <a:rPr lang="cs-CZ" dirty="0" smtClean="0"/>
              <a:t>?</a:t>
            </a:r>
            <a:r>
              <a:rPr lang="en-US" dirty="0" smtClean="0"/>
              <a:t>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err="1" smtClean="0"/>
              <a:t>Cabinets</a:t>
            </a:r>
            <a:r>
              <a:rPr lang="cs-CZ" dirty="0" smtClean="0"/>
              <a:t> </a:t>
            </a:r>
            <a:r>
              <a:rPr lang="cs-CZ" dirty="0" err="1" smtClean="0"/>
              <a:t>formation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patterns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party </a:t>
            </a:r>
            <a:r>
              <a:rPr lang="cs-CZ" dirty="0" err="1" smtClean="0"/>
              <a:t>competition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cs-CZ" dirty="0" err="1" smtClean="0"/>
              <a:t>Since</a:t>
            </a:r>
            <a:r>
              <a:rPr lang="cs-CZ" dirty="0" smtClean="0"/>
              <a:t> 1998 – </a:t>
            </a:r>
            <a:r>
              <a:rPr lang="cs-CZ" dirty="0" err="1" smtClean="0"/>
              <a:t>the</a:t>
            </a:r>
            <a:r>
              <a:rPr lang="cs-CZ" dirty="0" smtClean="0"/>
              <a:t> absence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clear</a:t>
            </a:r>
            <a:r>
              <a:rPr lang="cs-CZ" dirty="0" smtClean="0"/>
              <a:t>, </a:t>
            </a:r>
            <a:r>
              <a:rPr lang="cs-CZ" dirty="0" err="1" smtClean="0"/>
              <a:t>predictable</a:t>
            </a:r>
            <a:r>
              <a:rPr lang="cs-CZ" dirty="0" smtClean="0"/>
              <a:t> </a:t>
            </a:r>
            <a:r>
              <a:rPr lang="cs-CZ" dirty="0" err="1" smtClean="0"/>
              <a:t>government</a:t>
            </a:r>
            <a:r>
              <a:rPr lang="cs-CZ" dirty="0" smtClean="0"/>
              <a:t> </a:t>
            </a:r>
            <a:r>
              <a:rPr lang="cs-CZ" dirty="0" err="1" smtClean="0"/>
              <a:t>alternatives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KSČM – </a:t>
            </a:r>
            <a:r>
              <a:rPr lang="cs-CZ" dirty="0" err="1" smtClean="0"/>
              <a:t>very</a:t>
            </a:r>
            <a:r>
              <a:rPr lang="cs-CZ" dirty="0" smtClean="0"/>
              <a:t> limited </a:t>
            </a:r>
            <a:r>
              <a:rPr lang="cs-CZ" dirty="0" err="1" smtClean="0"/>
              <a:t>coalition</a:t>
            </a:r>
            <a:r>
              <a:rPr lang="cs-CZ" dirty="0" smtClean="0"/>
              <a:t> </a:t>
            </a:r>
            <a:r>
              <a:rPr lang="cs-CZ" dirty="0" err="1" smtClean="0"/>
              <a:t>potential</a:t>
            </a:r>
            <a:r>
              <a:rPr lang="cs-CZ" dirty="0" smtClean="0"/>
              <a:t>, </a:t>
            </a:r>
            <a:r>
              <a:rPr lang="cs-CZ" dirty="0" err="1" smtClean="0"/>
              <a:t>unprobable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not </a:t>
            </a:r>
            <a:r>
              <a:rPr lang="cs-CZ" dirty="0" err="1" smtClean="0"/>
              <a:t>impossible</a:t>
            </a:r>
            <a:r>
              <a:rPr lang="cs-CZ" dirty="0" smtClean="0"/>
              <a:t> </a:t>
            </a:r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, </a:t>
            </a:r>
            <a:r>
              <a:rPr lang="cs-CZ" dirty="0" err="1" smtClean="0"/>
              <a:t>determinates</a:t>
            </a:r>
            <a:r>
              <a:rPr lang="cs-CZ" dirty="0" smtClean="0"/>
              <a:t> </a:t>
            </a:r>
            <a:r>
              <a:rPr lang="cs-CZ" dirty="0" err="1" smtClean="0"/>
              <a:t>interactions</a:t>
            </a:r>
            <a:r>
              <a:rPr lang="cs-CZ" dirty="0" smtClean="0"/>
              <a:t> </a:t>
            </a:r>
            <a:r>
              <a:rPr lang="cs-CZ" dirty="0" err="1" smtClean="0"/>
              <a:t>among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rest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endParaRPr lang="cs-CZ" dirty="0" smtClean="0"/>
          </a:p>
          <a:p>
            <a:r>
              <a:rPr lang="cs-CZ" dirty="0" err="1" smtClean="0"/>
              <a:t>Pivotal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KDU-ČSL (</a:t>
            </a:r>
            <a:r>
              <a:rPr lang="cs-CZ" dirty="0" err="1" smtClean="0"/>
              <a:t>participation</a:t>
            </a:r>
            <a:r>
              <a:rPr lang="cs-CZ" dirty="0" smtClean="0"/>
              <a:t> in </a:t>
            </a:r>
            <a:r>
              <a:rPr lang="cs-CZ" dirty="0" err="1" smtClean="0"/>
              <a:t>both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-centre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left</a:t>
            </a:r>
            <a:r>
              <a:rPr lang="cs-CZ" dirty="0" smtClean="0"/>
              <a:t>-centre </a:t>
            </a:r>
            <a:r>
              <a:rPr lang="cs-CZ" dirty="0" err="1" smtClean="0"/>
              <a:t>cabinets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Opposition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“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2006 </a:t>
            </a:r>
            <a:r>
              <a:rPr lang="cs-CZ" dirty="0" err="1" smtClean="0"/>
              <a:t>elections</a:t>
            </a:r>
            <a:r>
              <a:rPr lang="cs-CZ" dirty="0" smtClean="0"/>
              <a:t> </a:t>
            </a:r>
            <a:r>
              <a:rPr lang="cs-CZ" dirty="0" err="1" smtClean="0"/>
              <a:t>bargaining</a:t>
            </a:r>
            <a:r>
              <a:rPr lang="cs-CZ" dirty="0" smtClean="0"/>
              <a:t> – (</a:t>
            </a:r>
            <a:r>
              <a:rPr lang="cs-CZ" dirty="0" err="1" smtClean="0"/>
              <a:t>possible</a:t>
            </a:r>
            <a:r>
              <a:rPr lang="cs-CZ" dirty="0" smtClean="0"/>
              <a:t>) </a:t>
            </a:r>
            <a:r>
              <a:rPr lang="cs-CZ" dirty="0" err="1" smtClean="0"/>
              <a:t>cooperation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major rival </a:t>
            </a:r>
            <a:r>
              <a:rPr lang="cs-CZ" dirty="0" err="1" smtClean="0"/>
              <a:t>parties</a:t>
            </a:r>
            <a:endParaRPr lang="cs-CZ" dirty="0" smtClean="0"/>
          </a:p>
          <a:p>
            <a:r>
              <a:rPr lang="cs-CZ" dirty="0" err="1" smtClean="0"/>
              <a:t>Uncertainty</a:t>
            </a:r>
            <a:r>
              <a:rPr lang="cs-CZ" dirty="0" smtClean="0"/>
              <a:t> </a:t>
            </a:r>
            <a:r>
              <a:rPr lang="cs-CZ" dirty="0" err="1" smtClean="0"/>
              <a:t>related</a:t>
            </a:r>
            <a:r>
              <a:rPr lang="cs-CZ" dirty="0" smtClean="0"/>
              <a:t> to (quasi)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– SZ (2006) </a:t>
            </a:r>
            <a:r>
              <a:rPr lang="cs-CZ" dirty="0" err="1" smtClean="0"/>
              <a:t>and</a:t>
            </a:r>
            <a:r>
              <a:rPr lang="cs-CZ" dirty="0" smtClean="0"/>
              <a:t> VV (2010) – presence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 </a:t>
            </a:r>
            <a:r>
              <a:rPr lang="cs-CZ" dirty="0" err="1" smtClean="0"/>
              <a:t>contributes</a:t>
            </a:r>
            <a:r>
              <a:rPr lang="cs-CZ" dirty="0" smtClean="0"/>
              <a:t> to </a:t>
            </a:r>
            <a:r>
              <a:rPr lang="cs-CZ" dirty="0" err="1" smtClean="0"/>
              <a:t>uncertainty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unpredictability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patterns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competition</a:t>
            </a:r>
            <a:endParaRPr lang="cs-CZ" dirty="0" smtClean="0"/>
          </a:p>
          <a:p>
            <a:r>
              <a:rPr lang="cs-CZ" dirty="0" smtClean="0"/>
              <a:t>Variability </a:t>
            </a:r>
            <a:r>
              <a:rPr lang="cs-CZ" dirty="0" err="1" smtClean="0"/>
              <a:t>of</a:t>
            </a:r>
            <a:r>
              <a:rPr lang="cs-CZ" dirty="0" smtClean="0"/>
              <a:t> (</a:t>
            </a:r>
            <a:r>
              <a:rPr lang="cs-CZ" dirty="0" err="1" smtClean="0"/>
              <a:t>possible</a:t>
            </a:r>
            <a:r>
              <a:rPr lang="cs-CZ" dirty="0" smtClean="0"/>
              <a:t>) 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coalition</a:t>
            </a:r>
            <a:r>
              <a:rPr lang="cs-CZ" dirty="0" smtClean="0"/>
              <a:t> </a:t>
            </a:r>
            <a:r>
              <a:rPr lang="cs-CZ" dirty="0" err="1" smtClean="0"/>
              <a:t>options</a:t>
            </a:r>
            <a:r>
              <a:rPr lang="cs-CZ" dirty="0" smtClean="0"/>
              <a:t> - </a:t>
            </a:r>
            <a:r>
              <a:rPr lang="cs-CZ" dirty="0" err="1" smtClean="0"/>
              <a:t>instability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party </a:t>
            </a:r>
            <a:r>
              <a:rPr lang="cs-CZ" dirty="0" err="1" smtClean="0"/>
              <a:t>system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Stable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and </a:t>
            </a:r>
            <a:r>
              <a:rPr lang="cs-CZ" dirty="0" err="1" smtClean="0"/>
              <a:t>unstable</a:t>
            </a:r>
            <a:r>
              <a:rPr lang="cs-CZ" dirty="0" smtClean="0"/>
              <a:t> party </a:t>
            </a:r>
            <a:r>
              <a:rPr lang="cs-CZ" dirty="0" err="1" smtClean="0"/>
              <a:t>system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Czech Republic – </a:t>
            </a:r>
            <a:r>
              <a:rPr lang="cs-CZ" dirty="0" err="1" smtClean="0"/>
              <a:t>necessary</a:t>
            </a:r>
            <a:r>
              <a:rPr lang="cs-CZ" dirty="0" smtClean="0"/>
              <a:t> to </a:t>
            </a:r>
            <a:r>
              <a:rPr lang="cs-CZ" dirty="0" err="1" smtClean="0"/>
              <a:t>distinguish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stability and party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  <a:r>
              <a:rPr lang="cs-CZ" dirty="0" smtClean="0"/>
              <a:t>stability</a:t>
            </a:r>
          </a:p>
          <a:p>
            <a:r>
              <a:rPr lang="cs-CZ" dirty="0" err="1" smtClean="0"/>
              <a:t>Unstable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</a:t>
            </a:r>
            <a:r>
              <a:rPr lang="cs-CZ" dirty="0" err="1" smtClean="0"/>
              <a:t>due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recent</a:t>
            </a:r>
            <a:r>
              <a:rPr lang="cs-CZ" dirty="0" smtClean="0"/>
              <a:t> </a:t>
            </a:r>
            <a:r>
              <a:rPr lang="cs-CZ" dirty="0" err="1" smtClean="0"/>
              <a:t>electoral</a:t>
            </a:r>
            <a:r>
              <a:rPr lang="cs-CZ" dirty="0" smtClean="0"/>
              <a:t> </a:t>
            </a:r>
            <a:r>
              <a:rPr lang="cs-CZ" dirty="0" err="1" smtClean="0"/>
              <a:t>earthquakes</a:t>
            </a:r>
            <a:endParaRPr lang="cs-CZ" dirty="0" smtClean="0"/>
          </a:p>
          <a:p>
            <a:r>
              <a:rPr lang="cs-CZ" dirty="0" smtClean="0"/>
              <a:t>Dominant </a:t>
            </a:r>
            <a:r>
              <a:rPr lang="cs-CZ" dirty="0" err="1" smtClean="0"/>
              <a:t>unidimensional</a:t>
            </a:r>
            <a:r>
              <a:rPr lang="cs-CZ" dirty="0" smtClean="0"/>
              <a:t> </a:t>
            </a:r>
            <a:r>
              <a:rPr lang="cs-CZ" dirty="0" err="1" smtClean="0"/>
              <a:t>competition</a:t>
            </a:r>
            <a:r>
              <a:rPr lang="cs-CZ" dirty="0" smtClean="0"/>
              <a:t> (</a:t>
            </a:r>
            <a:r>
              <a:rPr lang="cs-CZ" dirty="0" err="1" smtClean="0"/>
              <a:t>supplemented</a:t>
            </a:r>
            <a:r>
              <a:rPr lang="cs-CZ" dirty="0" smtClean="0"/>
              <a:t> by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relevant</a:t>
            </a:r>
            <a:r>
              <a:rPr lang="cs-CZ" dirty="0" smtClean="0"/>
              <a:t> </a:t>
            </a:r>
            <a:r>
              <a:rPr lang="cs-CZ" dirty="0" err="1" smtClean="0"/>
              <a:t>issues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Unstable</a:t>
            </a:r>
            <a:r>
              <a:rPr lang="cs-CZ" dirty="0" smtClean="0"/>
              <a:t> party </a:t>
            </a:r>
            <a:r>
              <a:rPr lang="cs-CZ" dirty="0" err="1" smtClean="0"/>
              <a:t>system</a:t>
            </a:r>
            <a:r>
              <a:rPr lang="cs-CZ" dirty="0" smtClean="0"/>
              <a:t> – </a:t>
            </a:r>
            <a:r>
              <a:rPr lang="cs-CZ" dirty="0" err="1" smtClean="0"/>
              <a:t>lack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well-established</a:t>
            </a:r>
            <a:r>
              <a:rPr lang="cs-CZ" dirty="0" smtClean="0"/>
              <a:t> </a:t>
            </a:r>
            <a:r>
              <a:rPr lang="cs-CZ" dirty="0" err="1" smtClean="0"/>
              <a:t>patterns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conflicts</a:t>
            </a:r>
            <a:r>
              <a:rPr lang="cs-CZ" dirty="0" smtClean="0"/>
              <a:t> and </a:t>
            </a:r>
            <a:r>
              <a:rPr lang="cs-CZ" dirty="0" err="1" smtClean="0"/>
              <a:t>cooperation</a:t>
            </a:r>
            <a:endParaRPr lang="cs-CZ" dirty="0" smtClean="0"/>
          </a:p>
          <a:p>
            <a:r>
              <a:rPr lang="cs-CZ" dirty="0" err="1" smtClean="0"/>
              <a:t>Roots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low</a:t>
            </a:r>
            <a:r>
              <a:rPr lang="cs-CZ" dirty="0" smtClean="0"/>
              <a:t> stability:</a:t>
            </a:r>
          </a:p>
          <a:p>
            <a:pPr lvl="1"/>
            <a:r>
              <a:rPr lang="cs-CZ" dirty="0" err="1" smtClean="0"/>
              <a:t>Character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(</a:t>
            </a:r>
            <a:r>
              <a:rPr lang="cs-CZ" dirty="0" err="1" smtClean="0"/>
              <a:t>mostly</a:t>
            </a:r>
            <a:r>
              <a:rPr lang="cs-CZ" dirty="0" smtClean="0"/>
              <a:t> top-</a:t>
            </a:r>
            <a:r>
              <a:rPr lang="cs-CZ" dirty="0" err="1" smtClean="0"/>
              <a:t>down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r>
              <a:rPr lang="cs-CZ" dirty="0" smtClean="0"/>
              <a:t>)</a:t>
            </a:r>
          </a:p>
          <a:p>
            <a:pPr lvl="1"/>
            <a:r>
              <a:rPr lang="cs-CZ" dirty="0" err="1" smtClean="0"/>
              <a:t>Atmosphere</a:t>
            </a:r>
            <a:r>
              <a:rPr lang="cs-CZ" dirty="0" smtClean="0"/>
              <a:t> in society</a:t>
            </a:r>
          </a:p>
          <a:p>
            <a:pPr lvl="1"/>
            <a:r>
              <a:rPr lang="cs-CZ" dirty="0" err="1" smtClean="0"/>
              <a:t>Economic</a:t>
            </a:r>
            <a:r>
              <a:rPr lang="cs-CZ" dirty="0" smtClean="0"/>
              <a:t> turbulence</a:t>
            </a:r>
          </a:p>
          <a:p>
            <a:pPr lvl="1"/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representation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goals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Produce</a:t>
            </a:r>
            <a:r>
              <a:rPr lang="cs-CZ" dirty="0" smtClean="0"/>
              <a:t> </a:t>
            </a:r>
            <a:r>
              <a:rPr lang="cs-CZ" dirty="0" smtClean="0"/>
              <a:t>a </a:t>
            </a:r>
            <a:r>
              <a:rPr lang="cs-CZ" dirty="0" err="1" smtClean="0"/>
              <a:t>narrative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Czech Party </a:t>
            </a:r>
            <a:r>
              <a:rPr lang="cs-CZ" dirty="0" err="1" smtClean="0"/>
              <a:t>system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Lessons</a:t>
            </a:r>
            <a:r>
              <a:rPr lang="cs-CZ" dirty="0" smtClean="0"/>
              <a:t> </a:t>
            </a:r>
            <a:r>
              <a:rPr lang="cs-CZ" dirty="0" err="1" smtClean="0"/>
              <a:t>learned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case? </a:t>
            </a:r>
            <a:r>
              <a:rPr lang="cs-CZ" dirty="0" err="1" smtClean="0"/>
              <a:t>What</a:t>
            </a:r>
            <a:r>
              <a:rPr lang="cs-CZ" dirty="0" smtClean="0"/>
              <a:t> has </a:t>
            </a:r>
            <a:r>
              <a:rPr lang="cs-CZ" dirty="0" err="1" smtClean="0"/>
              <a:t>been</a:t>
            </a:r>
            <a:r>
              <a:rPr lang="cs-CZ" dirty="0" smtClean="0"/>
              <a:t> </a:t>
            </a:r>
            <a:r>
              <a:rPr lang="cs-CZ" dirty="0" err="1" smtClean="0"/>
              <a:t>done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(</a:t>
            </a:r>
            <a:r>
              <a:rPr lang="cs-CZ" dirty="0" err="1" smtClean="0"/>
              <a:t>should</a:t>
            </a:r>
            <a:r>
              <a:rPr lang="cs-CZ" dirty="0" smtClean="0"/>
              <a:t>)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done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Structure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Let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introduce</a:t>
            </a:r>
            <a:r>
              <a:rPr lang="cs-CZ" dirty="0" smtClean="0"/>
              <a:t>…A </a:t>
            </a:r>
            <a:r>
              <a:rPr lang="cs-CZ" dirty="0" err="1" smtClean="0"/>
              <a:t>brief</a:t>
            </a:r>
            <a:r>
              <a:rPr lang="cs-CZ" dirty="0" smtClean="0"/>
              <a:t> </a:t>
            </a:r>
            <a:r>
              <a:rPr lang="cs-CZ" dirty="0" err="1" smtClean="0"/>
              <a:t>description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 smtClean="0"/>
              <a:t>evolution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party </a:t>
            </a:r>
            <a:r>
              <a:rPr lang="cs-CZ" dirty="0" err="1" smtClean="0"/>
              <a:t>system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 err="1" smtClean="0"/>
              <a:t>The</a:t>
            </a:r>
            <a:r>
              <a:rPr lang="cs-CZ" dirty="0" smtClean="0"/>
              <a:t> stability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party </a:t>
            </a:r>
            <a:r>
              <a:rPr lang="cs-CZ" dirty="0" err="1" smtClean="0"/>
              <a:t>system</a:t>
            </a:r>
            <a:r>
              <a:rPr lang="cs-CZ" dirty="0" smtClean="0"/>
              <a:t> I: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volatility</a:t>
            </a:r>
          </a:p>
          <a:p>
            <a:r>
              <a:rPr lang="cs-CZ" dirty="0" smtClean="0"/>
              <a:t>3.  </a:t>
            </a:r>
            <a:r>
              <a:rPr lang="cs-CZ" dirty="0" err="1" smtClean="0"/>
              <a:t>The</a:t>
            </a:r>
            <a:r>
              <a:rPr lang="cs-CZ" dirty="0" smtClean="0"/>
              <a:t> stability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party </a:t>
            </a:r>
            <a:r>
              <a:rPr lang="cs-CZ" dirty="0" err="1" smtClean="0"/>
              <a:t>system</a:t>
            </a:r>
            <a:r>
              <a:rPr lang="cs-CZ" dirty="0" smtClean="0"/>
              <a:t> II: A </a:t>
            </a:r>
            <a:r>
              <a:rPr lang="cs-CZ" dirty="0" err="1" smtClean="0"/>
              <a:t>systemic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endParaRPr lang="cs-CZ" dirty="0" smtClean="0"/>
          </a:p>
          <a:p>
            <a:r>
              <a:rPr lang="cs-CZ" dirty="0" smtClean="0"/>
              <a:t>4. Party </a:t>
            </a:r>
            <a:r>
              <a:rPr lang="cs-CZ" dirty="0" err="1" smtClean="0"/>
              <a:t>system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r>
              <a:rPr lang="cs-CZ" dirty="0" smtClean="0"/>
              <a:t>: </a:t>
            </a:r>
            <a:r>
              <a:rPr lang="cs-CZ" dirty="0" err="1" smtClean="0"/>
              <a:t>Problems</a:t>
            </a:r>
            <a:r>
              <a:rPr lang="cs-CZ" dirty="0" smtClean="0"/>
              <a:t>, </a:t>
            </a:r>
            <a:r>
              <a:rPr lang="cs-CZ" dirty="0" err="1" smtClean="0"/>
              <a:t>challenges</a:t>
            </a:r>
            <a:r>
              <a:rPr lang="cs-CZ" dirty="0" smtClean="0"/>
              <a:t>, </a:t>
            </a:r>
            <a:r>
              <a:rPr lang="cs-CZ" dirty="0" err="1" smtClean="0"/>
              <a:t>possibilities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Who</a:t>
            </a:r>
            <a:r>
              <a:rPr lang="cs-CZ" dirty="0" smtClean="0"/>
              <a:t> are </a:t>
            </a:r>
            <a:r>
              <a:rPr lang="cs-CZ" dirty="0" err="1" smtClean="0"/>
              <a:t>they</a:t>
            </a:r>
            <a:r>
              <a:rPr lang="cs-CZ" dirty="0" smtClean="0"/>
              <a:t>?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Civic</a:t>
            </a:r>
            <a:r>
              <a:rPr lang="cs-CZ" b="1" dirty="0" smtClean="0"/>
              <a:t> </a:t>
            </a:r>
            <a:r>
              <a:rPr lang="cs-CZ" b="1" dirty="0" err="1" smtClean="0"/>
              <a:t>Forum</a:t>
            </a:r>
            <a:r>
              <a:rPr lang="cs-CZ" b="1" dirty="0" smtClean="0"/>
              <a:t> </a:t>
            </a:r>
            <a:r>
              <a:rPr lang="cs-CZ" dirty="0" smtClean="0"/>
              <a:t>(OF, 1989) – </a:t>
            </a:r>
            <a:r>
              <a:rPr lang="cs-CZ" dirty="0" err="1" smtClean="0"/>
              <a:t>umbrella</a:t>
            </a:r>
            <a:r>
              <a:rPr lang="cs-CZ" dirty="0" smtClean="0"/>
              <a:t> </a:t>
            </a:r>
            <a:r>
              <a:rPr lang="cs-CZ" dirty="0" err="1" smtClean="0"/>
              <a:t>democratization</a:t>
            </a:r>
            <a:r>
              <a:rPr lang="cs-CZ" dirty="0" smtClean="0"/>
              <a:t> </a:t>
            </a:r>
            <a:r>
              <a:rPr lang="cs-CZ" dirty="0" err="1" smtClean="0"/>
              <a:t>movement</a:t>
            </a:r>
            <a:r>
              <a:rPr lang="cs-CZ" dirty="0" smtClean="0"/>
              <a:t>, </a:t>
            </a:r>
            <a:r>
              <a:rPr lang="cs-CZ" dirty="0" err="1" smtClean="0"/>
              <a:t>broke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 in 1991</a:t>
            </a:r>
          </a:p>
          <a:p>
            <a:r>
              <a:rPr lang="cs-CZ" b="1" dirty="0" err="1" smtClean="0"/>
              <a:t>Communist</a:t>
            </a:r>
            <a:r>
              <a:rPr lang="cs-CZ" b="1" dirty="0" smtClean="0"/>
              <a:t> Party </a:t>
            </a:r>
            <a:r>
              <a:rPr lang="cs-CZ" b="1" dirty="0" err="1" smtClean="0"/>
              <a:t>of</a:t>
            </a:r>
            <a:r>
              <a:rPr lang="cs-CZ" b="1" dirty="0" smtClean="0"/>
              <a:t> Bohemia </a:t>
            </a:r>
            <a:r>
              <a:rPr lang="cs-CZ" b="1" dirty="0" err="1" smtClean="0"/>
              <a:t>and</a:t>
            </a:r>
            <a:r>
              <a:rPr lang="cs-CZ" b="1" dirty="0" smtClean="0"/>
              <a:t> </a:t>
            </a:r>
            <a:r>
              <a:rPr lang="cs-CZ" b="1" dirty="0" err="1" smtClean="0"/>
              <a:t>Moravia</a:t>
            </a:r>
            <a:r>
              <a:rPr lang="cs-CZ" dirty="0" smtClean="0"/>
              <a:t> (KSČM, 1921) – </a:t>
            </a:r>
            <a:r>
              <a:rPr lang="cs-CZ" dirty="0" err="1" smtClean="0"/>
              <a:t>radical</a:t>
            </a:r>
            <a:r>
              <a:rPr lang="cs-CZ" dirty="0" smtClean="0"/>
              <a:t>-</a:t>
            </a:r>
            <a:r>
              <a:rPr lang="cs-CZ" dirty="0" err="1" smtClean="0"/>
              <a:t>left</a:t>
            </a:r>
            <a:r>
              <a:rPr lang="cs-CZ" dirty="0" smtClean="0"/>
              <a:t>,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untransformed</a:t>
            </a:r>
            <a:r>
              <a:rPr lang="cs-CZ" dirty="0" smtClean="0"/>
              <a:t> </a:t>
            </a:r>
            <a:r>
              <a:rPr lang="cs-CZ" dirty="0" err="1" smtClean="0"/>
              <a:t>communist</a:t>
            </a:r>
            <a:r>
              <a:rPr lang="cs-CZ" dirty="0" smtClean="0"/>
              <a:t> party</a:t>
            </a:r>
          </a:p>
          <a:p>
            <a:r>
              <a:rPr lang="cs-CZ" b="1" dirty="0" err="1" smtClean="0"/>
              <a:t>Czech</a:t>
            </a:r>
            <a:r>
              <a:rPr lang="cs-CZ" b="1" dirty="0" smtClean="0"/>
              <a:t> </a:t>
            </a:r>
            <a:r>
              <a:rPr lang="cs-CZ" b="1" dirty="0" err="1" smtClean="0"/>
              <a:t>Social</a:t>
            </a:r>
            <a:r>
              <a:rPr lang="cs-CZ" b="1" dirty="0" smtClean="0"/>
              <a:t> </a:t>
            </a:r>
            <a:r>
              <a:rPr lang="cs-CZ" b="1" dirty="0" err="1" smtClean="0"/>
              <a:t>Democratic</a:t>
            </a:r>
            <a:r>
              <a:rPr lang="cs-CZ" b="1" dirty="0" smtClean="0"/>
              <a:t> Party </a:t>
            </a:r>
            <a:r>
              <a:rPr lang="cs-CZ" dirty="0" smtClean="0"/>
              <a:t>(ČSSD, 1878) </a:t>
            </a:r>
            <a:r>
              <a:rPr lang="cs-CZ" smtClean="0"/>
              <a:t>– moderate</a:t>
            </a:r>
            <a:r>
              <a:rPr lang="cs-CZ" dirty="0" smtClean="0"/>
              <a:t> centre-</a:t>
            </a:r>
            <a:r>
              <a:rPr lang="cs-CZ" dirty="0" err="1" smtClean="0"/>
              <a:t>left</a:t>
            </a:r>
            <a:r>
              <a:rPr lang="cs-CZ" dirty="0" smtClean="0"/>
              <a:t> party</a:t>
            </a:r>
          </a:p>
          <a:p>
            <a:r>
              <a:rPr lang="cs-CZ" b="1" dirty="0" smtClean="0"/>
              <a:t>Christian </a:t>
            </a:r>
            <a:r>
              <a:rPr lang="cs-CZ" b="1" dirty="0" err="1" smtClean="0"/>
              <a:t>Democratic</a:t>
            </a:r>
            <a:r>
              <a:rPr lang="cs-CZ" b="1" dirty="0" smtClean="0"/>
              <a:t> Union – </a:t>
            </a:r>
            <a:r>
              <a:rPr lang="cs-CZ" b="1" dirty="0" err="1" smtClean="0"/>
              <a:t>Czechoslovak</a:t>
            </a:r>
            <a:r>
              <a:rPr lang="cs-CZ" b="1" dirty="0" smtClean="0"/>
              <a:t> </a:t>
            </a:r>
            <a:r>
              <a:rPr lang="cs-CZ" b="1" dirty="0" err="1" smtClean="0"/>
              <a:t>People</a:t>
            </a:r>
            <a:r>
              <a:rPr lang="en-US" b="1" dirty="0" smtClean="0"/>
              <a:t>`s </a:t>
            </a:r>
            <a:r>
              <a:rPr lang="cs-CZ" b="1" dirty="0" smtClean="0"/>
              <a:t>Party </a:t>
            </a:r>
            <a:r>
              <a:rPr lang="cs-CZ" dirty="0" smtClean="0"/>
              <a:t>(KDU-ČSL, 1919)</a:t>
            </a:r>
          </a:p>
          <a:p>
            <a:r>
              <a:rPr lang="cs-CZ" b="1" dirty="0" err="1" smtClean="0"/>
              <a:t>Civic</a:t>
            </a:r>
            <a:r>
              <a:rPr lang="cs-CZ" b="1" dirty="0" smtClean="0"/>
              <a:t> </a:t>
            </a:r>
            <a:r>
              <a:rPr lang="cs-CZ" b="1" dirty="0" err="1" smtClean="0"/>
              <a:t>Democratic</a:t>
            </a:r>
            <a:r>
              <a:rPr lang="cs-CZ" b="1" dirty="0" smtClean="0"/>
              <a:t> Party </a:t>
            </a:r>
            <a:r>
              <a:rPr lang="cs-CZ" dirty="0" smtClean="0"/>
              <a:t>(ODS, 1991) – </a:t>
            </a:r>
            <a:r>
              <a:rPr lang="cs-CZ" dirty="0" err="1" smtClean="0"/>
              <a:t>the</a:t>
            </a:r>
            <a:r>
              <a:rPr lang="cs-CZ" dirty="0" smtClean="0"/>
              <a:t> major centre-</a:t>
            </a:r>
            <a:r>
              <a:rPr lang="cs-CZ" dirty="0" err="1" smtClean="0"/>
              <a:t>right</a:t>
            </a:r>
            <a:r>
              <a:rPr lang="cs-CZ" dirty="0" smtClean="0"/>
              <a:t> (</a:t>
            </a:r>
            <a:r>
              <a:rPr lang="cs-CZ" dirty="0" err="1" smtClean="0"/>
              <a:t>liberal</a:t>
            </a:r>
            <a:r>
              <a:rPr lang="cs-CZ" dirty="0" smtClean="0"/>
              <a:t>-</a:t>
            </a:r>
            <a:r>
              <a:rPr lang="cs-CZ" dirty="0" err="1" smtClean="0"/>
              <a:t>conservative</a:t>
            </a:r>
            <a:r>
              <a:rPr lang="cs-CZ" dirty="0" smtClean="0"/>
              <a:t>) party, a </a:t>
            </a:r>
            <a:r>
              <a:rPr lang="cs-CZ" dirty="0" err="1" smtClean="0"/>
              <a:t>result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breaking</a:t>
            </a:r>
            <a:r>
              <a:rPr lang="cs-CZ" dirty="0" smtClean="0"/>
              <a:t> </a:t>
            </a:r>
            <a:r>
              <a:rPr lang="cs-CZ" dirty="0" err="1" smtClean="0"/>
              <a:t>up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endParaRPr lang="cs-CZ" dirty="0" smtClean="0"/>
          </a:p>
          <a:p>
            <a:r>
              <a:rPr lang="cs-CZ" b="1" dirty="0" err="1" smtClean="0"/>
              <a:t>Civic</a:t>
            </a:r>
            <a:r>
              <a:rPr lang="cs-CZ" b="1" dirty="0" smtClean="0"/>
              <a:t> </a:t>
            </a:r>
            <a:r>
              <a:rPr lang="cs-CZ" b="1" dirty="0" err="1" smtClean="0"/>
              <a:t>Democratic</a:t>
            </a:r>
            <a:r>
              <a:rPr lang="cs-CZ" b="1" dirty="0" smtClean="0"/>
              <a:t> </a:t>
            </a:r>
            <a:r>
              <a:rPr lang="cs-CZ" b="1" dirty="0" err="1" smtClean="0"/>
              <a:t>Alliance</a:t>
            </a:r>
            <a:r>
              <a:rPr lang="cs-CZ" b="1" dirty="0" smtClean="0"/>
              <a:t> </a:t>
            </a:r>
            <a:r>
              <a:rPr lang="cs-CZ" dirty="0" smtClean="0"/>
              <a:t>(ODA,1989) – a </a:t>
            </a:r>
            <a:r>
              <a:rPr lang="cs-CZ" dirty="0" err="1" smtClean="0"/>
              <a:t>minor</a:t>
            </a:r>
            <a:r>
              <a:rPr lang="cs-CZ" dirty="0" smtClean="0"/>
              <a:t> </a:t>
            </a:r>
            <a:r>
              <a:rPr lang="cs-CZ" dirty="0" err="1" smtClean="0"/>
              <a:t>conservative</a:t>
            </a:r>
            <a:r>
              <a:rPr lang="cs-CZ" dirty="0" smtClean="0"/>
              <a:t> party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Who</a:t>
            </a:r>
            <a:r>
              <a:rPr lang="cs-CZ" dirty="0" smtClean="0"/>
              <a:t> are </a:t>
            </a:r>
            <a:r>
              <a:rPr lang="cs-CZ" dirty="0" err="1" smtClean="0"/>
              <a:t>they</a:t>
            </a:r>
            <a:r>
              <a:rPr lang="cs-CZ" dirty="0" smtClean="0"/>
              <a:t>?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r>
              <a:rPr lang="cs-CZ" sz="2100" b="1" dirty="0" err="1" smtClean="0"/>
              <a:t>Association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for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the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Republic</a:t>
            </a:r>
            <a:r>
              <a:rPr lang="cs-CZ" sz="2100" b="1" dirty="0" smtClean="0"/>
              <a:t> – </a:t>
            </a:r>
            <a:r>
              <a:rPr lang="cs-CZ" sz="2100" b="1" dirty="0" err="1" smtClean="0"/>
              <a:t>Republican</a:t>
            </a:r>
            <a:r>
              <a:rPr lang="cs-CZ" sz="2100" b="1" dirty="0" smtClean="0"/>
              <a:t> Party </a:t>
            </a:r>
            <a:r>
              <a:rPr lang="cs-CZ" sz="2100" b="1" dirty="0" err="1" smtClean="0"/>
              <a:t>of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Czechoslovakia</a:t>
            </a:r>
            <a:r>
              <a:rPr lang="cs-CZ" sz="2100" b="1" dirty="0" smtClean="0"/>
              <a:t> </a:t>
            </a:r>
            <a:r>
              <a:rPr lang="cs-CZ" sz="2100" dirty="0" smtClean="0"/>
              <a:t>(SPR-RSČ, 1990) – </a:t>
            </a:r>
            <a:r>
              <a:rPr lang="cs-CZ" sz="2100" dirty="0" err="1" smtClean="0"/>
              <a:t>radical</a:t>
            </a:r>
            <a:r>
              <a:rPr lang="cs-CZ" sz="2100" dirty="0" smtClean="0"/>
              <a:t>-</a:t>
            </a:r>
            <a:r>
              <a:rPr lang="cs-CZ" sz="2100" dirty="0" err="1" smtClean="0"/>
              <a:t>right</a:t>
            </a:r>
            <a:r>
              <a:rPr lang="cs-CZ" sz="2100" dirty="0" smtClean="0"/>
              <a:t> </a:t>
            </a:r>
            <a:r>
              <a:rPr lang="cs-CZ" sz="2100" dirty="0" err="1" smtClean="0"/>
              <a:t>wing</a:t>
            </a:r>
            <a:r>
              <a:rPr lang="cs-CZ" sz="2100" dirty="0" smtClean="0"/>
              <a:t>, </a:t>
            </a:r>
            <a:r>
              <a:rPr lang="cs-CZ" sz="2100" dirty="0" err="1" smtClean="0"/>
              <a:t>populist</a:t>
            </a:r>
            <a:r>
              <a:rPr lang="cs-CZ" sz="2100" dirty="0" smtClean="0"/>
              <a:t> party</a:t>
            </a:r>
          </a:p>
          <a:p>
            <a:r>
              <a:rPr lang="cs-CZ" sz="2100" b="1" dirty="0" err="1" smtClean="0"/>
              <a:t>Movement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for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Self</a:t>
            </a:r>
            <a:r>
              <a:rPr lang="cs-CZ" sz="2100" b="1" dirty="0" smtClean="0"/>
              <a:t>-</a:t>
            </a:r>
            <a:r>
              <a:rPr lang="cs-CZ" sz="2100" b="1" dirty="0" err="1" smtClean="0"/>
              <a:t>Governing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Democracy</a:t>
            </a:r>
            <a:r>
              <a:rPr lang="cs-CZ" sz="2100" b="1" dirty="0" smtClean="0"/>
              <a:t> – </a:t>
            </a:r>
            <a:r>
              <a:rPr lang="cs-CZ" sz="2100" b="1" dirty="0" err="1" smtClean="0"/>
              <a:t>Association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for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Moravia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and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Silesia</a:t>
            </a:r>
            <a:r>
              <a:rPr lang="cs-CZ" sz="2100" b="1" dirty="0" smtClean="0"/>
              <a:t> </a:t>
            </a:r>
            <a:r>
              <a:rPr lang="cs-CZ" sz="2100" dirty="0" smtClean="0"/>
              <a:t>(HSD-SMS, 1990) – a </a:t>
            </a:r>
            <a:r>
              <a:rPr lang="cs-CZ" sz="2100" dirty="0" err="1" smtClean="0"/>
              <a:t>regional</a:t>
            </a:r>
            <a:r>
              <a:rPr lang="cs-CZ" sz="2100" dirty="0" smtClean="0"/>
              <a:t> party</a:t>
            </a:r>
          </a:p>
          <a:p>
            <a:r>
              <a:rPr lang="cs-CZ" sz="2100" b="1" dirty="0" err="1" smtClean="0"/>
              <a:t>Liberal</a:t>
            </a:r>
            <a:r>
              <a:rPr lang="cs-CZ" sz="2100" b="1" dirty="0" smtClean="0"/>
              <a:t> </a:t>
            </a:r>
            <a:r>
              <a:rPr lang="cs-CZ" sz="2100" b="1" dirty="0" err="1" smtClean="0"/>
              <a:t>Social</a:t>
            </a:r>
            <a:r>
              <a:rPr lang="cs-CZ" sz="2100" b="1" dirty="0" smtClean="0"/>
              <a:t> Union </a:t>
            </a:r>
            <a:r>
              <a:rPr lang="cs-CZ" sz="2100" dirty="0" smtClean="0"/>
              <a:t>(LSU, 1992) – </a:t>
            </a:r>
            <a:r>
              <a:rPr lang="cs-CZ" sz="2100" dirty="0" err="1" smtClean="0"/>
              <a:t>an</a:t>
            </a:r>
            <a:r>
              <a:rPr lang="cs-CZ" sz="2100" dirty="0" smtClean="0"/>
              <a:t> </a:t>
            </a:r>
            <a:r>
              <a:rPr lang="cs-CZ" sz="2100" dirty="0" err="1" smtClean="0"/>
              <a:t>electoral</a:t>
            </a:r>
            <a:r>
              <a:rPr lang="cs-CZ" sz="2100" dirty="0" smtClean="0"/>
              <a:t> </a:t>
            </a:r>
            <a:r>
              <a:rPr lang="cs-CZ" sz="2100" dirty="0" err="1" smtClean="0"/>
              <a:t>alliance</a:t>
            </a:r>
            <a:r>
              <a:rPr lang="cs-CZ" sz="2100" dirty="0" smtClean="0"/>
              <a:t> </a:t>
            </a:r>
            <a:r>
              <a:rPr lang="cs-CZ" sz="2100" dirty="0" err="1" smtClean="0"/>
              <a:t>of</a:t>
            </a:r>
            <a:r>
              <a:rPr lang="cs-CZ" sz="2100" dirty="0" smtClean="0"/>
              <a:t> </a:t>
            </a:r>
            <a:r>
              <a:rPr lang="cs-CZ" sz="2100" dirty="0" err="1" smtClean="0"/>
              <a:t>agrarians</a:t>
            </a:r>
            <a:r>
              <a:rPr lang="cs-CZ" sz="2100" dirty="0" smtClean="0"/>
              <a:t>, </a:t>
            </a:r>
            <a:r>
              <a:rPr lang="cs-CZ" sz="2100" dirty="0" err="1" smtClean="0"/>
              <a:t>socialists</a:t>
            </a:r>
            <a:r>
              <a:rPr lang="cs-CZ" sz="2100" dirty="0" smtClean="0"/>
              <a:t> </a:t>
            </a:r>
            <a:r>
              <a:rPr lang="cs-CZ" sz="2100" dirty="0" err="1" smtClean="0"/>
              <a:t>and</a:t>
            </a:r>
            <a:r>
              <a:rPr lang="cs-CZ" sz="2100" dirty="0" smtClean="0"/>
              <a:t> </a:t>
            </a:r>
            <a:r>
              <a:rPr lang="cs-CZ" sz="2100" dirty="0" err="1" smtClean="0"/>
              <a:t>the</a:t>
            </a:r>
            <a:r>
              <a:rPr lang="cs-CZ" sz="2100" dirty="0" smtClean="0"/>
              <a:t> Green Party</a:t>
            </a:r>
          </a:p>
          <a:p>
            <a:r>
              <a:rPr lang="cs-CZ" sz="2100" b="1" dirty="0" err="1" smtClean="0"/>
              <a:t>The</a:t>
            </a:r>
            <a:r>
              <a:rPr lang="cs-CZ" sz="2100" b="1" dirty="0" smtClean="0"/>
              <a:t> Green Party </a:t>
            </a:r>
            <a:r>
              <a:rPr lang="cs-CZ" sz="2100" dirty="0" smtClean="0"/>
              <a:t>(SZ, 1990) – </a:t>
            </a:r>
            <a:r>
              <a:rPr lang="cs-CZ" sz="2100" dirty="0" err="1" smtClean="0"/>
              <a:t>an</a:t>
            </a:r>
            <a:r>
              <a:rPr lang="cs-CZ" sz="2100" dirty="0" smtClean="0"/>
              <a:t> </a:t>
            </a:r>
            <a:r>
              <a:rPr lang="cs-CZ" sz="2100" dirty="0" err="1" smtClean="0"/>
              <a:t>ecologist</a:t>
            </a:r>
            <a:r>
              <a:rPr lang="cs-CZ" sz="2100" dirty="0" smtClean="0"/>
              <a:t>, </a:t>
            </a:r>
            <a:r>
              <a:rPr lang="cs-CZ" sz="2100" dirty="0" err="1" smtClean="0"/>
              <a:t>rather</a:t>
            </a:r>
            <a:r>
              <a:rPr lang="cs-CZ" sz="2100" dirty="0" smtClean="0"/>
              <a:t> </a:t>
            </a:r>
            <a:r>
              <a:rPr lang="cs-CZ" sz="2100" dirty="0" err="1" smtClean="0"/>
              <a:t>right</a:t>
            </a:r>
            <a:r>
              <a:rPr lang="cs-CZ" sz="2100" dirty="0" smtClean="0"/>
              <a:t>-centre party</a:t>
            </a:r>
          </a:p>
          <a:p>
            <a:r>
              <a:rPr lang="cs-CZ" sz="2100" b="1" dirty="0" err="1" smtClean="0"/>
              <a:t>Freedom</a:t>
            </a:r>
            <a:r>
              <a:rPr lang="cs-CZ" sz="2100" b="1" dirty="0" smtClean="0"/>
              <a:t> Union </a:t>
            </a:r>
            <a:r>
              <a:rPr lang="cs-CZ" sz="2100" dirty="0" smtClean="0"/>
              <a:t>(US, 1998) – a </a:t>
            </a:r>
            <a:r>
              <a:rPr lang="cs-CZ" sz="2100" dirty="0" err="1" smtClean="0"/>
              <a:t>minor</a:t>
            </a:r>
            <a:r>
              <a:rPr lang="cs-CZ" sz="2100" dirty="0" smtClean="0"/>
              <a:t> </a:t>
            </a:r>
            <a:r>
              <a:rPr lang="cs-CZ" sz="2100" dirty="0" err="1" smtClean="0"/>
              <a:t>liberal</a:t>
            </a:r>
            <a:r>
              <a:rPr lang="cs-CZ" sz="2100" dirty="0" smtClean="0"/>
              <a:t> party, </a:t>
            </a:r>
            <a:r>
              <a:rPr lang="cs-CZ" sz="2100" dirty="0" err="1" smtClean="0"/>
              <a:t>splinter</a:t>
            </a:r>
            <a:r>
              <a:rPr lang="cs-CZ" sz="2100" dirty="0" smtClean="0"/>
              <a:t> </a:t>
            </a:r>
            <a:r>
              <a:rPr lang="cs-CZ" sz="2100" dirty="0" err="1" smtClean="0"/>
              <a:t>from</a:t>
            </a:r>
            <a:r>
              <a:rPr lang="cs-CZ" sz="2100" dirty="0" smtClean="0"/>
              <a:t> ODS</a:t>
            </a:r>
          </a:p>
          <a:p>
            <a:r>
              <a:rPr lang="cs-CZ" sz="2100" b="1" dirty="0" smtClean="0"/>
              <a:t>TOP 09 </a:t>
            </a:r>
            <a:r>
              <a:rPr lang="cs-CZ" sz="2100" dirty="0" smtClean="0"/>
              <a:t>(2009) – </a:t>
            </a:r>
            <a:r>
              <a:rPr lang="cs-CZ" sz="2100" dirty="0" err="1" smtClean="0"/>
              <a:t>splinter</a:t>
            </a:r>
            <a:r>
              <a:rPr lang="cs-CZ" sz="2100" dirty="0" smtClean="0"/>
              <a:t> </a:t>
            </a:r>
            <a:r>
              <a:rPr lang="cs-CZ" sz="2100" dirty="0" err="1" smtClean="0"/>
              <a:t>from</a:t>
            </a:r>
            <a:r>
              <a:rPr lang="cs-CZ" sz="2100" dirty="0" smtClean="0"/>
              <a:t> KDU-ČSL, a </a:t>
            </a:r>
            <a:r>
              <a:rPr lang="cs-CZ" sz="2100" dirty="0" err="1" smtClean="0"/>
              <a:t>liberal</a:t>
            </a:r>
            <a:r>
              <a:rPr lang="cs-CZ" sz="2100" dirty="0" smtClean="0"/>
              <a:t>-</a:t>
            </a:r>
            <a:r>
              <a:rPr lang="cs-CZ" sz="2100" dirty="0" err="1" smtClean="0"/>
              <a:t>conservative</a:t>
            </a:r>
            <a:r>
              <a:rPr lang="cs-CZ" sz="2100" dirty="0" smtClean="0"/>
              <a:t> party</a:t>
            </a:r>
          </a:p>
          <a:p>
            <a:r>
              <a:rPr lang="cs-CZ" sz="2100" b="1" dirty="0" smtClean="0"/>
              <a:t>Public </a:t>
            </a:r>
            <a:r>
              <a:rPr lang="cs-CZ" sz="2100" b="1" dirty="0" err="1" smtClean="0"/>
              <a:t>Affairs</a:t>
            </a:r>
            <a:r>
              <a:rPr lang="cs-CZ" sz="2100" b="1" dirty="0" smtClean="0"/>
              <a:t> </a:t>
            </a:r>
            <a:r>
              <a:rPr lang="cs-CZ" sz="2100" dirty="0" smtClean="0"/>
              <a:t>(2002) – </a:t>
            </a:r>
            <a:r>
              <a:rPr lang="cs-CZ" sz="2100" dirty="0" err="1" smtClean="0"/>
              <a:t>an</a:t>
            </a:r>
            <a:r>
              <a:rPr lang="cs-CZ" sz="2100" dirty="0" smtClean="0"/>
              <a:t> „</a:t>
            </a:r>
            <a:r>
              <a:rPr lang="cs-CZ" sz="2100" dirty="0" err="1" smtClean="0"/>
              <a:t>exclusively</a:t>
            </a:r>
            <a:r>
              <a:rPr lang="cs-CZ" sz="2100" dirty="0" smtClean="0"/>
              <a:t> </a:t>
            </a:r>
            <a:r>
              <a:rPr lang="cs-CZ" sz="2100" dirty="0" err="1" smtClean="0"/>
              <a:t>populist</a:t>
            </a:r>
            <a:r>
              <a:rPr lang="cs-CZ" sz="2100" dirty="0" smtClean="0"/>
              <a:t>“ </a:t>
            </a:r>
            <a:r>
              <a:rPr lang="cs-CZ" sz="2100" dirty="0" err="1" smtClean="0"/>
              <a:t>political</a:t>
            </a:r>
            <a:r>
              <a:rPr lang="cs-CZ" sz="2100" dirty="0" smtClean="0"/>
              <a:t> party</a:t>
            </a:r>
            <a:endParaRPr lang="cs-CZ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Development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political</a:t>
            </a:r>
            <a:r>
              <a:rPr lang="cs-CZ" b="1" dirty="0" smtClean="0"/>
              <a:t> </a:t>
            </a:r>
            <a:r>
              <a:rPr lang="cs-CZ" b="1" dirty="0" err="1" smtClean="0"/>
              <a:t>parties</a:t>
            </a:r>
            <a:r>
              <a:rPr lang="cs-CZ" b="1" dirty="0" smtClean="0"/>
              <a:t> in a </a:t>
            </a:r>
            <a:r>
              <a:rPr lang="cs-CZ" b="1" dirty="0" err="1" smtClean="0"/>
              <a:t>nutshell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cs-CZ" sz="2600" dirty="0" err="1" smtClean="0"/>
              <a:t>November</a:t>
            </a:r>
            <a:r>
              <a:rPr lang="cs-CZ" sz="2600" dirty="0" smtClean="0"/>
              <a:t> 1989 – </a:t>
            </a:r>
            <a:r>
              <a:rPr lang="cs-CZ" sz="2600" dirty="0" err="1" smtClean="0"/>
              <a:t>the</a:t>
            </a:r>
            <a:r>
              <a:rPr lang="cs-CZ" sz="2600" dirty="0" smtClean="0"/>
              <a:t> </a:t>
            </a:r>
            <a:r>
              <a:rPr lang="cs-CZ" sz="2600" dirty="0" err="1" smtClean="0"/>
              <a:t>Civic</a:t>
            </a:r>
            <a:r>
              <a:rPr lang="cs-CZ" sz="2600" dirty="0" smtClean="0"/>
              <a:t> </a:t>
            </a:r>
            <a:r>
              <a:rPr lang="cs-CZ" sz="2600" dirty="0" err="1" smtClean="0"/>
              <a:t>Forum</a:t>
            </a:r>
            <a:r>
              <a:rPr lang="cs-CZ" sz="2600" dirty="0" smtClean="0"/>
              <a:t> </a:t>
            </a:r>
            <a:r>
              <a:rPr lang="cs-CZ" sz="2600" dirty="0" err="1" smtClean="0"/>
              <a:t>founded</a:t>
            </a:r>
            <a:r>
              <a:rPr lang="cs-CZ" sz="2600" dirty="0" smtClean="0"/>
              <a:t> (</a:t>
            </a:r>
            <a:r>
              <a:rPr lang="cs-CZ" sz="2600" dirty="0" err="1" smtClean="0"/>
              <a:t>together</a:t>
            </a:r>
            <a:r>
              <a:rPr lang="cs-CZ" sz="2600" dirty="0" smtClean="0"/>
              <a:t> </a:t>
            </a:r>
            <a:r>
              <a:rPr lang="cs-CZ" sz="2600" dirty="0" err="1" smtClean="0"/>
              <a:t>with</a:t>
            </a:r>
            <a:r>
              <a:rPr lang="cs-CZ" sz="2600" dirty="0" smtClean="0"/>
              <a:t> </a:t>
            </a:r>
            <a:r>
              <a:rPr lang="cs-CZ" sz="2600" dirty="0" err="1" smtClean="0"/>
              <a:t>other</a:t>
            </a:r>
            <a:r>
              <a:rPr lang="cs-CZ" sz="2600" dirty="0" smtClean="0"/>
              <a:t> </a:t>
            </a:r>
            <a:r>
              <a:rPr lang="cs-CZ" sz="2600" dirty="0" err="1" smtClean="0"/>
              <a:t>political</a:t>
            </a:r>
            <a:r>
              <a:rPr lang="cs-CZ" sz="2600" dirty="0" smtClean="0"/>
              <a:t> </a:t>
            </a:r>
            <a:r>
              <a:rPr lang="cs-CZ" sz="2600" dirty="0" err="1" smtClean="0"/>
              <a:t>parties</a:t>
            </a:r>
            <a:r>
              <a:rPr lang="cs-CZ" sz="2600" dirty="0" smtClean="0"/>
              <a:t>), </a:t>
            </a:r>
            <a:r>
              <a:rPr lang="cs-CZ" sz="2600" dirty="0" err="1" smtClean="0"/>
              <a:t>recognition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the</a:t>
            </a:r>
            <a:r>
              <a:rPr lang="cs-CZ" sz="2600" dirty="0" smtClean="0"/>
              <a:t> „</a:t>
            </a:r>
            <a:r>
              <a:rPr lang="cs-CZ" sz="2600" dirty="0" err="1" smtClean="0"/>
              <a:t>old</a:t>
            </a:r>
            <a:r>
              <a:rPr lang="cs-CZ" sz="2600" dirty="0" smtClean="0"/>
              <a:t> </a:t>
            </a:r>
            <a:r>
              <a:rPr lang="cs-CZ" sz="2600" dirty="0" err="1" smtClean="0"/>
              <a:t>parties</a:t>
            </a:r>
            <a:r>
              <a:rPr lang="cs-CZ" sz="2600" dirty="0" smtClean="0"/>
              <a:t>“ (KSČ, ČSL, ČSS)</a:t>
            </a:r>
          </a:p>
          <a:p>
            <a:r>
              <a:rPr lang="cs-CZ" sz="2600" dirty="0" smtClean="0"/>
              <a:t>1990 </a:t>
            </a:r>
            <a:r>
              <a:rPr lang="cs-CZ" sz="2600" dirty="0" err="1" smtClean="0"/>
              <a:t>election</a:t>
            </a:r>
            <a:r>
              <a:rPr lang="cs-CZ" sz="2600" dirty="0" smtClean="0"/>
              <a:t> – </a:t>
            </a:r>
            <a:r>
              <a:rPr lang="cs-CZ" sz="2600" dirty="0" err="1" smtClean="0"/>
              <a:t>victory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, </a:t>
            </a:r>
            <a:r>
              <a:rPr lang="cs-CZ" sz="2600" dirty="0" err="1" smtClean="0"/>
              <a:t>parl</a:t>
            </a:r>
            <a:r>
              <a:rPr lang="cs-CZ" sz="2600" dirty="0" smtClean="0"/>
              <a:t>. </a:t>
            </a:r>
            <a:r>
              <a:rPr lang="cs-CZ" sz="2600" dirty="0" err="1" smtClean="0"/>
              <a:t>representation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KDU(-ČSL), KSČ(M) </a:t>
            </a:r>
            <a:r>
              <a:rPr lang="cs-CZ" sz="2600" dirty="0" err="1" smtClean="0"/>
              <a:t>and</a:t>
            </a:r>
            <a:r>
              <a:rPr lang="cs-CZ" sz="2600" dirty="0" smtClean="0"/>
              <a:t> HSD-SMS</a:t>
            </a:r>
          </a:p>
          <a:p>
            <a:r>
              <a:rPr lang="cs-CZ" sz="2600" dirty="0" smtClean="0"/>
              <a:t>1991 – </a:t>
            </a:r>
            <a:r>
              <a:rPr lang="cs-CZ" sz="2600" dirty="0" err="1" smtClean="0"/>
              <a:t>breakup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and</a:t>
            </a:r>
            <a:r>
              <a:rPr lang="cs-CZ" sz="2600" dirty="0" smtClean="0"/>
              <a:t> emergence/</a:t>
            </a:r>
            <a:r>
              <a:rPr lang="cs-CZ" sz="2600" dirty="0" err="1" smtClean="0"/>
              <a:t>independence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ODS, ODA </a:t>
            </a:r>
            <a:r>
              <a:rPr lang="cs-CZ" sz="2600" dirty="0" err="1" smtClean="0"/>
              <a:t>and</a:t>
            </a:r>
            <a:r>
              <a:rPr lang="cs-CZ" sz="2600" dirty="0" smtClean="0"/>
              <a:t> </a:t>
            </a:r>
            <a:r>
              <a:rPr lang="cs-CZ" sz="2600" dirty="0" err="1" smtClean="0"/>
              <a:t>other</a:t>
            </a:r>
            <a:r>
              <a:rPr lang="cs-CZ" sz="2600" dirty="0" smtClean="0"/>
              <a:t> </a:t>
            </a:r>
            <a:r>
              <a:rPr lang="cs-CZ" sz="2600" dirty="0" err="1" smtClean="0"/>
              <a:t>small</a:t>
            </a:r>
            <a:r>
              <a:rPr lang="cs-CZ" sz="2600" dirty="0" smtClean="0"/>
              <a:t> </a:t>
            </a:r>
            <a:r>
              <a:rPr lang="cs-CZ" sz="2600" dirty="0" err="1" smtClean="0"/>
              <a:t>parties</a:t>
            </a:r>
            <a:endParaRPr lang="cs-CZ" sz="2600" dirty="0" smtClean="0"/>
          </a:p>
          <a:p>
            <a:r>
              <a:rPr lang="cs-CZ" sz="2600" dirty="0" smtClean="0"/>
              <a:t>1992 </a:t>
            </a:r>
            <a:r>
              <a:rPr lang="cs-CZ" sz="2600" dirty="0" err="1" smtClean="0"/>
              <a:t>election</a:t>
            </a:r>
            <a:r>
              <a:rPr lang="cs-CZ" sz="2600" dirty="0" smtClean="0"/>
              <a:t> </a:t>
            </a:r>
            <a:r>
              <a:rPr lang="cs-CZ" sz="2600" dirty="0" err="1" smtClean="0"/>
              <a:t>won</a:t>
            </a:r>
            <a:r>
              <a:rPr lang="cs-CZ" sz="2600" dirty="0" smtClean="0"/>
              <a:t> by ODS-KDS </a:t>
            </a:r>
            <a:r>
              <a:rPr lang="cs-CZ" sz="2600" dirty="0" err="1" smtClean="0"/>
              <a:t>and</a:t>
            </a:r>
            <a:r>
              <a:rPr lang="cs-CZ" sz="2600" dirty="0" smtClean="0"/>
              <a:t> </a:t>
            </a:r>
            <a:r>
              <a:rPr lang="cs-CZ" sz="2600" dirty="0" err="1" smtClean="0"/>
              <a:t>formation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the</a:t>
            </a:r>
            <a:r>
              <a:rPr lang="cs-CZ" sz="2600" dirty="0" smtClean="0"/>
              <a:t> centre-</a:t>
            </a:r>
            <a:r>
              <a:rPr lang="cs-CZ" sz="2600" dirty="0" err="1" smtClean="0"/>
              <a:t>right</a:t>
            </a:r>
            <a:r>
              <a:rPr lang="cs-CZ" sz="2600" dirty="0" smtClean="0"/>
              <a:t> </a:t>
            </a:r>
            <a:r>
              <a:rPr lang="cs-CZ" sz="2600" dirty="0" err="1" smtClean="0"/>
              <a:t>cabinet</a:t>
            </a:r>
            <a:r>
              <a:rPr lang="cs-CZ" sz="2600" dirty="0" smtClean="0"/>
              <a:t> (V. Klaus)</a:t>
            </a:r>
          </a:p>
          <a:p>
            <a:pPr lvl="1"/>
            <a:r>
              <a:rPr lang="cs-CZ" sz="2600" dirty="0" err="1" smtClean="0"/>
              <a:t>Fragmentation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the</a:t>
            </a:r>
            <a:r>
              <a:rPr lang="cs-CZ" sz="2600" dirty="0" smtClean="0"/>
              <a:t> </a:t>
            </a:r>
            <a:r>
              <a:rPr lang="cs-CZ" sz="2600" dirty="0" err="1" smtClean="0"/>
              <a:t>parliament</a:t>
            </a:r>
            <a:r>
              <a:rPr lang="cs-CZ" sz="2600" dirty="0" smtClean="0"/>
              <a:t> (LSU, HSD-SMS, ČSSD, SPR-RSČ, KSČ)</a:t>
            </a:r>
          </a:p>
          <a:p>
            <a:r>
              <a:rPr lang="cs-CZ" sz="2600" dirty="0" smtClean="0"/>
              <a:t>1996 – </a:t>
            </a:r>
            <a:r>
              <a:rPr lang="cs-CZ" sz="2600" dirty="0" err="1" smtClean="0"/>
              <a:t>the</a:t>
            </a:r>
            <a:r>
              <a:rPr lang="cs-CZ" sz="2600" dirty="0" smtClean="0"/>
              <a:t> </a:t>
            </a:r>
            <a:r>
              <a:rPr lang="cs-CZ" sz="2600" dirty="0" err="1" smtClean="0"/>
              <a:t>electoral</a:t>
            </a:r>
            <a:r>
              <a:rPr lang="cs-CZ" sz="2600" dirty="0" smtClean="0"/>
              <a:t> </a:t>
            </a:r>
            <a:r>
              <a:rPr lang="cs-CZ" sz="2600" dirty="0" err="1" smtClean="0"/>
              <a:t>success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ČSSD; </a:t>
            </a:r>
            <a:r>
              <a:rPr lang="cs-CZ" sz="2600" dirty="0" err="1" smtClean="0"/>
              <a:t>formation</a:t>
            </a:r>
            <a:r>
              <a:rPr lang="cs-CZ" sz="2600" dirty="0" smtClean="0"/>
              <a:t>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cs-CZ" sz="2600" dirty="0" err="1" smtClean="0"/>
              <a:t>the</a:t>
            </a:r>
            <a:r>
              <a:rPr lang="cs-CZ" sz="2600" dirty="0" smtClean="0"/>
              <a:t> centre-</a:t>
            </a:r>
            <a:r>
              <a:rPr lang="cs-CZ" sz="2600" dirty="0" err="1" smtClean="0"/>
              <a:t>right</a:t>
            </a:r>
            <a:r>
              <a:rPr lang="cs-CZ" sz="2600" dirty="0" smtClean="0"/>
              <a:t> minority </a:t>
            </a:r>
            <a:r>
              <a:rPr lang="cs-CZ" sz="2600" dirty="0" err="1" smtClean="0"/>
              <a:t>cabinet</a:t>
            </a:r>
            <a:r>
              <a:rPr lang="cs-CZ" sz="2600" dirty="0" smtClean="0"/>
              <a:t> (V. Klaus)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Development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in a </a:t>
            </a:r>
            <a:r>
              <a:rPr lang="cs-CZ" dirty="0" err="1" smtClean="0"/>
              <a:t>nutshell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5184576"/>
          </a:xfrm>
        </p:spPr>
        <p:txBody>
          <a:bodyPr>
            <a:normAutofit/>
          </a:bodyPr>
          <a:lstStyle/>
          <a:p>
            <a:r>
              <a:rPr lang="cs-CZ" dirty="0" smtClean="0"/>
              <a:t>1997/8 – </a:t>
            </a:r>
            <a:r>
              <a:rPr lang="cs-CZ" dirty="0" err="1" smtClean="0"/>
              <a:t>splitting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ODS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emergence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Freedom</a:t>
            </a:r>
            <a:r>
              <a:rPr lang="cs-CZ" dirty="0" smtClean="0"/>
              <a:t> Union (US)</a:t>
            </a:r>
          </a:p>
          <a:p>
            <a:r>
              <a:rPr lang="cs-CZ" dirty="0" smtClean="0"/>
              <a:t>1998-2002: </a:t>
            </a:r>
            <a:r>
              <a:rPr lang="cs-CZ" dirty="0" err="1" smtClean="0"/>
              <a:t>reduction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parliamentary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, „</a:t>
            </a:r>
            <a:r>
              <a:rPr lang="cs-CZ" dirty="0" err="1" smtClean="0"/>
              <a:t>opposition</a:t>
            </a:r>
            <a:r>
              <a:rPr lang="cs-CZ" dirty="0" smtClean="0"/>
              <a:t> </a:t>
            </a:r>
            <a:r>
              <a:rPr lang="cs-CZ" dirty="0" err="1" smtClean="0"/>
              <a:t>agreement</a:t>
            </a:r>
            <a:r>
              <a:rPr lang="cs-CZ" dirty="0" smtClean="0"/>
              <a:t>“ (</a:t>
            </a:r>
            <a:r>
              <a:rPr lang="cs-CZ" dirty="0" err="1" smtClean="0"/>
              <a:t>Coalition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Four</a:t>
            </a:r>
            <a:r>
              <a:rPr lang="cs-CZ" dirty="0" smtClean="0"/>
              <a:t> </a:t>
            </a:r>
            <a:r>
              <a:rPr lang="cs-CZ" dirty="0" err="1" smtClean="0"/>
              <a:t>project</a:t>
            </a:r>
            <a:r>
              <a:rPr lang="cs-CZ" dirty="0" smtClean="0"/>
              <a:t>)</a:t>
            </a:r>
          </a:p>
          <a:p>
            <a:r>
              <a:rPr lang="cs-CZ" dirty="0" smtClean="0"/>
              <a:t>2002-2006: </a:t>
            </a:r>
            <a:r>
              <a:rPr lang="cs-CZ" dirty="0" err="1" smtClean="0"/>
              <a:t>left</a:t>
            </a:r>
            <a:r>
              <a:rPr lang="cs-CZ" dirty="0" smtClean="0"/>
              <a:t>-centre </a:t>
            </a:r>
            <a:r>
              <a:rPr lang="cs-CZ" dirty="0" err="1" smtClean="0"/>
              <a:t>cabinets</a:t>
            </a:r>
            <a:r>
              <a:rPr lang="cs-CZ" dirty="0" smtClean="0"/>
              <a:t> (ČSSD, KDU-ČSL, US-DEU)</a:t>
            </a:r>
          </a:p>
          <a:p>
            <a:r>
              <a:rPr lang="cs-CZ" dirty="0" smtClean="0"/>
              <a:t>2006 – </a:t>
            </a:r>
            <a:r>
              <a:rPr lang="cs-CZ" dirty="0" err="1" smtClean="0"/>
              <a:t>parliamentary</a:t>
            </a:r>
            <a:r>
              <a:rPr lang="cs-CZ" dirty="0" smtClean="0"/>
              <a:t> </a:t>
            </a:r>
            <a:r>
              <a:rPr lang="cs-CZ" dirty="0" err="1" smtClean="0"/>
              <a:t>dissapearence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US-DEU, </a:t>
            </a:r>
            <a:r>
              <a:rPr lang="cs-CZ" dirty="0" err="1" smtClean="0"/>
              <a:t>entry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Green Party (SZ), centre-</a:t>
            </a:r>
            <a:r>
              <a:rPr lang="cs-CZ" dirty="0" err="1" smtClean="0"/>
              <a:t>right</a:t>
            </a:r>
            <a:r>
              <a:rPr lang="cs-CZ" dirty="0" smtClean="0"/>
              <a:t>-green </a:t>
            </a:r>
            <a:r>
              <a:rPr lang="cs-CZ" dirty="0" err="1" smtClean="0"/>
              <a:t>cabinet</a:t>
            </a:r>
            <a:endParaRPr lang="cs-CZ" dirty="0" smtClean="0"/>
          </a:p>
          <a:p>
            <a:r>
              <a:rPr lang="cs-CZ" dirty="0" smtClean="0"/>
              <a:t>2009 – </a:t>
            </a:r>
            <a:r>
              <a:rPr lang="cs-CZ" dirty="0" err="1" smtClean="0"/>
              <a:t>fall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cabinet</a:t>
            </a:r>
            <a:r>
              <a:rPr lang="cs-CZ" dirty="0" smtClean="0"/>
              <a:t>  (a </a:t>
            </a:r>
            <a:r>
              <a:rPr lang="cs-CZ" dirty="0" err="1" smtClean="0"/>
              <a:t>caretaker</a:t>
            </a:r>
            <a:r>
              <a:rPr lang="cs-CZ" dirty="0" smtClean="0"/>
              <a:t> </a:t>
            </a:r>
            <a:r>
              <a:rPr lang="cs-CZ" dirty="0" err="1" smtClean="0"/>
              <a:t>cabinet</a:t>
            </a:r>
            <a:r>
              <a:rPr lang="cs-CZ" dirty="0" smtClean="0"/>
              <a:t> </a:t>
            </a:r>
            <a:r>
              <a:rPr lang="cs-CZ" dirty="0" err="1" smtClean="0"/>
              <a:t>till</a:t>
            </a:r>
            <a:r>
              <a:rPr lang="cs-CZ" dirty="0" smtClean="0"/>
              <a:t> 2010)</a:t>
            </a:r>
          </a:p>
          <a:p>
            <a:r>
              <a:rPr lang="cs-CZ" dirty="0" smtClean="0"/>
              <a:t>2010 –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(quasi-)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TOP 09 </a:t>
            </a:r>
            <a:r>
              <a:rPr lang="cs-CZ" dirty="0" err="1" smtClean="0"/>
              <a:t>and</a:t>
            </a:r>
            <a:r>
              <a:rPr lang="cs-CZ" dirty="0" smtClean="0"/>
              <a:t> Public </a:t>
            </a:r>
            <a:r>
              <a:rPr lang="cs-CZ" dirty="0" err="1" smtClean="0"/>
              <a:t>Affairs</a:t>
            </a:r>
            <a:r>
              <a:rPr lang="cs-CZ" dirty="0" smtClean="0"/>
              <a:t> (VV), </a:t>
            </a:r>
            <a:r>
              <a:rPr lang="cs-CZ" dirty="0" err="1" smtClean="0"/>
              <a:t>weakening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major </a:t>
            </a:r>
            <a:r>
              <a:rPr lang="cs-CZ" dirty="0" err="1" smtClean="0"/>
              <a:t>parties</a:t>
            </a:r>
            <a:r>
              <a:rPr lang="cs-CZ" dirty="0" smtClean="0"/>
              <a:t>, </a:t>
            </a:r>
            <a:r>
              <a:rPr lang="cs-CZ" dirty="0" err="1" smtClean="0"/>
              <a:t>parliamentary</a:t>
            </a:r>
            <a:r>
              <a:rPr lang="cs-CZ" dirty="0" smtClean="0"/>
              <a:t> </a:t>
            </a:r>
            <a:r>
              <a:rPr lang="cs-CZ" dirty="0" err="1" smtClean="0"/>
              <a:t>departure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SZ </a:t>
            </a:r>
            <a:r>
              <a:rPr lang="cs-CZ" dirty="0" err="1" smtClean="0"/>
              <a:t>and</a:t>
            </a:r>
            <a:r>
              <a:rPr lang="cs-CZ" dirty="0" smtClean="0"/>
              <a:t> KDU-ČSL, centre-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cabinet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1143000"/>
          </a:xfrm>
        </p:spPr>
        <p:txBody>
          <a:bodyPr>
            <a:normAutofit/>
          </a:bodyPr>
          <a:lstStyle/>
          <a:p>
            <a:r>
              <a:rPr lang="cs-CZ" sz="1800" dirty="0" err="1" smtClean="0">
                <a:solidFill>
                  <a:schemeClr val="tx1"/>
                </a:solidFill>
              </a:rPr>
              <a:t>Electoral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results</a:t>
            </a:r>
            <a:r>
              <a:rPr lang="cs-CZ" sz="1800" dirty="0" smtClean="0">
                <a:solidFill>
                  <a:schemeClr val="tx1"/>
                </a:solidFill>
              </a:rPr>
              <a:t> (1990-2010, </a:t>
            </a:r>
            <a:r>
              <a:rPr lang="cs-CZ" sz="1800" dirty="0" err="1" smtClean="0">
                <a:solidFill>
                  <a:schemeClr val="tx1"/>
                </a:solidFill>
              </a:rPr>
              <a:t>number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of</a:t>
            </a:r>
            <a:r>
              <a:rPr lang="cs-CZ" sz="1800" dirty="0" smtClean="0">
                <a:solidFill>
                  <a:schemeClr val="tx1"/>
                </a:solidFill>
              </a:rPr>
              <a:t> </a:t>
            </a:r>
            <a:r>
              <a:rPr lang="cs-CZ" sz="1800" dirty="0" err="1" smtClean="0">
                <a:solidFill>
                  <a:schemeClr val="tx1"/>
                </a:solidFill>
              </a:rPr>
              <a:t>seats</a:t>
            </a:r>
            <a:r>
              <a:rPr lang="cs-CZ" sz="1800" dirty="0" smtClean="0">
                <a:solidFill>
                  <a:schemeClr val="tx1"/>
                </a:solidFill>
              </a:rPr>
              <a:t>)</a:t>
            </a:r>
            <a:endParaRPr lang="cs-CZ" sz="1800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42375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Obdélník 11"/>
          <p:cNvSpPr/>
          <p:nvPr/>
        </p:nvSpPr>
        <p:spPr>
          <a:xfrm>
            <a:off x="1835696" y="3501008"/>
            <a:ext cx="5904656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771800" y="2780928"/>
            <a:ext cx="5904656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1835696" y="2420888"/>
            <a:ext cx="6840760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771800" y="3140968"/>
            <a:ext cx="5904656" cy="36004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323528" y="5949280"/>
            <a:ext cx="6133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Data </a:t>
            </a:r>
            <a:r>
              <a:rPr lang="cs-CZ" dirty="0" err="1" smtClean="0"/>
              <a:t>source</a:t>
            </a:r>
            <a:r>
              <a:rPr lang="cs-CZ" dirty="0" smtClean="0"/>
              <a:t>: volby.</a:t>
            </a:r>
            <a:r>
              <a:rPr lang="cs-CZ" dirty="0" err="1" smtClean="0"/>
              <a:t>cz</a:t>
            </a:r>
            <a:r>
              <a:rPr lang="cs-CZ" dirty="0" smtClean="0"/>
              <a:t>, *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Council</a:t>
            </a:r>
            <a:r>
              <a:rPr lang="cs-CZ" dirty="0" smtClean="0"/>
              <a:t> </a:t>
            </a:r>
            <a:r>
              <a:rPr lang="cs-CZ" dirty="0" err="1" smtClean="0"/>
              <a:t>election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656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</TotalTime>
  <Words>882</Words>
  <Application>Microsoft Office PowerPoint</Application>
  <PresentationFormat>Předvádění na obrazovce (4:3)</PresentationFormat>
  <Paragraphs>70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Political parties and party system</vt:lpstr>
      <vt:lpstr>Two main goals</vt:lpstr>
      <vt:lpstr>Structure of the presentation</vt:lpstr>
      <vt:lpstr>Who are they? Political parties in the Czech Republic</vt:lpstr>
      <vt:lpstr>Who are they? Political parties in the Czech Republic</vt:lpstr>
      <vt:lpstr>Development of political parties in a nutshell</vt:lpstr>
      <vt:lpstr>Development of political parties in a nutshell</vt:lpstr>
      <vt:lpstr>Electoral results (1990-2010, number of seats)</vt:lpstr>
      <vt:lpstr>Prezentace aplikace PowerPoint</vt:lpstr>
      <vt:lpstr>Volatility and the success of new political parties</vt:lpstr>
      <vt:lpstr>Parliamentary party replacement</vt:lpstr>
      <vt:lpstr>Party system stability in CZE – a systemic approach</vt:lpstr>
      <vt:lpstr>Cabinets formation and patterns of party competition in the Czech Republic</vt:lpstr>
      <vt:lpstr>Conclusion</vt:lpstr>
    </vt:vector>
  </TitlesOfParts>
  <Company>FSS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stability to uncertainty: The party system dynamics in the Czech Republic</dc:title>
  <dc:creator>havlik</dc:creator>
  <cp:lastModifiedBy>Vlastimil Havlík</cp:lastModifiedBy>
  <cp:revision>76</cp:revision>
  <dcterms:created xsi:type="dcterms:W3CDTF">2013-03-11T17:49:43Z</dcterms:created>
  <dcterms:modified xsi:type="dcterms:W3CDTF">2017-03-27T12:41:28Z</dcterms:modified>
</cp:coreProperties>
</file>