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sldIdLst>
    <p:sldId id="256" r:id="rId2"/>
    <p:sldId id="297" r:id="rId3"/>
    <p:sldId id="298" r:id="rId4"/>
    <p:sldId id="299" r:id="rId5"/>
    <p:sldId id="300" r:id="rId6"/>
    <p:sldId id="312" r:id="rId7"/>
    <p:sldId id="311" r:id="rId8"/>
    <p:sldId id="301" r:id="rId9"/>
    <p:sldId id="302" r:id="rId10"/>
    <p:sldId id="308" r:id="rId11"/>
    <p:sldId id="309" r:id="rId12"/>
    <p:sldId id="305" r:id="rId13"/>
    <p:sldId id="306" r:id="rId14"/>
    <p:sldId id="31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169CD-2376-4C4D-94A6-F59473C39C7A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EB7F2-3CDB-4044-ADB7-680297FD3A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12A4A0-7BC1-4148-BF0A-FA5A2777B124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01117-E464-479F-A3CB-646806DA3C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8A3C2E-711D-4E9B-8908-70BD4FE77B56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8503A-19E9-4944-8962-81743EF1AF0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7AA511-22CF-4EDA-A260-4C05735E4D98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7DED6-C218-4180-8B30-48F2C82CBA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924A47-48ED-4D6E-B38D-16850B762BC9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61088-705C-4C63-8BDF-114694E7BB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250F27-E436-4105-B7BB-D9295934AB02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B1C2E-4830-4598-A5AE-A0F04E13A0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985915-8FB5-450D-B6BE-EE5D1DF8E302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DC6E0-2FFA-4D7A-97F3-434B65C69C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33186-FC46-4811-98BE-B90FD61207CD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66E91-6CAE-483E-9E7D-89A2454AC5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A731C9-3BE6-4E0E-82AC-E03DA7C612F7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3BF01-50A1-462B-A55B-F88536C55E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509682-815A-4D0C-9F2B-81EF48A34AB3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BBB1F-AB05-41A8-A426-9B1613272B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D5AB28-F4EE-4CDC-B2C5-63EE59746720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6FE71-AC85-4325-BE2C-A5098F809B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DC67BB-A792-4D6C-A685-3DC51C239EAC}" type="datetimeFigureOut">
              <a:rPr lang="cs-CZ" smtClean="0"/>
              <a:pPr>
                <a:defRPr/>
              </a:pPr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758FE5-6957-46DB-885F-49510211D2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7388" y="1776414"/>
            <a:ext cx="7772399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72576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2080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www.washingtonpost.com/blogs/monkey-cage/files/2013/10/Slide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139952" y="33265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Haughton</a:t>
            </a:r>
            <a:r>
              <a:rPr lang="cs-CZ" sz="1400" dirty="0" smtClean="0"/>
              <a:t>, Novotná, </a:t>
            </a:r>
            <a:r>
              <a:rPr lang="cs-CZ" sz="1400" dirty="0" err="1" smtClean="0"/>
              <a:t>Deegan</a:t>
            </a:r>
            <a:r>
              <a:rPr lang="cs-CZ" sz="1400" dirty="0" smtClean="0"/>
              <a:t>-Krause 2013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23409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Party </a:t>
            </a:r>
            <a:r>
              <a:rPr lang="cs-CZ" dirty="0" err="1" smtClean="0"/>
              <a:t>system</a:t>
            </a:r>
            <a:r>
              <a:rPr lang="cs-CZ" dirty="0" smtClean="0"/>
              <a:t> stability in CZE – a 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„</a:t>
            </a:r>
            <a:r>
              <a:rPr lang="en-US" sz="2800" i="1" dirty="0" smtClean="0"/>
              <a:t>the system of interactions </a:t>
            </a:r>
            <a:r>
              <a:rPr lang="en-US" sz="2800" dirty="0" smtClean="0"/>
              <a:t>resulting from inter-party competition“ (</a:t>
            </a:r>
            <a:r>
              <a:rPr lang="en-US" sz="2800" dirty="0" err="1" smtClean="0"/>
              <a:t>Sartori</a:t>
            </a:r>
            <a:r>
              <a:rPr lang="en-US" sz="2800" dirty="0" smtClean="0"/>
              <a:t> 1976)</a:t>
            </a:r>
            <a:endParaRPr lang="cs-CZ" sz="2800" dirty="0" smtClean="0"/>
          </a:p>
          <a:p>
            <a:r>
              <a:rPr lang="cs-CZ" sz="2800" dirty="0" smtClean="0"/>
              <a:t>A party </a:t>
            </a:r>
            <a:r>
              <a:rPr lang="cs-CZ" sz="2800" dirty="0" err="1" smtClean="0"/>
              <a:t>system</a:t>
            </a:r>
            <a:r>
              <a:rPr lang="cs-CZ" sz="2800" dirty="0" smtClean="0"/>
              <a:t> </a:t>
            </a:r>
            <a:r>
              <a:rPr lang="cs-CZ" sz="2800" dirty="0" err="1" smtClean="0"/>
              <a:t>change</a:t>
            </a:r>
            <a:r>
              <a:rPr lang="cs-CZ" sz="2800" dirty="0" smtClean="0"/>
              <a:t> </a:t>
            </a:r>
            <a:r>
              <a:rPr lang="cs-CZ" sz="2800" dirty="0" err="1" smtClean="0"/>
              <a:t>occurs</a:t>
            </a:r>
            <a:r>
              <a:rPr lang="cs-CZ" sz="2800" dirty="0" smtClean="0"/>
              <a:t> „</a:t>
            </a:r>
            <a:r>
              <a:rPr lang="en-US" sz="2800" i="1" dirty="0" smtClean="0"/>
              <a:t>when a party system is transformed from one class or type of party system into another“ </a:t>
            </a:r>
            <a:r>
              <a:rPr lang="en-US" sz="2800" dirty="0" smtClean="0"/>
              <a:t>(</a:t>
            </a:r>
            <a:r>
              <a:rPr lang="en-US" sz="2800" dirty="0" err="1" smtClean="0"/>
              <a:t>Mair</a:t>
            </a:r>
            <a:r>
              <a:rPr lang="en-US" sz="2800" dirty="0" smtClean="0"/>
              <a:t> 1997: 51-52)</a:t>
            </a:r>
            <a:endParaRPr lang="cs-CZ" sz="2800" dirty="0" smtClean="0"/>
          </a:p>
          <a:p>
            <a:r>
              <a:rPr lang="cs-CZ" sz="2800" dirty="0" smtClean="0"/>
              <a:t>A </a:t>
            </a:r>
            <a:r>
              <a:rPr lang="cs-CZ" sz="2800" dirty="0" err="1" smtClean="0"/>
              <a:t>stable</a:t>
            </a:r>
            <a:r>
              <a:rPr lang="cs-CZ" sz="2800" dirty="0" smtClean="0"/>
              <a:t> party </a:t>
            </a:r>
            <a:r>
              <a:rPr lang="cs-CZ" sz="2800" dirty="0" err="1" smtClean="0"/>
              <a:t>system</a:t>
            </a:r>
            <a:r>
              <a:rPr lang="cs-CZ" sz="2800" dirty="0" smtClean="0"/>
              <a:t> = </a:t>
            </a:r>
            <a:r>
              <a:rPr lang="cs-CZ" sz="2800" dirty="0" err="1" smtClean="0"/>
              <a:t>stable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predictable</a:t>
            </a:r>
            <a:r>
              <a:rPr lang="cs-CZ" sz="2800" dirty="0" smtClean="0"/>
              <a:t> </a:t>
            </a:r>
            <a:r>
              <a:rPr lang="cs-CZ" sz="2800" i="1" dirty="0" err="1" smtClean="0"/>
              <a:t>patterns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party </a:t>
            </a:r>
            <a:r>
              <a:rPr lang="cs-CZ" sz="2800" dirty="0" err="1" smtClean="0"/>
              <a:t>competition</a:t>
            </a:r>
            <a:endParaRPr lang="cs-CZ" sz="2800" dirty="0" smtClean="0"/>
          </a:p>
          <a:p>
            <a:r>
              <a:rPr lang="cs-CZ" sz="2800" dirty="0" err="1" smtClean="0"/>
              <a:t>How</a:t>
            </a:r>
            <a:r>
              <a:rPr lang="cs-CZ" sz="2800" dirty="0" smtClean="0"/>
              <a:t> to </a:t>
            </a:r>
            <a:r>
              <a:rPr lang="cs-CZ" sz="2800" dirty="0" err="1" smtClean="0"/>
              <a:t>measure</a:t>
            </a:r>
            <a:r>
              <a:rPr lang="cs-CZ" sz="2800" dirty="0" smtClean="0"/>
              <a:t> these </a:t>
            </a:r>
            <a:r>
              <a:rPr lang="cs-CZ" sz="2800" dirty="0" err="1" smtClean="0"/>
              <a:t>patterns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Cabinets</a:t>
            </a:r>
            <a:r>
              <a:rPr lang="cs-CZ" sz="2800" dirty="0" smtClean="0"/>
              <a:t> </a:t>
            </a:r>
            <a:r>
              <a:rPr lang="cs-CZ" sz="2800" dirty="0" err="1" smtClean="0"/>
              <a:t>composition</a:t>
            </a:r>
            <a:r>
              <a:rPr lang="cs-CZ" sz="2800" dirty="0" smtClean="0"/>
              <a:t>? Polarity? </a:t>
            </a:r>
            <a:r>
              <a:rPr lang="cs-CZ" sz="2800" dirty="0" err="1" smtClean="0"/>
              <a:t>Polarization</a:t>
            </a:r>
            <a:r>
              <a:rPr lang="cs-CZ" sz="2800" dirty="0" smtClean="0"/>
              <a:t>?</a:t>
            </a:r>
            <a:r>
              <a:rPr lang="en-US" sz="2800" dirty="0" smtClean="0"/>
              <a:t>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411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r>
              <a:rPr lang="cs-CZ" dirty="0" err="1" smtClean="0"/>
              <a:t>Cabinets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party </a:t>
            </a:r>
            <a:r>
              <a:rPr lang="cs-CZ" dirty="0" err="1" smtClean="0"/>
              <a:t>competition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904" y="1988840"/>
            <a:ext cx="8229600" cy="4277072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Since</a:t>
            </a:r>
            <a:r>
              <a:rPr lang="cs-CZ" dirty="0" smtClean="0"/>
              <a:t> 1998 – </a:t>
            </a:r>
            <a:r>
              <a:rPr lang="cs-CZ" dirty="0" err="1" smtClean="0"/>
              <a:t>the</a:t>
            </a:r>
            <a:r>
              <a:rPr lang="cs-CZ" dirty="0" smtClean="0"/>
              <a:t> absence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clear</a:t>
            </a:r>
            <a:r>
              <a:rPr lang="cs-CZ" dirty="0" smtClean="0"/>
              <a:t>, </a:t>
            </a:r>
            <a:r>
              <a:rPr lang="cs-CZ" dirty="0" err="1" smtClean="0"/>
              <a:t>predictable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alternatives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KSČM – </a:t>
            </a:r>
            <a:r>
              <a:rPr lang="cs-CZ" dirty="0" err="1" smtClean="0"/>
              <a:t>very</a:t>
            </a:r>
            <a:r>
              <a:rPr lang="cs-CZ" dirty="0" smtClean="0"/>
              <a:t> limited </a:t>
            </a:r>
            <a:r>
              <a:rPr lang="cs-CZ" dirty="0" err="1" smtClean="0"/>
              <a:t>coalition</a:t>
            </a:r>
            <a:r>
              <a:rPr lang="cs-CZ" dirty="0" smtClean="0"/>
              <a:t> </a:t>
            </a:r>
            <a:r>
              <a:rPr lang="cs-CZ" dirty="0" err="1" smtClean="0"/>
              <a:t>potential</a:t>
            </a:r>
            <a:r>
              <a:rPr lang="cs-CZ" dirty="0" smtClean="0"/>
              <a:t>, </a:t>
            </a:r>
            <a:r>
              <a:rPr lang="cs-CZ" dirty="0" err="1" smtClean="0"/>
              <a:t>unprobable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not </a:t>
            </a:r>
            <a:r>
              <a:rPr lang="cs-CZ" dirty="0" err="1" smtClean="0"/>
              <a:t>impossible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, </a:t>
            </a:r>
            <a:r>
              <a:rPr lang="cs-CZ" dirty="0" err="1" smtClean="0"/>
              <a:t>determinates</a:t>
            </a:r>
            <a:r>
              <a:rPr lang="cs-CZ" dirty="0" smtClean="0"/>
              <a:t> </a:t>
            </a:r>
            <a:r>
              <a:rPr lang="cs-CZ" dirty="0" err="1" smtClean="0"/>
              <a:t>interactions</a:t>
            </a:r>
            <a:r>
              <a:rPr lang="cs-CZ" dirty="0" smtClean="0"/>
              <a:t>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Pivotal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KDU-ČSL (</a:t>
            </a:r>
            <a:r>
              <a:rPr lang="cs-CZ" dirty="0" err="1" smtClean="0"/>
              <a:t>participation</a:t>
            </a:r>
            <a:r>
              <a:rPr lang="cs-CZ" dirty="0" smtClean="0"/>
              <a:t> in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-centre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-centre </a:t>
            </a:r>
            <a:r>
              <a:rPr lang="cs-CZ" dirty="0" err="1" smtClean="0"/>
              <a:t>cabinets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“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2006 </a:t>
            </a:r>
            <a:r>
              <a:rPr lang="cs-CZ" dirty="0" err="1" smtClean="0"/>
              <a:t>elections</a:t>
            </a:r>
            <a:r>
              <a:rPr lang="cs-CZ" dirty="0" smtClean="0"/>
              <a:t> </a:t>
            </a:r>
            <a:r>
              <a:rPr lang="cs-CZ" dirty="0" err="1" smtClean="0"/>
              <a:t>bargaining</a:t>
            </a:r>
            <a:r>
              <a:rPr lang="cs-CZ" dirty="0" smtClean="0"/>
              <a:t> – (</a:t>
            </a:r>
            <a:r>
              <a:rPr lang="cs-CZ" dirty="0" err="1" smtClean="0"/>
              <a:t>possible</a:t>
            </a:r>
            <a:r>
              <a:rPr lang="cs-CZ" dirty="0" smtClean="0"/>
              <a:t>)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major rival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Uncertainty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(quasi)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– SZ (2006) and VV, ANO, Úsvit (2010) – presence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</a:t>
            </a:r>
            <a:r>
              <a:rPr lang="cs-CZ" dirty="0" err="1" smtClean="0"/>
              <a:t>contributes</a:t>
            </a:r>
            <a:r>
              <a:rPr lang="cs-CZ" dirty="0" smtClean="0"/>
              <a:t> to </a:t>
            </a:r>
            <a:r>
              <a:rPr lang="cs-CZ" dirty="0" err="1" smtClean="0"/>
              <a:t>uncertainty</a:t>
            </a:r>
            <a:r>
              <a:rPr lang="cs-CZ" dirty="0" smtClean="0"/>
              <a:t> and </a:t>
            </a:r>
            <a:r>
              <a:rPr lang="cs-CZ" dirty="0" err="1" smtClean="0"/>
              <a:t>unpredictability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endParaRPr lang="cs-CZ" dirty="0" smtClean="0"/>
          </a:p>
          <a:p>
            <a:r>
              <a:rPr lang="cs-CZ" dirty="0" smtClean="0"/>
              <a:t>Variability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dirty="0" err="1" smtClean="0"/>
              <a:t>possible</a:t>
            </a:r>
            <a:r>
              <a:rPr lang="cs-CZ" dirty="0" smtClean="0"/>
              <a:t>)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coalition</a:t>
            </a:r>
            <a:r>
              <a:rPr lang="cs-CZ" dirty="0" smtClean="0"/>
              <a:t> </a:t>
            </a:r>
            <a:r>
              <a:rPr lang="cs-CZ" dirty="0" err="1" smtClean="0"/>
              <a:t>options</a:t>
            </a:r>
            <a:r>
              <a:rPr lang="cs-CZ" dirty="0" smtClean="0"/>
              <a:t> - </a:t>
            </a:r>
            <a:r>
              <a:rPr lang="cs-CZ" dirty="0" err="1" smtClean="0"/>
              <a:t>instability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5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Stable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and </a:t>
            </a:r>
            <a:r>
              <a:rPr lang="cs-CZ" dirty="0" err="1" smtClean="0"/>
              <a:t>unstable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Republic – </a:t>
            </a:r>
            <a:r>
              <a:rPr lang="cs-CZ" dirty="0" err="1" smtClean="0"/>
              <a:t>necessary</a:t>
            </a:r>
            <a:r>
              <a:rPr lang="cs-CZ" dirty="0" smtClean="0"/>
              <a:t> to </a:t>
            </a:r>
            <a:r>
              <a:rPr lang="cs-CZ" dirty="0" err="1" smtClean="0"/>
              <a:t>distinguish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stability and party </a:t>
            </a:r>
            <a:r>
              <a:rPr lang="cs-CZ" dirty="0" err="1" smtClean="0"/>
              <a:t>system</a:t>
            </a:r>
            <a:r>
              <a:rPr lang="cs-CZ" dirty="0" smtClean="0"/>
              <a:t> stability</a:t>
            </a:r>
          </a:p>
          <a:p>
            <a:r>
              <a:rPr lang="cs-CZ" dirty="0" err="1" smtClean="0"/>
              <a:t>Unstable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recent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earthquakes</a:t>
            </a:r>
            <a:endParaRPr lang="cs-CZ" dirty="0" smtClean="0"/>
          </a:p>
          <a:p>
            <a:r>
              <a:rPr lang="cs-CZ" dirty="0" smtClean="0"/>
              <a:t>Dominant </a:t>
            </a:r>
            <a:r>
              <a:rPr lang="cs-CZ" dirty="0" err="1" smtClean="0"/>
              <a:t>unidimensional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cs-CZ" dirty="0" smtClean="0"/>
              <a:t> (</a:t>
            </a:r>
            <a:r>
              <a:rPr lang="cs-CZ" dirty="0" err="1" smtClean="0"/>
              <a:t>supplemented</a:t>
            </a:r>
            <a:r>
              <a:rPr lang="cs-CZ" dirty="0" smtClean="0"/>
              <a:t> by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Unstable</a:t>
            </a:r>
            <a:r>
              <a:rPr lang="cs-CZ" dirty="0" smtClean="0"/>
              <a:t> party </a:t>
            </a:r>
            <a:r>
              <a:rPr lang="cs-CZ" dirty="0" err="1" smtClean="0"/>
              <a:t>system</a:t>
            </a:r>
            <a:r>
              <a:rPr lang="cs-CZ" dirty="0" smtClean="0"/>
              <a:t> – </a:t>
            </a:r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well-established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conflicts</a:t>
            </a:r>
            <a:r>
              <a:rPr lang="cs-CZ" dirty="0" smtClean="0"/>
              <a:t> and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r>
              <a:rPr lang="cs-CZ" dirty="0" err="1" smtClean="0"/>
              <a:t>Roots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stability:</a:t>
            </a:r>
          </a:p>
          <a:p>
            <a:pPr lvl="1"/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mostly</a:t>
            </a:r>
            <a:r>
              <a:rPr lang="cs-CZ" dirty="0" smtClean="0"/>
              <a:t> top-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Atmosphere</a:t>
            </a:r>
            <a:r>
              <a:rPr lang="cs-CZ" dirty="0" smtClean="0"/>
              <a:t> in society</a:t>
            </a:r>
          </a:p>
          <a:p>
            <a:pPr lvl="1"/>
            <a:r>
              <a:rPr lang="cs-CZ" dirty="0" err="1" smtClean="0"/>
              <a:t>Economic</a:t>
            </a:r>
            <a:r>
              <a:rPr lang="cs-CZ" dirty="0" smtClean="0"/>
              <a:t> turbulence</a:t>
            </a:r>
          </a:p>
          <a:p>
            <a:pPr lvl="1"/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69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err="1" smtClean="0"/>
              <a:t>Renescence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political</a:t>
            </a:r>
            <a:r>
              <a:rPr lang="cs-CZ" sz="2600" dirty="0" smtClean="0"/>
              <a:t> pluralismu</a:t>
            </a:r>
          </a:p>
          <a:p>
            <a:r>
              <a:rPr lang="cs-CZ" sz="2600" dirty="0" smtClean="0"/>
              <a:t>„</a:t>
            </a:r>
            <a:r>
              <a:rPr lang="cs-CZ" sz="2600" dirty="0" err="1" smtClean="0"/>
              <a:t>Small</a:t>
            </a:r>
            <a:r>
              <a:rPr lang="cs-CZ" sz="2600" dirty="0" smtClean="0"/>
              <a:t> Bill on </a:t>
            </a:r>
            <a:r>
              <a:rPr lang="cs-CZ" sz="2600" dirty="0" err="1" smtClean="0"/>
              <a:t>Political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r>
              <a:rPr lang="cs-CZ" sz="2600" dirty="0" smtClean="0"/>
              <a:t>“ – </a:t>
            </a:r>
            <a:r>
              <a:rPr lang="cs-CZ" sz="2600" dirty="0" err="1" smtClean="0"/>
              <a:t>recognition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some</a:t>
            </a:r>
            <a:r>
              <a:rPr lang="cs-CZ" sz="2600" dirty="0" smtClean="0"/>
              <a:t> </a:t>
            </a:r>
            <a:r>
              <a:rPr lang="cs-CZ" sz="2600" dirty="0" err="1" smtClean="0"/>
              <a:t>political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endParaRPr lang="cs-CZ" sz="2600" dirty="0" smtClean="0"/>
          </a:p>
          <a:p>
            <a:endParaRPr lang="cs-CZ" sz="2600" dirty="0" smtClean="0"/>
          </a:p>
          <a:p>
            <a:r>
              <a:rPr lang="cs-CZ" sz="2600" dirty="0" err="1" smtClean="0"/>
              <a:t>Number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new</a:t>
            </a:r>
            <a:r>
              <a:rPr lang="cs-CZ" sz="2600" dirty="0" smtClean="0"/>
              <a:t> </a:t>
            </a:r>
            <a:r>
              <a:rPr lang="cs-CZ" sz="2600" dirty="0" err="1" smtClean="0"/>
              <a:t>political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r>
              <a:rPr lang="cs-CZ" sz="2600" dirty="0" smtClean="0"/>
              <a:t>:</a:t>
            </a:r>
          </a:p>
          <a:p>
            <a:pPr marL="514350" indent="-514350">
              <a:buAutoNum type="arabicPeriod"/>
            </a:pPr>
            <a:r>
              <a:rPr lang="cs-CZ" sz="2600" dirty="0" err="1" smtClean="0"/>
              <a:t>Already</a:t>
            </a:r>
            <a:r>
              <a:rPr lang="cs-CZ" sz="2600" dirty="0" smtClean="0"/>
              <a:t> </a:t>
            </a:r>
            <a:r>
              <a:rPr lang="cs-CZ" sz="2600" dirty="0" err="1" smtClean="0"/>
              <a:t>existing</a:t>
            </a:r>
            <a:r>
              <a:rPr lang="cs-CZ" sz="2600" dirty="0" smtClean="0"/>
              <a:t> (OF, KSČ, ČSL)</a:t>
            </a:r>
          </a:p>
          <a:p>
            <a:pPr marL="514350" indent="-514350">
              <a:buAutoNum type="arabicPeriod"/>
            </a:pPr>
            <a:r>
              <a:rPr lang="cs-CZ" sz="2600" dirty="0" err="1" smtClean="0"/>
              <a:t>Renewned</a:t>
            </a:r>
            <a:r>
              <a:rPr lang="cs-CZ" sz="2600" dirty="0" smtClean="0"/>
              <a:t> (ČSSD)</a:t>
            </a:r>
          </a:p>
          <a:p>
            <a:pPr marL="514350" indent="-514350">
              <a:buAutoNum type="arabicPeriod"/>
            </a:pPr>
            <a:r>
              <a:rPr lang="cs-CZ" sz="2600" dirty="0" err="1" smtClean="0"/>
              <a:t>Genuinely</a:t>
            </a:r>
            <a:r>
              <a:rPr lang="cs-CZ" sz="2600" dirty="0" smtClean="0"/>
              <a:t> </a:t>
            </a:r>
            <a:r>
              <a:rPr lang="cs-CZ" sz="2600" dirty="0" err="1" smtClean="0"/>
              <a:t>new</a:t>
            </a:r>
            <a:r>
              <a:rPr lang="cs-CZ" sz="2600" dirty="0" smtClean="0"/>
              <a:t> (SZ, ODA, SPR-RSČ,…)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90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Joke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Friends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Beer Party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Independent </a:t>
            </a:r>
            <a:r>
              <a:rPr lang="cs-CZ" b="1" dirty="0" err="1" smtClean="0"/>
              <a:t>Erotic</a:t>
            </a:r>
            <a:r>
              <a:rPr lang="cs-CZ" b="1" dirty="0" smtClean="0"/>
              <a:t> </a:t>
            </a:r>
            <a:r>
              <a:rPr lang="cs-CZ" b="1" dirty="0" err="1" smtClean="0"/>
              <a:t>Initiative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196752"/>
            <a:ext cx="5248275" cy="2247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195" y="4509120"/>
            <a:ext cx="44450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5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1990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election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err="1" smtClean="0"/>
              <a:t>Struggle</a:t>
            </a:r>
            <a:r>
              <a:rPr lang="cs-CZ" sz="2600" dirty="0" smtClean="0"/>
              <a:t> </a:t>
            </a:r>
            <a:r>
              <a:rPr lang="cs-CZ" sz="2600" dirty="0" err="1" smtClean="0"/>
              <a:t>over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character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régime</a:t>
            </a:r>
          </a:p>
          <a:p>
            <a:endParaRPr lang="cs-CZ" sz="2600" dirty="0" smtClean="0"/>
          </a:p>
          <a:p>
            <a:r>
              <a:rPr lang="cs-CZ" sz="2600" dirty="0" err="1" smtClean="0"/>
              <a:t>Clear</a:t>
            </a:r>
            <a:r>
              <a:rPr lang="cs-CZ" sz="2600" dirty="0" smtClean="0"/>
              <a:t> </a:t>
            </a:r>
            <a:r>
              <a:rPr lang="cs-CZ" sz="2600" dirty="0" err="1" smtClean="0"/>
              <a:t>victory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OF</a:t>
            </a:r>
          </a:p>
          <a:p>
            <a:endParaRPr lang="cs-CZ" sz="2600" dirty="0" smtClean="0"/>
          </a:p>
          <a:p>
            <a:r>
              <a:rPr lang="cs-CZ" sz="2600" dirty="0" smtClean="0"/>
              <a:t>Legitimity </a:t>
            </a:r>
            <a:r>
              <a:rPr lang="cs-CZ" sz="2600" dirty="0" err="1" smtClean="0"/>
              <a:t>of</a:t>
            </a:r>
            <a:r>
              <a:rPr lang="cs-CZ" sz="2600" dirty="0" smtClean="0"/>
              <a:t> KSČ </a:t>
            </a:r>
            <a:r>
              <a:rPr lang="cs-CZ" sz="2600" dirty="0" err="1" smtClean="0"/>
              <a:t>confirmed</a:t>
            </a:r>
            <a:endParaRPr lang="cs-CZ" sz="2600" dirty="0" smtClean="0"/>
          </a:p>
          <a:p>
            <a:endParaRPr lang="cs-CZ" sz="2600" dirty="0" smtClean="0"/>
          </a:p>
          <a:p>
            <a:r>
              <a:rPr lang="cs-CZ" sz="2600" dirty="0" err="1" smtClean="0"/>
              <a:t>Number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new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r>
              <a:rPr lang="cs-CZ" sz="2600" dirty="0" smtClean="0"/>
              <a:t> </a:t>
            </a:r>
            <a:r>
              <a:rPr lang="cs-CZ" sz="2600" dirty="0" err="1" smtClean="0"/>
              <a:t>elected</a:t>
            </a:r>
            <a:endParaRPr lang="cs-CZ" sz="26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86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Development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political</a:t>
            </a:r>
            <a:r>
              <a:rPr lang="cs-CZ" b="1" dirty="0" smtClean="0"/>
              <a:t> </a:t>
            </a:r>
            <a:r>
              <a:rPr lang="cs-CZ" b="1" dirty="0" err="1" smtClean="0"/>
              <a:t>parties</a:t>
            </a:r>
            <a:r>
              <a:rPr lang="cs-CZ" b="1" dirty="0" smtClean="0"/>
              <a:t> in a </a:t>
            </a:r>
            <a:r>
              <a:rPr lang="cs-CZ" b="1" dirty="0" err="1" smtClean="0"/>
              <a:t>nutshell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1991 – </a:t>
            </a:r>
            <a:r>
              <a:rPr lang="cs-CZ" sz="2600" b="1" dirty="0" err="1" smtClean="0"/>
              <a:t>breakup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of</a:t>
            </a:r>
            <a:r>
              <a:rPr lang="cs-CZ" sz="2600" b="1" dirty="0" smtClean="0"/>
              <a:t> OF </a:t>
            </a:r>
            <a:r>
              <a:rPr lang="cs-CZ" sz="2600" dirty="0" smtClean="0"/>
              <a:t>and </a:t>
            </a:r>
            <a:r>
              <a:rPr lang="cs-CZ" sz="2600" dirty="0" smtClean="0"/>
              <a:t>emergence </a:t>
            </a:r>
            <a:r>
              <a:rPr lang="cs-CZ" sz="2600" dirty="0" err="1" smtClean="0"/>
              <a:t>of</a:t>
            </a:r>
            <a:r>
              <a:rPr lang="cs-CZ" sz="2600" dirty="0" smtClean="0"/>
              <a:t> ODS, </a:t>
            </a:r>
            <a:r>
              <a:rPr lang="cs-CZ" sz="2600" dirty="0" smtClean="0"/>
              <a:t>OH and ODA</a:t>
            </a:r>
            <a:endParaRPr lang="cs-CZ" sz="2600" dirty="0" smtClean="0"/>
          </a:p>
          <a:p>
            <a:r>
              <a:rPr lang="cs-CZ" sz="2600" dirty="0" smtClean="0"/>
              <a:t>1992 </a:t>
            </a:r>
            <a:r>
              <a:rPr lang="cs-CZ" sz="2600" dirty="0" err="1" smtClean="0"/>
              <a:t>election</a:t>
            </a:r>
            <a:r>
              <a:rPr lang="cs-CZ" sz="2600" dirty="0" smtClean="0"/>
              <a:t> </a:t>
            </a:r>
            <a:r>
              <a:rPr lang="cs-CZ" sz="2600" dirty="0" err="1" smtClean="0"/>
              <a:t>won</a:t>
            </a:r>
            <a:r>
              <a:rPr lang="cs-CZ" sz="2600" dirty="0" smtClean="0"/>
              <a:t> by ODS-KDS </a:t>
            </a:r>
            <a:r>
              <a:rPr lang="cs-CZ" sz="2600" dirty="0" err="1" smtClean="0"/>
              <a:t>and</a:t>
            </a:r>
            <a:r>
              <a:rPr lang="cs-CZ" sz="2600" dirty="0" smtClean="0"/>
              <a:t> </a:t>
            </a:r>
            <a:r>
              <a:rPr lang="cs-CZ" sz="2600" dirty="0" err="1" smtClean="0"/>
              <a:t>formation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centre-</a:t>
            </a:r>
            <a:r>
              <a:rPr lang="cs-CZ" sz="2600" dirty="0" err="1" smtClean="0"/>
              <a:t>right</a:t>
            </a:r>
            <a:r>
              <a:rPr lang="cs-CZ" sz="2600" dirty="0" smtClean="0"/>
              <a:t> </a:t>
            </a:r>
            <a:r>
              <a:rPr lang="cs-CZ" sz="2600" dirty="0" err="1" smtClean="0"/>
              <a:t>cabinet</a:t>
            </a:r>
            <a:r>
              <a:rPr lang="cs-CZ" sz="2600" dirty="0" smtClean="0"/>
              <a:t> (V. Klaus)</a:t>
            </a:r>
          </a:p>
          <a:p>
            <a:pPr lvl="1"/>
            <a:r>
              <a:rPr lang="cs-CZ" sz="2600" dirty="0" err="1" smtClean="0"/>
              <a:t>Fragmentation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parliament</a:t>
            </a:r>
            <a:r>
              <a:rPr lang="cs-CZ" sz="2600" dirty="0" smtClean="0"/>
              <a:t> (LSU, HSD-SMS, ČSSD, SPR-RSČ, KSČ)</a:t>
            </a:r>
          </a:p>
          <a:p>
            <a:r>
              <a:rPr lang="cs-CZ" sz="2600" dirty="0" smtClean="0"/>
              <a:t>1996 –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electoral</a:t>
            </a:r>
            <a:r>
              <a:rPr lang="cs-CZ" sz="2600" dirty="0" smtClean="0"/>
              <a:t> </a:t>
            </a:r>
            <a:r>
              <a:rPr lang="cs-CZ" sz="2600" dirty="0" err="1" smtClean="0"/>
              <a:t>success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ČSSD; </a:t>
            </a:r>
            <a:r>
              <a:rPr lang="cs-CZ" sz="2600" dirty="0" err="1" smtClean="0"/>
              <a:t>formation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centre-</a:t>
            </a:r>
            <a:r>
              <a:rPr lang="cs-CZ" sz="2600" dirty="0" err="1" smtClean="0"/>
              <a:t>right</a:t>
            </a:r>
            <a:r>
              <a:rPr lang="cs-CZ" sz="2600" dirty="0" smtClean="0"/>
              <a:t> minority </a:t>
            </a:r>
            <a:r>
              <a:rPr lang="cs-CZ" sz="2600" dirty="0" err="1" smtClean="0"/>
              <a:t>cabinet</a:t>
            </a:r>
            <a:r>
              <a:rPr lang="cs-CZ" sz="2600" dirty="0" smtClean="0"/>
              <a:t> (V. Klaus)</a:t>
            </a:r>
          </a:p>
          <a:p>
            <a:r>
              <a:rPr lang="cs-CZ" sz="2600" dirty="0" err="1" smtClean="0"/>
              <a:t>Tendency</a:t>
            </a:r>
            <a:r>
              <a:rPr lang="cs-CZ" sz="2600" dirty="0" smtClean="0"/>
              <a:t> to a </a:t>
            </a:r>
            <a:r>
              <a:rPr lang="cs-CZ" sz="2600" dirty="0" err="1" smtClean="0"/>
              <a:t>bipolar</a:t>
            </a:r>
            <a:r>
              <a:rPr lang="cs-CZ" sz="2600" dirty="0" smtClean="0"/>
              <a:t> </a:t>
            </a:r>
            <a:r>
              <a:rPr lang="cs-CZ" sz="2600" dirty="0" err="1" smtClean="0"/>
              <a:t>pattern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competition</a:t>
            </a:r>
            <a:r>
              <a:rPr lang="cs-CZ" sz="2600" dirty="0" smtClean="0"/>
              <a:t> BUT not </a:t>
            </a:r>
            <a:r>
              <a:rPr lang="cs-CZ" sz="2600" dirty="0" err="1" smtClean="0"/>
              <a:t>repeated</a:t>
            </a:r>
            <a:r>
              <a:rPr lang="cs-CZ" sz="2600" dirty="0" smtClean="0"/>
              <a:t> </a:t>
            </a:r>
            <a:r>
              <a:rPr lang="cs-CZ" sz="2600" dirty="0" err="1" smtClean="0"/>
              <a:t>patterns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alteration</a:t>
            </a:r>
            <a:r>
              <a:rPr lang="cs-CZ" sz="2600" dirty="0" smtClean="0"/>
              <a:t> (</a:t>
            </a:r>
            <a:r>
              <a:rPr lang="cs-CZ" sz="2600" dirty="0" err="1" smtClean="0"/>
              <a:t>see</a:t>
            </a:r>
            <a:r>
              <a:rPr lang="cs-CZ" sz="2600" dirty="0" smtClean="0"/>
              <a:t> </a:t>
            </a:r>
            <a:r>
              <a:rPr lang="cs-CZ" sz="2600" dirty="0" err="1" smtClean="0"/>
              <a:t>later</a:t>
            </a:r>
            <a:r>
              <a:rPr lang="cs-CZ" sz="2600" dirty="0" smtClean="0"/>
              <a:t>)</a:t>
            </a:r>
          </a:p>
          <a:p>
            <a:r>
              <a:rPr lang="cs-CZ" sz="2600" dirty="0" err="1" smtClean="0"/>
              <a:t>Four</a:t>
            </a:r>
            <a:r>
              <a:rPr lang="cs-CZ" sz="2600" dirty="0" smtClean="0"/>
              <a:t> </a:t>
            </a:r>
            <a:r>
              <a:rPr lang="cs-CZ" sz="2600" dirty="0" err="1" smtClean="0"/>
              <a:t>main</a:t>
            </a:r>
            <a:r>
              <a:rPr lang="cs-CZ" sz="2600" dirty="0" smtClean="0"/>
              <a:t> </a:t>
            </a:r>
            <a:r>
              <a:rPr lang="cs-CZ" sz="2600" dirty="0" err="1" smtClean="0"/>
              <a:t>parties</a:t>
            </a:r>
            <a:r>
              <a:rPr lang="cs-CZ" sz="2600" dirty="0" smtClean="0"/>
              <a:t> </a:t>
            </a:r>
            <a:r>
              <a:rPr lang="cs-CZ" sz="2600" dirty="0" err="1" smtClean="0"/>
              <a:t>established</a:t>
            </a:r>
            <a:endParaRPr lang="cs-CZ" sz="2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4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OF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on party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err="1" smtClean="0"/>
              <a:t>Initially</a:t>
            </a:r>
            <a:r>
              <a:rPr lang="cs-CZ" sz="2800" dirty="0" smtClean="0"/>
              <a:t> a very </a:t>
            </a:r>
            <a:r>
              <a:rPr lang="cs-CZ" sz="2800" dirty="0" err="1" smtClean="0"/>
              <a:t>broad</a:t>
            </a:r>
            <a:r>
              <a:rPr lang="cs-CZ" sz="2800" dirty="0" smtClean="0"/>
              <a:t> (anti-</a:t>
            </a:r>
            <a:r>
              <a:rPr lang="cs-CZ" sz="2800" dirty="0" err="1" smtClean="0"/>
              <a:t>communist</a:t>
            </a:r>
            <a:r>
              <a:rPr lang="cs-CZ" sz="2800" dirty="0" smtClean="0"/>
              <a:t>) </a:t>
            </a:r>
            <a:r>
              <a:rPr lang="cs-CZ" sz="2800" dirty="0" err="1" smtClean="0"/>
              <a:t>movement</a:t>
            </a:r>
            <a:r>
              <a:rPr lang="cs-CZ" sz="2800" dirty="0" smtClean="0"/>
              <a:t> </a:t>
            </a:r>
          </a:p>
          <a:p>
            <a:r>
              <a:rPr lang="cs-CZ" sz="2800" dirty="0" err="1" smtClean="0"/>
              <a:t>Conflict</a:t>
            </a:r>
            <a:r>
              <a:rPr lang="cs-CZ" sz="2800" dirty="0" smtClean="0"/>
              <a:t> </a:t>
            </a:r>
            <a:r>
              <a:rPr lang="cs-CZ" sz="2800" dirty="0" err="1" smtClean="0"/>
              <a:t>over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character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movement</a:t>
            </a:r>
            <a:r>
              <a:rPr lang="cs-CZ" sz="2800" dirty="0" smtClean="0"/>
              <a:t> (and </a:t>
            </a:r>
            <a:r>
              <a:rPr lang="cs-CZ" sz="2800" dirty="0" err="1" smtClean="0"/>
              <a:t>politics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Social-liberal</a:t>
            </a:r>
            <a:r>
              <a:rPr lang="cs-CZ" sz="2800" dirty="0" smtClean="0"/>
              <a:t> </a:t>
            </a:r>
            <a:r>
              <a:rPr lang="cs-CZ" sz="2800" dirty="0" err="1" smtClean="0"/>
              <a:t>Civic</a:t>
            </a:r>
            <a:r>
              <a:rPr lang="cs-CZ" sz="2800" dirty="0" smtClean="0"/>
              <a:t> </a:t>
            </a:r>
            <a:r>
              <a:rPr lang="cs-CZ" sz="2800" dirty="0" err="1" smtClean="0"/>
              <a:t>Movement</a:t>
            </a:r>
            <a:endParaRPr lang="cs-CZ" sz="2800" dirty="0" smtClean="0"/>
          </a:p>
          <a:p>
            <a:r>
              <a:rPr lang="cs-CZ" sz="2800" dirty="0" err="1" smtClean="0"/>
              <a:t>Conservative-liberal</a:t>
            </a:r>
            <a:r>
              <a:rPr lang="cs-CZ" sz="2800" dirty="0" smtClean="0"/>
              <a:t> </a:t>
            </a:r>
            <a:r>
              <a:rPr lang="cs-CZ" sz="2800" dirty="0" err="1" smtClean="0"/>
              <a:t>Civic</a:t>
            </a:r>
            <a:r>
              <a:rPr lang="cs-CZ" sz="2800" dirty="0" smtClean="0"/>
              <a:t> </a:t>
            </a:r>
            <a:r>
              <a:rPr lang="cs-CZ" sz="2800" dirty="0" err="1" smtClean="0"/>
              <a:t>Democratic</a:t>
            </a:r>
            <a:r>
              <a:rPr lang="cs-CZ" sz="2800" dirty="0" smtClean="0"/>
              <a:t> Party</a:t>
            </a:r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role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political</a:t>
            </a:r>
            <a:r>
              <a:rPr lang="cs-CZ" sz="2800" dirty="0" smtClean="0"/>
              <a:t> </a:t>
            </a:r>
            <a:r>
              <a:rPr lang="cs-CZ" sz="2800" dirty="0" err="1" smtClean="0"/>
              <a:t>parties</a:t>
            </a:r>
            <a:r>
              <a:rPr lang="cs-CZ" sz="2800" dirty="0" smtClean="0"/>
              <a:t>, </a:t>
            </a:r>
            <a:r>
              <a:rPr lang="cs-CZ" sz="2800" dirty="0" err="1" smtClean="0"/>
              <a:t>civic</a:t>
            </a:r>
            <a:r>
              <a:rPr lang="cs-CZ" sz="2800" dirty="0" smtClean="0"/>
              <a:t> society, </a:t>
            </a:r>
            <a:r>
              <a:rPr lang="cs-CZ" sz="2800" dirty="0" err="1" smtClean="0"/>
              <a:t>attitude</a:t>
            </a:r>
            <a:r>
              <a:rPr lang="cs-CZ" sz="2800" dirty="0" smtClean="0"/>
              <a:t> to </a:t>
            </a:r>
            <a:r>
              <a:rPr lang="cs-CZ" sz="2800" dirty="0" err="1" smtClean="0"/>
              <a:t>economy</a:t>
            </a:r>
            <a:r>
              <a:rPr lang="cs-CZ" sz="2800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78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„Big </a:t>
            </a:r>
            <a:r>
              <a:rPr lang="cs-CZ" dirty="0" err="1" smtClean="0"/>
              <a:t>Four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b="1" dirty="0" err="1" smtClean="0"/>
              <a:t>Civic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Democratic</a:t>
            </a:r>
            <a:r>
              <a:rPr lang="cs-CZ" sz="2600" b="1" dirty="0" smtClean="0"/>
              <a:t> Party (ODS)</a:t>
            </a:r>
          </a:p>
          <a:p>
            <a:r>
              <a:rPr lang="cs-CZ" sz="2200" dirty="0" err="1" smtClean="0"/>
              <a:t>Conservative</a:t>
            </a:r>
            <a:r>
              <a:rPr lang="cs-CZ" sz="2200" dirty="0" smtClean="0"/>
              <a:t> (</a:t>
            </a:r>
            <a:r>
              <a:rPr lang="cs-CZ" sz="2200" dirty="0" err="1" smtClean="0"/>
              <a:t>values</a:t>
            </a:r>
            <a:r>
              <a:rPr lang="cs-CZ" sz="2200" dirty="0" smtClean="0"/>
              <a:t>) </a:t>
            </a:r>
            <a:r>
              <a:rPr lang="cs-CZ" sz="2200" dirty="0" err="1" smtClean="0"/>
              <a:t>liberal</a:t>
            </a:r>
            <a:r>
              <a:rPr lang="cs-CZ" sz="2200" dirty="0" smtClean="0"/>
              <a:t> (</a:t>
            </a:r>
            <a:r>
              <a:rPr lang="cs-CZ" sz="2200" dirty="0" err="1" smtClean="0"/>
              <a:t>economy</a:t>
            </a:r>
            <a:r>
              <a:rPr lang="cs-CZ" sz="2200" dirty="0" smtClean="0"/>
              <a:t>), soft-</a:t>
            </a:r>
            <a:r>
              <a:rPr lang="cs-CZ" sz="2200" dirty="0" err="1" smtClean="0"/>
              <a:t>Euroscepticism</a:t>
            </a:r>
            <a:r>
              <a:rPr lang="cs-CZ" sz="2600" dirty="0" smtClean="0"/>
              <a:t> </a:t>
            </a:r>
          </a:p>
          <a:p>
            <a:pPr marL="0" indent="0">
              <a:buNone/>
            </a:pPr>
            <a:r>
              <a:rPr lang="cs-CZ" sz="2600" b="1" dirty="0" smtClean="0"/>
              <a:t>Czech </a:t>
            </a:r>
            <a:r>
              <a:rPr lang="cs-CZ" sz="2600" b="1" dirty="0" err="1" smtClean="0"/>
              <a:t>Social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Democratic</a:t>
            </a:r>
            <a:r>
              <a:rPr lang="cs-CZ" sz="2600" b="1" dirty="0" smtClean="0"/>
              <a:t> Party (ČSSD)</a:t>
            </a:r>
          </a:p>
          <a:p>
            <a:r>
              <a:rPr lang="cs-CZ" sz="2200" dirty="0" err="1" smtClean="0"/>
              <a:t>Left</a:t>
            </a:r>
            <a:r>
              <a:rPr lang="cs-CZ" sz="2200" dirty="0" smtClean="0"/>
              <a:t>-centre in </a:t>
            </a:r>
            <a:r>
              <a:rPr lang="cs-CZ" sz="2200" dirty="0" err="1" smtClean="0"/>
              <a:t>economic</a:t>
            </a:r>
            <a:r>
              <a:rPr lang="cs-CZ" sz="2200" dirty="0" smtClean="0"/>
              <a:t> </a:t>
            </a:r>
            <a:r>
              <a:rPr lang="cs-CZ" sz="2200" dirty="0" err="1" smtClean="0"/>
              <a:t>terms</a:t>
            </a:r>
            <a:r>
              <a:rPr lang="cs-CZ" sz="2200" dirty="0" smtClean="0"/>
              <a:t>, split in </a:t>
            </a:r>
            <a:r>
              <a:rPr lang="cs-CZ" sz="2200" dirty="0" err="1" smtClean="0"/>
              <a:t>value</a:t>
            </a:r>
            <a:r>
              <a:rPr lang="cs-CZ" sz="2200" dirty="0" smtClean="0"/>
              <a:t> </a:t>
            </a:r>
            <a:r>
              <a:rPr lang="cs-CZ" sz="2200" dirty="0" err="1" smtClean="0"/>
              <a:t>dimension</a:t>
            </a:r>
            <a:r>
              <a:rPr lang="cs-CZ" sz="2200" dirty="0" smtClean="0"/>
              <a:t>, pro-</a:t>
            </a:r>
            <a:r>
              <a:rPr lang="cs-CZ" sz="2200" dirty="0" err="1" smtClean="0"/>
              <a:t>European</a:t>
            </a:r>
            <a:endParaRPr lang="cs-CZ" sz="2200" dirty="0" smtClean="0"/>
          </a:p>
          <a:p>
            <a:pPr marL="0" indent="0">
              <a:buNone/>
            </a:pPr>
            <a:r>
              <a:rPr lang="cs-CZ" sz="2600" b="1" dirty="0" err="1" smtClean="0"/>
              <a:t>Communist</a:t>
            </a:r>
            <a:r>
              <a:rPr lang="cs-CZ" sz="2600" b="1" dirty="0" smtClean="0"/>
              <a:t> Party </a:t>
            </a:r>
            <a:r>
              <a:rPr lang="cs-CZ" sz="2600" b="1" dirty="0" err="1" smtClean="0"/>
              <a:t>of</a:t>
            </a:r>
            <a:r>
              <a:rPr lang="cs-CZ" sz="2600" b="1" dirty="0" smtClean="0"/>
              <a:t> Bohemia and Moravia (KSČM)</a:t>
            </a:r>
          </a:p>
          <a:p>
            <a:r>
              <a:rPr lang="cs-CZ" sz="2200" dirty="0" err="1" smtClean="0"/>
              <a:t>Unreformed</a:t>
            </a:r>
            <a:r>
              <a:rPr lang="cs-CZ" sz="2200" dirty="0" smtClean="0"/>
              <a:t>, anti-</a:t>
            </a:r>
            <a:r>
              <a:rPr lang="cs-CZ" sz="2200" dirty="0" err="1" smtClean="0"/>
              <a:t>capitalist</a:t>
            </a:r>
            <a:r>
              <a:rPr lang="cs-CZ" sz="2200" dirty="0" smtClean="0"/>
              <a:t>, </a:t>
            </a:r>
            <a:r>
              <a:rPr lang="cs-CZ" sz="2200" dirty="0" err="1" smtClean="0"/>
              <a:t>Eurosceptic</a:t>
            </a:r>
            <a:r>
              <a:rPr lang="cs-CZ" sz="2200" dirty="0" smtClean="0"/>
              <a:t>,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issue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past</a:t>
            </a:r>
          </a:p>
          <a:p>
            <a:pPr marL="0" indent="0">
              <a:buNone/>
            </a:pPr>
            <a:r>
              <a:rPr lang="cs-CZ" sz="2600" b="1" dirty="0" smtClean="0"/>
              <a:t>Christian and </a:t>
            </a:r>
            <a:r>
              <a:rPr lang="cs-CZ" sz="2600" b="1" dirty="0" err="1" smtClean="0"/>
              <a:t>Democratic</a:t>
            </a:r>
            <a:r>
              <a:rPr lang="cs-CZ" sz="2600" b="1" dirty="0" smtClean="0"/>
              <a:t> Union – </a:t>
            </a:r>
            <a:r>
              <a:rPr lang="cs-CZ" sz="2600" b="1" dirty="0" err="1" smtClean="0"/>
              <a:t>Czechoslovak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People</a:t>
            </a:r>
            <a:r>
              <a:rPr lang="en-US" sz="2600" b="1" dirty="0" smtClean="0"/>
              <a:t>`s </a:t>
            </a:r>
            <a:r>
              <a:rPr lang="cs-CZ" sz="2600" b="1" dirty="0" smtClean="0"/>
              <a:t>Party (KDU-ČSL)</a:t>
            </a:r>
            <a:endParaRPr lang="cs-CZ" sz="2200" dirty="0" smtClean="0"/>
          </a:p>
          <a:p>
            <a:r>
              <a:rPr lang="cs-CZ" sz="2200" dirty="0" err="1" smtClean="0"/>
              <a:t>Social-conservative</a:t>
            </a:r>
            <a:r>
              <a:rPr lang="cs-CZ" sz="2200" dirty="0" smtClean="0"/>
              <a:t> party, </a:t>
            </a:r>
            <a:r>
              <a:rPr lang="cs-CZ" sz="2200" dirty="0" err="1" smtClean="0"/>
              <a:t>religious</a:t>
            </a:r>
            <a:r>
              <a:rPr lang="cs-CZ" sz="2200" dirty="0" smtClean="0"/>
              <a:t> </a:t>
            </a:r>
            <a:r>
              <a:rPr lang="cs-CZ" sz="2200" dirty="0" err="1" smtClean="0"/>
              <a:t>values</a:t>
            </a:r>
            <a:r>
              <a:rPr lang="cs-CZ" sz="2200" dirty="0" smtClean="0"/>
              <a:t>, </a:t>
            </a:r>
            <a:r>
              <a:rPr lang="cs-CZ" sz="2200" dirty="0" err="1" smtClean="0"/>
              <a:t>economically</a:t>
            </a:r>
            <a:r>
              <a:rPr lang="cs-CZ" sz="2200" dirty="0" smtClean="0"/>
              <a:t> in </a:t>
            </a:r>
            <a:r>
              <a:rPr lang="cs-CZ" sz="2200" dirty="0" err="1" smtClean="0"/>
              <a:t>the</a:t>
            </a:r>
            <a:r>
              <a:rPr lang="cs-CZ" sz="2200" dirty="0" smtClean="0"/>
              <a:t> centre, existence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internal</a:t>
            </a:r>
            <a:r>
              <a:rPr lang="cs-CZ" sz="2200" dirty="0" smtClean="0"/>
              <a:t> </a:t>
            </a:r>
            <a:r>
              <a:rPr lang="cs-CZ" sz="2200" dirty="0" err="1" smtClean="0"/>
              <a:t>disputes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29324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in a </a:t>
            </a:r>
            <a:r>
              <a:rPr lang="cs-CZ" dirty="0" err="1" smtClean="0"/>
              <a:t>nutshell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1997/8 – </a:t>
            </a:r>
            <a:r>
              <a:rPr lang="cs-CZ" dirty="0" err="1" smtClean="0"/>
              <a:t>splitting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ODS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emergence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Union (US)</a:t>
            </a:r>
          </a:p>
          <a:p>
            <a:r>
              <a:rPr lang="cs-CZ" dirty="0" smtClean="0"/>
              <a:t>1998-2002: </a:t>
            </a:r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, „</a:t>
            </a: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“ (</a:t>
            </a:r>
            <a:r>
              <a:rPr lang="cs-CZ" dirty="0" err="1" smtClean="0"/>
              <a:t>Coalition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 smtClean="0"/>
              <a:t>)</a:t>
            </a:r>
          </a:p>
          <a:p>
            <a:r>
              <a:rPr lang="cs-CZ" dirty="0" smtClean="0"/>
              <a:t>2002-2006: </a:t>
            </a:r>
            <a:r>
              <a:rPr lang="cs-CZ" dirty="0" err="1" smtClean="0"/>
              <a:t>left</a:t>
            </a:r>
            <a:r>
              <a:rPr lang="cs-CZ" dirty="0" smtClean="0"/>
              <a:t>-centre </a:t>
            </a:r>
            <a:r>
              <a:rPr lang="cs-CZ" dirty="0" err="1" smtClean="0"/>
              <a:t>cabinets</a:t>
            </a:r>
            <a:r>
              <a:rPr lang="cs-CZ" dirty="0" smtClean="0"/>
              <a:t> (ČSSD, KDU-ČSL, US-DEU)</a:t>
            </a:r>
          </a:p>
          <a:p>
            <a:r>
              <a:rPr lang="cs-CZ" dirty="0" smtClean="0"/>
              <a:t>2006 –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dissapearence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US-DEU, </a:t>
            </a:r>
            <a:r>
              <a:rPr lang="cs-CZ" dirty="0" err="1" smtClean="0"/>
              <a:t>entry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Green Party (SZ), centre-</a:t>
            </a:r>
            <a:r>
              <a:rPr lang="cs-CZ" dirty="0" err="1" smtClean="0"/>
              <a:t>right</a:t>
            </a:r>
            <a:r>
              <a:rPr lang="cs-CZ" dirty="0" smtClean="0"/>
              <a:t>-green </a:t>
            </a:r>
            <a:r>
              <a:rPr lang="cs-CZ" dirty="0" err="1" smtClean="0"/>
              <a:t>cabinet</a:t>
            </a:r>
            <a:endParaRPr lang="cs-CZ" dirty="0" smtClean="0"/>
          </a:p>
          <a:p>
            <a:r>
              <a:rPr lang="cs-CZ" dirty="0" smtClean="0"/>
              <a:t>2009 –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cabinet</a:t>
            </a:r>
            <a:r>
              <a:rPr lang="cs-CZ" dirty="0" smtClean="0"/>
              <a:t>  (a </a:t>
            </a:r>
            <a:r>
              <a:rPr lang="cs-CZ" dirty="0" err="1" smtClean="0"/>
              <a:t>caretaker</a:t>
            </a:r>
            <a:r>
              <a:rPr lang="cs-CZ" dirty="0" smtClean="0"/>
              <a:t> </a:t>
            </a:r>
            <a:r>
              <a:rPr lang="cs-CZ" dirty="0" err="1" smtClean="0"/>
              <a:t>cabinet</a:t>
            </a:r>
            <a:r>
              <a:rPr lang="cs-CZ" dirty="0" smtClean="0"/>
              <a:t> </a:t>
            </a:r>
            <a:r>
              <a:rPr lang="cs-CZ" dirty="0" err="1" smtClean="0"/>
              <a:t>till</a:t>
            </a:r>
            <a:r>
              <a:rPr lang="cs-CZ" dirty="0" smtClean="0"/>
              <a:t> 2010)</a:t>
            </a:r>
          </a:p>
          <a:p>
            <a:r>
              <a:rPr lang="cs-CZ" dirty="0" smtClean="0"/>
              <a:t>2010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rise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(quasi-)</a:t>
            </a:r>
            <a:r>
              <a:rPr lang="cs-CZ" b="1" dirty="0" err="1" smtClean="0"/>
              <a:t>new</a:t>
            </a:r>
            <a:r>
              <a:rPr lang="cs-CZ" b="1" dirty="0" smtClean="0"/>
              <a:t> </a:t>
            </a:r>
            <a:r>
              <a:rPr lang="cs-CZ" b="1" dirty="0" err="1" smtClean="0"/>
              <a:t>parties</a:t>
            </a:r>
            <a:r>
              <a:rPr lang="cs-CZ" b="1" dirty="0" smtClean="0"/>
              <a:t> </a:t>
            </a:r>
            <a:r>
              <a:rPr lang="cs-CZ" dirty="0" smtClean="0"/>
              <a:t>TOP 09 </a:t>
            </a:r>
            <a:r>
              <a:rPr lang="cs-CZ" dirty="0" err="1" smtClean="0"/>
              <a:t>and</a:t>
            </a:r>
            <a:r>
              <a:rPr lang="cs-CZ" dirty="0" smtClean="0"/>
              <a:t> Public </a:t>
            </a:r>
            <a:r>
              <a:rPr lang="cs-CZ" dirty="0" err="1" smtClean="0"/>
              <a:t>Affairs</a:t>
            </a:r>
            <a:r>
              <a:rPr lang="cs-CZ" dirty="0" smtClean="0"/>
              <a:t> (VV), </a:t>
            </a:r>
            <a:r>
              <a:rPr lang="cs-CZ" dirty="0" err="1" smtClean="0"/>
              <a:t>weakening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major </a:t>
            </a:r>
            <a:r>
              <a:rPr lang="cs-CZ" dirty="0" err="1" smtClean="0"/>
              <a:t>parties</a:t>
            </a:r>
            <a:r>
              <a:rPr lang="cs-CZ" dirty="0" smtClean="0"/>
              <a:t>, </a:t>
            </a:r>
            <a:r>
              <a:rPr lang="cs-CZ" dirty="0" err="1" smtClean="0"/>
              <a:t>parliamentary</a:t>
            </a:r>
            <a:r>
              <a:rPr lang="cs-CZ" dirty="0" smtClean="0"/>
              <a:t> </a:t>
            </a:r>
            <a:r>
              <a:rPr lang="cs-CZ" dirty="0" err="1" smtClean="0"/>
              <a:t>departure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SZ </a:t>
            </a:r>
            <a:r>
              <a:rPr lang="cs-CZ" dirty="0" err="1" smtClean="0"/>
              <a:t>and</a:t>
            </a:r>
            <a:r>
              <a:rPr lang="cs-CZ" dirty="0" smtClean="0"/>
              <a:t> KDU-ČSL, centre-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cabinet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14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1800" dirty="0" err="1" smtClean="0">
                <a:solidFill>
                  <a:schemeClr val="tx1"/>
                </a:solidFill>
              </a:rPr>
              <a:t>Electoral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results</a:t>
            </a:r>
            <a:r>
              <a:rPr lang="cs-CZ" sz="1800" dirty="0" smtClean="0">
                <a:solidFill>
                  <a:schemeClr val="tx1"/>
                </a:solidFill>
              </a:rPr>
              <a:t> (1990-2010, </a:t>
            </a:r>
            <a:r>
              <a:rPr lang="cs-CZ" sz="1800" dirty="0" err="1" smtClean="0">
                <a:solidFill>
                  <a:schemeClr val="tx1"/>
                </a:solidFill>
              </a:rPr>
              <a:t>number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of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seats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  <a:endParaRPr lang="cs-CZ" sz="18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42375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bdélník 11"/>
          <p:cNvSpPr/>
          <p:nvPr/>
        </p:nvSpPr>
        <p:spPr>
          <a:xfrm>
            <a:off x="1835696" y="3501008"/>
            <a:ext cx="5904656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771800" y="2780928"/>
            <a:ext cx="5904656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835696" y="2420888"/>
            <a:ext cx="6840760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771800" y="3140968"/>
            <a:ext cx="5904656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23528" y="5949280"/>
            <a:ext cx="6133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Data </a:t>
            </a:r>
            <a:r>
              <a:rPr lang="cs-CZ" dirty="0" err="1" smtClean="0"/>
              <a:t>source</a:t>
            </a:r>
            <a:r>
              <a:rPr lang="cs-CZ" dirty="0" smtClean="0"/>
              <a:t>: volby.</a:t>
            </a:r>
            <a:r>
              <a:rPr lang="cs-CZ" dirty="0" err="1" smtClean="0"/>
              <a:t>cz</a:t>
            </a:r>
            <a:r>
              <a:rPr lang="cs-CZ" dirty="0" smtClean="0"/>
              <a:t>, *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election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98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4527</TotalTime>
  <Words>741</Words>
  <Application>Microsoft Office PowerPoint</Application>
  <PresentationFormat>Předvádění na obrazovce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Political parties and the party system</vt:lpstr>
      <vt:lpstr>The end of communism</vt:lpstr>
      <vt:lpstr>Joke parties</vt:lpstr>
      <vt:lpstr>The 1990 general election</vt:lpstr>
      <vt:lpstr>Development of political parties in a nutshell</vt:lpstr>
      <vt:lpstr>OF and its effects on party system formation</vt:lpstr>
      <vt:lpstr>The „Big Four“</vt:lpstr>
      <vt:lpstr>Development of political parties in a nutshell</vt:lpstr>
      <vt:lpstr>Electoral results (1990-2010, number of seats)</vt:lpstr>
      <vt:lpstr>Prezentace aplikace PowerPoint</vt:lpstr>
      <vt:lpstr>Prezentace aplikace PowerPoint</vt:lpstr>
      <vt:lpstr>Party system stability in CZE – a systemic approach</vt:lpstr>
      <vt:lpstr>Cabinets formation and patterns of party competition in the Czech Republic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politických stran České republiky</dc:title>
  <dc:creator>Eva</dc:creator>
  <cp:lastModifiedBy>Vlastimil Havlík</cp:lastModifiedBy>
  <cp:revision>377</cp:revision>
  <dcterms:created xsi:type="dcterms:W3CDTF">2009-11-21T10:51:02Z</dcterms:created>
  <dcterms:modified xsi:type="dcterms:W3CDTF">2017-03-27T14:52:31Z</dcterms:modified>
</cp:coreProperties>
</file>