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6" r:id="rId16"/>
    <p:sldId id="277" r:id="rId17"/>
    <p:sldId id="278" r:id="rId18"/>
    <p:sldId id="279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4345\Documents\Dropbox\Politologie\Vlastn&#237;\&#268;l&#225;nky\Havlik_Voda_Tabulka_regrese_gra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4345\Documents\Dropbox\Politologie\Vlastn&#237;\&#268;l&#225;nky\Havlik_Voda_Tabulka_regrese_gra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44345\Documents\Dropbox\Politologie\Vlastn&#237;\&#268;l&#225;nky\Havlik_Voda_Tabulka_regrese_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b="0" baseline="0" dirty="0" smtClean="0"/>
              <a:t>R</a:t>
            </a:r>
            <a:r>
              <a:rPr lang="cs-CZ" sz="4400" b="0" baseline="0" dirty="0" smtClean="0"/>
              <a:t>egression </a:t>
            </a:r>
            <a:r>
              <a:rPr lang="en-US" sz="4400" b="0" baseline="0" dirty="0" smtClean="0"/>
              <a:t>results</a:t>
            </a:r>
            <a:r>
              <a:rPr lang="cs-CZ" sz="4400" b="0" baseline="0" dirty="0" smtClean="0"/>
              <a:t> </a:t>
            </a:r>
            <a:r>
              <a:rPr lang="cs-CZ" sz="4400" b="0" baseline="0" dirty="0"/>
              <a:t>(R</a:t>
            </a:r>
            <a:r>
              <a:rPr lang="cs-CZ" sz="4400" b="0" baseline="30000" dirty="0"/>
              <a:t>2</a:t>
            </a:r>
            <a:r>
              <a:rPr lang="cs-CZ" sz="4400" b="0" baseline="0" dirty="0"/>
              <a:t>)</a:t>
            </a:r>
            <a:endParaRPr lang="cs-CZ" sz="4400" b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ČSSD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List2!$B$2:$G$2</c:f>
              <c:numCache>
                <c:formatCode>General</c:formatCode>
                <c:ptCount val="6"/>
                <c:pt idx="0">
                  <c:v>0.44000000000000006</c:v>
                </c:pt>
                <c:pt idx="1">
                  <c:v>0.44000000000000006</c:v>
                </c:pt>
                <c:pt idx="2">
                  <c:v>0.16000000000000003</c:v>
                </c:pt>
                <c:pt idx="3">
                  <c:v>0.38000000000000006</c:v>
                </c:pt>
                <c:pt idx="4">
                  <c:v>0.43000000000000005</c:v>
                </c:pt>
                <c:pt idx="5">
                  <c:v>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ODS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List2!$B$3:$G$3</c:f>
              <c:numCache>
                <c:formatCode>General</c:formatCode>
                <c:ptCount val="6"/>
                <c:pt idx="0">
                  <c:v>0.56000000000000005</c:v>
                </c:pt>
                <c:pt idx="1">
                  <c:v>0.76000000000000012</c:v>
                </c:pt>
                <c:pt idx="2">
                  <c:v>0.69000000000000017</c:v>
                </c:pt>
                <c:pt idx="3">
                  <c:v>0.77</c:v>
                </c:pt>
                <c:pt idx="4">
                  <c:v>0.67000000000000015</c:v>
                </c:pt>
                <c:pt idx="5">
                  <c:v>0.63000000000000012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List2!$A$4</c:f>
              <c:strCache>
                <c:ptCount val="1"/>
                <c:pt idx="0">
                  <c:v>KSČM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List2!$B$4:$G$4</c:f>
              <c:numCache>
                <c:formatCode>General</c:formatCode>
                <c:ptCount val="6"/>
                <c:pt idx="0">
                  <c:v>0.25</c:v>
                </c:pt>
                <c:pt idx="1">
                  <c:v>0.31000000000000005</c:v>
                </c:pt>
                <c:pt idx="2">
                  <c:v>0.43000000000000005</c:v>
                </c:pt>
                <c:pt idx="3">
                  <c:v>0.38000000000000006</c:v>
                </c:pt>
                <c:pt idx="4">
                  <c:v>0.37000000000000005</c:v>
                </c:pt>
                <c:pt idx="5">
                  <c:v>0.45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List2!$A$5</c:f>
              <c:strCache>
                <c:ptCount val="1"/>
                <c:pt idx="0">
                  <c:v>KDU-ČSL</c:v>
                </c:pt>
              </c:strCache>
            </c:strRef>
          </c:tx>
          <c:spPr>
            <a:ln w="635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76200">
                <a:solidFill>
                  <a:schemeClr val="tx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List2!$B$5:$G$5</c:f>
              <c:numCache>
                <c:formatCode>General</c:formatCode>
                <c:ptCount val="6"/>
                <c:pt idx="0">
                  <c:v>0.70000000000000007</c:v>
                </c:pt>
                <c:pt idx="1">
                  <c:v>0.72000000000000008</c:v>
                </c:pt>
                <c:pt idx="2">
                  <c:v>0.62000000000000011</c:v>
                </c:pt>
                <c:pt idx="3">
                  <c:v>0.72000000000000008</c:v>
                </c:pt>
                <c:pt idx="4">
                  <c:v>0.65000000000000013</c:v>
                </c:pt>
                <c:pt idx="5">
                  <c:v>0.68000000000000016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List2!$A$6</c:f>
              <c:strCache>
                <c:ptCount val="1"/>
                <c:pt idx="0">
                  <c:v>ODA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50000"/>
                </a:schemeClr>
              </a:solidFill>
              <a:ln w="76200">
                <a:solidFill>
                  <a:schemeClr val="accent5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List2!$B$6:$G$6</c:f>
              <c:numCache>
                <c:formatCode>General</c:formatCode>
                <c:ptCount val="6"/>
                <c:pt idx="0">
                  <c:v>0.52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List2!$A$7</c:f>
              <c:strCache>
                <c:ptCount val="1"/>
                <c:pt idx="0">
                  <c:v>SPR-RSČ</c:v>
                </c:pt>
              </c:strCache>
            </c:strRef>
          </c:tx>
          <c:spPr>
            <a:ln w="28575" cap="rnd">
              <a:solidFill>
                <a:srgbClr val="FF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FF"/>
              </a:solidFill>
              <a:ln w="76200">
                <a:solidFill>
                  <a:srgbClr val="FF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List2!$B$7:$G$7</c:f>
              <c:numCache>
                <c:formatCode>General</c:formatCode>
                <c:ptCount val="6"/>
                <c:pt idx="0">
                  <c:v>0.19000000000000003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List2!$A$8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76200">
                <a:solidFill>
                  <a:srgbClr val="00B050">
                    <a:alpha val="95000"/>
                  </a:srgbClr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List2!$B$8:$G$8</c:f>
              <c:numCache>
                <c:formatCode>General</c:formatCode>
                <c:ptCount val="6"/>
                <c:pt idx="1">
                  <c:v>0.58000000000000007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List2!$A$9</c:f>
              <c:strCache>
                <c:ptCount val="1"/>
                <c:pt idx="0">
                  <c:v>SZ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76200">
                <a:solidFill>
                  <a:schemeClr val="accent6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List2!$B$9:$G$9</c:f>
              <c:numCache>
                <c:formatCode>General</c:formatCode>
                <c:ptCount val="6"/>
                <c:pt idx="3">
                  <c:v>0.6100000000000001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List2!$A$10</c:f>
              <c:strCache>
                <c:ptCount val="1"/>
                <c:pt idx="0">
                  <c:v>TOP 09</c:v>
                </c:pt>
              </c:strCache>
            </c:strRef>
          </c:tx>
          <c:spPr>
            <a:ln w="63500" cap="rnd">
              <a:solidFill>
                <a:srgbClr val="99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FF"/>
              </a:solidFill>
              <a:ln w="76200">
                <a:solidFill>
                  <a:srgbClr val="99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List2!$B$10:$G$10</c:f>
              <c:numCache>
                <c:formatCode>General</c:formatCode>
                <c:ptCount val="6"/>
                <c:pt idx="4">
                  <c:v>0.79</c:v>
                </c:pt>
                <c:pt idx="5">
                  <c:v>0.8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List2!$A$11</c:f>
              <c:strCache>
                <c:ptCount val="1"/>
                <c:pt idx="0">
                  <c:v>VV</c:v>
                </c:pt>
              </c:strCache>
            </c:strRef>
          </c:tx>
          <c:spPr>
            <a:ln w="63500" cap="rnd">
              <a:solidFill>
                <a:srgbClr val="00FF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FFFF"/>
              </a:solidFill>
              <a:ln w="76200">
                <a:solidFill>
                  <a:srgbClr val="00FF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List2!$B$11:$G$11</c:f>
              <c:numCache>
                <c:formatCode>General</c:formatCode>
                <c:ptCount val="6"/>
                <c:pt idx="4">
                  <c:v>0.1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List2!$A$12</c:f>
              <c:strCache>
                <c:ptCount val="1"/>
                <c:pt idx="0">
                  <c:v>ANO</c:v>
                </c:pt>
              </c:strCache>
            </c:strRef>
          </c:tx>
          <c:spPr>
            <a:ln w="63500" cap="rnd">
              <a:solidFill>
                <a:srgbClr val="33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3333FF"/>
              </a:solidFill>
              <a:ln w="76200">
                <a:solidFill>
                  <a:srgbClr val="00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List2!$B$12:$G$12</c:f>
              <c:numCache>
                <c:formatCode>General</c:formatCode>
                <c:ptCount val="6"/>
                <c:pt idx="5">
                  <c:v>0.15000000000000002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List2!$A$13</c:f>
              <c:strCache>
                <c:ptCount val="1"/>
                <c:pt idx="0">
                  <c:v>The Dawn</c:v>
                </c:pt>
              </c:strCache>
            </c:strRef>
          </c:tx>
          <c:spPr>
            <a:ln w="63500" cap="rnd">
              <a:solidFill>
                <a:srgbClr val="66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66633"/>
              </a:solidFill>
              <a:ln w="76200">
                <a:solidFill>
                  <a:srgbClr val="666633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List2!$B$13:$G$13</c:f>
              <c:numCache>
                <c:formatCode>General</c:formatCode>
                <c:ptCount val="6"/>
                <c:pt idx="5">
                  <c:v>0.35000000000000003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36824"/>
        <c:axId val="201237608"/>
      </c:lineChart>
      <c:catAx>
        <c:axId val="201236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237608"/>
        <c:crosses val="autoZero"/>
        <c:auto val="1"/>
        <c:lblAlgn val="ctr"/>
        <c:lblOffset val="100"/>
        <c:noMultiLvlLbl val="0"/>
      </c:catAx>
      <c:valAx>
        <c:axId val="201237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236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4400" b="0" dirty="0" smtClean="0"/>
              <a:t>R</a:t>
            </a:r>
            <a:r>
              <a:rPr lang="cs-CZ" sz="4400" b="0" baseline="0" dirty="0" smtClean="0"/>
              <a:t>egression </a:t>
            </a:r>
            <a:r>
              <a:rPr lang="en-US" sz="4400" b="0" baseline="0" dirty="0" smtClean="0"/>
              <a:t>results</a:t>
            </a:r>
            <a:r>
              <a:rPr lang="cs-CZ" sz="4400" b="0" baseline="0" dirty="0" smtClean="0"/>
              <a:t> </a:t>
            </a:r>
            <a:r>
              <a:rPr lang="cs-CZ" sz="4400" b="0" baseline="0" dirty="0"/>
              <a:t>(R</a:t>
            </a:r>
            <a:r>
              <a:rPr lang="cs-CZ" sz="4400" b="0" baseline="30000" dirty="0"/>
              <a:t>2</a:t>
            </a:r>
            <a:r>
              <a:rPr lang="cs-CZ" sz="4400" b="0" baseline="0" dirty="0"/>
              <a:t>)</a:t>
            </a:r>
            <a:endParaRPr lang="cs-CZ" sz="4400" b="0" dirty="0"/>
          </a:p>
        </c:rich>
      </c:tx>
      <c:layout>
        <c:manualLayout>
          <c:xMode val="edge"/>
          <c:yMode val="edge"/>
          <c:x val="0.13996875000000003"/>
          <c:y val="1.851851851851852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ČSSD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List2!$B$2:$G$2</c:f>
              <c:numCache>
                <c:formatCode>General</c:formatCode>
                <c:ptCount val="6"/>
                <c:pt idx="0">
                  <c:v>0.44</c:v>
                </c:pt>
                <c:pt idx="1">
                  <c:v>0.44</c:v>
                </c:pt>
                <c:pt idx="2">
                  <c:v>0.16</c:v>
                </c:pt>
                <c:pt idx="3">
                  <c:v>0.38000000000000006</c:v>
                </c:pt>
                <c:pt idx="4">
                  <c:v>0.43000000000000005</c:v>
                </c:pt>
                <c:pt idx="5">
                  <c:v>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ODS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List2!$B$3:$G$3</c:f>
              <c:numCache>
                <c:formatCode>General</c:formatCode>
                <c:ptCount val="6"/>
                <c:pt idx="0">
                  <c:v>0.56000000000000005</c:v>
                </c:pt>
                <c:pt idx="1">
                  <c:v>0.76000000000000012</c:v>
                </c:pt>
                <c:pt idx="2">
                  <c:v>0.69000000000000006</c:v>
                </c:pt>
                <c:pt idx="3">
                  <c:v>0.77000000000000013</c:v>
                </c:pt>
                <c:pt idx="4">
                  <c:v>0.67000000000000015</c:v>
                </c:pt>
                <c:pt idx="5">
                  <c:v>0.63000000000000012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List2!$A$4</c:f>
              <c:strCache>
                <c:ptCount val="1"/>
                <c:pt idx="0">
                  <c:v>KSČM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List2!$B$4:$G$4</c:f>
              <c:numCache>
                <c:formatCode>General</c:formatCode>
                <c:ptCount val="6"/>
                <c:pt idx="0">
                  <c:v>0.25</c:v>
                </c:pt>
                <c:pt idx="1">
                  <c:v>0.31000000000000005</c:v>
                </c:pt>
                <c:pt idx="2">
                  <c:v>0.43000000000000005</c:v>
                </c:pt>
                <c:pt idx="3">
                  <c:v>0.38000000000000006</c:v>
                </c:pt>
                <c:pt idx="4">
                  <c:v>0.37000000000000005</c:v>
                </c:pt>
                <c:pt idx="5">
                  <c:v>0.45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List2!$A$5</c:f>
              <c:strCache>
                <c:ptCount val="1"/>
                <c:pt idx="0">
                  <c:v>KDU-ČSL</c:v>
                </c:pt>
              </c:strCache>
            </c:strRef>
          </c:tx>
          <c:spPr>
            <a:ln w="635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76200">
                <a:solidFill>
                  <a:schemeClr val="tx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List2!$B$5:$G$5</c:f>
              <c:numCache>
                <c:formatCode>General</c:formatCode>
                <c:ptCount val="6"/>
                <c:pt idx="0">
                  <c:v>0.70000000000000007</c:v>
                </c:pt>
                <c:pt idx="1">
                  <c:v>0.72000000000000008</c:v>
                </c:pt>
                <c:pt idx="2">
                  <c:v>0.62000000000000011</c:v>
                </c:pt>
                <c:pt idx="3">
                  <c:v>0.72000000000000008</c:v>
                </c:pt>
                <c:pt idx="4">
                  <c:v>0.65000000000000013</c:v>
                </c:pt>
                <c:pt idx="5">
                  <c:v>0.68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List2!$A$6</c:f>
              <c:strCache>
                <c:ptCount val="1"/>
                <c:pt idx="0">
                  <c:v>ODA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50000"/>
                </a:schemeClr>
              </a:solidFill>
              <a:ln w="76200">
                <a:solidFill>
                  <a:schemeClr val="accent5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List2!$B$6:$G$6</c:f>
              <c:numCache>
                <c:formatCode>General</c:formatCode>
                <c:ptCount val="6"/>
                <c:pt idx="0">
                  <c:v>0.52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List2!$A$7</c:f>
              <c:strCache>
                <c:ptCount val="1"/>
                <c:pt idx="0">
                  <c:v>SPR-RSČ</c:v>
                </c:pt>
              </c:strCache>
            </c:strRef>
          </c:tx>
          <c:spPr>
            <a:ln w="28575" cap="rnd">
              <a:solidFill>
                <a:srgbClr val="FF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FF"/>
              </a:solidFill>
              <a:ln w="76200">
                <a:solidFill>
                  <a:srgbClr val="FF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List2!$B$7:$G$7</c:f>
              <c:numCache>
                <c:formatCode>General</c:formatCode>
                <c:ptCount val="6"/>
                <c:pt idx="0">
                  <c:v>0.19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List2!$A$8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76200">
                <a:solidFill>
                  <a:srgbClr val="00B050">
                    <a:alpha val="95000"/>
                  </a:srgbClr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List2!$B$8:$G$8</c:f>
              <c:numCache>
                <c:formatCode>General</c:formatCode>
                <c:ptCount val="6"/>
                <c:pt idx="1">
                  <c:v>0.58000000000000007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List2!$A$9</c:f>
              <c:strCache>
                <c:ptCount val="1"/>
                <c:pt idx="0">
                  <c:v>SZ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76200">
                <a:solidFill>
                  <a:schemeClr val="accent6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List2!$B$9:$G$9</c:f>
              <c:numCache>
                <c:formatCode>General</c:formatCode>
                <c:ptCount val="6"/>
                <c:pt idx="3">
                  <c:v>0.6100000000000001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List2!$A$10</c:f>
              <c:strCache>
                <c:ptCount val="1"/>
                <c:pt idx="0">
                  <c:v>TOP 09</c:v>
                </c:pt>
              </c:strCache>
            </c:strRef>
          </c:tx>
          <c:spPr>
            <a:ln w="63500" cap="rnd">
              <a:solidFill>
                <a:srgbClr val="99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FF"/>
              </a:solidFill>
              <a:ln w="76200">
                <a:solidFill>
                  <a:srgbClr val="99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List2!$B$10:$G$10</c:f>
              <c:numCache>
                <c:formatCode>General</c:formatCode>
                <c:ptCount val="6"/>
                <c:pt idx="4">
                  <c:v>0.79</c:v>
                </c:pt>
                <c:pt idx="5">
                  <c:v>0.8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List2!$A$11</c:f>
              <c:strCache>
                <c:ptCount val="1"/>
                <c:pt idx="0">
                  <c:v>VV</c:v>
                </c:pt>
              </c:strCache>
            </c:strRef>
          </c:tx>
          <c:spPr>
            <a:ln w="63500" cap="rnd">
              <a:solidFill>
                <a:srgbClr val="00FF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FFFF"/>
              </a:solidFill>
              <a:ln w="76200">
                <a:solidFill>
                  <a:srgbClr val="00FF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List2!$B$11:$G$11</c:f>
              <c:numCache>
                <c:formatCode>General</c:formatCode>
                <c:ptCount val="6"/>
                <c:pt idx="4">
                  <c:v>0.1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List2!$A$12</c:f>
              <c:strCache>
                <c:ptCount val="1"/>
                <c:pt idx="0">
                  <c:v>ANO</c:v>
                </c:pt>
              </c:strCache>
            </c:strRef>
          </c:tx>
          <c:spPr>
            <a:ln w="63500" cap="rnd">
              <a:solidFill>
                <a:srgbClr val="33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3333FF"/>
              </a:solidFill>
              <a:ln w="76200">
                <a:solidFill>
                  <a:srgbClr val="00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List2!$B$12:$G$12</c:f>
              <c:numCache>
                <c:formatCode>General</c:formatCode>
                <c:ptCount val="6"/>
                <c:pt idx="5">
                  <c:v>0.15000000000000002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List2!$A$13</c:f>
              <c:strCache>
                <c:ptCount val="1"/>
                <c:pt idx="0">
                  <c:v>The Dawn</c:v>
                </c:pt>
              </c:strCache>
            </c:strRef>
          </c:tx>
          <c:spPr>
            <a:ln w="63500" cap="rnd">
              <a:solidFill>
                <a:srgbClr val="66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66633"/>
              </a:solidFill>
              <a:ln w="76200">
                <a:solidFill>
                  <a:srgbClr val="666633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List2!$B$13:$G$13</c:f>
              <c:numCache>
                <c:formatCode>General</c:formatCode>
                <c:ptCount val="6"/>
                <c:pt idx="5">
                  <c:v>0.35000000000000003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38392"/>
        <c:axId val="201238784"/>
      </c:lineChart>
      <c:catAx>
        <c:axId val="20123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238784"/>
        <c:crosses val="autoZero"/>
        <c:auto val="1"/>
        <c:lblAlgn val="ctr"/>
        <c:lblOffset val="100"/>
        <c:noMultiLvlLbl val="0"/>
      </c:catAx>
      <c:valAx>
        <c:axId val="201238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23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b="0" baseline="0" dirty="0" smtClean="0"/>
              <a:t>R</a:t>
            </a:r>
            <a:r>
              <a:rPr lang="cs-CZ" sz="4400" b="0" baseline="0" dirty="0" smtClean="0"/>
              <a:t>egression </a:t>
            </a:r>
            <a:r>
              <a:rPr lang="en-US" sz="4400" b="0" baseline="0" dirty="0" smtClean="0"/>
              <a:t>results</a:t>
            </a:r>
            <a:r>
              <a:rPr lang="cs-CZ" sz="4400" b="0" baseline="0" dirty="0" smtClean="0"/>
              <a:t> </a:t>
            </a:r>
            <a:r>
              <a:rPr lang="cs-CZ" sz="4400" b="0" baseline="0" dirty="0"/>
              <a:t>(R</a:t>
            </a:r>
            <a:r>
              <a:rPr lang="cs-CZ" sz="4400" b="0" baseline="30000" dirty="0"/>
              <a:t>2</a:t>
            </a:r>
            <a:r>
              <a:rPr lang="cs-CZ" sz="4400" b="0" baseline="0" dirty="0"/>
              <a:t>)</a:t>
            </a:r>
            <a:endParaRPr lang="cs-CZ" sz="4400" b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ČSSD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List2!$B$2:$G$2</c:f>
              <c:numCache>
                <c:formatCode>General</c:formatCode>
                <c:ptCount val="6"/>
                <c:pt idx="0">
                  <c:v>0.44</c:v>
                </c:pt>
                <c:pt idx="1">
                  <c:v>0.44</c:v>
                </c:pt>
                <c:pt idx="2">
                  <c:v>0.16</c:v>
                </c:pt>
                <c:pt idx="3">
                  <c:v>0.38000000000000006</c:v>
                </c:pt>
                <c:pt idx="4">
                  <c:v>0.43000000000000005</c:v>
                </c:pt>
                <c:pt idx="5">
                  <c:v>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ODS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List2!$B$3:$G$3</c:f>
              <c:numCache>
                <c:formatCode>General</c:formatCode>
                <c:ptCount val="6"/>
                <c:pt idx="0">
                  <c:v>0.56000000000000005</c:v>
                </c:pt>
                <c:pt idx="1">
                  <c:v>0.76000000000000012</c:v>
                </c:pt>
                <c:pt idx="2">
                  <c:v>0.69000000000000006</c:v>
                </c:pt>
                <c:pt idx="3">
                  <c:v>0.77000000000000013</c:v>
                </c:pt>
                <c:pt idx="4">
                  <c:v>0.67000000000000015</c:v>
                </c:pt>
                <c:pt idx="5">
                  <c:v>0.63000000000000012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List2!$A$4</c:f>
              <c:strCache>
                <c:ptCount val="1"/>
                <c:pt idx="0">
                  <c:v>KSČM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List2!$B$4:$G$4</c:f>
              <c:numCache>
                <c:formatCode>General</c:formatCode>
                <c:ptCount val="6"/>
                <c:pt idx="0">
                  <c:v>0.25</c:v>
                </c:pt>
                <c:pt idx="1">
                  <c:v>0.31000000000000005</c:v>
                </c:pt>
                <c:pt idx="2">
                  <c:v>0.43000000000000005</c:v>
                </c:pt>
                <c:pt idx="3">
                  <c:v>0.38000000000000006</c:v>
                </c:pt>
                <c:pt idx="4">
                  <c:v>0.37000000000000005</c:v>
                </c:pt>
                <c:pt idx="5">
                  <c:v>0.45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List2!$A$5</c:f>
              <c:strCache>
                <c:ptCount val="1"/>
                <c:pt idx="0">
                  <c:v>KDU-ČSL</c:v>
                </c:pt>
              </c:strCache>
            </c:strRef>
          </c:tx>
          <c:spPr>
            <a:ln w="635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76200">
                <a:solidFill>
                  <a:schemeClr val="tx1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List2!$B$5:$G$5</c:f>
              <c:numCache>
                <c:formatCode>General</c:formatCode>
                <c:ptCount val="6"/>
                <c:pt idx="0">
                  <c:v>0.70000000000000007</c:v>
                </c:pt>
                <c:pt idx="1">
                  <c:v>0.72000000000000008</c:v>
                </c:pt>
                <c:pt idx="2">
                  <c:v>0.62000000000000011</c:v>
                </c:pt>
                <c:pt idx="3">
                  <c:v>0.72000000000000008</c:v>
                </c:pt>
                <c:pt idx="4">
                  <c:v>0.65000000000000013</c:v>
                </c:pt>
                <c:pt idx="5">
                  <c:v>0.68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List2!$A$6</c:f>
              <c:strCache>
                <c:ptCount val="1"/>
                <c:pt idx="0">
                  <c:v>ODA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50000"/>
                </a:schemeClr>
              </a:solidFill>
              <a:ln w="76200">
                <a:solidFill>
                  <a:schemeClr val="accent5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List2!$B$6:$G$6</c:f>
              <c:numCache>
                <c:formatCode>General</c:formatCode>
                <c:ptCount val="6"/>
                <c:pt idx="0">
                  <c:v>0.52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List2!$A$7</c:f>
              <c:strCache>
                <c:ptCount val="1"/>
                <c:pt idx="0">
                  <c:v>SPR-RSČ</c:v>
                </c:pt>
              </c:strCache>
            </c:strRef>
          </c:tx>
          <c:spPr>
            <a:ln w="28575" cap="rnd">
              <a:solidFill>
                <a:srgbClr val="FF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FF"/>
              </a:solidFill>
              <a:ln w="76200">
                <a:solidFill>
                  <a:srgbClr val="FF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List2!$B$7:$G$7</c:f>
              <c:numCache>
                <c:formatCode>General</c:formatCode>
                <c:ptCount val="6"/>
                <c:pt idx="0">
                  <c:v>0.19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List2!$A$8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76200">
                <a:solidFill>
                  <a:srgbClr val="00B050">
                    <a:alpha val="95000"/>
                  </a:srgbClr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List2!$B$8:$G$8</c:f>
              <c:numCache>
                <c:formatCode>General</c:formatCode>
                <c:ptCount val="6"/>
                <c:pt idx="1">
                  <c:v>0.58000000000000007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List2!$A$9</c:f>
              <c:strCache>
                <c:ptCount val="1"/>
                <c:pt idx="0">
                  <c:v>SZ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76200">
                <a:solidFill>
                  <a:schemeClr val="accent6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List2!$B$9:$G$9</c:f>
              <c:numCache>
                <c:formatCode>General</c:formatCode>
                <c:ptCount val="6"/>
                <c:pt idx="3">
                  <c:v>0.6100000000000001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List2!$A$10</c:f>
              <c:strCache>
                <c:ptCount val="1"/>
                <c:pt idx="0">
                  <c:v>TOP 09</c:v>
                </c:pt>
              </c:strCache>
            </c:strRef>
          </c:tx>
          <c:spPr>
            <a:ln w="63500" cap="rnd">
              <a:solidFill>
                <a:srgbClr val="99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FF"/>
              </a:solidFill>
              <a:ln w="76200">
                <a:solidFill>
                  <a:srgbClr val="99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List2!$B$10:$G$10</c:f>
              <c:numCache>
                <c:formatCode>General</c:formatCode>
                <c:ptCount val="6"/>
                <c:pt idx="4">
                  <c:v>0.79</c:v>
                </c:pt>
                <c:pt idx="5">
                  <c:v>0.8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List2!$A$11</c:f>
              <c:strCache>
                <c:ptCount val="1"/>
                <c:pt idx="0">
                  <c:v>VV</c:v>
                </c:pt>
              </c:strCache>
            </c:strRef>
          </c:tx>
          <c:spPr>
            <a:ln w="63500" cap="rnd">
              <a:solidFill>
                <a:srgbClr val="00FF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FFFF"/>
              </a:solidFill>
              <a:ln w="76200">
                <a:solidFill>
                  <a:srgbClr val="00FF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List2!$B$11:$G$11</c:f>
              <c:numCache>
                <c:formatCode>General</c:formatCode>
                <c:ptCount val="6"/>
                <c:pt idx="4">
                  <c:v>0.1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List2!$A$12</c:f>
              <c:strCache>
                <c:ptCount val="1"/>
                <c:pt idx="0">
                  <c:v>ANO</c:v>
                </c:pt>
              </c:strCache>
            </c:strRef>
          </c:tx>
          <c:spPr>
            <a:ln w="63500" cap="rnd">
              <a:solidFill>
                <a:srgbClr val="3333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3333FF"/>
              </a:solidFill>
              <a:ln w="76200">
                <a:solidFill>
                  <a:srgbClr val="0000FF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List2!$B$12:$G$12</c:f>
              <c:numCache>
                <c:formatCode>General</c:formatCode>
                <c:ptCount val="6"/>
                <c:pt idx="5">
                  <c:v>0.15000000000000002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List2!$A$13</c:f>
              <c:strCache>
                <c:ptCount val="1"/>
                <c:pt idx="0">
                  <c:v>The Dawn</c:v>
                </c:pt>
              </c:strCache>
            </c:strRef>
          </c:tx>
          <c:spPr>
            <a:ln w="63500" cap="rnd">
              <a:solidFill>
                <a:srgbClr val="66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66633"/>
              </a:solidFill>
              <a:ln w="76200">
                <a:solidFill>
                  <a:srgbClr val="666633"/>
                </a:solidFill>
              </a:ln>
              <a:effectLst/>
            </c:spPr>
          </c:marker>
          <c:cat>
            <c:numRef>
              <c:f>List2!$B$1:$G$1</c:f>
              <c:numCache>
                <c:formatCode>General</c:formatCode>
                <c:ptCount val="6"/>
                <c:pt idx="0">
                  <c:v>1996</c:v>
                </c:pt>
                <c:pt idx="1">
                  <c:v>1998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  <c:pt idx="5">
                  <c:v>2013</c:v>
                </c:pt>
              </c:numCache>
            </c:numRef>
          </c:cat>
          <c:val>
            <c:numRef>
              <c:f>List2!$B$13:$G$13</c:f>
              <c:numCache>
                <c:formatCode>General</c:formatCode>
                <c:ptCount val="6"/>
                <c:pt idx="5">
                  <c:v>0.35000000000000003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238736"/>
        <c:axId val="200239520"/>
      </c:lineChart>
      <c:catAx>
        <c:axId val="20023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0239520"/>
        <c:crosses val="autoZero"/>
        <c:auto val="1"/>
        <c:lblAlgn val="ctr"/>
        <c:lblOffset val="100"/>
        <c:noMultiLvlLbl val="0"/>
      </c:catAx>
      <c:valAx>
        <c:axId val="2002395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023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5C17D-4952-420E-A503-B2080A10F556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60E92-BE3F-494D-946B-5C31A3965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10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013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095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4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3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350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274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46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5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33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11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74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8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40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7F0C-70F2-41A7-A29B-0CC675CF670C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4E47-4660-4104-8D23-DD43B9540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7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085" y="2696101"/>
            <a:ext cx="10972800" cy="1143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/>
              <a:t>Party </a:t>
            </a:r>
            <a:r>
              <a:rPr lang="cs-CZ" sz="6000" b="1" dirty="0" err="1" smtClean="0"/>
              <a:t>system</a:t>
            </a:r>
            <a:r>
              <a:rPr lang="cs-CZ" sz="6000" b="1" dirty="0" smtClean="0"/>
              <a:t> in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Czech Republic II.</a:t>
            </a:r>
            <a:br>
              <a:rPr lang="cs-CZ" sz="6000" b="1" dirty="0" smtClean="0"/>
            </a:br>
            <a:r>
              <a:rPr lang="cs-CZ" sz="6000" b="1" dirty="0" err="1" smtClean="0"/>
              <a:t>Voters</a:t>
            </a:r>
            <a:r>
              <a:rPr lang="cs-CZ" sz="6000" b="1" dirty="0" smtClean="0"/>
              <a:t> and </a:t>
            </a:r>
            <a:r>
              <a:rPr lang="cs-CZ" sz="6000" b="1" dirty="0" err="1" smtClean="0"/>
              <a:t>transformation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of</a:t>
            </a:r>
            <a:r>
              <a:rPr lang="cs-CZ" sz="6000" b="1" dirty="0" smtClean="0"/>
              <a:t> party </a:t>
            </a:r>
            <a:r>
              <a:rPr lang="cs-CZ" sz="6000" b="1" dirty="0" err="1" smtClean="0"/>
              <a:t>politics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25955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914" y="304800"/>
            <a:ext cx="8208912" cy="1143000"/>
          </a:xfrm>
        </p:spPr>
        <p:txBody>
          <a:bodyPr>
            <a:normAutofit/>
          </a:bodyPr>
          <a:lstStyle/>
          <a:p>
            <a:r>
              <a:rPr lang="cs-CZ" sz="3300" dirty="0" err="1"/>
              <a:t>Political</a:t>
            </a:r>
            <a:r>
              <a:rPr lang="cs-CZ" sz="3300" dirty="0"/>
              <a:t> </a:t>
            </a:r>
            <a:r>
              <a:rPr lang="cs-CZ" sz="3300" dirty="0" err="1"/>
              <a:t>crisis</a:t>
            </a:r>
            <a:r>
              <a:rPr lang="cs-CZ" sz="3300" dirty="0"/>
              <a:t> </a:t>
            </a:r>
            <a:r>
              <a:rPr lang="cs-CZ" sz="3300" dirty="0" err="1"/>
              <a:t>and</a:t>
            </a:r>
            <a:r>
              <a:rPr lang="cs-CZ" sz="3300" dirty="0"/>
              <a:t> </a:t>
            </a:r>
            <a:r>
              <a:rPr lang="cs-CZ" sz="3300" dirty="0" err="1"/>
              <a:t>the</a:t>
            </a:r>
            <a:r>
              <a:rPr lang="cs-CZ" sz="3300" dirty="0"/>
              <a:t> </a:t>
            </a:r>
            <a:r>
              <a:rPr lang="cs-CZ" sz="3300" dirty="0" err="1"/>
              <a:t>rise</a:t>
            </a:r>
            <a:r>
              <a:rPr lang="cs-CZ" sz="3300" dirty="0"/>
              <a:t> </a:t>
            </a:r>
            <a:r>
              <a:rPr lang="cs-CZ" sz="3300" dirty="0" err="1"/>
              <a:t>of</a:t>
            </a:r>
            <a:r>
              <a:rPr lang="cs-CZ" sz="3300" dirty="0"/>
              <a:t> </a:t>
            </a:r>
            <a:r>
              <a:rPr lang="cs-CZ" sz="3300" dirty="0" err="1"/>
              <a:t>populist</a:t>
            </a:r>
            <a:r>
              <a:rPr lang="cs-CZ" sz="3300" dirty="0"/>
              <a:t> </a:t>
            </a:r>
            <a:r>
              <a:rPr lang="cs-CZ" sz="3300" dirty="0" err="1"/>
              <a:t>parties</a:t>
            </a:r>
            <a:endParaRPr lang="cs-CZ" sz="3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56823" y="1447800"/>
            <a:ext cx="9553977" cy="4572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preceding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2010 </a:t>
            </a:r>
            <a:r>
              <a:rPr lang="cs-CZ" dirty="0" err="1" smtClean="0"/>
              <a:t>and</a:t>
            </a:r>
            <a:r>
              <a:rPr lang="cs-CZ" dirty="0" smtClean="0"/>
              <a:t> 2013 </a:t>
            </a:r>
            <a:r>
              <a:rPr lang="cs-CZ" dirty="0" err="1" smtClean="0"/>
              <a:t>elections</a:t>
            </a:r>
            <a:endParaRPr lang="cs-CZ" dirty="0" smtClean="0"/>
          </a:p>
          <a:p>
            <a:r>
              <a:rPr lang="cs-CZ" dirty="0" err="1" smtClean="0"/>
              <a:t>Crises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eventually</a:t>
            </a:r>
            <a:r>
              <a:rPr lang="cs-CZ" dirty="0" smtClean="0"/>
              <a:t> </a:t>
            </a:r>
            <a:r>
              <a:rPr lang="cs-CZ" dirty="0" err="1" smtClean="0"/>
              <a:t>falls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weak</a:t>
            </a:r>
            <a:r>
              <a:rPr lang="cs-CZ" dirty="0" smtClean="0"/>
              <a:t>(</a:t>
            </a:r>
            <a:r>
              <a:rPr lang="cs-CZ" dirty="0" err="1" smtClean="0"/>
              <a:t>ened</a:t>
            </a:r>
            <a:r>
              <a:rPr lang="cs-CZ" dirty="0" smtClean="0"/>
              <a:t>) </a:t>
            </a:r>
            <a:r>
              <a:rPr lang="cs-CZ" dirty="0" err="1" smtClean="0"/>
              <a:t>Topolánek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Necas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endParaRPr lang="cs-CZ" dirty="0" smtClean="0"/>
          </a:p>
          <a:p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„non-</a:t>
            </a:r>
            <a:r>
              <a:rPr lang="cs-CZ" dirty="0" err="1" smtClean="0"/>
              <a:t>political</a:t>
            </a:r>
            <a:r>
              <a:rPr lang="cs-CZ" dirty="0" smtClean="0"/>
              <a:t>“ (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r>
              <a:rPr lang="cs-CZ" dirty="0" smtClean="0"/>
              <a:t>) </a:t>
            </a:r>
            <a:r>
              <a:rPr lang="cs-CZ" dirty="0" err="1" smtClean="0"/>
              <a:t>caretaker</a:t>
            </a:r>
            <a:r>
              <a:rPr lang="cs-CZ" dirty="0" smtClean="0"/>
              <a:t> </a:t>
            </a:r>
            <a:r>
              <a:rPr lang="cs-CZ" dirty="0" err="1" smtClean="0"/>
              <a:t>cabinets</a:t>
            </a:r>
            <a:endParaRPr lang="cs-CZ" dirty="0" smtClean="0"/>
          </a:p>
          <a:p>
            <a:r>
              <a:rPr lang="cs-CZ" dirty="0" smtClean="0"/>
              <a:t>2009 – </a:t>
            </a:r>
            <a:r>
              <a:rPr lang="cs-CZ" dirty="0" err="1" smtClean="0"/>
              <a:t>cancelled</a:t>
            </a:r>
            <a:r>
              <a:rPr lang="cs-CZ" dirty="0" smtClean="0"/>
              <a:t> </a:t>
            </a:r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endParaRPr lang="cs-CZ" dirty="0" smtClean="0"/>
          </a:p>
          <a:p>
            <a:r>
              <a:rPr lang="cs-CZ" dirty="0" smtClean="0"/>
              <a:t>2013 – </a:t>
            </a:r>
            <a:r>
              <a:rPr lang="cs-CZ" dirty="0" err="1" smtClean="0"/>
              <a:t>corruption</a:t>
            </a:r>
            <a:r>
              <a:rPr lang="cs-CZ" dirty="0" smtClean="0"/>
              <a:t> </a:t>
            </a:r>
            <a:r>
              <a:rPr lang="cs-CZ" dirty="0" err="1" smtClean="0"/>
              <a:t>affair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Prime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his Office</a:t>
            </a:r>
          </a:p>
          <a:p>
            <a:r>
              <a:rPr lang="cs-CZ" dirty="0" smtClean="0"/>
              <a:t>Trust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satisfaction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falling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96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Affiliation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463639" y="1943770"/>
          <a:ext cx="10509165" cy="2912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5465"/>
                <a:gridCol w="1184857"/>
                <a:gridCol w="1197735"/>
                <a:gridCol w="1275008"/>
                <a:gridCol w="635360"/>
                <a:gridCol w="1167685"/>
                <a:gridCol w="1167685"/>
                <a:gridCol w="1167685"/>
                <a:gridCol w="1167685"/>
              </a:tblGrid>
              <a:tr h="422049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effectLst/>
                        </a:rPr>
                        <a:t>Time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lang="cs-CZ" sz="2000" u="none" strike="noStrike" dirty="0" err="1">
                          <a:effectLst/>
                        </a:rPr>
                        <a:t>of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lang="cs-CZ" sz="2000" u="none" strike="noStrike" dirty="0" err="1">
                          <a:effectLst/>
                        </a:rPr>
                        <a:t>electoral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lang="cs-CZ" sz="2000" u="none" strike="noStrike" dirty="0" err="1">
                          <a:effectLst/>
                        </a:rPr>
                        <a:t>decision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Close to a party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2049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2002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390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Always + long time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57.7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45.6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43.2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Yes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42.2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38.3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31.2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537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Last year - </a:t>
                      </a:r>
                      <a:r>
                        <a:rPr lang="cs-CZ" sz="2000" u="none" strike="noStrike" dirty="0" err="1" smtClean="0">
                          <a:effectLst/>
                        </a:rPr>
                        <a:t>months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21.7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16.5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No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34.7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53.4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65.8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7954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Weeks - election day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23.2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32.3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40.5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DK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9.3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4.4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3.7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111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cynicism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957846" y="2164980"/>
          <a:ext cx="4962660" cy="1750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0665"/>
                <a:gridCol w="1240665"/>
                <a:gridCol w="1240665"/>
                <a:gridCol w="1240665"/>
              </a:tblGrid>
              <a:tr h="679028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Voting can change something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468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Yes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62.3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58.2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53.1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7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No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15.6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19.6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20.3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139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397" y="1825625"/>
            <a:ext cx="9549953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H1</a:t>
            </a:r>
            <a:r>
              <a:rPr lang="en-GB" dirty="0"/>
              <a:t>: The effect of </a:t>
            </a:r>
            <a:r>
              <a:rPr lang="en-GB" b="1" dirty="0"/>
              <a:t>cleavage voting </a:t>
            </a:r>
            <a:r>
              <a:rPr lang="en-GB" dirty="0"/>
              <a:t>will be lower in explanation of voting for new centrist populist parties in comparison to voting for the established political parties</a:t>
            </a:r>
            <a:r>
              <a:rPr lang="en-GB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H2: Voters who perceive </a:t>
            </a:r>
            <a:r>
              <a:rPr lang="en-US" b="1" dirty="0"/>
              <a:t>corruption</a:t>
            </a:r>
            <a:r>
              <a:rPr lang="en-US" dirty="0"/>
              <a:t> as a salient issue are more likely to vote for centrist populist parties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H3: Voters who evaluate the </a:t>
            </a:r>
            <a:r>
              <a:rPr lang="en-US" b="1" dirty="0"/>
              <a:t>state of economy </a:t>
            </a:r>
            <a:r>
              <a:rPr lang="en-US" dirty="0"/>
              <a:t>negatively are more likely to vote for centrist populist parties.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H4: Voters who evaluate the </a:t>
            </a:r>
            <a:r>
              <a:rPr lang="en-US" b="1" dirty="0"/>
              <a:t>future of economy </a:t>
            </a:r>
            <a:r>
              <a:rPr lang="en-US" dirty="0"/>
              <a:t>negatively are more likely to vote for centrist populist parties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H5: Voters with low </a:t>
            </a:r>
            <a:r>
              <a:rPr lang="en-US" b="1" dirty="0"/>
              <a:t>satisfaction with democracy </a:t>
            </a:r>
            <a:r>
              <a:rPr lang="en-US" dirty="0"/>
              <a:t>are more likely to vote for centrist populist parties.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H6: Voters who do not </a:t>
            </a:r>
            <a:r>
              <a:rPr lang="en-US" b="1" dirty="0"/>
              <a:t>trust politicians </a:t>
            </a:r>
            <a:r>
              <a:rPr lang="en-US" dirty="0"/>
              <a:t>are more likely to vote for centrist populist parties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GB" dirty="0"/>
              <a:t>H7: Voters who </a:t>
            </a:r>
            <a:r>
              <a:rPr lang="en-GB" b="1" dirty="0"/>
              <a:t>position themselves </a:t>
            </a:r>
            <a:r>
              <a:rPr lang="en-GB" dirty="0"/>
              <a:t>in the centre of political space are more likely to vote for centrist populist parties. </a:t>
            </a:r>
            <a:endParaRPr lang="cs-CZ" dirty="0" smtClean="0"/>
          </a:p>
          <a:p>
            <a:pPr marL="0" indent="0">
              <a:buNone/>
            </a:pPr>
            <a:r>
              <a:rPr lang="en-GB" dirty="0"/>
              <a:t>H8: Voters who perceive centrist populist parties </a:t>
            </a:r>
            <a:r>
              <a:rPr lang="en-GB" b="1" dirty="0"/>
              <a:t>more competent </a:t>
            </a:r>
            <a:r>
              <a:rPr lang="en-GB" dirty="0"/>
              <a:t>to solve the most salient political issues are more likely to vote for them in comparison to other political parties.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Cartograms</a:t>
            </a:r>
            <a:r>
              <a:rPr lang="cs-CZ" dirty="0" smtClean="0"/>
              <a:t> and </a:t>
            </a:r>
            <a:r>
              <a:rPr lang="cs-CZ" dirty="0" err="1" smtClean="0"/>
              <a:t>correlations</a:t>
            </a:r>
            <a:r>
              <a:rPr lang="cs-CZ" dirty="0" smtClean="0"/>
              <a:t>: </a:t>
            </a:r>
            <a:endParaRPr lang="cs-CZ" dirty="0" smtClean="0"/>
          </a:p>
          <a:p>
            <a:pPr lvl="1"/>
            <a:r>
              <a:rPr lang="cs-CZ" dirty="0" smtClean="0"/>
              <a:t>TOP 09: </a:t>
            </a:r>
            <a:r>
              <a:rPr lang="cs-CZ" dirty="0" err="1" smtClean="0"/>
              <a:t>concentrated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support </a:t>
            </a:r>
            <a:r>
              <a:rPr lang="cs-CZ" dirty="0" err="1" smtClean="0"/>
              <a:t>similar</a:t>
            </a:r>
            <a:r>
              <a:rPr lang="cs-CZ" dirty="0" smtClean="0"/>
              <a:t> to ODS and SZ</a:t>
            </a:r>
          </a:p>
          <a:p>
            <a:pPr lvl="1"/>
            <a:r>
              <a:rPr lang="cs-CZ" dirty="0" smtClean="0"/>
              <a:t>VV: </a:t>
            </a:r>
            <a:r>
              <a:rPr lang="cs-CZ" dirty="0" err="1" smtClean="0"/>
              <a:t>dispersed</a:t>
            </a:r>
            <a:r>
              <a:rPr lang="cs-CZ" dirty="0" smtClean="0"/>
              <a:t>, </a:t>
            </a:r>
            <a:r>
              <a:rPr lang="cs-CZ" dirty="0" err="1" smtClean="0"/>
              <a:t>weak</a:t>
            </a:r>
            <a:r>
              <a:rPr lang="cs-CZ" dirty="0" smtClean="0"/>
              <a:t> positive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ODS</a:t>
            </a:r>
          </a:p>
          <a:p>
            <a:pPr lvl="1"/>
            <a:r>
              <a:rPr lang="cs-CZ" dirty="0" smtClean="0"/>
              <a:t>ANO: </a:t>
            </a:r>
            <a:r>
              <a:rPr lang="cs-CZ" dirty="0" err="1" smtClean="0"/>
              <a:t>dispersed</a:t>
            </a:r>
            <a:r>
              <a:rPr lang="cs-CZ" dirty="0" smtClean="0"/>
              <a:t>, medium positive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ODS, TOP 09 and VV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Dawn</a:t>
            </a:r>
            <a:r>
              <a:rPr lang="cs-CZ" dirty="0" smtClean="0"/>
              <a:t>: </a:t>
            </a:r>
            <a:r>
              <a:rPr lang="cs-CZ" dirty="0" err="1" smtClean="0"/>
              <a:t>dispersed</a:t>
            </a:r>
            <a:r>
              <a:rPr lang="cs-CZ" dirty="0" smtClean="0"/>
              <a:t>, very limited </a:t>
            </a:r>
            <a:r>
              <a:rPr lang="cs-CZ" dirty="0" err="1" smtClean="0"/>
              <a:t>similarity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948267" y="4140200"/>
          <a:ext cx="10210800" cy="2597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9662"/>
                <a:gridCol w="1270604"/>
                <a:gridCol w="1490134"/>
                <a:gridCol w="1456266"/>
                <a:gridCol w="1608667"/>
                <a:gridCol w="1540933"/>
                <a:gridCol w="1134534"/>
              </a:tblGrid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r>
                        <a:rPr lang="cs-CZ" sz="2000" u="none" strike="noStrike" dirty="0" err="1" smtClean="0">
                          <a:effectLst/>
                        </a:rPr>
                        <a:t>Pearson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ČSSD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KDU-ČSL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KSČM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ODS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SZ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TOP 09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-0,33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5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VV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0,15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ČSSD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ODS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TOP 09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KSČM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KDU-ČSL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VV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85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ANO 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0,32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0,32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0,27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The Dawn 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0,07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0,18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5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Cartograms and correlation</a:t>
            </a:r>
            <a:r>
              <a:rPr lang="en-US" dirty="0" smtClean="0"/>
              <a:t>s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TOP 09: </a:t>
            </a:r>
            <a:r>
              <a:rPr lang="cs-CZ" dirty="0" err="1" smtClean="0"/>
              <a:t>concentrated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support </a:t>
            </a:r>
            <a:r>
              <a:rPr lang="cs-CZ" dirty="0" err="1" smtClean="0"/>
              <a:t>similar</a:t>
            </a:r>
            <a:r>
              <a:rPr lang="cs-CZ" dirty="0" smtClean="0"/>
              <a:t> to ODS and SZ</a:t>
            </a:r>
          </a:p>
          <a:p>
            <a:pPr lvl="1"/>
            <a:r>
              <a:rPr lang="cs-CZ" dirty="0" smtClean="0"/>
              <a:t>VV: </a:t>
            </a:r>
            <a:r>
              <a:rPr lang="cs-CZ" dirty="0" err="1" smtClean="0"/>
              <a:t>dispersed</a:t>
            </a:r>
            <a:r>
              <a:rPr lang="cs-CZ" dirty="0" smtClean="0"/>
              <a:t>, </a:t>
            </a:r>
            <a:r>
              <a:rPr lang="cs-CZ" dirty="0" err="1" smtClean="0"/>
              <a:t>weak</a:t>
            </a:r>
            <a:r>
              <a:rPr lang="cs-CZ" dirty="0" smtClean="0"/>
              <a:t> positive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ODS</a:t>
            </a:r>
          </a:p>
          <a:p>
            <a:pPr lvl="1"/>
            <a:r>
              <a:rPr lang="cs-CZ" dirty="0" smtClean="0"/>
              <a:t>ANO: </a:t>
            </a:r>
            <a:r>
              <a:rPr lang="cs-CZ" dirty="0" err="1" smtClean="0"/>
              <a:t>dispersed</a:t>
            </a:r>
            <a:r>
              <a:rPr lang="cs-CZ" dirty="0" smtClean="0"/>
              <a:t>, medium positive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ODS, TOP 09 and VV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Dawn</a:t>
            </a:r>
            <a:r>
              <a:rPr lang="cs-CZ" dirty="0" smtClean="0"/>
              <a:t>: </a:t>
            </a:r>
            <a:r>
              <a:rPr lang="cs-CZ" dirty="0" err="1" smtClean="0"/>
              <a:t>dispersed</a:t>
            </a:r>
            <a:r>
              <a:rPr lang="cs-CZ" dirty="0" smtClean="0"/>
              <a:t>, very limited </a:t>
            </a:r>
            <a:r>
              <a:rPr lang="cs-CZ" dirty="0" err="1" smtClean="0"/>
              <a:t>similarity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948267" y="4140200"/>
          <a:ext cx="10210800" cy="2597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9662"/>
                <a:gridCol w="1270604"/>
                <a:gridCol w="1490134"/>
                <a:gridCol w="1456266"/>
                <a:gridCol w="1608667"/>
                <a:gridCol w="1540933"/>
                <a:gridCol w="1134534"/>
              </a:tblGrid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r>
                        <a:rPr lang="cs-CZ" sz="2000" u="none" strike="noStrike" dirty="0" err="1" smtClean="0">
                          <a:effectLst/>
                        </a:rPr>
                        <a:t>Pearson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ČSSD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KDU-ČSL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KSČM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ODS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SZ 2006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TOP 09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-0,33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5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VV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0,15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ČSSD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ODS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TOP 09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KSČM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KDU-ČSL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VV 2010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85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ANO 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0,32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0,32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0,27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22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The Dawn 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-0,05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0,07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0,18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0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508877"/>
              </p:ext>
            </p:extLst>
          </p:nvPr>
        </p:nvGraphicFramePr>
        <p:xfrm>
          <a:off x="26670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ál 6"/>
          <p:cNvSpPr/>
          <p:nvPr/>
        </p:nvSpPr>
        <p:spPr>
          <a:xfrm>
            <a:off x="7760593" y="1772619"/>
            <a:ext cx="2302584" cy="6893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 rot="21039531">
            <a:off x="7725425" y="5279232"/>
            <a:ext cx="2302584" cy="6893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539979" y="4264595"/>
            <a:ext cx="389467" cy="38946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1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– model fit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1420" y="1949570"/>
          <a:ext cx="8548779" cy="4304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4192"/>
                <a:gridCol w="1398811"/>
                <a:gridCol w="1398811"/>
                <a:gridCol w="1197944"/>
                <a:gridCol w="1639021"/>
              </a:tblGrid>
              <a:tr h="893405">
                <a:tc>
                  <a:txBody>
                    <a:bodyPr/>
                    <a:lstStyle/>
                    <a:p>
                      <a:pPr algn="just"/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2006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2010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2013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evolution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class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0.41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0.34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0.36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↓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values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0.56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0.47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0.43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↓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position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0.14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0.11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0.15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cs-CZ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satisfaction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0.44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0.35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↓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cynism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0.18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0.09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issue and valence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0.12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0.19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0.32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↑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873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economic voting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0.16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0.10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↓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endParaRPr/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92098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876822" y="274637"/>
            <a:ext cx="636322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 err="1" smtClean="0"/>
              <a:t>Electoral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results</a:t>
            </a:r>
            <a:r>
              <a:rPr lang="cs-CZ" sz="3600" b="1" dirty="0" smtClean="0"/>
              <a:t> (1996-2006)</a:t>
            </a:r>
            <a:endParaRPr lang="cs-CZ" sz="36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55673" y="6405123"/>
            <a:ext cx="84789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222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2283" y="276045"/>
            <a:ext cx="9022420" cy="6435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H1: The effect of </a:t>
            </a:r>
            <a:r>
              <a:rPr lang="en-GB" b="1" dirty="0"/>
              <a:t>cleavage voting </a:t>
            </a:r>
            <a:r>
              <a:rPr lang="en-GB" dirty="0"/>
              <a:t>will be lower in explanation of voting for new centrist populist parties in comparison to voting for the established political parties</a:t>
            </a:r>
            <a:r>
              <a:rPr lang="en-GB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marL="457200" lvl="1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                      √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H6</a:t>
            </a:r>
            <a:r>
              <a:rPr lang="en-US" dirty="0"/>
              <a:t>: Voters who do not </a:t>
            </a:r>
            <a:r>
              <a:rPr lang="en-US" b="1" dirty="0"/>
              <a:t>trust politicians </a:t>
            </a:r>
            <a:r>
              <a:rPr lang="en-US" dirty="0"/>
              <a:t>are more likely to vote for centrist populist parties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           ±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H7: Voters who </a:t>
            </a:r>
            <a:r>
              <a:rPr lang="en-GB" b="1" dirty="0"/>
              <a:t>position themselves </a:t>
            </a:r>
            <a:r>
              <a:rPr lang="en-GB" dirty="0"/>
              <a:t>in the centre of political space are more likely to vote for centrist populist parties. </a:t>
            </a:r>
            <a:endParaRPr lang="cs-CZ" dirty="0" smtClean="0"/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                 √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H8: Voters who perceive centrist populist parties </a:t>
            </a:r>
            <a:r>
              <a:rPr lang="en-GB" b="1" dirty="0"/>
              <a:t>more competent </a:t>
            </a:r>
            <a:r>
              <a:rPr lang="en-GB" dirty="0"/>
              <a:t>to solve the most salient political issues are more likely to vote for them in comparison to other political parties.</a:t>
            </a: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                  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√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732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3645" y="871269"/>
            <a:ext cx="8725705" cy="53056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H2: Voters who perceive </a:t>
            </a:r>
            <a:r>
              <a:rPr lang="en-US" b="1" dirty="0"/>
              <a:t>corruption</a:t>
            </a:r>
            <a:r>
              <a:rPr lang="en-US" dirty="0"/>
              <a:t> as a salient issue are more likely to vote for centrist populist parties.</a:t>
            </a:r>
            <a:endParaRPr lang="cs-CZ" dirty="0"/>
          </a:p>
          <a:p>
            <a:pPr marL="457200" lvl="1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                                                              X</a:t>
            </a:r>
          </a:p>
          <a:p>
            <a:pPr marL="0" indent="0">
              <a:buNone/>
            </a:pPr>
            <a:r>
              <a:rPr lang="en-US" dirty="0"/>
              <a:t>H3: Voters who evaluate the </a:t>
            </a:r>
            <a:r>
              <a:rPr lang="en-US" b="1" dirty="0"/>
              <a:t>state of economy </a:t>
            </a:r>
            <a:r>
              <a:rPr lang="en-US" dirty="0"/>
              <a:t>negatively are more likely to vote for centrist populist parties.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                                                       X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H4: Voters who evaluate the </a:t>
            </a:r>
            <a:r>
              <a:rPr lang="en-US" b="1" dirty="0"/>
              <a:t>future of economy </a:t>
            </a:r>
            <a:r>
              <a:rPr lang="en-US" dirty="0"/>
              <a:t>negatively are more likely to vote for centrist populist parties.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                                                        X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H5: Voters with low </a:t>
            </a:r>
            <a:r>
              <a:rPr lang="en-US" b="1" dirty="0"/>
              <a:t>satisfaction with democracy </a:t>
            </a:r>
            <a:r>
              <a:rPr lang="en-US" dirty="0"/>
              <a:t>are more likely to vote for centrist populist parties.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                                                         X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2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</a:t>
            </a:r>
            <a:r>
              <a:rPr lang="en-US" dirty="0" smtClean="0"/>
              <a:t>c</a:t>
            </a:r>
            <a:r>
              <a:rPr lang="cs-CZ" dirty="0" smtClean="0"/>
              <a:t>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patterns of voting have changed</a:t>
            </a:r>
          </a:p>
          <a:p>
            <a:r>
              <a:rPr lang="en-US" dirty="0" smtClean="0"/>
              <a:t>Differences between the established and the new populist parties in several ways:</a:t>
            </a:r>
          </a:p>
          <a:p>
            <a:r>
              <a:rPr lang="en-US" dirty="0" smtClean="0"/>
              <a:t>Socio-structural and value based model X new populists</a:t>
            </a:r>
          </a:p>
          <a:p>
            <a:r>
              <a:rPr lang="en-US" dirty="0" smtClean="0"/>
              <a:t>Political cynicism/dissatisfaction – Dawn</a:t>
            </a:r>
          </a:p>
          <a:p>
            <a:r>
              <a:rPr lang="en-US" dirty="0" smtClean="0"/>
              <a:t>Valence voting</a:t>
            </a:r>
          </a:p>
          <a:p>
            <a:r>
              <a:rPr lang="en-US" dirty="0" smtClean="0"/>
              <a:t>Prospective economic voting </a:t>
            </a:r>
            <a:endParaRPr lang="cs-CZ" dirty="0" smtClean="0"/>
          </a:p>
          <a:p>
            <a:r>
              <a:rPr lang="cs-CZ" dirty="0" err="1" smtClean="0"/>
              <a:t>Generally</a:t>
            </a:r>
            <a:r>
              <a:rPr lang="cs-CZ" dirty="0" smtClean="0"/>
              <a:t> </a:t>
            </a:r>
            <a:r>
              <a:rPr lang="cs-CZ" dirty="0" err="1" smtClean="0"/>
              <a:t>weakening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affiliation</a:t>
            </a:r>
            <a:r>
              <a:rPr lang="cs-CZ" dirty="0" smtClean="0"/>
              <a:t> + </a:t>
            </a:r>
            <a:r>
              <a:rPr lang="cs-CZ" dirty="0" err="1" smtClean="0"/>
              <a:t>cleavage</a:t>
            </a:r>
            <a:r>
              <a:rPr lang="cs-CZ" dirty="0" smtClean="0"/>
              <a:t> </a:t>
            </a:r>
            <a:r>
              <a:rPr lang="cs-CZ" smtClean="0"/>
              <a:t>voting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Stable</a:t>
            </a:r>
            <a:r>
              <a:rPr lang="cs-CZ" dirty="0" smtClean="0"/>
              <a:t> </a:t>
            </a:r>
            <a:r>
              <a:rPr lang="cs-CZ" dirty="0" err="1" smtClean="0"/>
              <a:t>cleavage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en-US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609596" y="1398896"/>
          <a:ext cx="9693502" cy="4743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7384"/>
                <a:gridCol w="397402"/>
                <a:gridCol w="692393"/>
                <a:gridCol w="692393"/>
                <a:gridCol w="692393"/>
                <a:gridCol w="692393"/>
                <a:gridCol w="692393"/>
                <a:gridCol w="944453"/>
                <a:gridCol w="553792"/>
                <a:gridCol w="578934"/>
                <a:gridCol w="692393"/>
                <a:gridCol w="692393"/>
                <a:gridCol w="692393"/>
                <a:gridCol w="692393"/>
              </a:tblGrid>
              <a:tr h="2124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ČSSD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KSČM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1998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2002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2013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1998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2002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2013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pensioners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pensioners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high education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high education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industry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industry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unemployment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unemployment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bussinesmen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bussinesmen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catholics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catholics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0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R</a:t>
                      </a:r>
                      <a:r>
                        <a:rPr lang="cs-CZ" sz="1200" u="none" strike="noStrike" baseline="30000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0.44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0.44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solidFill>
                            <a:srgbClr val="FF0000"/>
                          </a:solidFill>
                          <a:effectLst/>
                        </a:rPr>
                        <a:t>0.16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0.38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0.43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R</a:t>
                      </a:r>
                      <a:r>
                        <a:rPr lang="cs-CZ" sz="1200" u="none" strike="noStrike" baseline="30000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0.25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0.31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0.43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0.38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0.37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0.45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ODS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KDU-ČSL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1998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2002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2013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1998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2002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2013</a:t>
                      </a:r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pensioners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pensioners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high education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0.36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high education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industry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industry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unemployment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-0.31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unemployment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-0.21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4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bussinesmen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0.44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bussinesmen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4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catholics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-0.02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catholics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0.16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0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R</a:t>
                      </a:r>
                      <a:r>
                        <a:rPr lang="cs-CZ" sz="1200" u="none" strike="noStrike" baseline="30000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0.56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0.76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0.69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0.77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0.67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0.63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R</a:t>
                      </a:r>
                      <a:r>
                        <a:rPr lang="cs-CZ" sz="1200" u="none" strike="noStrike" baseline="30000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0.72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0.62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0.72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0.65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0.68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60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endParaRPr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1026450" y="275038"/>
            <a:ext cx="87160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 err="1" smtClean="0"/>
              <a:t>Electoral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results</a:t>
            </a:r>
            <a:r>
              <a:rPr lang="cs-CZ" sz="3600" b="1" dirty="0" smtClean="0"/>
              <a:t> (1996-2013)</a:t>
            </a:r>
            <a:endParaRPr lang="cs-CZ" sz="36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48996" y="6400801"/>
            <a:ext cx="1011382" cy="312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888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Volatility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1601416"/>
            <a:ext cx="85689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76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Dinosauř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"/>
            <a:ext cx="9144000" cy="6858001"/>
          </a:xfrm>
        </p:spPr>
      </p:pic>
      <p:sp>
        <p:nvSpPr>
          <p:cNvPr id="3" name="TextovéPole 2"/>
          <p:cNvSpPr txBox="1"/>
          <p:nvPr/>
        </p:nvSpPr>
        <p:spPr>
          <a:xfrm>
            <a:off x="4085931" y="365126"/>
            <a:ext cx="436029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500" dirty="0"/>
              <a:t>Public </a:t>
            </a:r>
            <a:r>
              <a:rPr lang="cs-CZ" sz="4500" dirty="0" err="1"/>
              <a:t>Affairs</a:t>
            </a:r>
            <a:r>
              <a:rPr lang="cs-CZ" sz="4500" dirty="0"/>
              <a:t> (VV)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9093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Dissatisfied</a:t>
            </a:r>
            <a:r>
              <a:rPr lang="cs-CZ" dirty="0" smtClean="0"/>
              <a:t> </a:t>
            </a:r>
            <a:r>
              <a:rPr lang="cs-CZ" dirty="0" err="1" smtClean="0"/>
              <a:t>Citizens</a:t>
            </a:r>
            <a:r>
              <a:rPr lang="cs-CZ" dirty="0" smtClean="0"/>
              <a:t> 2011 (ANO 2011)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13286"/>
            <a:ext cx="9144000" cy="5144714"/>
          </a:xfrm>
        </p:spPr>
      </p:pic>
    </p:spTree>
    <p:extLst>
      <p:ext uri="{BB962C8B-B14F-4D97-AF65-F5344CB8AC3E}">
        <p14:creationId xmlns:p14="http://schemas.microsoft.com/office/powerpoint/2010/main" val="1376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7162" y="120908"/>
            <a:ext cx="7886700" cy="1325563"/>
          </a:xfrm>
        </p:spPr>
        <p:txBody>
          <a:bodyPr/>
          <a:lstStyle/>
          <a:p>
            <a:pPr algn="ctr"/>
            <a:r>
              <a:rPr lang="cs-CZ" dirty="0" err="1" smtClean="0"/>
              <a:t>Tomio</a:t>
            </a:r>
            <a:r>
              <a:rPr lang="cs-CZ" dirty="0" smtClean="0"/>
              <a:t> </a:t>
            </a:r>
            <a:r>
              <a:rPr lang="cs-CZ" dirty="0" err="1" smtClean="0"/>
              <a:t>Okamura</a:t>
            </a:r>
            <a:r>
              <a:rPr lang="en-GB" dirty="0" smtClean="0"/>
              <a:t>`s </a:t>
            </a:r>
            <a:r>
              <a:rPr lang="cs-CZ" dirty="0" err="1" smtClean="0"/>
              <a:t>Dawn</a:t>
            </a:r>
            <a:r>
              <a:rPr lang="cs-CZ" dirty="0" smtClean="0"/>
              <a:t> od Direct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12" y="1714498"/>
            <a:ext cx="9144000" cy="5143503"/>
          </a:xfrm>
        </p:spPr>
      </p:pic>
    </p:spTree>
    <p:extLst>
      <p:ext uri="{BB962C8B-B14F-4D97-AF65-F5344CB8AC3E}">
        <p14:creationId xmlns:p14="http://schemas.microsoft.com/office/powerpoint/2010/main" val="10110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ho</a:t>
            </a:r>
            <a:r>
              <a:rPr lang="cs-CZ" dirty="0" smtClean="0"/>
              <a:t> are </a:t>
            </a:r>
            <a:r>
              <a:rPr lang="cs-CZ" dirty="0" err="1" smtClean="0"/>
              <a:t>they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appeal</a:t>
            </a:r>
          </a:p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host ideology</a:t>
            </a:r>
          </a:p>
          <a:p>
            <a:r>
              <a:rPr lang="cs-CZ" dirty="0" err="1" smtClean="0"/>
              <a:t>Solutions</a:t>
            </a:r>
            <a:r>
              <a:rPr lang="cs-CZ" dirty="0" smtClean="0"/>
              <a:t>: direct </a:t>
            </a:r>
            <a:r>
              <a:rPr lang="cs-CZ" dirty="0" err="1" smtClean="0"/>
              <a:t>democracy</a:t>
            </a:r>
            <a:r>
              <a:rPr lang="cs-CZ" dirty="0" smtClean="0"/>
              <a:t> (VV, </a:t>
            </a:r>
            <a:r>
              <a:rPr lang="cs-CZ" dirty="0" err="1" smtClean="0"/>
              <a:t>Dawn</a:t>
            </a:r>
            <a:r>
              <a:rPr lang="cs-CZ" dirty="0" smtClean="0"/>
              <a:t>), </a:t>
            </a:r>
            <a:r>
              <a:rPr lang="cs-CZ" dirty="0" err="1" smtClean="0"/>
              <a:t>managerial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running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(ANO 2011)</a:t>
            </a:r>
          </a:p>
          <a:p>
            <a:endParaRPr lang="cs-CZ" dirty="0" smtClean="0"/>
          </a:p>
          <a:p>
            <a:r>
              <a:rPr lang="cs-CZ" b="1" dirty="0" smtClean="0"/>
              <a:t>New/</a:t>
            </a:r>
            <a:r>
              <a:rPr lang="cs-CZ" b="1" dirty="0" err="1" smtClean="0"/>
              <a:t>centrist</a:t>
            </a:r>
            <a:r>
              <a:rPr lang="cs-CZ" b="1" dirty="0" smtClean="0"/>
              <a:t> </a:t>
            </a:r>
            <a:r>
              <a:rPr lang="cs-CZ" b="1" dirty="0" err="1" smtClean="0"/>
              <a:t>populist</a:t>
            </a:r>
            <a:r>
              <a:rPr lang="cs-CZ" b="1" dirty="0" smtClean="0"/>
              <a:t> </a:t>
            </a:r>
            <a:r>
              <a:rPr lang="cs-CZ" b="1" dirty="0" err="1" smtClean="0"/>
              <a:t>parties</a:t>
            </a:r>
            <a:r>
              <a:rPr lang="cs-CZ" dirty="0" smtClean="0"/>
              <a:t> (Pop </a:t>
            </a:r>
            <a:r>
              <a:rPr lang="cs-CZ" dirty="0" err="1" smtClean="0"/>
              <a:t>Eleches</a:t>
            </a:r>
            <a:r>
              <a:rPr lang="cs-CZ" dirty="0" smtClean="0"/>
              <a:t> 2010, Učeň 2008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1253</Words>
  <Application>Microsoft Office PowerPoint</Application>
  <PresentationFormat>Širokoúhlá obrazovka</PresentationFormat>
  <Paragraphs>473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Garamond</vt:lpstr>
      <vt:lpstr>Times New Roman</vt:lpstr>
      <vt:lpstr>Motiv Office</vt:lpstr>
      <vt:lpstr>Party system in the Czech Republic II. Voters and transformation of party politics</vt:lpstr>
      <vt:lpstr>Prezentace aplikace PowerPoint</vt:lpstr>
      <vt:lpstr>Stable cleavage structure</vt:lpstr>
      <vt:lpstr>Prezentace aplikace PowerPoint</vt:lpstr>
      <vt:lpstr>Volatility and the success of new political parties</vt:lpstr>
      <vt:lpstr>Prezentace aplikace PowerPoint</vt:lpstr>
      <vt:lpstr>Action of Dissatisfied Citizens 2011 (ANO 2011)</vt:lpstr>
      <vt:lpstr>Tomio Okamura`s Dawn od Direct Democracy </vt:lpstr>
      <vt:lpstr>Who are they?</vt:lpstr>
      <vt:lpstr>Political crisis and the rise of populist parties</vt:lpstr>
      <vt:lpstr>Affiliation of voters</vt:lpstr>
      <vt:lpstr>Political cynicism</vt:lpstr>
      <vt:lpstr>Why should one vote for new parties?</vt:lpstr>
      <vt:lpstr>Results I.</vt:lpstr>
      <vt:lpstr>Results I.</vt:lpstr>
      <vt:lpstr>Prezentace aplikace PowerPoint</vt:lpstr>
      <vt:lpstr>Prezentace aplikace PowerPoint</vt:lpstr>
      <vt:lpstr>Prezentace aplikace PowerPoint</vt:lpstr>
      <vt:lpstr>Results – model fit</vt:lpstr>
      <vt:lpstr>Prezentace aplikace PowerPoint</vt:lpstr>
      <vt:lpstr>Prezentace aplikace PowerPoint</vt:lpstr>
      <vt:lpstr>Conclusion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Party system in the Czech Republic II. Voters and transformation of party politics</dc:title>
  <dc:creator>Vlastimil Havlík</dc:creator>
  <cp:lastModifiedBy>Vlastimil Havlík</cp:lastModifiedBy>
  <cp:revision>4</cp:revision>
  <dcterms:created xsi:type="dcterms:W3CDTF">2017-04-10T08:23:41Z</dcterms:created>
  <dcterms:modified xsi:type="dcterms:W3CDTF">2017-04-11T10:26:21Z</dcterms:modified>
</cp:coreProperties>
</file>