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39"/>
  </p:notesMasterIdLst>
  <p:handoutMasterIdLst>
    <p:handoutMasterId r:id="rId40"/>
  </p:handoutMasterIdLst>
  <p:sldIdLst>
    <p:sldId id="256" r:id="rId2"/>
    <p:sldId id="257" r:id="rId3"/>
    <p:sldId id="259" r:id="rId4"/>
    <p:sldId id="263" r:id="rId5"/>
    <p:sldId id="264" r:id="rId6"/>
    <p:sldId id="265" r:id="rId7"/>
    <p:sldId id="266" r:id="rId8"/>
    <p:sldId id="301" r:id="rId9"/>
    <p:sldId id="268" r:id="rId10"/>
    <p:sldId id="269" r:id="rId11"/>
    <p:sldId id="270" r:id="rId12"/>
    <p:sldId id="271" r:id="rId13"/>
    <p:sldId id="277" r:id="rId14"/>
    <p:sldId id="272" r:id="rId15"/>
    <p:sldId id="278" r:id="rId16"/>
    <p:sldId id="279" r:id="rId17"/>
    <p:sldId id="280" r:id="rId18"/>
    <p:sldId id="281" r:id="rId19"/>
    <p:sldId id="282" r:id="rId20"/>
    <p:sldId id="283" r:id="rId21"/>
    <p:sldId id="284" r:id="rId22"/>
    <p:sldId id="285" r:id="rId23"/>
    <p:sldId id="288" r:id="rId24"/>
    <p:sldId id="286" r:id="rId25"/>
    <p:sldId id="287" r:id="rId26"/>
    <p:sldId id="289" r:id="rId27"/>
    <p:sldId id="290" r:id="rId28"/>
    <p:sldId id="291" r:id="rId29"/>
    <p:sldId id="292" r:id="rId30"/>
    <p:sldId id="293" r:id="rId31"/>
    <p:sldId id="294" r:id="rId32"/>
    <p:sldId id="295" r:id="rId33"/>
    <p:sldId id="296" r:id="rId34"/>
    <p:sldId id="305" r:id="rId35"/>
    <p:sldId id="297" r:id="rId36"/>
    <p:sldId id="298" r:id="rId37"/>
    <p:sldId id="303" r:id="rId38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4BE884-C76A-40D8-9FC5-D13459FA1870}" type="datetimeFigureOut">
              <a:rPr lang="en-GB" smtClean="0"/>
              <a:t>18/04/2017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1FFCA3-995E-4E31-A17B-43CDE698CB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69067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22420D-6545-4178-8FA3-049F27C59DD7}" type="datetimeFigureOut">
              <a:rPr lang="nl-NL" smtClean="0"/>
              <a:t>18-4-2017</a:t>
            </a:fld>
            <a:endParaRPr lang="nl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C40C8C-C45A-4F1C-A9A7-1D662B08D957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202666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C40C8C-C45A-4F1C-A9A7-1D662B08D957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40291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19/04/2017</a:t>
            </a:r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Jacob A. Jordaan               Utrecht School of Economics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BD908-3349-44FE-A2AC-CE9A1B1F55BB}" type="slidenum">
              <a:rPr lang="nl-NL" smtClean="0"/>
              <a:t>‹#›</a:t>
            </a:fld>
            <a:endParaRPr lang="nl-NL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19/04/2017</a:t>
            </a:r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Jacob A. Jordaan               Utrecht School of Economics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BD908-3349-44FE-A2AC-CE9A1B1F55BB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19/04/2017</a:t>
            </a:r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Jacob A. Jordaan               Utrecht School of Economics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BD908-3349-44FE-A2AC-CE9A1B1F55BB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19/04/2017</a:t>
            </a:r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Jacob A. Jordaan               Utrecht School of Economics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BD908-3349-44FE-A2AC-CE9A1B1F55BB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19/04/2017</a:t>
            </a:r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Jacob A. Jordaan               Utrecht School of Economics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BD908-3349-44FE-A2AC-CE9A1B1F55BB}" type="slidenum">
              <a:rPr lang="nl-NL" smtClean="0"/>
              <a:t>‹#›</a:t>
            </a:fld>
            <a:endParaRPr lang="nl-NL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19/04/2017</a:t>
            </a: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Jacob A. Jordaan               Utrecht School of Economics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BD908-3349-44FE-A2AC-CE9A1B1F55BB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19/04/2017</a:t>
            </a:r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Jacob A. Jordaan               Utrecht School of Economics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BD908-3349-44FE-A2AC-CE9A1B1F55BB}" type="slidenum">
              <a:rPr lang="nl-NL" smtClean="0"/>
              <a:t>‹#›</a:t>
            </a:fld>
            <a:endParaRPr lang="nl-NL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19/04/2017</a:t>
            </a:r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Jacob A. Jordaan               Utrecht School of Economics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BD908-3349-44FE-A2AC-CE9A1B1F55BB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19/04/2017</a:t>
            </a:r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Jacob A. Jordaan               Utrecht School of Economics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BD908-3349-44FE-A2AC-CE9A1B1F55BB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19/04/2017</a:t>
            </a: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Jacob A. Jordaan               Utrecht School of Economics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BD908-3349-44FE-A2AC-CE9A1B1F55BB}" type="slidenum">
              <a:rPr lang="nl-NL" smtClean="0"/>
              <a:t>‹#›</a:t>
            </a:fld>
            <a:endParaRPr lang="nl-NL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19/04/2017</a:t>
            </a: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Jacob A. Jordaan               Utrecht School of Economics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BD908-3349-44FE-A2AC-CE9A1B1F55BB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r>
              <a:rPr lang="en-GB" smtClean="0"/>
              <a:t>19/04/2017</a:t>
            </a:r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r>
              <a:rPr lang="nl-NL"/>
              <a:t>Jacob A. Jordaan               Utrecht School of Economics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890BD908-3349-44FE-A2AC-CE9A1B1F55BB}" type="slidenum">
              <a:rPr lang="nl-NL" smtClean="0"/>
              <a:t>‹#›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848600" cy="1927225"/>
          </a:xfrm>
        </p:spPr>
        <p:txBody>
          <a:bodyPr/>
          <a:lstStyle/>
          <a:p>
            <a:pPr algn="ctr"/>
            <a:r>
              <a:rPr lang="en-GB" sz="3600" dirty="0"/>
              <a:t>Transatlantic </a:t>
            </a:r>
            <a:br>
              <a:rPr lang="en-GB" sz="3600" dirty="0"/>
            </a:br>
            <a:r>
              <a:rPr lang="en-GB" sz="3600" dirty="0"/>
              <a:t>Trade &amp; investment partnership</a:t>
            </a:r>
            <a:endParaRPr lang="nl-NL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3648" y="3501008"/>
            <a:ext cx="6400800" cy="2592288"/>
          </a:xfrm>
        </p:spPr>
        <p:txBody>
          <a:bodyPr>
            <a:normAutofit lnSpcReduction="10000"/>
          </a:bodyPr>
          <a:lstStyle/>
          <a:p>
            <a:pPr algn="ctr"/>
            <a:endParaRPr lang="en-GB" dirty="0"/>
          </a:p>
          <a:p>
            <a:pPr algn="ctr"/>
            <a:r>
              <a:rPr lang="en-GB" dirty="0" smtClean="0"/>
              <a:t>19/04/2017</a:t>
            </a:r>
            <a:endParaRPr lang="en-GB" dirty="0"/>
          </a:p>
          <a:p>
            <a:pPr algn="ctr"/>
            <a:endParaRPr lang="en-GB" dirty="0"/>
          </a:p>
          <a:p>
            <a:pPr algn="ctr"/>
            <a:r>
              <a:rPr lang="en-GB" dirty="0"/>
              <a:t>Jacob A. Jordaan</a:t>
            </a:r>
          </a:p>
          <a:p>
            <a:pPr algn="ctr"/>
            <a:r>
              <a:rPr lang="en-GB" dirty="0"/>
              <a:t>Utrecht School of Economics</a:t>
            </a:r>
          </a:p>
          <a:p>
            <a:pPr algn="ctr"/>
            <a:r>
              <a:rPr lang="en-GB" dirty="0"/>
              <a:t>j.a.jordaan@uu.nl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67004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Effects of free trade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19/04/2017</a:t>
            </a:r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Jacob A. Jordaan               Utrecht School of Economics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BD908-3349-44FE-A2AC-CE9A1B1F55BB}" type="slidenum">
              <a:rPr lang="nl-NL" smtClean="0"/>
              <a:t>10</a:t>
            </a:fld>
            <a:endParaRPr lang="nl-NL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28800"/>
            <a:ext cx="8743428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41761" y="5445224"/>
            <a:ext cx="77048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% of respondents agreeing with statements; </a:t>
            </a:r>
          </a:p>
          <a:p>
            <a:r>
              <a:rPr lang="en-GB" dirty="0"/>
              <a:t>Pew Research Centre; Spring 2014 Global Attitude Survey 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91220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Economic development and free trade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19/04/2017</a:t>
            </a:r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Jacob A. Jordaan               Utrecht School of Economics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BD908-3349-44FE-A2AC-CE9A1B1F55BB}" type="slidenum">
              <a:rPr lang="nl-NL" smtClean="0"/>
              <a:t>11</a:t>
            </a:fld>
            <a:endParaRPr lang="nl-NL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39752" y="1524000"/>
            <a:ext cx="3753015" cy="4876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030616" y="3664567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Surprising results?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41505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TTIP: the German perspective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19/04/2017</a:t>
            </a:r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Jacob A. Jordaan               Utrecht School of Economics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BD908-3349-44FE-A2AC-CE9A1B1F55BB}" type="slidenum">
              <a:rPr lang="nl-NL" smtClean="0"/>
              <a:t>12</a:t>
            </a:fld>
            <a:endParaRPr lang="nl-NL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44824"/>
            <a:ext cx="8229600" cy="3956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2987824" y="4077072"/>
            <a:ext cx="2736304" cy="1368152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TextBox 8"/>
          <p:cNvSpPr txBox="1"/>
          <p:nvPr/>
        </p:nvSpPr>
        <p:spPr>
          <a:xfrm>
            <a:off x="1763688" y="5661248"/>
            <a:ext cx="6120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Attitudes to global trade and TTIP in Germany; </a:t>
            </a:r>
          </a:p>
          <a:p>
            <a:r>
              <a:rPr lang="en-GB" dirty="0" err="1"/>
              <a:t>Bertelsman</a:t>
            </a:r>
            <a:r>
              <a:rPr lang="en-GB" dirty="0"/>
              <a:t> </a:t>
            </a:r>
            <a:r>
              <a:rPr lang="en-GB" dirty="0" err="1"/>
              <a:t>Stiftung</a:t>
            </a:r>
            <a:r>
              <a:rPr lang="en-GB" dirty="0"/>
              <a:t>.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56569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Brexit: EU has gone too far?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19/04/2017</a:t>
            </a:r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Jacob A. Jordaan               Utrecht School of Economics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BD908-3349-44FE-A2AC-CE9A1B1F55BB}" type="slidenum">
              <a:rPr lang="nl-NL" smtClean="0"/>
              <a:t>13</a:t>
            </a:fld>
            <a:endParaRPr lang="nl-NL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0059" y="2564904"/>
            <a:ext cx="6212681" cy="4055268"/>
          </a:xfrm>
          <a:prstGeom prst="rect">
            <a:avLst/>
          </a:prstGeom>
        </p:spPr>
      </p:pic>
      <p:pic>
        <p:nvPicPr>
          <p:cNvPr id="12" name="Content Placeholder 7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682" y="1859634"/>
            <a:ext cx="1958378" cy="1652701"/>
          </a:xfrm>
        </p:spPr>
      </p:pic>
    </p:spTree>
    <p:extLst>
      <p:ext uri="{BB962C8B-B14F-4D97-AF65-F5344CB8AC3E}">
        <p14:creationId xmlns:p14="http://schemas.microsoft.com/office/powerpoint/2010/main" val="579530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do we see?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876800"/>
          </a:xfrm>
        </p:spPr>
        <p:txBody>
          <a:bodyPr/>
          <a:lstStyle/>
          <a:p>
            <a:r>
              <a:rPr lang="en-GB" b="1" dirty="0"/>
              <a:t>Free trade popular topic again</a:t>
            </a:r>
          </a:p>
          <a:p>
            <a:r>
              <a:rPr lang="en-GB" b="1" dirty="0"/>
              <a:t>Overall, free trade is good</a:t>
            </a:r>
          </a:p>
          <a:p>
            <a:pPr lvl="1"/>
            <a:r>
              <a:rPr lang="en-GB" dirty="0"/>
              <a:t>But persistent minority against</a:t>
            </a:r>
          </a:p>
          <a:p>
            <a:r>
              <a:rPr lang="en-GB" b="1" dirty="0"/>
              <a:t>Less support for positive effects of free trade (globalisation) </a:t>
            </a:r>
          </a:p>
          <a:p>
            <a:r>
              <a:rPr lang="en-GB" b="1" dirty="0"/>
              <a:t>Level of development affects opinion</a:t>
            </a:r>
          </a:p>
          <a:p>
            <a:pPr lvl="1"/>
            <a:r>
              <a:rPr lang="en-GB" dirty="0"/>
              <a:t>More developed economies already experienced the majority of the positive effects?</a:t>
            </a:r>
          </a:p>
          <a:p>
            <a:r>
              <a:rPr lang="en-GB" b="1" dirty="0"/>
              <a:t>Growing importance of “non-trade-related” issues</a:t>
            </a:r>
          </a:p>
          <a:p>
            <a:r>
              <a:rPr lang="en-GB" b="1" dirty="0"/>
              <a:t>Brexit outlier or start of economic de-integration?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19/04/2017</a:t>
            </a:r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Jacob A. Jordaan               Utrecht School of Economics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BD908-3349-44FE-A2AC-CE9A1B1F55BB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46566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2. EU and 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/>
              <a:t>Context of trade negotiations</a:t>
            </a:r>
          </a:p>
          <a:p>
            <a:pPr marL="0" indent="0">
              <a:buNone/>
            </a:pPr>
            <a:endParaRPr lang="en-GB" b="1" dirty="0"/>
          </a:p>
          <a:p>
            <a:r>
              <a:rPr lang="en-GB" b="1" dirty="0"/>
              <a:t>US and EU problems with recovering from crisis / reinitiating growth</a:t>
            </a:r>
          </a:p>
          <a:p>
            <a:r>
              <a:rPr lang="en-GB" b="1" dirty="0"/>
              <a:t>On-going integration in Asia</a:t>
            </a:r>
          </a:p>
          <a:p>
            <a:r>
              <a:rPr lang="en-GB" b="1" dirty="0"/>
              <a:t>Stagnation trade liberalisation in WTO</a:t>
            </a:r>
          </a:p>
          <a:p>
            <a:r>
              <a:rPr lang="en-GB" b="1" dirty="0"/>
              <a:t>Stagnation gains from integration in EU</a:t>
            </a:r>
          </a:p>
          <a:p>
            <a:r>
              <a:rPr lang="en-GB" b="1" dirty="0"/>
              <a:t>Multinational enterprises are increasing pressure</a:t>
            </a:r>
          </a:p>
          <a:p>
            <a:r>
              <a:rPr lang="en-GB" b="1" dirty="0"/>
              <a:t>Potential of trade agreement between two largest markets in the world economy</a:t>
            </a:r>
          </a:p>
          <a:p>
            <a:endParaRPr lang="en-GB" b="1" dirty="0"/>
          </a:p>
          <a:p>
            <a:endParaRPr lang="en-GB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19/04/2017</a:t>
            </a:r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Jacob A. Jordaan               Utrecht School of Economics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BD908-3349-44FE-A2AC-CE9A1B1F55BB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95645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US and EU in world economy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19/04/2017</a:t>
            </a:r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Jacob A. Jordaan               Utrecht School of Economics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BD908-3349-44FE-A2AC-CE9A1B1F55BB}" type="slidenum">
              <a:rPr lang="nl-NL" smtClean="0"/>
              <a:t>16</a:t>
            </a:fld>
            <a:endParaRPr lang="nl-NL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63980"/>
            <a:ext cx="8229600" cy="4749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7650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GDP/Capita US and EU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19/04/2017</a:t>
            </a:r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Jacob A. Jordaan               Utrecht School of Economics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BD908-3349-44FE-A2AC-CE9A1B1F55BB}" type="slidenum">
              <a:rPr lang="nl-NL" smtClean="0"/>
              <a:t>17</a:t>
            </a:fld>
            <a:endParaRPr lang="nl-NL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673" y="1538055"/>
            <a:ext cx="7472653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1573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Key role in international trade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65424" y="1772816"/>
            <a:ext cx="7287976" cy="4225867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19/04/2017</a:t>
            </a:r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Jacob A. Jordaan               Utrecht School of Economics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BD908-3349-44FE-A2AC-CE9A1B1F55BB}" type="slidenum">
              <a:rPr lang="nl-NL" smtClean="0"/>
              <a:t>18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49395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735360"/>
          </a:xfrm>
        </p:spPr>
        <p:txBody>
          <a:bodyPr/>
          <a:lstStyle/>
          <a:p>
            <a:r>
              <a:rPr lang="en-GB" dirty="0"/>
              <a:t>Key role in international investment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136232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Share in worldwide 			 Share in worldwide 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 inward </a:t>
            </a:r>
            <a:r>
              <a:rPr lang="en-GB" dirty="0"/>
              <a:t>FDI				  </a:t>
            </a:r>
            <a:r>
              <a:rPr lang="en-GB" dirty="0" smtClean="0"/>
              <a:t>   outward </a:t>
            </a:r>
            <a:r>
              <a:rPr lang="en-GB" dirty="0"/>
              <a:t>FDI</a:t>
            </a:r>
          </a:p>
          <a:p>
            <a:pPr marL="0" indent="0">
              <a:buNone/>
            </a:pPr>
            <a:r>
              <a:rPr lang="en-GB" b="1" dirty="0"/>
              <a:t>EU 35%; US 20%</a:t>
            </a:r>
            <a:r>
              <a:rPr lang="en-GB" dirty="0"/>
              <a:t>			  </a:t>
            </a:r>
            <a:r>
              <a:rPr lang="en-GB" b="1" dirty="0"/>
              <a:t>EU 40%; US 24%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19/04/2017</a:t>
            </a:r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Jacob A. Jordaan               Utrecht School of Economics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BD908-3349-44FE-A2AC-CE9A1B1F55BB}" type="slidenum">
              <a:rPr lang="nl-NL" smtClean="0"/>
              <a:t>19</a:t>
            </a:fld>
            <a:endParaRPr lang="nl-NL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36912"/>
            <a:ext cx="3963345" cy="4069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708920"/>
            <a:ext cx="4186808" cy="4043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8102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Set up today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Char char="•"/>
            </a:pPr>
            <a:endParaRPr lang="en-GB" b="1" dirty="0"/>
          </a:p>
          <a:p>
            <a:pPr>
              <a:buFont typeface="Arial" charset="0"/>
              <a:buChar char="•"/>
            </a:pPr>
            <a:r>
              <a:rPr lang="en-GB" b="1" dirty="0"/>
              <a:t>Literature</a:t>
            </a:r>
            <a:endParaRPr lang="en-GB" dirty="0"/>
          </a:p>
          <a:p>
            <a:pPr>
              <a:buFont typeface="Arial" charset="0"/>
              <a:buChar char="•"/>
            </a:pPr>
            <a:r>
              <a:rPr lang="en-GB" b="1" dirty="0"/>
              <a:t>Free trade: public opinion</a:t>
            </a:r>
          </a:p>
          <a:p>
            <a:pPr>
              <a:buFont typeface="Arial" charset="0"/>
              <a:buChar char="•"/>
            </a:pPr>
            <a:r>
              <a:rPr lang="en-GB" b="1" dirty="0"/>
              <a:t>EU and US: Trade and investment patterns</a:t>
            </a:r>
          </a:p>
          <a:p>
            <a:pPr>
              <a:buFont typeface="Arial" charset="0"/>
              <a:buChar char="•"/>
            </a:pPr>
            <a:r>
              <a:rPr lang="en-GB" b="1" dirty="0" smtClean="0"/>
              <a:t>TTIP</a:t>
            </a:r>
          </a:p>
          <a:p>
            <a:pPr lvl="1">
              <a:buFont typeface="Arial" charset="0"/>
              <a:buChar char="•"/>
            </a:pPr>
            <a:r>
              <a:rPr lang="en-GB" dirty="0" smtClean="0"/>
              <a:t>Trade liberalisation</a:t>
            </a:r>
          </a:p>
          <a:p>
            <a:pPr lvl="1">
              <a:buFont typeface="Arial" charset="0"/>
              <a:buChar char="•"/>
            </a:pPr>
            <a:r>
              <a:rPr lang="en-GB" dirty="0" smtClean="0"/>
              <a:t>Expected gains</a:t>
            </a:r>
          </a:p>
          <a:p>
            <a:pPr lvl="1">
              <a:buFont typeface="Arial" charset="0"/>
              <a:buChar char="•"/>
            </a:pPr>
            <a:r>
              <a:rPr lang="en-GB" dirty="0" smtClean="0"/>
              <a:t>Criticisms</a:t>
            </a:r>
            <a:endParaRPr lang="en-GB" dirty="0"/>
          </a:p>
          <a:p>
            <a:pPr>
              <a:buFont typeface="Arial" charset="0"/>
              <a:buChar char="•"/>
            </a:pPr>
            <a:r>
              <a:rPr lang="en-GB" b="1" dirty="0"/>
              <a:t>Questions and discussion</a:t>
            </a:r>
            <a:endParaRPr lang="nl-NL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BD908-3349-44FE-A2AC-CE9A1B1F55BB}" type="slidenum">
              <a:rPr lang="nl-NL" smtClean="0"/>
              <a:t>2</a:t>
            </a:fld>
            <a:endParaRPr lang="nl-N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19/04/2017</a:t>
            </a:r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Jacob A. Jordaan               Utrecht School of Economics</a:t>
            </a:r>
          </a:p>
        </p:txBody>
      </p:sp>
    </p:spTree>
    <p:extLst>
      <p:ext uri="{BB962C8B-B14F-4D97-AF65-F5344CB8AC3E}">
        <p14:creationId xmlns:p14="http://schemas.microsoft.com/office/powerpoint/2010/main" val="2155342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Multinational enterprises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GB" b="1" dirty="0"/>
              <a:t>US and EU have many multinationals</a:t>
            </a:r>
          </a:p>
          <a:p>
            <a:r>
              <a:rPr lang="en-GB" b="1" dirty="0"/>
              <a:t>Large shares in modern manufacturing industries</a:t>
            </a:r>
          </a:p>
          <a:p>
            <a:r>
              <a:rPr lang="en-GB" b="1" dirty="0"/>
              <a:t>Key role in services</a:t>
            </a:r>
          </a:p>
          <a:p>
            <a:r>
              <a:rPr lang="en-GB" b="1" dirty="0"/>
              <a:t>Dominance in international trade</a:t>
            </a:r>
          </a:p>
          <a:p>
            <a:r>
              <a:rPr lang="en-GB" b="1" dirty="0"/>
              <a:t>Key role in creating new technologies</a:t>
            </a:r>
          </a:p>
          <a:p>
            <a:r>
              <a:rPr lang="en-GB" b="1" dirty="0"/>
              <a:t>International diffusion of technologies</a:t>
            </a:r>
          </a:p>
          <a:p>
            <a:endParaRPr lang="en-GB" b="1" dirty="0"/>
          </a:p>
          <a:p>
            <a:r>
              <a:rPr lang="en-GB" b="1" dirty="0"/>
              <a:t>We cannot ignore this in discussions on trade liberalisation and agreements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19/04/2017</a:t>
            </a:r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Jacob A. Jordaan               Utrecht School of Economics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BD908-3349-44FE-A2AC-CE9A1B1F55BB}" type="slidenum">
              <a:rPr lang="nl-NL" smtClean="0"/>
              <a:t>20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40602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3. TTIP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/>
              <a:t>EU-Canada CETA</a:t>
            </a:r>
          </a:p>
          <a:p>
            <a:r>
              <a:rPr lang="en-GB" b="1" dirty="0"/>
              <a:t>Negotiations have been completed, EU parliament has voted in favour </a:t>
            </a:r>
          </a:p>
          <a:p>
            <a:r>
              <a:rPr lang="en-GB" b="1" dirty="0"/>
              <a:t>Now it’s with national governments</a:t>
            </a:r>
          </a:p>
          <a:p>
            <a:endParaRPr lang="en-GB" b="1" dirty="0"/>
          </a:p>
          <a:p>
            <a:r>
              <a:rPr lang="en-GB" b="1" dirty="0"/>
              <a:t>Now TTIP</a:t>
            </a:r>
          </a:p>
          <a:p>
            <a:r>
              <a:rPr lang="en-GB" b="1" dirty="0"/>
              <a:t>Transparency and disclosure of information is much larger compared to previous trade negotiations</a:t>
            </a:r>
          </a:p>
          <a:p>
            <a:r>
              <a:rPr lang="en-GB" b="1" dirty="0"/>
              <a:t>http://ec.europa.eu/trade/policy/in-focus/ttip/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19/04/2017</a:t>
            </a:r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Jacob A. Jordaan               Utrecht School of Economics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BD908-3349-44FE-A2AC-CE9A1B1F55BB}" type="slidenum">
              <a:rPr lang="nl-NL" smtClean="0"/>
              <a:t>21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50418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One of the key issues for TTIP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Where will the gains from trade liberalisation come from?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19/04/2017</a:t>
            </a:r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Jacob A. Jordaan               Utrecht School of Economics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BD908-3349-44FE-A2AC-CE9A1B1F55BB}" type="slidenum">
              <a:rPr lang="nl-NL" smtClean="0"/>
              <a:t>22</a:t>
            </a:fld>
            <a:endParaRPr lang="nl-NL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132856"/>
            <a:ext cx="6516326" cy="4155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Down Arrow 8"/>
          <p:cNvSpPr/>
          <p:nvPr/>
        </p:nvSpPr>
        <p:spPr>
          <a:xfrm rot="1499686">
            <a:off x="5052849" y="3826185"/>
            <a:ext cx="287911" cy="505719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Down Arrow 7"/>
          <p:cNvSpPr/>
          <p:nvPr/>
        </p:nvSpPr>
        <p:spPr>
          <a:xfrm rot="20723067">
            <a:off x="5730825" y="3957929"/>
            <a:ext cx="287911" cy="505719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30575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More general for developed countries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19/04/2017</a:t>
            </a:r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Jacob A. Jordaan               Utrecht School of Economics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BD908-3349-44FE-A2AC-CE9A1B1F55BB}" type="slidenum">
              <a:rPr lang="nl-NL" smtClean="0"/>
              <a:t>23</a:t>
            </a:fld>
            <a:endParaRPr lang="nl-NL"/>
          </a:p>
        </p:txBody>
      </p:sp>
      <p:pic>
        <p:nvPicPr>
          <p:cNvPr id="7" name="Content Placeholder 1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78504" y="1600200"/>
            <a:ext cx="5786992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74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Non tariff barriers (1)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/>
              <a:t>Limiting market access</a:t>
            </a:r>
          </a:p>
          <a:p>
            <a:pPr lvl="1"/>
            <a:r>
              <a:rPr lang="en-GB" dirty="0"/>
              <a:t>Import quotas, export restraints, discriminatory measures against foreign firms</a:t>
            </a:r>
          </a:p>
          <a:p>
            <a:r>
              <a:rPr lang="en-GB" b="1" dirty="0"/>
              <a:t>Costs associated with operating in different markets</a:t>
            </a:r>
          </a:p>
          <a:p>
            <a:pPr lvl="1"/>
            <a:r>
              <a:rPr lang="en-GB" dirty="0"/>
              <a:t>Approval conditions and procedures</a:t>
            </a:r>
          </a:p>
          <a:p>
            <a:pPr lvl="1"/>
            <a:r>
              <a:rPr lang="en-GB" dirty="0"/>
              <a:t>Environment and health standards; consumer protection</a:t>
            </a:r>
          </a:p>
          <a:p>
            <a:pPr lvl="1"/>
            <a:r>
              <a:rPr lang="en-GB" dirty="0"/>
              <a:t>Industry standards; packaging and information requirements</a:t>
            </a:r>
          </a:p>
          <a:p>
            <a:r>
              <a:rPr lang="en-GB" b="1" dirty="0"/>
              <a:t>How to assess need for NTBs?</a:t>
            </a:r>
          </a:p>
          <a:p>
            <a:pPr lvl="1"/>
            <a:r>
              <a:rPr lang="en-GB" dirty="0"/>
              <a:t>Some of the NTBs exist for good reasons</a:t>
            </a:r>
          </a:p>
          <a:p>
            <a:pPr lvl="1"/>
            <a:r>
              <a:rPr lang="en-GB" dirty="0"/>
              <a:t>Mixture of backgrounds (labour rights, environment)</a:t>
            </a:r>
          </a:p>
          <a:p>
            <a:pPr lvl="1"/>
            <a:r>
              <a:rPr lang="en-GB" dirty="0"/>
              <a:t>Mix of trade policy and other policies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19/04/2017</a:t>
            </a:r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Jacob A. Jordaan               Utrecht School of Economics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BD908-3349-44FE-A2AC-CE9A1B1F55BB}" type="slidenum">
              <a:rPr lang="nl-NL" smtClean="0"/>
              <a:t>24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92533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Non tariff barriers (2)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/>
              <a:t>Lowering NTBs important to increase gains from TTIP</a:t>
            </a:r>
          </a:p>
          <a:p>
            <a:r>
              <a:rPr lang="en-GB" b="1" dirty="0"/>
              <a:t>Completely removing NTBs is going to be very difficult</a:t>
            </a:r>
          </a:p>
          <a:p>
            <a:r>
              <a:rPr lang="en-GB" b="1" dirty="0"/>
              <a:t>Alternatives	</a:t>
            </a:r>
          </a:p>
          <a:p>
            <a:pPr lvl="1"/>
            <a:r>
              <a:rPr lang="en-GB" dirty="0"/>
              <a:t>Harmonisation</a:t>
            </a:r>
          </a:p>
          <a:p>
            <a:pPr lvl="1"/>
            <a:r>
              <a:rPr lang="en-GB" dirty="0"/>
              <a:t>Mutual recognition</a:t>
            </a:r>
          </a:p>
          <a:p>
            <a:r>
              <a:rPr lang="en-GB" b="1" dirty="0"/>
              <a:t>Public concern: race to the bottom?</a:t>
            </a:r>
          </a:p>
          <a:p>
            <a:pPr lvl="1"/>
            <a:r>
              <a:rPr lang="en-GB" dirty="0" smtClean="0"/>
              <a:t>“Unfair</a:t>
            </a:r>
            <a:r>
              <a:rPr lang="en-GB" dirty="0"/>
              <a:t>” competition when NTBs differ: countries will be forced to accept lower standards</a:t>
            </a:r>
          </a:p>
          <a:p>
            <a:r>
              <a:rPr lang="en-GB" b="1" dirty="0"/>
              <a:t>Is this really the case?</a:t>
            </a:r>
          </a:p>
          <a:p>
            <a:pPr lvl="1"/>
            <a:r>
              <a:rPr lang="en-GB" dirty="0"/>
              <a:t>No relation between trade openness and level of standards</a:t>
            </a:r>
          </a:p>
          <a:p>
            <a:pPr lvl="1"/>
            <a:r>
              <a:rPr lang="en-GB" dirty="0"/>
              <a:t>What about consumer choice?</a:t>
            </a:r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19/04/2017</a:t>
            </a:r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Jacob A. Jordaan               Utrecht School of Economics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BD908-3349-44FE-A2AC-CE9A1B1F55BB}" type="slidenum">
              <a:rPr lang="nl-NL" smtClean="0"/>
              <a:t>25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64274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Predicted effects of TTIP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b="1" dirty="0"/>
              <a:t>Difficult art of forecasting</a:t>
            </a:r>
          </a:p>
          <a:p>
            <a:r>
              <a:rPr lang="en-GB" b="1" dirty="0"/>
              <a:t>Computable general equilibrium models</a:t>
            </a:r>
          </a:p>
          <a:p>
            <a:r>
              <a:rPr lang="en-GB" dirty="0"/>
              <a:t>Trade liberalisation = decrease in trade costs → increase in competition → competitive sectors grow → increase trade and GDP</a:t>
            </a:r>
          </a:p>
          <a:p>
            <a:endParaRPr lang="en-GB" sz="1900" dirty="0"/>
          </a:p>
          <a:p>
            <a:r>
              <a:rPr lang="en-GB" sz="1900" dirty="0" err="1"/>
              <a:t>Ecorys</a:t>
            </a:r>
            <a:r>
              <a:rPr lang="en-GB" sz="1900" dirty="0"/>
              <a:t> (2009) Non tariff measures in EU-US trade and investment- An economic Analysis. Study for European Commission </a:t>
            </a:r>
          </a:p>
          <a:p>
            <a:r>
              <a:rPr lang="en-GB" sz="1900" dirty="0" err="1"/>
              <a:t>Fontagne</a:t>
            </a:r>
            <a:r>
              <a:rPr lang="en-GB" sz="1900" dirty="0"/>
              <a:t> et al. (2013) Transatlantic Trade: Whither partnership, which economic consequences? CEPII</a:t>
            </a:r>
          </a:p>
          <a:p>
            <a:r>
              <a:rPr lang="en-GB" sz="1900" dirty="0"/>
              <a:t>Francois, J. et al. (2013) Reducing Transatlantic Barriers to Trade and Investment: An Economic Assessment. CEPR</a:t>
            </a:r>
          </a:p>
          <a:p>
            <a:r>
              <a:rPr lang="en-GB" sz="1900" dirty="0" err="1"/>
              <a:t>FelberMayr</a:t>
            </a:r>
            <a:r>
              <a:rPr lang="en-GB" sz="1900" dirty="0"/>
              <a:t>, G. et al. (2014) Transatlantic Trade and Investment Partnership: Who benefits from a free trade deal? </a:t>
            </a:r>
            <a:r>
              <a:rPr lang="en-GB" sz="1900" dirty="0" err="1"/>
              <a:t>Bertelsman</a:t>
            </a:r>
            <a:r>
              <a:rPr lang="en-GB" sz="1900" dirty="0"/>
              <a:t> </a:t>
            </a:r>
            <a:r>
              <a:rPr lang="en-GB" sz="1900" dirty="0" err="1"/>
              <a:t>Stiftung</a:t>
            </a:r>
            <a:r>
              <a:rPr lang="en-GB" sz="1900" dirty="0"/>
              <a:t> </a:t>
            </a:r>
          </a:p>
          <a:p>
            <a:pPr lvl="3"/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19/04/2017</a:t>
            </a:r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Jacob A. Jordaan               Utrecht School of Economics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BD908-3349-44FE-A2AC-CE9A1B1F55BB}" type="slidenum">
              <a:rPr lang="nl-NL" smtClean="0"/>
              <a:t>26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88214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19/04/2017</a:t>
            </a:r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Jacob A. Jordaan               Utrecht School of Economics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BD908-3349-44FE-A2AC-CE9A1B1F55BB}" type="slidenum">
              <a:rPr lang="nl-NL" smtClean="0"/>
              <a:t>27</a:t>
            </a:fld>
            <a:endParaRPr lang="nl-NL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268760"/>
            <a:ext cx="7181850" cy="405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195736" y="5661248"/>
            <a:ext cx="5112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Source: </a:t>
            </a:r>
            <a:r>
              <a:rPr lang="en-GB" dirty="0" err="1"/>
              <a:t>Raza</a:t>
            </a:r>
            <a:r>
              <a:rPr lang="en-GB" dirty="0"/>
              <a:t> et al. (2014)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79398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Effects according to CEPR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19/04/2017</a:t>
            </a:r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Jacob A. Jordaan               Utrecht School of Economics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BD908-3349-44FE-A2AC-CE9A1B1F55BB}" type="slidenum">
              <a:rPr lang="nl-NL" smtClean="0"/>
              <a:t>28</a:t>
            </a:fld>
            <a:endParaRPr lang="nl-NL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232" y="1709928"/>
            <a:ext cx="7427168" cy="3849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771800" y="5471425"/>
            <a:ext cx="3168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€ 500 per household in EU</a:t>
            </a:r>
          </a:p>
          <a:p>
            <a:r>
              <a:rPr lang="en-GB" b="1" dirty="0"/>
              <a:t>€ 655 per household US</a:t>
            </a:r>
            <a:endParaRPr lang="nl-NL" b="1" dirty="0"/>
          </a:p>
        </p:txBody>
      </p:sp>
    </p:spTree>
    <p:extLst>
      <p:ext uri="{BB962C8B-B14F-4D97-AF65-F5344CB8AC3E}">
        <p14:creationId xmlns:p14="http://schemas.microsoft.com/office/powerpoint/2010/main" val="1871184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19/04/2017</a:t>
            </a:r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Jacob A. Jordaan               Utrecht School of Economics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BD908-3349-44FE-A2AC-CE9A1B1F55BB}" type="slidenum">
              <a:rPr lang="nl-NL" smtClean="0"/>
              <a:t>29</a:t>
            </a:fld>
            <a:endParaRPr lang="nl-NL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92696"/>
            <a:ext cx="4573651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140968"/>
            <a:ext cx="4618856" cy="3581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456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Literature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14523-73E7-4043-8464-7713E34D2019}" type="slidenum">
              <a:rPr lang="nl-NL" smtClean="0"/>
              <a:t>3</a:t>
            </a:fld>
            <a:endParaRPr lang="nl-NL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460737"/>
            <a:ext cx="3312368" cy="468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60737"/>
            <a:ext cx="3852664" cy="448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0887" y="1460737"/>
            <a:ext cx="3312368" cy="468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19/04/2017</a:t>
            </a:r>
            <a:endParaRPr lang="nl-NL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Jacob A. Jordaan               Utrecht School of Economics</a:t>
            </a:r>
          </a:p>
        </p:txBody>
      </p:sp>
    </p:spTree>
    <p:extLst>
      <p:ext uri="{BB962C8B-B14F-4D97-AF65-F5344CB8AC3E}">
        <p14:creationId xmlns:p14="http://schemas.microsoft.com/office/powerpoint/2010/main" val="2004444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Additional positive </a:t>
            </a:r>
            <a:r>
              <a:rPr lang="en-GB" dirty="0" smtClean="0"/>
              <a:t>effects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/>
              <a:t>Consensus on moderate gains</a:t>
            </a:r>
          </a:p>
          <a:p>
            <a:r>
              <a:rPr lang="en-GB" b="1" dirty="0"/>
              <a:t>Additional effects</a:t>
            </a:r>
          </a:p>
          <a:p>
            <a:pPr lvl="1"/>
            <a:r>
              <a:rPr lang="en-GB" b="1" dirty="0"/>
              <a:t>Dynamic effects</a:t>
            </a:r>
          </a:p>
          <a:p>
            <a:pPr lvl="2"/>
            <a:r>
              <a:rPr lang="en-GB" dirty="0"/>
              <a:t>Scale economies</a:t>
            </a:r>
          </a:p>
          <a:p>
            <a:pPr lvl="2"/>
            <a:r>
              <a:rPr lang="en-GB" dirty="0"/>
              <a:t>Productivity increases</a:t>
            </a:r>
          </a:p>
          <a:p>
            <a:pPr lvl="2"/>
            <a:r>
              <a:rPr lang="en-GB" dirty="0"/>
              <a:t>Development of new technologies &amp; industries</a:t>
            </a:r>
          </a:p>
          <a:p>
            <a:pPr lvl="1"/>
            <a:r>
              <a:rPr lang="en-GB" b="1" dirty="0"/>
              <a:t>Restructuring and flexibilization EU economies</a:t>
            </a:r>
          </a:p>
          <a:p>
            <a:pPr lvl="2"/>
            <a:r>
              <a:rPr lang="en-GB" dirty="0"/>
              <a:t>See problems with recovering from financial crisis</a:t>
            </a:r>
          </a:p>
          <a:p>
            <a:pPr lvl="1"/>
            <a:r>
              <a:rPr lang="en-GB" b="1" dirty="0"/>
              <a:t>Positive effects on other countries?</a:t>
            </a:r>
          </a:p>
          <a:p>
            <a:pPr lvl="2"/>
            <a:r>
              <a:rPr lang="en-GB" dirty="0"/>
              <a:t>Increase in world demand &amp; easier access to combined US &amp; EU market</a:t>
            </a:r>
          </a:p>
          <a:p>
            <a:pPr lvl="1"/>
            <a:r>
              <a:rPr lang="en-GB" b="1" dirty="0"/>
              <a:t>Positive effect on trade liberalisation under WTO?</a:t>
            </a:r>
          </a:p>
          <a:p>
            <a:pPr lvl="2"/>
            <a:r>
              <a:rPr lang="en-GB" dirty="0"/>
              <a:t>Pressure on China?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19/04/2017</a:t>
            </a:r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Jacob A. Jordaan               Utrecht School of Economics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BD908-3349-44FE-A2AC-CE9A1B1F55BB}" type="slidenum">
              <a:rPr lang="nl-NL" smtClean="0"/>
              <a:t>30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42105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Criticisms (1)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/>
              <a:t>Impact studies have received a lot of criticism</a:t>
            </a:r>
          </a:p>
          <a:p>
            <a:r>
              <a:rPr lang="en-GB" b="1" dirty="0"/>
              <a:t>Macroeconomic adjustment costs</a:t>
            </a:r>
          </a:p>
          <a:p>
            <a:pPr lvl="1"/>
            <a:r>
              <a:rPr lang="en-GB" dirty="0"/>
              <a:t>Changing capital flows</a:t>
            </a:r>
          </a:p>
          <a:p>
            <a:pPr lvl="1"/>
            <a:r>
              <a:rPr lang="en-GB" dirty="0"/>
              <a:t>Public sector</a:t>
            </a:r>
          </a:p>
          <a:p>
            <a:pPr lvl="2"/>
            <a:r>
              <a:rPr lang="en-GB" dirty="0"/>
              <a:t>Less income from tariffs → decrease government income</a:t>
            </a:r>
          </a:p>
          <a:p>
            <a:pPr lvl="2"/>
            <a:r>
              <a:rPr lang="en-GB" dirty="0"/>
              <a:t>Needs to be compensated by economic growth</a:t>
            </a:r>
          </a:p>
          <a:p>
            <a:r>
              <a:rPr lang="en-GB" b="1" dirty="0"/>
              <a:t>Unemployment</a:t>
            </a:r>
          </a:p>
          <a:p>
            <a:pPr lvl="1"/>
            <a:r>
              <a:rPr lang="en-GB" dirty="0"/>
              <a:t>More trade, increase GDP → increase employment</a:t>
            </a:r>
          </a:p>
          <a:p>
            <a:pPr lvl="1"/>
            <a:r>
              <a:rPr lang="en-GB" dirty="0"/>
              <a:t>But: sectoral reallocation of labour!</a:t>
            </a:r>
          </a:p>
          <a:p>
            <a:pPr lvl="1"/>
            <a:r>
              <a:rPr lang="en-GB" dirty="0"/>
              <a:t>This takes time, is costly, spatially concentrated, not everyone will be successful</a:t>
            </a:r>
          </a:p>
          <a:p>
            <a:pPr lvl="1"/>
            <a:r>
              <a:rPr lang="en-GB" dirty="0"/>
              <a:t>Adjustment costs may be substantial!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19/04/2017</a:t>
            </a:r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Jacob A. Jordaan               Utrecht School of Economics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BD908-3349-44FE-A2AC-CE9A1B1F55BB}" type="slidenum">
              <a:rPr lang="nl-NL" smtClean="0"/>
              <a:t>31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13014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Criticisms (2)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b="1" dirty="0"/>
              <a:t>How to deal with unequal gains?</a:t>
            </a:r>
          </a:p>
          <a:p>
            <a:pPr lvl="1"/>
            <a:r>
              <a:rPr lang="en-GB" dirty="0"/>
              <a:t>Some countries will benefit more than others</a:t>
            </a:r>
          </a:p>
          <a:p>
            <a:pPr lvl="1"/>
            <a:r>
              <a:rPr lang="en-GB" dirty="0"/>
              <a:t>Gains unequally distributed within countries</a:t>
            </a:r>
          </a:p>
          <a:p>
            <a:pPr lvl="1"/>
            <a:r>
              <a:rPr lang="en-GB" dirty="0"/>
              <a:t>Coherence in EU?</a:t>
            </a:r>
          </a:p>
          <a:p>
            <a:pPr lvl="1"/>
            <a:r>
              <a:rPr lang="en-GB" dirty="0"/>
              <a:t>Is (Eastern) Europe ready for large increase in competition?</a:t>
            </a:r>
          </a:p>
          <a:p>
            <a:pPr lvl="1"/>
            <a:r>
              <a:rPr lang="en-GB" dirty="0"/>
              <a:t>Effect on third-party countries</a:t>
            </a:r>
          </a:p>
          <a:p>
            <a:r>
              <a:rPr lang="en-GB" b="1" dirty="0"/>
              <a:t>Social costs of regulatory change</a:t>
            </a:r>
          </a:p>
          <a:p>
            <a:pPr lvl="1"/>
            <a:r>
              <a:rPr lang="en-GB" dirty="0"/>
              <a:t>Which NTBs can be removed, harmonised, mutually </a:t>
            </a:r>
            <a:r>
              <a:rPr lang="en-GB" dirty="0" smtClean="0"/>
              <a:t>recognised?</a:t>
            </a:r>
            <a:endParaRPr lang="en-GB" dirty="0"/>
          </a:p>
          <a:p>
            <a:pPr lvl="1"/>
            <a:r>
              <a:rPr lang="en-GB" dirty="0"/>
              <a:t>Change in regulation = cost for firms</a:t>
            </a:r>
          </a:p>
          <a:p>
            <a:pPr lvl="1"/>
            <a:r>
              <a:rPr lang="en-GB" dirty="0"/>
              <a:t>Danger of race to the bottom?</a:t>
            </a:r>
          </a:p>
          <a:p>
            <a:r>
              <a:rPr lang="en-GB" b="1" dirty="0"/>
              <a:t>Horizontal versus sector specific</a:t>
            </a:r>
          </a:p>
          <a:p>
            <a:pPr lvl="1"/>
            <a:r>
              <a:rPr lang="en-GB" dirty="0"/>
              <a:t>Medicines, cosmetics, food, raw materials, motors, etc.</a:t>
            </a:r>
          </a:p>
          <a:p>
            <a:pPr lvl="1"/>
            <a:r>
              <a:rPr lang="en-GB" dirty="0"/>
              <a:t>What are the gains when there are so many exceptions?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19/04/2017</a:t>
            </a:r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Jacob A. Jordaan               Utrecht School of Economics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BD908-3349-44FE-A2AC-CE9A1B1F55BB}" type="slidenum">
              <a:rPr lang="nl-NL" smtClean="0"/>
              <a:t>32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4463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Criticisms (3)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/>
              <a:t>Investor state dispute settlement system (ISDS)</a:t>
            </a:r>
          </a:p>
          <a:p>
            <a:pPr lvl="1"/>
            <a:r>
              <a:rPr lang="en-GB" dirty="0"/>
              <a:t>System to solve disputes between foreign investors and state</a:t>
            </a:r>
          </a:p>
          <a:p>
            <a:pPr lvl="1"/>
            <a:r>
              <a:rPr lang="en-GB" dirty="0"/>
              <a:t>Many countries have bilateral treaties</a:t>
            </a:r>
          </a:p>
          <a:p>
            <a:pPr lvl="1"/>
            <a:r>
              <a:rPr lang="en-GB" dirty="0"/>
              <a:t>Concern: government constrained in designing policies?</a:t>
            </a:r>
          </a:p>
          <a:p>
            <a:r>
              <a:rPr lang="en-GB" b="1" dirty="0"/>
              <a:t>What about WTO?</a:t>
            </a:r>
          </a:p>
          <a:p>
            <a:r>
              <a:rPr lang="en-GB" b="1" dirty="0"/>
              <a:t>Public services under threat?</a:t>
            </a:r>
          </a:p>
          <a:p>
            <a:pPr lvl="1"/>
            <a:r>
              <a:rPr lang="en-GB" dirty="0"/>
              <a:t>Role of government versus private sector + increasing participation by foreign firms</a:t>
            </a:r>
          </a:p>
          <a:p>
            <a:r>
              <a:rPr lang="en-GB" b="1" dirty="0"/>
              <a:t>TTIP is made for multinationals?</a:t>
            </a:r>
          </a:p>
          <a:p>
            <a:r>
              <a:rPr lang="en-GB" b="1" dirty="0"/>
              <a:t>Threat to democracy?</a:t>
            </a:r>
          </a:p>
          <a:p>
            <a:pPr marL="274320" lvl="1" indent="0">
              <a:buNone/>
            </a:pPr>
            <a:endParaRPr lang="en-GB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19/04/2017</a:t>
            </a:r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Jacob A. Jordaan               Utrecht School of Economics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BD908-3349-44FE-A2AC-CE9A1B1F55BB}" type="slidenum">
              <a:rPr lang="nl-NL" smtClean="0"/>
              <a:t>33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68184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is the key challenge?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BD908-3349-44FE-A2AC-CE9A1B1F55BB}" type="slidenum">
              <a:rPr lang="nl-NL" smtClean="0"/>
              <a:t>34</a:t>
            </a:fld>
            <a:endParaRPr lang="nl-NL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2132856"/>
            <a:ext cx="3802241" cy="2952328"/>
          </a:xfrm>
        </p:spPr>
      </p:pic>
    </p:spTree>
    <p:extLst>
      <p:ext uri="{BB962C8B-B14F-4D97-AF65-F5344CB8AC3E}">
        <p14:creationId xmlns:p14="http://schemas.microsoft.com/office/powerpoint/2010/main" val="70841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Concluding remarks (1)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b="1" dirty="0"/>
              <a:t>Globalising world economy</a:t>
            </a:r>
          </a:p>
          <a:p>
            <a:pPr lvl="1"/>
            <a:r>
              <a:rPr lang="en-GB" dirty="0"/>
              <a:t>Ongoing liberalisation of trade and investment</a:t>
            </a:r>
          </a:p>
          <a:p>
            <a:pPr lvl="1"/>
            <a:r>
              <a:rPr lang="en-GB" dirty="0"/>
              <a:t>What is the alternative?</a:t>
            </a:r>
          </a:p>
          <a:p>
            <a:r>
              <a:rPr lang="en-GB" b="1" dirty="0"/>
              <a:t>Stagnation WTO → Countries are looking for alternatives</a:t>
            </a:r>
          </a:p>
          <a:p>
            <a:pPr lvl="1"/>
            <a:r>
              <a:rPr lang="en-GB" dirty="0" smtClean="0"/>
              <a:t>(WTO </a:t>
            </a:r>
            <a:r>
              <a:rPr lang="en-GB" dirty="0"/>
              <a:t>has made a lot of progress</a:t>
            </a:r>
            <a:r>
              <a:rPr lang="en-GB" dirty="0" smtClean="0"/>
              <a:t>!)</a:t>
            </a:r>
            <a:endParaRPr lang="en-GB" dirty="0"/>
          </a:p>
          <a:p>
            <a:r>
              <a:rPr lang="en-GB" b="1" dirty="0"/>
              <a:t>TTIP: potential trade agreement between the two largest markets</a:t>
            </a:r>
          </a:p>
          <a:p>
            <a:r>
              <a:rPr lang="en-GB" b="1" dirty="0"/>
              <a:t>Negotiations surrounded by a lot of commotion</a:t>
            </a:r>
          </a:p>
          <a:p>
            <a:r>
              <a:rPr lang="en-GB" b="1" dirty="0"/>
              <a:t>Difficult to appreciate all the arguments</a:t>
            </a:r>
          </a:p>
          <a:p>
            <a:pPr lvl="1"/>
            <a:r>
              <a:rPr lang="en-GB" dirty="0"/>
              <a:t>Substantial minority does not like free trade, even in EU!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19/04/2017</a:t>
            </a:r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Jacob A. Jordaan               Utrecht School of Economics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BD908-3349-44FE-A2AC-CE9A1B1F55BB}" type="slidenum">
              <a:rPr lang="nl-NL" smtClean="0"/>
              <a:t>35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4523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Concluding remarks (2)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/>
              <a:t>Key issues from economic perspective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b="1" dirty="0"/>
              <a:t>Moderate gains versus adjustment costs?</a:t>
            </a:r>
          </a:p>
          <a:p>
            <a:r>
              <a:rPr lang="en-GB" b="1" dirty="0"/>
              <a:t>Tariffs versus NTBs</a:t>
            </a:r>
          </a:p>
          <a:p>
            <a:pPr lvl="1"/>
            <a:r>
              <a:rPr lang="en-GB" dirty="0"/>
              <a:t>Lowering NTBs key for gains</a:t>
            </a:r>
          </a:p>
          <a:p>
            <a:pPr lvl="1"/>
            <a:r>
              <a:rPr lang="en-GB" dirty="0"/>
              <a:t>Harmonisation, mutual recognition, many areas affected</a:t>
            </a:r>
          </a:p>
          <a:p>
            <a:r>
              <a:rPr lang="en-GB" b="1" dirty="0"/>
              <a:t>Unequal gains? Winners and losers?</a:t>
            </a:r>
          </a:p>
          <a:p>
            <a:pPr lvl="1"/>
            <a:r>
              <a:rPr lang="en-GB" dirty="0"/>
              <a:t>Redistribution necessary? Feasible?</a:t>
            </a:r>
          </a:p>
          <a:p>
            <a:pPr lvl="1"/>
            <a:r>
              <a:rPr lang="en-GB" dirty="0"/>
              <a:t>Within and between countries?</a:t>
            </a:r>
          </a:p>
          <a:p>
            <a:r>
              <a:rPr lang="en-GB" b="1" dirty="0"/>
              <a:t>Effects on third-party countries?</a:t>
            </a:r>
          </a:p>
          <a:p>
            <a:r>
              <a:rPr lang="en-GB" b="1" dirty="0"/>
              <a:t>Effect on trade liberalisation under WTO?</a:t>
            </a:r>
          </a:p>
          <a:p>
            <a:pPr marL="274320" lvl="1" indent="0">
              <a:buNone/>
            </a:pP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19/04/2017</a:t>
            </a:r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Jacob A. Jordaan               Utrecht School of Economics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BD908-3349-44FE-A2AC-CE9A1B1F55BB}" type="slidenum">
              <a:rPr lang="nl-NL" smtClean="0"/>
              <a:t>36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47077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876800"/>
          </a:xfrm>
        </p:spPr>
        <p:txBody>
          <a:bodyPr/>
          <a:lstStyle/>
          <a:p>
            <a:endParaRPr lang="en-GB" dirty="0"/>
          </a:p>
          <a:p>
            <a:pPr marL="0" indent="0" algn="ctr">
              <a:buNone/>
            </a:pPr>
            <a:r>
              <a:rPr lang="en-GB" sz="3200" b="1" dirty="0"/>
              <a:t>I hope you enjoyed the presentation!</a:t>
            </a:r>
          </a:p>
          <a:p>
            <a:pPr algn="ctr"/>
            <a:endParaRPr lang="en-GB" sz="3200" b="1" dirty="0"/>
          </a:p>
          <a:p>
            <a:pPr marL="0" indent="0" algn="ctr">
              <a:buNone/>
            </a:pPr>
            <a:endParaRPr lang="en-GB" sz="3200" b="1" dirty="0"/>
          </a:p>
          <a:p>
            <a:pPr marL="0" indent="0" algn="ctr">
              <a:buNone/>
            </a:pPr>
            <a:r>
              <a:rPr lang="en-GB" sz="3200" b="1" dirty="0"/>
              <a:t>Any questions?</a:t>
            </a:r>
            <a:endParaRPr lang="nl-NL" sz="32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BD908-3349-44FE-A2AC-CE9A1B1F55BB}" type="slidenum">
              <a:rPr lang="nl-NL" smtClean="0"/>
              <a:t>37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92829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88886"/>
            <a:ext cx="3543358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14523-73E7-4043-8464-7713E34D2019}" type="slidenum">
              <a:rPr lang="nl-NL" smtClean="0"/>
              <a:t>4</a:t>
            </a:fld>
            <a:endParaRPr lang="nl-NL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7" y="1556792"/>
            <a:ext cx="4645917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19/04/2017</a:t>
            </a: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Jacob A. Jordaan               Utrecht School of Economics</a:t>
            </a:r>
          </a:p>
        </p:txBody>
      </p:sp>
    </p:spTree>
    <p:extLst>
      <p:ext uri="{BB962C8B-B14F-4D97-AF65-F5344CB8AC3E}">
        <p14:creationId xmlns:p14="http://schemas.microsoft.com/office/powerpoint/2010/main" val="1096859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735360"/>
          </a:xfrm>
        </p:spPr>
        <p:txBody>
          <a:bodyPr/>
          <a:lstStyle/>
          <a:p>
            <a:r>
              <a:rPr lang="en-US" dirty="0"/>
              <a:t>The Geopolitics of TTIP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06422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Hamilton, D.S. (2014) The Geopolitics of TTIP: Repositioning the transatlantic relationship for a changing world. Centre for Transatlantic Relations. John Hopkins University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Novák</a:t>
            </a:r>
            <a:r>
              <a:rPr lang="en-US" dirty="0"/>
              <a:t>, T. Chapter 6: TTIP’s implications for the Global Economic Integration of Central and Eastern Europe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Robertson, C. Chapter 9: CETA and TTIP: Implications and Lessons learned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14523-73E7-4043-8464-7713E34D2019}" type="slidenum">
              <a:rPr lang="nl-NL" smtClean="0"/>
              <a:t>5</a:t>
            </a:fld>
            <a:endParaRPr lang="nl-N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19/04/2017</a:t>
            </a:r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Jacob A. Jordaan               Utrecht School of Economics</a:t>
            </a:r>
          </a:p>
        </p:txBody>
      </p:sp>
    </p:spTree>
    <p:extLst>
      <p:ext uri="{BB962C8B-B14F-4D97-AF65-F5344CB8AC3E}">
        <p14:creationId xmlns:p14="http://schemas.microsoft.com/office/powerpoint/2010/main" val="2853327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1. Public opinion on free </a:t>
            </a:r>
            <a:r>
              <a:rPr lang="en-GB" dirty="0" smtClean="0"/>
              <a:t>trade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/>
              <a:t>EU and US are negotiating trade and investment agreement</a:t>
            </a:r>
          </a:p>
          <a:p>
            <a:pPr lvl="1"/>
            <a:r>
              <a:rPr lang="en-GB" dirty="0"/>
              <a:t>Is receiving a lot of attention</a:t>
            </a:r>
          </a:p>
          <a:p>
            <a:pPr lvl="1"/>
            <a:r>
              <a:rPr lang="en-GB" dirty="0"/>
              <a:t>Emotions are running high!</a:t>
            </a:r>
          </a:p>
          <a:p>
            <a:r>
              <a:rPr lang="en-GB" b="1" dirty="0"/>
              <a:t>What is going on?</a:t>
            </a:r>
          </a:p>
          <a:p>
            <a:pPr lvl="1"/>
            <a:r>
              <a:rPr lang="en-GB" dirty="0"/>
              <a:t>This time it’s different?</a:t>
            </a:r>
          </a:p>
          <a:p>
            <a:r>
              <a:rPr lang="en-GB" b="1" dirty="0"/>
              <a:t>Negotiations cover a lot of issues</a:t>
            </a:r>
          </a:p>
          <a:p>
            <a:pPr lvl="1"/>
            <a:r>
              <a:rPr lang="en-GB" dirty="0"/>
              <a:t>Not surprising?</a:t>
            </a:r>
          </a:p>
          <a:p>
            <a:pPr lvl="1"/>
            <a:r>
              <a:rPr lang="en-GB" dirty="0"/>
              <a:t>The easy stuff has already been done?</a:t>
            </a:r>
          </a:p>
          <a:p>
            <a:r>
              <a:rPr lang="en-GB" b="1" dirty="0"/>
              <a:t>Free trade good or bad?</a:t>
            </a:r>
          </a:p>
          <a:p>
            <a:pPr lvl="1"/>
            <a:r>
              <a:rPr lang="en-GB" dirty="0"/>
              <a:t>Opinions </a:t>
            </a:r>
            <a:r>
              <a:rPr lang="en-GB" dirty="0" smtClean="0"/>
              <a:t>have become very diverse</a:t>
            </a:r>
            <a:endParaRPr lang="en-GB" dirty="0"/>
          </a:p>
          <a:p>
            <a:pPr lvl="1"/>
            <a:r>
              <a:rPr lang="en-GB" dirty="0"/>
              <a:t>Try to focus on economic issues</a:t>
            </a:r>
          </a:p>
          <a:p>
            <a:endParaRPr lang="en-GB" b="1" dirty="0"/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19/04/2017</a:t>
            </a:r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Jacob A. Jordaan               Utrecht School of Economics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BD908-3349-44FE-A2AC-CE9A1B1F55BB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49123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EU membership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19/04/2017</a:t>
            </a:r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Jacob A. Jordaan               Utrecht School of Economics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BD908-3349-44FE-A2AC-CE9A1B1F55BB}" type="slidenum">
              <a:rPr lang="nl-NL" smtClean="0"/>
              <a:t>7</a:t>
            </a:fld>
            <a:endParaRPr lang="nl-NL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916832"/>
            <a:ext cx="6838889" cy="392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1"/>
          <p:cNvSpPr txBox="1">
            <a:spLocks noChangeArrowheads="1"/>
          </p:cNvSpPr>
          <p:nvPr/>
        </p:nvSpPr>
        <p:spPr bwMode="auto">
          <a:xfrm>
            <a:off x="755650" y="6092825"/>
            <a:ext cx="77041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r>
              <a:rPr lang="en-GB" dirty="0"/>
              <a:t>Transatlantic Trends 2014      German Marshall Fund of the United States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78107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Opinions on the EU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19/04/2017</a:t>
            </a:r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Jacob A. Jordaan               Utrecht School of Economics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BD908-3349-44FE-A2AC-CE9A1B1F55BB}" type="slidenum">
              <a:rPr lang="nl-NL" smtClean="0"/>
              <a:t>8</a:t>
            </a:fld>
            <a:endParaRPr lang="nl-NL"/>
          </a:p>
        </p:txBody>
      </p:sp>
      <p:pic>
        <p:nvPicPr>
          <p:cNvPr id="7" name="Content Placeholder 6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138" y="2230451"/>
            <a:ext cx="8229600" cy="2724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971600" y="5661248"/>
            <a:ext cx="77041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r>
              <a:rPr lang="en-GB" dirty="0"/>
              <a:t>Transatlantic Trends 2014      German Marshall Fund of the United States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84056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Transatlantic trade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19/04/2017</a:t>
            </a:r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Jacob A. Jordaan               Utrecht School of Economics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BD908-3349-44FE-A2AC-CE9A1B1F55BB}" type="slidenum">
              <a:rPr lang="nl-NL" smtClean="0"/>
              <a:t>9</a:t>
            </a:fld>
            <a:endParaRPr lang="nl-NL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524000"/>
            <a:ext cx="6805396" cy="456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755650" y="6092825"/>
            <a:ext cx="77041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r>
              <a:rPr lang="en-GB" dirty="0"/>
              <a:t>Transatlantic Trends 2013      German Marshall Fund of the United States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74247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</TotalTime>
  <Words>1546</Words>
  <Application>Microsoft Office PowerPoint</Application>
  <PresentationFormat>On-screen Show (4:3)</PresentationFormat>
  <Paragraphs>315</Paragraphs>
  <Slides>37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1" baseType="lpstr">
      <vt:lpstr>MS PGothic</vt:lpstr>
      <vt:lpstr>Arial</vt:lpstr>
      <vt:lpstr>Calibri</vt:lpstr>
      <vt:lpstr>Clarity</vt:lpstr>
      <vt:lpstr>Transatlantic  Trade &amp; investment partnership</vt:lpstr>
      <vt:lpstr>Set up today</vt:lpstr>
      <vt:lpstr>Literature </vt:lpstr>
      <vt:lpstr>PowerPoint Presentation</vt:lpstr>
      <vt:lpstr>The Geopolitics of TTIP</vt:lpstr>
      <vt:lpstr>1. Public opinion on free trade</vt:lpstr>
      <vt:lpstr>EU membership</vt:lpstr>
      <vt:lpstr>Opinions on the EU</vt:lpstr>
      <vt:lpstr>Transatlantic trade</vt:lpstr>
      <vt:lpstr>Effects of free trade </vt:lpstr>
      <vt:lpstr>Economic development and free trade</vt:lpstr>
      <vt:lpstr>TTIP: the German perspective</vt:lpstr>
      <vt:lpstr>Brexit: EU has gone too far?</vt:lpstr>
      <vt:lpstr>What do we see?</vt:lpstr>
      <vt:lpstr>2. EU and US</vt:lpstr>
      <vt:lpstr>US and EU in world economy </vt:lpstr>
      <vt:lpstr>GDP/Capita US and EU</vt:lpstr>
      <vt:lpstr>Key role in international trade</vt:lpstr>
      <vt:lpstr>Key role in international investment</vt:lpstr>
      <vt:lpstr>Multinational enterprises</vt:lpstr>
      <vt:lpstr>3. TTIP</vt:lpstr>
      <vt:lpstr>One of the key issues for TTIP</vt:lpstr>
      <vt:lpstr>More general for developed countries</vt:lpstr>
      <vt:lpstr>Non tariff barriers (1)</vt:lpstr>
      <vt:lpstr>Non tariff barriers (2)</vt:lpstr>
      <vt:lpstr>Predicted effects of TTIP</vt:lpstr>
      <vt:lpstr>PowerPoint Presentation</vt:lpstr>
      <vt:lpstr>Effects according to CEPR</vt:lpstr>
      <vt:lpstr>PowerPoint Presentation</vt:lpstr>
      <vt:lpstr>Additional positive effects</vt:lpstr>
      <vt:lpstr>Criticisms (1)</vt:lpstr>
      <vt:lpstr>Criticisms (2)</vt:lpstr>
      <vt:lpstr>Criticisms (3)</vt:lpstr>
      <vt:lpstr>What is the key challenge?</vt:lpstr>
      <vt:lpstr>Concluding remarks (1)</vt:lpstr>
      <vt:lpstr>Concluding remarks (2)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Transatlantic Trade and investment partnership</dc:title>
  <dc:creator>Jacob</dc:creator>
  <cp:lastModifiedBy>Jacob_Eniko_Home</cp:lastModifiedBy>
  <cp:revision>69</cp:revision>
  <dcterms:created xsi:type="dcterms:W3CDTF">2016-05-04T15:45:51Z</dcterms:created>
  <dcterms:modified xsi:type="dcterms:W3CDTF">2017-04-18T09:59:33Z</dcterms:modified>
</cp:coreProperties>
</file>