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64" r:id="rId5"/>
    <p:sldId id="266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60"/>
  </p:normalViewPr>
  <p:slideViewPr>
    <p:cSldViewPr>
      <p:cViewPr varScale="1">
        <p:scale>
          <a:sx n="83" d="100"/>
          <a:sy n="83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3672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336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7878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5649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645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881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4809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4425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0361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4484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8800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1BC20-B52D-4AEC-A62B-AB834DC95C7F}" type="datetimeFigureOut">
              <a:rPr lang="cs-CZ" smtClean="0"/>
              <a:pPr/>
              <a:t>20.04.2017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91C7B-CA69-48DE-A05C-1A3FBB2969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970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e-direct.cz/" TargetMode="External"/><Relationship Id="rId2" Type="http://schemas.openxmlformats.org/officeDocument/2006/relationships/hyperlink" Target="http://www.strukturalni-fond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uroskop.cz/9035/sekce/prehled-fondu-eu/" TargetMode="External"/><Relationship Id="rId5" Type="http://schemas.openxmlformats.org/officeDocument/2006/relationships/hyperlink" Target="http://granty.ecn.cz/" TargetMode="External"/><Relationship Id="rId4" Type="http://schemas.openxmlformats.org/officeDocument/2006/relationships/hyperlink" Target="http://ec.europa.eu/index_c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6700" b="1" dirty="0">
                <a:solidFill>
                  <a:srgbClr val="00B050"/>
                </a:solidFill>
              </a:rPr>
              <a:t>Fondy Evropské unie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Fondy </a:t>
            </a:r>
            <a:r>
              <a:rPr lang="cs-CZ" dirty="0"/>
              <a:t>EU představují hlavní nástroj realizace evropské </a:t>
            </a:r>
            <a:r>
              <a:rPr lang="cs-CZ" dirty="0" smtClean="0"/>
              <a:t>politiky hospodářského růstu, snižování rozdílů mezi jednotlivými zeměmi a </a:t>
            </a:r>
            <a:r>
              <a:rPr lang="cs-CZ" dirty="0"/>
              <a:t>sociální </a:t>
            </a:r>
            <a:r>
              <a:rPr lang="cs-CZ" dirty="0" smtClean="0"/>
              <a:t>soudržnosti (tzv. politika soudržnosti). </a:t>
            </a:r>
            <a:r>
              <a:rPr lang="cs-CZ" dirty="0"/>
              <a:t>Právě jejich prostřednictvím se rozdělují finanční prostředky určené ke snižování ekonomických a sociálních rozdílů mezi členskými státy a jejich regiony.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9106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Na programové </a:t>
            </a:r>
            <a:r>
              <a:rPr lang="cs-CZ" sz="4000" dirty="0"/>
              <a:t>období 2007—2013 </a:t>
            </a:r>
            <a:r>
              <a:rPr lang="cs-CZ" sz="4000" dirty="0" smtClean="0"/>
              <a:t>měla </a:t>
            </a:r>
            <a:r>
              <a:rPr lang="cs-CZ" sz="4000" dirty="0"/>
              <a:t>ČR z evropských fondů k </a:t>
            </a:r>
            <a:r>
              <a:rPr lang="cs-CZ" sz="4000" dirty="0" smtClean="0"/>
              <a:t>dispozici </a:t>
            </a:r>
            <a:r>
              <a:rPr lang="cs-CZ" sz="4000" b="1" dirty="0" smtClean="0"/>
              <a:t>26,69 </a:t>
            </a:r>
            <a:r>
              <a:rPr lang="cs-CZ" sz="4000" b="1" dirty="0"/>
              <a:t>miliard eur</a:t>
            </a:r>
            <a:r>
              <a:rPr lang="cs-CZ" sz="4000" dirty="0" smtClean="0"/>
              <a:t>.</a:t>
            </a:r>
          </a:p>
          <a:p>
            <a:pPr marL="0" indent="0" algn="ctr">
              <a:buNone/>
            </a:pPr>
            <a:r>
              <a:rPr lang="cs-CZ" sz="4000" dirty="0"/>
              <a:t>Na programové období </a:t>
            </a:r>
            <a:r>
              <a:rPr lang="cs-CZ" sz="4000" dirty="0" smtClean="0"/>
              <a:t>2014—2020 má </a:t>
            </a:r>
            <a:r>
              <a:rPr lang="cs-CZ" sz="4000" dirty="0"/>
              <a:t>ČR z evropských fondů k dispozici </a:t>
            </a:r>
            <a:r>
              <a:rPr lang="cs-CZ" sz="4000" b="1" dirty="0" smtClean="0"/>
              <a:t>23,83 </a:t>
            </a:r>
            <a:r>
              <a:rPr lang="cs-CZ" sz="4000" b="1" dirty="0"/>
              <a:t>miliard eur</a:t>
            </a:r>
            <a:r>
              <a:rPr lang="cs-CZ" sz="4000" dirty="0"/>
              <a:t>.</a:t>
            </a:r>
          </a:p>
          <a:p>
            <a:pPr marL="0" indent="0" algn="ctr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="" xmlns:p14="http://schemas.microsoft.com/office/powerpoint/2010/main" val="5771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700" b="1" dirty="0">
                <a:solidFill>
                  <a:srgbClr val="00B050"/>
                </a:solidFill>
              </a:rPr>
              <a:t>Zdrojové fondy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   V programovém období 2014–2020 jsou v České republice nastavena společná pravidla pro pět fondů, které dohromady tvoří Evropské strukturální a investiční fondy (ESI)</a:t>
            </a:r>
          </a:p>
          <a:p>
            <a:endParaRPr lang="cs-CZ" dirty="0" smtClean="0"/>
          </a:p>
          <a:p>
            <a:r>
              <a:rPr lang="cs-CZ" dirty="0" smtClean="0"/>
              <a:t>Evropský </a:t>
            </a:r>
            <a:r>
              <a:rPr lang="cs-CZ" dirty="0"/>
              <a:t>fond pro regionální rozvoj (</a:t>
            </a:r>
            <a:r>
              <a:rPr lang="cs-CZ" dirty="0" smtClean="0"/>
              <a:t>EFRR)</a:t>
            </a:r>
            <a:endParaRPr lang="cs-CZ" dirty="0"/>
          </a:p>
          <a:p>
            <a:r>
              <a:rPr lang="cs-CZ" dirty="0"/>
              <a:t>Evropský sociální fond (</a:t>
            </a:r>
            <a:r>
              <a:rPr lang="cs-CZ" dirty="0" smtClean="0"/>
              <a:t>ESF)</a:t>
            </a:r>
          </a:p>
          <a:p>
            <a:r>
              <a:rPr lang="cs-CZ" dirty="0" smtClean="0"/>
              <a:t>Fond </a:t>
            </a:r>
            <a:r>
              <a:rPr lang="cs-CZ" dirty="0"/>
              <a:t>soudržnosti (FS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Evropský zemědělský fond pro rozvoj venkova (</a:t>
            </a:r>
            <a:r>
              <a:rPr lang="cs-CZ" dirty="0" smtClean="0"/>
              <a:t>EZFRV)</a:t>
            </a:r>
          </a:p>
          <a:p>
            <a:r>
              <a:rPr lang="cs-CZ" dirty="0"/>
              <a:t>Evropský námořní a rybářský fond (EMFF)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0685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8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Vyhledejte a vypracujte statistiku</a:t>
            </a:r>
          </a:p>
          <a:p>
            <a:pPr marL="0" indent="0" algn="ctr">
              <a:buNone/>
            </a:pPr>
            <a:endParaRPr lang="cs-CZ" dirty="0"/>
          </a:p>
          <a:p>
            <a:pPr algn="ctr"/>
            <a:r>
              <a:rPr lang="cs-CZ" dirty="0" smtClean="0"/>
              <a:t>Kolik jsme v rozpočtovém období 2007 – 2013 do fondů odvedli a kolik jsme získali?</a:t>
            </a:r>
          </a:p>
          <a:p>
            <a:pPr algn="ctr"/>
            <a:r>
              <a:rPr lang="cs-CZ" dirty="0" smtClean="0"/>
              <a:t>Kolik jsme skutečně vyčerpali?</a:t>
            </a:r>
          </a:p>
          <a:p>
            <a:pPr algn="ctr"/>
            <a:r>
              <a:rPr lang="cs-CZ" dirty="0" smtClean="0"/>
              <a:t>Kdo jsou 3 největší </a:t>
            </a:r>
            <a:r>
              <a:rPr lang="cs-CZ" dirty="0" smtClean="0"/>
              <a:t>přispěvatelé a </a:t>
            </a:r>
            <a:r>
              <a:rPr lang="cs-CZ" dirty="0" smtClean="0"/>
              <a:t>3 </a:t>
            </a:r>
            <a:r>
              <a:rPr lang="cs-CZ" dirty="0" smtClean="0"/>
              <a:t>největší </a:t>
            </a:r>
            <a:r>
              <a:rPr lang="cs-CZ" dirty="0" smtClean="0"/>
              <a:t>čistí příjemci v období 2014-2020?</a:t>
            </a:r>
          </a:p>
          <a:p>
            <a:pPr algn="ctr"/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43951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00B050"/>
                </a:solidFill>
              </a:rPr>
              <a:t>Období 2004-2006</a:t>
            </a:r>
            <a:endParaRPr lang="cs-CZ" sz="54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Pro léta 2004-2006 bylo pro ČR alokováno cca 2,6 mld</a:t>
            </a:r>
            <a:r>
              <a:rPr lang="cs-CZ" dirty="0"/>
              <a:t>.</a:t>
            </a:r>
            <a:r>
              <a:rPr lang="cs-CZ" dirty="0" smtClean="0"/>
              <a:t> EUR; tedy cca 80 mld. Kč.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Bilance byla + cca 16,2 mld. Kč.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4924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00B050"/>
                </a:solidFill>
              </a:rPr>
              <a:t>Odkazy</a:t>
            </a:r>
            <a:endParaRPr lang="cs-CZ" sz="60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www.strukturalni-fondy.cz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http://www.europe-direct.cz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http://ec.europa.eu/index_cs.htm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http://granty.ecn.cz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https://www.euroskop.cz/9035/sekce/prehled-fondu-eu/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666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229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Fondy Evropské unie </vt:lpstr>
      <vt:lpstr>Snímek 2</vt:lpstr>
      <vt:lpstr>Zdrojové fondy </vt:lpstr>
      <vt:lpstr>Snímek 4</vt:lpstr>
      <vt:lpstr>Období 2004-2006</vt:lpstr>
      <vt:lpstr>Odkazy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Fondy Evropské unie </dc:title>
  <dc:creator>Petr Machálek</dc:creator>
  <cp:lastModifiedBy>Petr Machalek</cp:lastModifiedBy>
  <cp:revision>24</cp:revision>
  <dcterms:created xsi:type="dcterms:W3CDTF">2012-10-19T04:16:29Z</dcterms:created>
  <dcterms:modified xsi:type="dcterms:W3CDTF">2017-04-20T08:58:55Z</dcterms:modified>
</cp:coreProperties>
</file>