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4" r:id="rId4"/>
    <p:sldId id="276" r:id="rId5"/>
    <p:sldId id="270" r:id="rId6"/>
    <p:sldId id="271" r:id="rId7"/>
    <p:sldId id="258" r:id="rId8"/>
    <p:sldId id="259" r:id="rId9"/>
    <p:sldId id="277" r:id="rId10"/>
    <p:sldId id="280" r:id="rId11"/>
    <p:sldId id="281" r:id="rId12"/>
    <p:sldId id="283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F2D3823-8C2D-4307-9F33-8AE40166509E}" type="datetimeFigureOut">
              <a:rPr lang="cs-CZ" smtClean="0"/>
              <a:pPr/>
              <a:t>24.4.2017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149080"/>
            <a:ext cx="8077200" cy="1008112"/>
          </a:xfrm>
        </p:spPr>
        <p:txBody>
          <a:bodyPr/>
          <a:lstStyle/>
          <a:p>
            <a:r>
              <a:rPr lang="cs-CZ" dirty="0"/>
              <a:t>Evoluce peněžního systému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8077200" cy="619496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peněžní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Vznikly nezávisle na sobě na několika místech, často propojeny se vznikem písma (dědičnost)</a:t>
            </a:r>
          </a:p>
          <a:p>
            <a:r>
              <a:rPr lang="cs-CZ" dirty="0"/>
              <a:t>Sumer</a:t>
            </a:r>
          </a:p>
          <a:p>
            <a:pPr lvl="1"/>
            <a:r>
              <a:rPr lang="cs-CZ" dirty="0"/>
              <a:t>Forma byrokraticky řízené ekonomiky</a:t>
            </a:r>
          </a:p>
          <a:p>
            <a:pPr lvl="1"/>
            <a:r>
              <a:rPr lang="cs-CZ" dirty="0"/>
              <a:t>Peníze vyjadřovány v jednotkách váhy, které reprezentovaly potravinové příděly (mina, šekel)</a:t>
            </a:r>
          </a:p>
          <a:p>
            <a:pPr lvl="1"/>
            <a:r>
              <a:rPr lang="cs-CZ" dirty="0"/>
              <a:t>Hliněné destičky, role dluhů, úrok</a:t>
            </a:r>
          </a:p>
          <a:p>
            <a:pPr lvl="1"/>
            <a:r>
              <a:rPr lang="cs-CZ" dirty="0"/>
              <a:t>Role vzácných kovů -„zahraniční“ obchod, darovací ekonomika</a:t>
            </a:r>
          </a:p>
          <a:p>
            <a:r>
              <a:rPr lang="cs-CZ" dirty="0"/>
              <a:t>Egypt</a:t>
            </a:r>
          </a:p>
          <a:p>
            <a:pPr lvl="1"/>
            <a:r>
              <a:rPr lang="cs-CZ" dirty="0"/>
              <a:t>Forma byrokraticky řízené ekonomiky, náboženský aspekt</a:t>
            </a:r>
          </a:p>
          <a:p>
            <a:pPr lvl="1"/>
            <a:r>
              <a:rPr lang="cs-CZ" dirty="0"/>
              <a:t>Peníze vyjadřovány v jednotkách váhy, které reprezentovaly potravinové příděly (</a:t>
            </a:r>
            <a:r>
              <a:rPr lang="cs-CZ" dirty="0" err="1"/>
              <a:t>deben</a:t>
            </a:r>
            <a:r>
              <a:rPr lang="cs-CZ" dirty="0"/>
              <a:t>)</a:t>
            </a:r>
          </a:p>
          <a:p>
            <a:r>
              <a:rPr lang="cs-CZ" dirty="0"/>
              <a:t>Mayové, Inkové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021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Odvozené peněžní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Systémy vzniklé působením zahraničního obchodu a role exportovaného zboží</a:t>
            </a:r>
          </a:p>
          <a:p>
            <a:r>
              <a:rPr lang="cs-CZ" dirty="0"/>
              <a:t>Role kolapsu </a:t>
            </a:r>
            <a:r>
              <a:rPr lang="cs-CZ" dirty="0"/>
              <a:t>pozdní doby bronzové ve východním středomoří</a:t>
            </a:r>
          </a:p>
          <a:p>
            <a:pPr lvl="1"/>
            <a:r>
              <a:rPr lang="cs-CZ" dirty="0"/>
              <a:t>První mince (kolem 700 př. n. l.), prakticky nulová standardizace, potvrzení závazku autority</a:t>
            </a:r>
          </a:p>
          <a:p>
            <a:r>
              <a:rPr lang="cs-CZ" dirty="0"/>
              <a:t>Peníze ve starověkém Řecku</a:t>
            </a:r>
          </a:p>
          <a:p>
            <a:pPr lvl="1"/>
            <a:r>
              <a:rPr lang="cs-CZ" dirty="0"/>
              <a:t>Demokratická kontrola</a:t>
            </a:r>
          </a:p>
          <a:p>
            <a:r>
              <a:rPr lang="cs-CZ" dirty="0"/>
              <a:t>Peníze v době Říma</a:t>
            </a:r>
          </a:p>
          <a:p>
            <a:pPr lvl="1"/>
            <a:r>
              <a:rPr lang="cs-CZ" dirty="0"/>
              <a:t>Daně, inflace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6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ke vzniku MMS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Peněžní systém a princip selekce</a:t>
            </a:r>
          </a:p>
          <a:p>
            <a:pPr>
              <a:spcAft>
                <a:spcPts val="600"/>
              </a:spcAft>
            </a:pPr>
            <a:r>
              <a:rPr lang="cs-CZ" dirty="0"/>
              <a:t>Rozpad římské říše a vývoj v ranně středověké Evropě</a:t>
            </a:r>
          </a:p>
          <a:p>
            <a:pPr>
              <a:spcAft>
                <a:spcPts val="600"/>
              </a:spcAft>
            </a:pPr>
            <a:r>
              <a:rPr lang="cs-CZ" dirty="0"/>
              <a:t>Evropský problém</a:t>
            </a:r>
          </a:p>
          <a:p>
            <a:pPr>
              <a:spcAft>
                <a:spcPts val="600"/>
              </a:spcAft>
            </a:pPr>
            <a:r>
              <a:rPr lang="cs-CZ" dirty="0"/>
              <a:t>Arabská expanze</a:t>
            </a:r>
          </a:p>
          <a:p>
            <a:pPr>
              <a:spcAft>
                <a:spcPts val="600"/>
              </a:spcAft>
            </a:pPr>
            <a:r>
              <a:rPr lang="cs-CZ" dirty="0"/>
              <a:t>Monetizace Evropy v období vrcholného středověku</a:t>
            </a:r>
          </a:p>
          <a:p>
            <a:pPr>
              <a:spcAft>
                <a:spcPts val="600"/>
              </a:spcAft>
            </a:pPr>
            <a:r>
              <a:rPr lang="cs-CZ" dirty="0"/>
              <a:t>Čínská zkušenost</a:t>
            </a:r>
          </a:p>
          <a:p>
            <a:pPr>
              <a:spcAft>
                <a:spcPts val="600"/>
              </a:spcAft>
            </a:pPr>
            <a:r>
              <a:rPr lang="cs-CZ" dirty="0"/>
              <a:t>Nástup Evropy po zámořských objevech a její monetizace v průběhu novověku</a:t>
            </a:r>
          </a:p>
        </p:txBody>
      </p:sp>
    </p:spTree>
    <p:extLst>
      <p:ext uri="{BB962C8B-B14F-4D97-AF65-F5344CB8AC3E}">
        <p14:creationId xmlns:p14="http://schemas.microsoft.com/office/powerpoint/2010/main" val="4196699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současných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Lidé organizují produkci a rozdělování mnoha různými způsoby, ve vyspělejších kulturách je podstatou koordinace obvykle určitá forma závazku</a:t>
            </a:r>
            <a:endParaRPr lang="cs-CZ" dirty="0"/>
          </a:p>
          <a:p>
            <a:r>
              <a:rPr lang="cs-CZ" dirty="0"/>
              <a:t>Je potřeba oddělit peníze jako instituci a věc, která ji reprezentuje</a:t>
            </a:r>
          </a:p>
          <a:p>
            <a:r>
              <a:rPr lang="cs-CZ" dirty="0"/>
              <a:t>Kdokoli může peníze (závazky) vydávat a  téměř cokoli může tento závazek (peníze) reprezentovat (dobytek, dřevěná hůlka, drahý kov, papír)</a:t>
            </a:r>
          </a:p>
          <a:p>
            <a:r>
              <a:rPr lang="cs-CZ" dirty="0"/>
              <a:t>Problém je, jak přimět lidi k přijímání takovýchto závazků a jak generalizovat závazek (takovýto obecný závazek může následně působit jako prostředek směny)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Peníze jsou přijímány z několika důvodů: důvěře, zvyku, autoritě, v poslední instanci však kvůli moci</a:t>
            </a:r>
            <a:endParaRPr lang="cs-CZ" dirty="0"/>
          </a:p>
          <a:p>
            <a:r>
              <a:rPr lang="cs-CZ" dirty="0"/>
              <a:t>Skutečnost, že stát vydává peníze a zavazuje se, že je bude přijímat při platbě daní je mocenský akt (+ zákonné platidlo)</a:t>
            </a:r>
          </a:p>
          <a:p>
            <a:r>
              <a:rPr lang="cs-CZ" dirty="0"/>
              <a:t>Stát je schopen koupit si cokoli, co je na prodej v jeho penězích a je teoreticky schopen přeplatit kohokoli</a:t>
            </a:r>
          </a:p>
          <a:p>
            <a:r>
              <a:rPr lang="cs-CZ" dirty="0"/>
              <a:t>Stát dlužící ve vlastní měně nemůže nikdo donutit k bankrotu, bankrot je v tomto případě politický akt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Konkrétní forma peněz je prakticky vždy spojena s nějakou politickou autoritou (nebo jsou na ni navázány)</a:t>
            </a:r>
          </a:p>
          <a:p>
            <a:r>
              <a:rPr lang="cs-CZ" dirty="0"/>
              <a:t>Peněžní systém je tak de facto znakem dané politické skupiny (státu)</a:t>
            </a:r>
          </a:p>
          <a:p>
            <a:r>
              <a:rPr lang="cs-CZ" dirty="0"/>
              <a:t>Dobře fungující peněžní systém umožňuje efektivnější koordinaci při získávání zdrojů potřebných pro provádění státní politiky</a:t>
            </a:r>
          </a:p>
          <a:p>
            <a:r>
              <a:rPr lang="cs-CZ" dirty="0"/>
              <a:t>Problematika inflace, reálných omezení zdrojů a střetu vnitrostátních zájmových skupin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minula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Hlavní principy evolučního přístupu</a:t>
            </a:r>
          </a:p>
          <a:p>
            <a:pPr lvl="1"/>
            <a:r>
              <a:rPr lang="cs-CZ" dirty="0"/>
              <a:t>Proměnlivost</a:t>
            </a:r>
          </a:p>
          <a:p>
            <a:pPr lvl="1"/>
            <a:r>
              <a:rPr lang="cs-CZ" dirty="0"/>
              <a:t>Dědičnost</a:t>
            </a:r>
          </a:p>
          <a:p>
            <a:pPr lvl="1"/>
            <a:r>
              <a:rPr lang="cs-CZ" dirty="0"/>
              <a:t>Přirozený výběr</a:t>
            </a:r>
          </a:p>
          <a:p>
            <a:r>
              <a:rPr lang="cs-CZ" dirty="0" err="1"/>
              <a:t>Replikátor</a:t>
            </a:r>
            <a:r>
              <a:rPr lang="cs-CZ" dirty="0"/>
              <a:t> – gen, zvyk, psaný text</a:t>
            </a:r>
          </a:p>
          <a:p>
            <a:r>
              <a:rPr lang="cs-CZ" dirty="0" err="1"/>
              <a:t>Interaktor</a:t>
            </a:r>
            <a:r>
              <a:rPr lang="cs-CZ" dirty="0"/>
              <a:t> – buňky, lidé, organizace</a:t>
            </a:r>
          </a:p>
          <a:p>
            <a:r>
              <a:rPr lang="cs-CZ" dirty="0"/>
              <a:t>Primát politické organizace (stát, kmen aj.)</a:t>
            </a:r>
          </a:p>
          <a:p>
            <a:pPr lvl="1"/>
            <a:r>
              <a:rPr lang="cs-CZ" dirty="0"/>
              <a:t>Organizace bránící skupinu před vnějším a vnitřním ohrožením (podobné: kmen)</a:t>
            </a:r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pPr lvl="1"/>
            <a:r>
              <a:rPr lang="cs-CZ" dirty="0"/>
              <a:t>Vznik a šíření institucí a rolí zajišťujících spolupráci uvnitř skupiny (národní symboly, náboženství,  policie, soudní systém)</a:t>
            </a:r>
          </a:p>
          <a:p>
            <a:r>
              <a:rPr lang="cs-CZ" dirty="0"/>
              <a:t>Maladaptace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06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koordinace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Možnosti získávání zdrojů (platí na všech analytických úrovních)</a:t>
            </a:r>
          </a:p>
          <a:p>
            <a:pPr lvl="1"/>
            <a:r>
              <a:rPr lang="cs-CZ" dirty="0"/>
              <a:t>přivlastnění</a:t>
            </a:r>
          </a:p>
          <a:p>
            <a:pPr lvl="1"/>
            <a:r>
              <a:rPr lang="cs-CZ" dirty="0"/>
              <a:t>institucionalizovaná distribuce (vč. ekonomické směny)</a:t>
            </a:r>
          </a:p>
          <a:p>
            <a:pPr lvl="1"/>
            <a:r>
              <a:rPr lang="cs-CZ" dirty="0"/>
              <a:t>výroba</a:t>
            </a:r>
          </a:p>
          <a:p>
            <a:r>
              <a:rPr lang="cs-CZ" dirty="0"/>
              <a:t>Primát hospodářské koordinace ve skupině</a:t>
            </a:r>
          </a:p>
          <a:p>
            <a:pPr lvl="1"/>
            <a:r>
              <a:rPr lang="cs-CZ" dirty="0"/>
              <a:t>podle pravidel × podle příkazu</a:t>
            </a:r>
          </a:p>
          <a:p>
            <a:pPr lvl="1"/>
            <a:r>
              <a:rPr lang="cs-CZ" dirty="0"/>
              <a:t>prakticky vždy je institucionalizovaná, zpravidla dlouhodobá a založena na zvyku</a:t>
            </a:r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5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ve společnosti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Co jsou to peníze?</a:t>
            </a:r>
          </a:p>
          <a:p>
            <a:r>
              <a:rPr lang="cs-CZ" sz="4000" dirty="0"/>
              <a:t>Jak vznikají ve společnosti?</a:t>
            </a:r>
          </a:p>
          <a:p>
            <a:r>
              <a:rPr lang="cs-CZ" sz="4000" dirty="0"/>
              <a:t>Jak získávají nebo ztrácejí hodnotu?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073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276872"/>
            <a:ext cx="3456384" cy="3456384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276872"/>
            <a:ext cx="4680520" cy="351038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2088232" cy="2029762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844824"/>
            <a:ext cx="4441106" cy="3329024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789040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Standardní ekonomický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Racionální aktéři řešící problém směny</a:t>
            </a:r>
          </a:p>
          <a:p>
            <a:pPr lvl="1"/>
            <a:r>
              <a:rPr lang="cs-CZ" dirty="0"/>
              <a:t>Dvojitá shoda potřeb</a:t>
            </a:r>
          </a:p>
          <a:p>
            <a:pPr lvl="1"/>
            <a:r>
              <a:rPr lang="cs-CZ" dirty="0"/>
              <a:t>Způsob měření vzájemného poměru věcí</a:t>
            </a:r>
          </a:p>
          <a:p>
            <a:r>
              <a:rPr lang="cs-CZ" dirty="0"/>
              <a:t>Forma evolučního výkladu</a:t>
            </a:r>
          </a:p>
          <a:p>
            <a:pPr lvl="1"/>
            <a:r>
              <a:rPr lang="cs-CZ" dirty="0"/>
              <a:t>Díky rozdílné směnitelnosti časem převládly vzácné kovy</a:t>
            </a:r>
          </a:p>
          <a:p>
            <a:pPr lvl="1"/>
            <a:r>
              <a:rPr lang="cs-CZ" dirty="0"/>
              <a:t>Za účelem úspory transakčních nákladů vznikly papírové a později elektronické peníze</a:t>
            </a:r>
          </a:p>
          <a:p>
            <a:r>
              <a:rPr lang="cs-CZ" dirty="0"/>
              <a:t>Peníze jsou podle této verze především prostředkem směny, až odvozeně měřítkem hodnoty a účetní jednotkou</a:t>
            </a:r>
          </a:p>
          <a:p>
            <a:r>
              <a:rPr lang="cs-CZ" dirty="0"/>
              <a:t>Vymezeny pomocí funkcí, které plní</a:t>
            </a:r>
          </a:p>
          <a:p>
            <a:r>
              <a:rPr lang="cs-CZ" dirty="0"/>
              <a:t>Problémy (role státu, teleologie, nepřiznané předpoklady, empirie)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Státní/kreditní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Peníze jsou v první řadě měřítko hodnoty</a:t>
            </a:r>
          </a:p>
          <a:p>
            <a:r>
              <a:rPr lang="cs-CZ" dirty="0"/>
              <a:t>Vznikají jako vyjádření hodnoty závazku (dluh)</a:t>
            </a:r>
          </a:p>
          <a:p>
            <a:r>
              <a:rPr lang="cs-CZ" dirty="0"/>
              <a:t>Mají hodnotu dokud je závazek vynutitelný</a:t>
            </a:r>
          </a:p>
          <a:p>
            <a:r>
              <a:rPr lang="cs-CZ" dirty="0"/>
              <a:t>Z hlediska společnosti jsou peníze institucí – zobecnění závazku (forma dluhu) v abstraktní jednotce</a:t>
            </a:r>
          </a:p>
          <a:p>
            <a:r>
              <a:rPr lang="cs-CZ" dirty="0"/>
              <a:t>Stát je schopen určit formu peněz pokud denominuje daňovou povinnost v penězích</a:t>
            </a:r>
          </a:p>
          <a:p>
            <a:r>
              <a:rPr lang="cs-CZ" dirty="0"/>
              <a:t>Stát využívá peníze pro mobilizaci zdrojů ve veřejném zájmu</a:t>
            </a:r>
          </a:p>
          <a:p>
            <a:r>
              <a:rPr lang="cs-CZ" dirty="0"/>
              <a:t>Problémy (role soukromého sektoru, otázka legitimity, mocenské zájmy vnitrostátních </a:t>
            </a:r>
            <a:r>
              <a:rPr lang="cs-CZ" dirty="0" err="1"/>
              <a:t>zákmových</a:t>
            </a:r>
            <a:r>
              <a:rPr lang="cs-CZ" dirty="0"/>
              <a:t> skupin)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peněz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Peníze jsou technologie s jejímž pomocí dochází k hospodářské koordinaci</a:t>
            </a:r>
          </a:p>
          <a:p>
            <a:pPr lvl="1"/>
            <a:r>
              <a:rPr lang="cs-CZ" dirty="0"/>
              <a:t>v první řadě měřítko hodnoty (v dané politické skupině)</a:t>
            </a:r>
          </a:p>
          <a:p>
            <a:pPr lvl="1"/>
            <a:r>
              <a:rPr lang="cs-CZ" dirty="0"/>
              <a:t>ostatní funkce jsou odvozené a jejich důležitost se v čase mění (variace)</a:t>
            </a:r>
          </a:p>
          <a:p>
            <a:r>
              <a:rPr lang="cs-CZ" dirty="0"/>
              <a:t>Peníze řeší problém stanovení relativní hodnoty věcí (</a:t>
            </a:r>
            <a:r>
              <a:rPr lang="cs-CZ" dirty="0" err="1"/>
              <a:t>wergeld</a:t>
            </a:r>
            <a:r>
              <a:rPr lang="cs-CZ" dirty="0"/>
              <a:t>) – tím umožňují rozsáhlou hospodářskou koordinaci</a:t>
            </a:r>
          </a:p>
          <a:p>
            <a:r>
              <a:rPr lang="cs-CZ" dirty="0"/>
              <a:t>Mohou vznikat různými způsoby v závislosti na převládajícím typu hospodářské a politické koordinace</a:t>
            </a:r>
          </a:p>
          <a:p>
            <a:r>
              <a:rPr lang="cs-CZ" dirty="0"/>
              <a:t>Jejich hodnota je závislá na </a:t>
            </a:r>
            <a:r>
              <a:rPr lang="cs-CZ" dirty="0"/>
              <a:t>převládajícím typu hospodářské a politické koordinace</a:t>
            </a:r>
          </a:p>
          <a:p>
            <a:r>
              <a:rPr lang="cs-CZ" b="1" dirty="0"/>
              <a:t>Hrají obrovskou roli v mocenském zápase </a:t>
            </a:r>
            <a:r>
              <a:rPr lang="cs-CZ" dirty="0"/>
              <a:t>(koordinační schopnosti a redistribuční efekty)</a:t>
            </a:r>
            <a:endParaRPr lang="cs-CZ" dirty="0"/>
          </a:p>
          <a:p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278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332</TotalTime>
  <Words>795</Words>
  <Application>Microsoft Office PowerPoint</Application>
  <PresentationFormat>Předvádění na obrazovce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Corbel</vt:lpstr>
      <vt:lpstr>Wingdings</vt:lpstr>
      <vt:lpstr>Wingdings 2</vt:lpstr>
      <vt:lpstr>Wingdings 3</vt:lpstr>
      <vt:lpstr>Modul</vt:lpstr>
      <vt:lpstr>Evoluce peněžního systému</vt:lpstr>
      <vt:lpstr>Z minula</vt:lpstr>
      <vt:lpstr>Hospodářská koordinace</vt:lpstr>
      <vt:lpstr>Peníze ve společnosti</vt:lpstr>
      <vt:lpstr>Prezentace aplikace PowerPoint</vt:lpstr>
      <vt:lpstr>Prezentace aplikace PowerPoint</vt:lpstr>
      <vt:lpstr>Standardní ekonomický výklad</vt:lpstr>
      <vt:lpstr>Státní/kreditní teorie</vt:lpstr>
      <vt:lpstr>Vymezení peněz</vt:lpstr>
      <vt:lpstr>První peněžní systémy</vt:lpstr>
      <vt:lpstr>Odvozené peněžní systémy</vt:lpstr>
      <vt:lpstr>Cesta ke vzniku MMS</vt:lpstr>
      <vt:lpstr>Vymezení současných peněz</vt:lpstr>
      <vt:lpstr>Peníze a stát</vt:lpstr>
      <vt:lpstr>Peníze a stát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Peníze a stát</dc:title>
  <dc:creator>Tunoch</dc:creator>
  <cp:lastModifiedBy>vladan hodulak</cp:lastModifiedBy>
  <cp:revision>67</cp:revision>
  <dcterms:created xsi:type="dcterms:W3CDTF">2012-10-08T11:46:48Z</dcterms:created>
  <dcterms:modified xsi:type="dcterms:W3CDTF">2017-04-24T14:55:00Z</dcterms:modified>
</cp:coreProperties>
</file>