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64" r:id="rId2"/>
    <p:sldId id="267" r:id="rId3"/>
    <p:sldId id="268" r:id="rId4"/>
    <p:sldId id="269" r:id="rId5"/>
    <p:sldId id="270" r:id="rId6"/>
    <p:sldId id="271" r:id="rId7"/>
    <p:sldId id="272" r:id="rId8"/>
    <p:sldId id="266" r:id="rId9"/>
    <p:sldId id="273" r:id="rId10"/>
    <p:sldId id="27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75C2D-9069-40D7-A9FF-7AA9F063F4CF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77F81-E633-4FC9-9519-FA526E2B9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03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1A2B1C9-F7CA-429B-9546-F77753A1E652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39804" y="4077072"/>
            <a:ext cx="8077200" cy="1008112"/>
          </a:xfrm>
        </p:spPr>
        <p:txBody>
          <a:bodyPr>
            <a:normAutofit/>
          </a:bodyPr>
          <a:lstStyle/>
          <a:p>
            <a:r>
              <a:rPr lang="cs-CZ" sz="3600" b="1" dirty="0"/>
              <a:t>Kulturní evoluce</a:t>
            </a:r>
            <a:endParaRPr lang="en-US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39804" y="5085184"/>
            <a:ext cx="8077200" cy="691504"/>
          </a:xfrm>
        </p:spPr>
        <p:txBody>
          <a:bodyPr/>
          <a:lstStyle/>
          <a:p>
            <a:r>
              <a:rPr lang="cs-CZ" dirty="0"/>
              <a:t>Vladan </a:t>
            </a:r>
            <a:r>
              <a:rPr lang="cs-CZ" dirty="0" err="1"/>
              <a:t>Hodulák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6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918012"/>
            <a:ext cx="7908992" cy="4464496"/>
          </a:xfrm>
        </p:spPr>
      </p:pic>
      <p:sp>
        <p:nvSpPr>
          <p:cNvPr id="5" name="TextovéPole 4"/>
          <p:cNvSpPr txBox="1"/>
          <p:nvPr/>
        </p:nvSpPr>
        <p:spPr>
          <a:xfrm>
            <a:off x="1475656" y="5382508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</a:t>
            </a:r>
            <a:r>
              <a:rPr lang="cs-CZ" dirty="0" err="1"/>
              <a:t>Mesoudi</a:t>
            </a:r>
            <a:r>
              <a:rPr lang="cs-CZ" dirty="0"/>
              <a:t> 2011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419872" y="394792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Fylogenetický strom</a:t>
            </a:r>
          </a:p>
        </p:txBody>
      </p:sp>
    </p:spTree>
    <p:extLst>
      <p:ext uri="{BB962C8B-B14F-4D97-AF65-F5344CB8AC3E}">
        <p14:creationId xmlns:p14="http://schemas.microsoft.com/office/powerpoint/2010/main" val="4181915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evolučního uvažování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Darwinův přínos</a:t>
            </a:r>
          </a:p>
          <a:p>
            <a:pPr lvl="1"/>
            <a:r>
              <a:rPr lang="cs-CZ" dirty="0"/>
              <a:t>vysvětlení rozmanitosti</a:t>
            </a:r>
          </a:p>
          <a:p>
            <a:pPr lvl="1"/>
            <a:r>
              <a:rPr lang="cs-CZ" dirty="0"/>
              <a:t>vysvětlení komplexních adaptací</a:t>
            </a:r>
          </a:p>
          <a:p>
            <a:r>
              <a:rPr lang="cs-CZ" dirty="0"/>
              <a:t>Hlavní principy</a:t>
            </a:r>
          </a:p>
          <a:p>
            <a:pPr lvl="1"/>
            <a:r>
              <a:rPr lang="cs-CZ" dirty="0"/>
              <a:t>proměnlivost</a:t>
            </a:r>
          </a:p>
          <a:p>
            <a:pPr lvl="1"/>
            <a:r>
              <a:rPr lang="cs-CZ" dirty="0"/>
              <a:t>dědičnost (zadržení)</a:t>
            </a:r>
          </a:p>
          <a:p>
            <a:pPr lvl="1"/>
            <a:r>
              <a:rPr lang="cs-CZ" dirty="0"/>
              <a:t>selekce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3398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Člověk a kultura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Definice kultury: informace, která je  schopna ovlivnit jednání jednotlivce. Tato informace pochází od jedince stejného druhu a je přenášena učením a dalšími typy společenského přenosu (transmise).</a:t>
            </a:r>
          </a:p>
          <a:p>
            <a:r>
              <a:rPr lang="cs-CZ" dirty="0"/>
              <a:t>Jak je kultura důležitá?</a:t>
            </a:r>
          </a:p>
          <a:p>
            <a:pPr lvl="1"/>
            <a:r>
              <a:rPr lang="cs-CZ" dirty="0"/>
              <a:t>lidé vyrůstající v rozdílných společnostech mají měřitelné rozdíly ve svých postojích, způsobech uvažování a chování</a:t>
            </a:r>
          </a:p>
          <a:p>
            <a:pPr lvl="1"/>
            <a:r>
              <a:rPr lang="cs-CZ" dirty="0"/>
              <a:t>výzkum občanské zodpovědnosti</a:t>
            </a:r>
          </a:p>
          <a:p>
            <a:pPr lvl="1"/>
            <a:r>
              <a:rPr lang="cs-CZ" dirty="0"/>
              <a:t>hra na ultimátum</a:t>
            </a:r>
          </a:p>
          <a:p>
            <a:pPr lvl="1"/>
            <a:r>
              <a:rPr lang="cs-CZ" dirty="0" err="1"/>
              <a:t>fundamental</a:t>
            </a:r>
            <a:r>
              <a:rPr lang="cs-CZ" dirty="0"/>
              <a:t> </a:t>
            </a:r>
            <a:r>
              <a:rPr lang="cs-CZ" dirty="0" err="1"/>
              <a:t>attribution</a:t>
            </a:r>
            <a:r>
              <a:rPr lang="cs-CZ" dirty="0"/>
              <a:t> </a:t>
            </a:r>
            <a:r>
              <a:rPr lang="cs-CZ" dirty="0" err="1"/>
              <a:t>error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2232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Člověk a kultura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Možné vysvětlení rozdílů</a:t>
            </a:r>
          </a:p>
          <a:p>
            <a:pPr lvl="1"/>
            <a:r>
              <a:rPr lang="cs-CZ" dirty="0"/>
              <a:t>genetika</a:t>
            </a:r>
          </a:p>
          <a:p>
            <a:pPr lvl="1"/>
            <a:r>
              <a:rPr lang="cs-CZ" dirty="0"/>
              <a:t>individuální učení</a:t>
            </a:r>
          </a:p>
          <a:p>
            <a:pPr lvl="1"/>
            <a:r>
              <a:rPr lang="cs-CZ" dirty="0"/>
              <a:t>kulturní přenos</a:t>
            </a:r>
          </a:p>
          <a:p>
            <a:r>
              <a:rPr lang="cs-CZ" dirty="0"/>
              <a:t>Asi polovina rozdílů v chování mezi lidmi v jedné společnosti je vysvětlitelná geneticky, druhá polovina spadá pod kulturní vlivy</a:t>
            </a:r>
          </a:p>
          <a:p>
            <a:r>
              <a:rPr lang="cs-CZ" dirty="0"/>
              <a:t>Vliv kultury na vysvětlení rozdílů </a:t>
            </a:r>
            <a:r>
              <a:rPr lang="cs-CZ" b="1" dirty="0"/>
              <a:t>mezi </a:t>
            </a:r>
            <a:r>
              <a:rPr lang="cs-CZ" dirty="0"/>
              <a:t>společnostmi je pravděpodobně ještě zásadnější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7058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Člověk a kultura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Důkazy ve prospěch kulturní transmise</a:t>
            </a:r>
          </a:p>
          <a:p>
            <a:pPr lvl="1"/>
            <a:r>
              <a:rPr lang="cs-CZ" dirty="0"/>
              <a:t>změna chování v rámci několika generací imigrantů</a:t>
            </a:r>
          </a:p>
          <a:p>
            <a:pPr lvl="1"/>
            <a:r>
              <a:rPr lang="cs-CZ" dirty="0"/>
              <a:t>rychlost technologického pokroku</a:t>
            </a:r>
          </a:p>
          <a:p>
            <a:pPr lvl="1"/>
            <a:r>
              <a:rPr lang="cs-CZ" dirty="0"/>
              <a:t>řada experimentů na mikroúrovni</a:t>
            </a:r>
          </a:p>
          <a:p>
            <a:r>
              <a:rPr lang="cs-CZ" dirty="0"/>
              <a:t>Dosavadní studium kultury</a:t>
            </a:r>
          </a:p>
          <a:p>
            <a:pPr lvl="1"/>
            <a:r>
              <a:rPr lang="cs-CZ" dirty="0"/>
              <a:t>Problém s mikroúrovní (kultura jako mýtická síla – deus ex machina)</a:t>
            </a:r>
          </a:p>
          <a:p>
            <a:pPr lvl="1"/>
            <a:r>
              <a:rPr lang="cs-CZ" dirty="0"/>
              <a:t>Statické pojetí (kultura jako stabilní vysvětlující proměnná) – ale kultura se mění</a:t>
            </a:r>
          </a:p>
        </p:txBody>
      </p:sp>
    </p:spTree>
    <p:extLst>
      <p:ext uri="{BB962C8B-B14F-4D97-AF65-F5344CB8AC3E}">
        <p14:creationId xmlns:p14="http://schemas.microsoft.com/office/powerpoint/2010/main" val="390764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Kulturní evoluce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Kulturní evoluce jako svébytná evoluční vrstva – umožňuje rychlejší reakci na změnu prostředí</a:t>
            </a:r>
          </a:p>
          <a:p>
            <a:r>
              <a:rPr lang="cs-CZ" dirty="0"/>
              <a:t>Proměnlivost kulturních znaků</a:t>
            </a:r>
          </a:p>
          <a:p>
            <a:r>
              <a:rPr lang="cs-CZ" dirty="0"/>
              <a:t>Podstatou selekce je soutěž mezi kulturními znaky</a:t>
            </a:r>
          </a:p>
          <a:p>
            <a:pPr lvl="1"/>
            <a:r>
              <a:rPr lang="cs-CZ" dirty="0"/>
              <a:t>přímá</a:t>
            </a:r>
          </a:p>
          <a:p>
            <a:pPr lvl="1"/>
            <a:r>
              <a:rPr lang="cs-CZ" dirty="0"/>
              <a:t>nepřímá</a:t>
            </a:r>
          </a:p>
          <a:p>
            <a:r>
              <a:rPr lang="cs-CZ" dirty="0"/>
              <a:t>Otázka věrného přenosu informace (dědičnost) – postupná akumulace kulturních znaků postupnou přeměnou</a:t>
            </a:r>
          </a:p>
          <a:p>
            <a:r>
              <a:rPr lang="cs-CZ" dirty="0"/>
              <a:t>Další paralely s biologickou evolucí</a:t>
            </a:r>
          </a:p>
          <a:p>
            <a:pPr lvl="1"/>
            <a:r>
              <a:rPr lang="cs-CZ" dirty="0"/>
              <a:t>adaptace</a:t>
            </a:r>
          </a:p>
          <a:p>
            <a:pPr lvl="1"/>
            <a:r>
              <a:rPr lang="cs-CZ" dirty="0"/>
              <a:t>maladaptace</a:t>
            </a:r>
          </a:p>
          <a:p>
            <a:pPr lvl="1"/>
            <a:r>
              <a:rPr lang="cs-CZ" dirty="0"/>
              <a:t>konvergence</a:t>
            </a:r>
          </a:p>
        </p:txBody>
      </p:sp>
    </p:spTree>
    <p:extLst>
      <p:ext uri="{BB962C8B-B14F-4D97-AF65-F5344CB8AC3E}">
        <p14:creationId xmlns:p14="http://schemas.microsoft.com/office/powerpoint/2010/main" val="2018390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Kulturní </a:t>
            </a:r>
            <a:r>
              <a:rPr lang="cs-CZ" dirty="0" err="1"/>
              <a:t>evoluce×neodarwinismus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Znaky neodarwinismu</a:t>
            </a:r>
          </a:p>
          <a:p>
            <a:pPr lvl="1"/>
            <a:r>
              <a:rPr lang="cs-CZ" sz="2400" dirty="0"/>
              <a:t>Dědění informace po celých částech (ano/ne)</a:t>
            </a:r>
          </a:p>
          <a:p>
            <a:pPr lvl="1"/>
            <a:r>
              <a:rPr lang="cs-CZ" sz="2400" dirty="0"/>
              <a:t>Mutace probíhají náhodně (neřízeně)</a:t>
            </a:r>
          </a:p>
          <a:p>
            <a:pPr lvl="1"/>
            <a:r>
              <a:rPr lang="cs-CZ" sz="2400" dirty="0"/>
              <a:t>Nedochází k dědění získaných znaků</a:t>
            </a:r>
          </a:p>
          <a:p>
            <a:r>
              <a:rPr lang="cs-CZ" dirty="0"/>
              <a:t>V kulturní evoluci</a:t>
            </a:r>
          </a:p>
          <a:p>
            <a:pPr lvl="1"/>
            <a:r>
              <a:rPr lang="cs-CZ" sz="2400" dirty="0"/>
              <a:t>Může docházet k mísení kulturních vlivů, nicméně přesný mechanismus předávání a uchovávání informací je prozatím záhadou </a:t>
            </a:r>
            <a:r>
              <a:rPr lang="cs-CZ" sz="2400"/>
              <a:t>(neurověda</a:t>
            </a:r>
            <a:r>
              <a:rPr lang="cs-CZ" sz="2400" dirty="0"/>
              <a:t>)</a:t>
            </a:r>
          </a:p>
          <a:p>
            <a:pPr lvl="1"/>
            <a:r>
              <a:rPr lang="cs-CZ" sz="2400" dirty="0"/>
              <a:t>Mutace mohou probíhat i řízeně, jejich důležitost je empirickou otázkou</a:t>
            </a:r>
          </a:p>
          <a:p>
            <a:pPr lvl="1"/>
            <a:r>
              <a:rPr lang="cs-CZ" sz="2400" dirty="0"/>
              <a:t>Dědění získaných znaků je poměrně obvyklé</a:t>
            </a:r>
          </a:p>
        </p:txBody>
      </p:sp>
    </p:spTree>
    <p:extLst>
      <p:ext uri="{BB962C8B-B14F-4D97-AF65-F5344CB8AC3E}">
        <p14:creationId xmlns:p14="http://schemas.microsoft.com/office/powerpoint/2010/main" val="991617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Kulturní mikroevoluce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21560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/>
              <a:t>Mikroevoluční modely – sledují změnu rozložení a variace znaků v populaci</a:t>
            </a:r>
          </a:p>
          <a:p>
            <a:r>
              <a:rPr lang="cs-CZ" sz="2400" dirty="0"/>
              <a:t>Kulturní přenos</a:t>
            </a:r>
          </a:p>
          <a:p>
            <a:pPr lvl="1"/>
            <a:r>
              <a:rPr lang="cs-CZ" sz="2000" dirty="0"/>
              <a:t>vertikální</a:t>
            </a:r>
          </a:p>
          <a:p>
            <a:pPr lvl="1"/>
            <a:r>
              <a:rPr lang="cs-CZ" sz="2000" dirty="0"/>
              <a:t>postranní</a:t>
            </a:r>
          </a:p>
          <a:p>
            <a:pPr lvl="1"/>
            <a:r>
              <a:rPr lang="cs-CZ" sz="2000" dirty="0"/>
              <a:t>horizontální</a:t>
            </a:r>
          </a:p>
          <a:p>
            <a:r>
              <a:rPr lang="cs-CZ" sz="2400" dirty="0"/>
              <a:t>Proměnlivost</a:t>
            </a:r>
          </a:p>
          <a:p>
            <a:pPr lvl="1"/>
            <a:r>
              <a:rPr lang="cs-CZ" sz="2000" dirty="0"/>
              <a:t>chyby při přenosu informace</a:t>
            </a:r>
          </a:p>
          <a:p>
            <a:pPr lvl="1"/>
            <a:r>
              <a:rPr lang="cs-CZ" sz="2000" dirty="0"/>
              <a:t>rekombinace znaků</a:t>
            </a:r>
          </a:p>
          <a:p>
            <a:pPr lvl="1"/>
            <a:r>
              <a:rPr lang="cs-CZ" sz="2000" dirty="0"/>
              <a:t>řízená variace (vědomá lidská akce)</a:t>
            </a:r>
          </a:p>
          <a:p>
            <a:r>
              <a:rPr lang="cs-CZ" sz="2400" dirty="0"/>
              <a:t>Síly kulturní evoluce: </a:t>
            </a:r>
          </a:p>
          <a:p>
            <a:pPr lvl="1">
              <a:spcBef>
                <a:spcPts val="600"/>
              </a:spcBef>
            </a:pPr>
            <a:r>
              <a:rPr lang="cs-CZ" sz="2000" dirty="0"/>
              <a:t>nepředpojatý výběr</a:t>
            </a:r>
          </a:p>
          <a:p>
            <a:pPr lvl="1">
              <a:spcBef>
                <a:spcPts val="600"/>
              </a:spcBef>
            </a:pPr>
            <a:r>
              <a:rPr lang="cs-CZ" sz="2000" dirty="0"/>
              <a:t>předpojatý výběr (podle obsahu; nejčastější varianta; podle modelu)</a:t>
            </a:r>
          </a:p>
          <a:p>
            <a:pPr lvl="1">
              <a:spcBef>
                <a:spcPts val="600"/>
              </a:spcBef>
            </a:pPr>
            <a:r>
              <a:rPr lang="cs-CZ" sz="2000" dirty="0"/>
              <a:t>drift</a:t>
            </a:r>
          </a:p>
          <a:p>
            <a:pPr lvl="1">
              <a:spcBef>
                <a:spcPts val="600"/>
              </a:spcBef>
            </a:pPr>
            <a:r>
              <a:rPr lang="cs-CZ" sz="2000" dirty="0"/>
              <a:t>přírodní výběr</a:t>
            </a:r>
          </a:p>
          <a:p>
            <a:pPr lvl="1">
              <a:spcBef>
                <a:spcPts val="600"/>
              </a:spcBef>
            </a:pPr>
            <a:r>
              <a:rPr lang="cs-CZ" sz="2000" dirty="0"/>
              <a:t>migrace znaku (</a:t>
            </a:r>
            <a:r>
              <a:rPr lang="cs-CZ" sz="2000" dirty="0" err="1"/>
              <a:t>demická×kulturní</a:t>
            </a:r>
            <a:r>
              <a:rPr lang="cs-CZ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57280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Kulturní makroevoluce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dirty="0"/>
              <a:t>Makroevoluční trendy – vývoj jazyků, práva, hospodářských systémů, říší atd.</a:t>
            </a:r>
          </a:p>
          <a:p>
            <a:r>
              <a:rPr lang="cs-CZ" sz="2800" dirty="0"/>
              <a:t>Konečným cílem je vysvětlit a částečně i předpovědět makroevoluční trendy na základě mikroevolučních procesů.</a:t>
            </a:r>
          </a:p>
          <a:p>
            <a:r>
              <a:rPr lang="cs-CZ" sz="2800" dirty="0"/>
              <a:t>Využití fylogenetických metod</a:t>
            </a:r>
          </a:p>
          <a:p>
            <a:r>
              <a:rPr lang="cs-CZ" sz="2800" dirty="0"/>
              <a:t>Příčiny podobnosti</a:t>
            </a:r>
          </a:p>
          <a:p>
            <a:pPr lvl="1"/>
            <a:r>
              <a:rPr lang="cs-CZ" sz="2400" dirty="0"/>
              <a:t>Homologie - </a:t>
            </a:r>
            <a:r>
              <a:rPr lang="cs-CZ" sz="2400" dirty="0" err="1"/>
              <a:t>path-dependency</a:t>
            </a:r>
            <a:endParaRPr lang="cs-CZ" sz="2400" dirty="0"/>
          </a:p>
          <a:p>
            <a:pPr lvl="1"/>
            <a:r>
              <a:rPr lang="cs-CZ" sz="2400" dirty="0" err="1"/>
              <a:t>Homoplázie</a:t>
            </a:r>
            <a:r>
              <a:rPr lang="cs-CZ" sz="2400" dirty="0"/>
              <a:t> – </a:t>
            </a:r>
            <a:r>
              <a:rPr lang="cs-CZ" sz="2400" dirty="0" err="1"/>
              <a:t>konvegrgence</a:t>
            </a:r>
            <a:endParaRPr lang="cs-CZ" sz="2400" dirty="0"/>
          </a:p>
          <a:p>
            <a:r>
              <a:rPr lang="cs-CZ" sz="2800" dirty="0"/>
              <a:t>Metoda maximální </a:t>
            </a:r>
            <a:r>
              <a:rPr lang="cs-CZ" sz="2800" dirty="0" err="1"/>
              <a:t>parsimonie</a:t>
            </a:r>
            <a:r>
              <a:rPr lang="cs-CZ" sz="2800" dirty="0"/>
              <a:t> -</a:t>
            </a:r>
            <a:r>
              <a:rPr lang="cs-CZ" dirty="0"/>
              <a:t> </a:t>
            </a:r>
            <a:r>
              <a:rPr lang="cs-CZ" sz="2600" dirty="0"/>
              <a:t>nalezení takového evolučního stromu, který vyžaduje co nejnižší počet evolučních událostí</a:t>
            </a:r>
          </a:p>
          <a:p>
            <a:r>
              <a:rPr lang="cs-CZ" sz="2600" dirty="0"/>
              <a:t>Kritika a odpověď v podobě přenosově izolačních mechanismů (etnocentrismus, jazyk)</a:t>
            </a:r>
          </a:p>
        </p:txBody>
      </p:sp>
    </p:spTree>
    <p:extLst>
      <p:ext uri="{BB962C8B-B14F-4D97-AF65-F5344CB8AC3E}">
        <p14:creationId xmlns:p14="http://schemas.microsoft.com/office/powerpoint/2010/main" val="31269027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319</TotalTime>
  <Words>337</Words>
  <Application>Microsoft Office PowerPoint</Application>
  <PresentationFormat>Předvádění na obrazovce (4:3)</PresentationFormat>
  <Paragraphs>79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Calibri</vt:lpstr>
      <vt:lpstr>Gill Sans MT</vt:lpstr>
      <vt:lpstr>Verdana</vt:lpstr>
      <vt:lpstr>Wingdings 2</vt:lpstr>
      <vt:lpstr>Slunovrat</vt:lpstr>
      <vt:lpstr>Kulturní evoluce</vt:lpstr>
      <vt:lpstr>Základy evolučního uvažování</vt:lpstr>
      <vt:lpstr>Člověk a kultura</vt:lpstr>
      <vt:lpstr>Člověk a kultura</vt:lpstr>
      <vt:lpstr>Člověk a kultura</vt:lpstr>
      <vt:lpstr>Kulturní evoluce</vt:lpstr>
      <vt:lpstr>Kulturní evoluce×neodarwinismus</vt:lpstr>
      <vt:lpstr>Kulturní mikroevoluce</vt:lpstr>
      <vt:lpstr>Kulturní makroevoluce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Tunoch</dc:creator>
  <cp:lastModifiedBy>vladan hodulak</cp:lastModifiedBy>
  <cp:revision>66</cp:revision>
  <dcterms:created xsi:type="dcterms:W3CDTF">2015-03-16T12:49:27Z</dcterms:created>
  <dcterms:modified xsi:type="dcterms:W3CDTF">2017-03-06T13:50:32Z</dcterms:modified>
</cp:coreProperties>
</file>