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64" r:id="rId2"/>
    <p:sldId id="269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27.2.2017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/>
              <a:t>Obecné zákonitosti evoluční teorie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B-agenti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Self-assembling</a:t>
            </a:r>
            <a:r>
              <a:rPr lang="cs-CZ" dirty="0"/>
              <a:t> puzzle – tvořena agenty, kteří nemají instrukce povolující další „</a:t>
            </a:r>
            <a:r>
              <a:rPr lang="cs-CZ" dirty="0" err="1"/>
              <a:t>nadprogramy</a:t>
            </a:r>
            <a:r>
              <a:rPr lang="cs-CZ" dirty="0"/>
              <a:t>“ – evoluce je této úrovni je vyloučena, společenský hmyz</a:t>
            </a:r>
          </a:p>
          <a:p>
            <a:r>
              <a:rPr lang="cs-CZ" dirty="0" err="1"/>
              <a:t>Programmable</a:t>
            </a:r>
            <a:r>
              <a:rPr lang="cs-CZ" dirty="0"/>
              <a:t> </a:t>
            </a:r>
            <a:r>
              <a:rPr lang="cs-CZ" dirty="0" err="1"/>
              <a:t>construction</a:t>
            </a:r>
            <a:r>
              <a:rPr lang="cs-CZ" dirty="0"/>
              <a:t> set – počáteční instrukce b-agentů umožňují přijetí dalších instrukcí – evoluce je možná (lidská společnost)</a:t>
            </a:r>
          </a:p>
        </p:txBody>
      </p:sp>
    </p:spTree>
    <p:extLst>
      <p:ext uri="{BB962C8B-B14F-4D97-AF65-F5344CB8AC3E}">
        <p14:creationId xmlns:p14="http://schemas.microsoft.com/office/powerpoint/2010/main" val="386689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instrukcí evolucí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Selekce probíhá na několika úrovních</a:t>
            </a:r>
          </a:p>
          <a:p>
            <a:pPr lvl="1"/>
            <a:r>
              <a:rPr lang="cs-CZ" dirty="0"/>
              <a:t>na základě zdatnosti C-agenta</a:t>
            </a:r>
          </a:p>
          <a:p>
            <a:pPr lvl="1"/>
            <a:r>
              <a:rPr lang="cs-CZ" dirty="0"/>
              <a:t>na základě soutěžení b-agentů uvnitř C-agenta</a:t>
            </a:r>
          </a:p>
          <a:p>
            <a:pPr lvl="1"/>
            <a:r>
              <a:rPr lang="cs-CZ" dirty="0"/>
              <a:t>na základě jejich přijatelnosti pro b-agenty</a:t>
            </a:r>
          </a:p>
          <a:p>
            <a:r>
              <a:rPr lang="cs-CZ" dirty="0"/>
              <a:t>Proměnlivost v rámci C-agenta vzniká na základě akce jednotlivých b-agentů (důležitost mikroúrovně)</a:t>
            </a:r>
          </a:p>
          <a:p>
            <a:r>
              <a:rPr lang="cs-CZ" dirty="0"/>
              <a:t>Instrukce se šíří mezi ostatní (horizontálně i vertikálně) – jsou uchovávány</a:t>
            </a:r>
          </a:p>
        </p:txBody>
      </p:sp>
    </p:spTree>
    <p:extLst>
      <p:ext uri="{BB962C8B-B14F-4D97-AF65-F5344CB8AC3E}">
        <p14:creationId xmlns:p14="http://schemas.microsoft.com/office/powerpoint/2010/main" val="112676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Společenská evoluce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Vychází z </a:t>
            </a:r>
            <a:r>
              <a:rPr lang="cs-CZ" dirty="0" err="1"/>
              <a:t>neodarwinowské</a:t>
            </a:r>
            <a:r>
              <a:rPr lang="cs-CZ" dirty="0"/>
              <a:t> biologické evoluce, ale není jí zcela vysvětlitelná</a:t>
            </a:r>
          </a:p>
          <a:p>
            <a:r>
              <a:rPr lang="cs-CZ" dirty="0"/>
              <a:t>Evoluce spolupráce mezi aktéry a vznik nových evolučních úrovní</a:t>
            </a:r>
          </a:p>
          <a:p>
            <a:r>
              <a:rPr lang="cs-CZ" dirty="0"/>
              <a:t>Různé typy </a:t>
            </a:r>
            <a:r>
              <a:rPr lang="cs-CZ" dirty="0" err="1"/>
              <a:t>interaktorů</a:t>
            </a:r>
            <a:r>
              <a:rPr lang="cs-CZ" dirty="0"/>
              <a:t>/agentů (jednotlivci, firmy, státy) a </a:t>
            </a:r>
            <a:r>
              <a:rPr lang="cs-CZ" dirty="0" err="1"/>
              <a:t>replikátorů</a:t>
            </a:r>
            <a:r>
              <a:rPr lang="cs-CZ" dirty="0"/>
              <a:t>/instrukcí (zvyk, tradice, zákon)</a:t>
            </a:r>
          </a:p>
          <a:p>
            <a:r>
              <a:rPr lang="cs-CZ" dirty="0"/>
              <a:t>Princip emergence – vznik vlastnosti celku, kterou nelze odvodit z vlastností jednotek</a:t>
            </a:r>
          </a:p>
          <a:p>
            <a:r>
              <a:rPr lang="cs-CZ" dirty="0"/>
              <a:t>Nižší míra soudržnosti </a:t>
            </a:r>
            <a:r>
              <a:rPr lang="cs-CZ" dirty="0" err="1"/>
              <a:t>interaktorů</a:t>
            </a:r>
            <a:r>
              <a:rPr lang="cs-CZ" dirty="0"/>
              <a:t>/C-agentů na vyšších úrovních</a:t>
            </a:r>
          </a:p>
        </p:txBody>
      </p:sp>
    </p:spTree>
    <p:extLst>
      <p:ext uri="{BB962C8B-B14F-4D97-AF65-F5344CB8AC3E}">
        <p14:creationId xmlns:p14="http://schemas.microsoft.com/office/powerpoint/2010/main" val="221070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Obecný darwinismus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 WWII v biologii převládl neodarwinismus</a:t>
            </a:r>
          </a:p>
          <a:p>
            <a:r>
              <a:rPr lang="cs-CZ" dirty="0"/>
              <a:t>Od 70. let pokusy využít poznatky z evoluční biologie na studium společnosti – E. O. Wilson – sociobiologie</a:t>
            </a:r>
          </a:p>
          <a:p>
            <a:r>
              <a:rPr lang="cs-CZ" dirty="0"/>
              <a:t>Reakce společenských vědců – biologická evoluce jako pouhý základ společenského vývoje</a:t>
            </a:r>
          </a:p>
          <a:p>
            <a:r>
              <a:rPr lang="cs-CZ" dirty="0" err="1"/>
              <a:t>Popper</a:t>
            </a:r>
            <a:r>
              <a:rPr lang="cs-CZ" dirty="0"/>
              <a:t> a falzifikace evoluční teorie</a:t>
            </a:r>
          </a:p>
          <a:p>
            <a:r>
              <a:rPr lang="cs-CZ" dirty="0"/>
              <a:t>Od 80 let snaha o konstruktivní přenesení evoluční teorie do společenských věd (Nelson a Winter 1982)</a:t>
            </a:r>
          </a:p>
          <a:p>
            <a:r>
              <a:rPr lang="cs-CZ" dirty="0"/>
              <a:t>Koevoluce kultury a genů</a:t>
            </a:r>
          </a:p>
          <a:p>
            <a:r>
              <a:rPr lang="cs-CZ" dirty="0"/>
              <a:t>Od 90 let snaha o vytvoření obecné evoluční teorie</a:t>
            </a:r>
          </a:p>
        </p:txBody>
      </p:sp>
    </p:spTree>
    <p:extLst>
      <p:ext uri="{BB962C8B-B14F-4D97-AF65-F5344CB8AC3E}">
        <p14:creationId xmlns:p14="http://schemas.microsoft.com/office/powerpoint/2010/main" val="231918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Obecný darwinismus I. (</a:t>
            </a:r>
            <a:r>
              <a:rPr lang="cs-CZ" dirty="0" err="1"/>
              <a:t>Aldrich</a:t>
            </a:r>
            <a:r>
              <a:rPr lang="cs-CZ" dirty="0"/>
              <a:t> et. al. - 2008)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Obecný</a:t>
            </a:r>
            <a:r>
              <a:rPr lang="en-US" dirty="0"/>
              <a:t> </a:t>
            </a:r>
            <a:r>
              <a:rPr lang="en-US" dirty="0" err="1"/>
              <a:t>darwinismus</a:t>
            </a:r>
            <a:r>
              <a:rPr lang="en-US" dirty="0"/>
              <a:t> je </a:t>
            </a:r>
            <a:r>
              <a:rPr lang="en-US" dirty="0" err="1"/>
              <a:t>vědecký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 k </a:t>
            </a:r>
            <a:r>
              <a:rPr lang="en-US" dirty="0" err="1"/>
              <a:t>analýze</a:t>
            </a:r>
            <a:r>
              <a:rPr lang="en-US" dirty="0"/>
              <a:t> </a:t>
            </a:r>
            <a:r>
              <a:rPr lang="en-US" dirty="0" err="1"/>
              <a:t>vývoje</a:t>
            </a:r>
            <a:r>
              <a:rPr lang="en-US" dirty="0"/>
              <a:t> </a:t>
            </a:r>
            <a:r>
              <a:rPr lang="en-US" dirty="0" err="1"/>
              <a:t>komplexních</a:t>
            </a:r>
            <a:r>
              <a:rPr lang="cs-CZ" dirty="0"/>
              <a:t> </a:t>
            </a:r>
            <a:r>
              <a:rPr lang="en-US" dirty="0" err="1"/>
              <a:t>systémů</a:t>
            </a:r>
            <a:r>
              <a:rPr lang="en-US" dirty="0"/>
              <a:t>,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 </a:t>
            </a:r>
            <a:r>
              <a:rPr lang="en-US" dirty="0" err="1"/>
              <a:t>obsahující</a:t>
            </a:r>
            <a:r>
              <a:rPr lang="en-US" dirty="0"/>
              <a:t> </a:t>
            </a:r>
            <a:r>
              <a:rPr lang="en-US" dirty="0" err="1"/>
              <a:t>různorodé</a:t>
            </a:r>
            <a:r>
              <a:rPr lang="en-US" dirty="0"/>
              <a:t> entity (</a:t>
            </a:r>
            <a:r>
              <a:rPr lang="en-US" dirty="0" err="1"/>
              <a:t>buňky</a:t>
            </a:r>
            <a:r>
              <a:rPr lang="en-US" dirty="0"/>
              <a:t>, </a:t>
            </a:r>
            <a:r>
              <a:rPr lang="en-US" dirty="0" err="1"/>
              <a:t>lidé</a:t>
            </a:r>
            <a:r>
              <a:rPr lang="en-US" dirty="0"/>
              <a:t>, </a:t>
            </a:r>
            <a:r>
              <a:rPr lang="cs-CZ" dirty="0"/>
              <a:t>firmy, </a:t>
            </a:r>
            <a:r>
              <a:rPr lang="en-US" dirty="0" err="1"/>
              <a:t>státy</a:t>
            </a:r>
            <a:r>
              <a:rPr lang="en-US" dirty="0"/>
              <a:t>),</a:t>
            </a:r>
            <a:r>
              <a:rPr lang="cs-CZ" dirty="0"/>
              <a:t>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interagují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sebou</a:t>
            </a:r>
            <a:r>
              <a:rPr lang="en-US" dirty="0"/>
              <a:t> a s </a:t>
            </a:r>
            <a:r>
              <a:rPr lang="en-US" dirty="0" err="1"/>
              <a:t>okolním</a:t>
            </a:r>
            <a:r>
              <a:rPr lang="en-US" dirty="0"/>
              <a:t> </a:t>
            </a:r>
            <a:r>
              <a:rPr lang="en-US" dirty="0" err="1"/>
              <a:t>prostředím</a:t>
            </a:r>
            <a:r>
              <a:rPr lang="en-US" dirty="0"/>
              <a:t>.</a:t>
            </a:r>
            <a:endParaRPr lang="cs-CZ" dirty="0"/>
          </a:p>
          <a:p>
            <a:r>
              <a:rPr lang="cs-CZ" dirty="0"/>
              <a:t>Předpoklady</a:t>
            </a:r>
          </a:p>
          <a:p>
            <a:pPr lvl="1"/>
            <a:r>
              <a:rPr lang="cs-CZ" dirty="0"/>
              <a:t>populace podobných ale nestejných entit</a:t>
            </a:r>
          </a:p>
          <a:p>
            <a:pPr lvl="1"/>
            <a:r>
              <a:rPr lang="cs-CZ" dirty="0"/>
              <a:t>omezená životnost</a:t>
            </a:r>
          </a:p>
          <a:p>
            <a:pPr lvl="1"/>
            <a:r>
              <a:rPr lang="cs-CZ" dirty="0"/>
              <a:t>spotřeba zdrojů z okolí</a:t>
            </a:r>
          </a:p>
          <a:p>
            <a:pPr lvl="1"/>
            <a:r>
              <a:rPr lang="cs-CZ" dirty="0"/>
              <a:t>mechanismus s k předávání informací o řešení problémů dalším generacím</a:t>
            </a:r>
          </a:p>
          <a:p>
            <a:r>
              <a:rPr lang="cs-CZ" dirty="0"/>
              <a:t>Biologická evoluce je specifickým typem aplikace myšlenek obecného darwinismu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5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pojmy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Interaktor</a:t>
            </a:r>
            <a:r>
              <a:rPr lang="cs-CZ" dirty="0"/>
              <a:t> – entita která interaguje jako celek se svým prostředím</a:t>
            </a:r>
          </a:p>
          <a:p>
            <a:r>
              <a:rPr lang="cs-CZ" dirty="0" err="1"/>
              <a:t>Replikátor</a:t>
            </a:r>
            <a:r>
              <a:rPr lang="cs-CZ" dirty="0"/>
              <a:t> – materiální struktura přítomná v </a:t>
            </a:r>
            <a:r>
              <a:rPr lang="cs-CZ" dirty="0" err="1"/>
              <a:t>interaktoru</a:t>
            </a:r>
            <a:r>
              <a:rPr lang="cs-CZ" dirty="0"/>
              <a:t>, která se účastní procesu dědičnosti a nese informaci ovlivňující vlastnosti </a:t>
            </a:r>
            <a:r>
              <a:rPr lang="cs-CZ" dirty="0" err="1"/>
              <a:t>interaktoru</a:t>
            </a:r>
            <a:r>
              <a:rPr lang="cs-CZ" dirty="0"/>
              <a:t> (instrukce)</a:t>
            </a:r>
          </a:p>
          <a:p>
            <a:r>
              <a:rPr lang="cs-CZ" dirty="0"/>
              <a:t>Zdatnost – sklon </a:t>
            </a:r>
            <a:r>
              <a:rPr lang="cs-CZ" dirty="0" err="1"/>
              <a:t>replikátoru</a:t>
            </a:r>
            <a:r>
              <a:rPr lang="cs-CZ" dirty="0"/>
              <a:t> zvýšit své zastoupení v populaci</a:t>
            </a:r>
          </a:p>
          <a:p>
            <a:r>
              <a:rPr lang="cs-CZ" dirty="0"/>
              <a:t>Adaptace – proces vytváření vlastností zvyšujících zdatnost</a:t>
            </a:r>
          </a:p>
        </p:txBody>
      </p:sp>
    </p:spTree>
    <p:extLst>
      <p:ext uri="{BB962C8B-B14F-4D97-AF65-F5344CB8AC3E}">
        <p14:creationId xmlns:p14="http://schemas.microsoft.com/office/powerpoint/2010/main" val="317096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principy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Proměnlivost (variace) – proces na jehož základě dochází k diferenciaci </a:t>
            </a:r>
            <a:r>
              <a:rPr lang="cs-CZ" dirty="0" err="1"/>
              <a:t>interaktorů</a:t>
            </a:r>
            <a:endParaRPr lang="cs-CZ" dirty="0"/>
          </a:p>
          <a:p>
            <a:r>
              <a:rPr lang="cs-CZ" dirty="0"/>
              <a:t>Přirozený výběr (selekce) – proces kdy na základě zdatnosti </a:t>
            </a:r>
            <a:r>
              <a:rPr lang="cs-CZ" dirty="0" err="1"/>
              <a:t>interaktoru</a:t>
            </a:r>
            <a:r>
              <a:rPr lang="cs-CZ" dirty="0"/>
              <a:t> dochází k upřednostňování určitých vlastností (a příslušných instrukcí) v populaci před jinými</a:t>
            </a:r>
          </a:p>
          <a:p>
            <a:r>
              <a:rPr lang="cs-CZ" dirty="0"/>
              <a:t>Dědičnost (zadržení) – proces přenosu informací o adaptivních vlastnostech </a:t>
            </a:r>
            <a:r>
              <a:rPr lang="cs-CZ" dirty="0" err="1"/>
              <a:t>interaktorů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152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mechanismy evoluce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Dědičnost získaných vlastností - Lamarckismus</a:t>
            </a:r>
          </a:p>
          <a:p>
            <a:r>
              <a:rPr lang="cs-CZ" dirty="0"/>
              <a:t>Drift – působení náhody, fixace selekčně neutrálních </a:t>
            </a:r>
            <a:r>
              <a:rPr lang="cs-CZ" dirty="0" err="1"/>
              <a:t>replikátorů</a:t>
            </a:r>
            <a:endParaRPr lang="cs-CZ" dirty="0"/>
          </a:p>
          <a:p>
            <a:r>
              <a:rPr lang="cs-CZ" dirty="0"/>
              <a:t>Evoluční tah – schopnost </a:t>
            </a:r>
            <a:r>
              <a:rPr lang="cs-CZ" dirty="0" err="1"/>
              <a:t>replikátoru</a:t>
            </a:r>
            <a:r>
              <a:rPr lang="cs-CZ" dirty="0"/>
              <a:t> šířit se přednostně před ostatními</a:t>
            </a:r>
          </a:p>
          <a:p>
            <a:r>
              <a:rPr lang="cs-CZ" dirty="0" err="1"/>
              <a:t>Exaptace</a:t>
            </a:r>
            <a:r>
              <a:rPr lang="cs-CZ" dirty="0"/>
              <a:t> – druhotné přizpůsobení vlastnosti</a:t>
            </a:r>
          </a:p>
          <a:p>
            <a:r>
              <a:rPr lang="cs-CZ" dirty="0"/>
              <a:t>Důležitost jednotlivých mechanismů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133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Obecný darwinismus II. (Pelikán 2010)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Ovlivněn evoluční vývojovou biologií</a:t>
            </a:r>
          </a:p>
          <a:p>
            <a:r>
              <a:rPr lang="cs-CZ" dirty="0"/>
              <a:t>Pokus o vysvětlení změny na více úrovních</a:t>
            </a:r>
          </a:p>
          <a:p>
            <a:r>
              <a:rPr lang="cs-CZ" dirty="0"/>
              <a:t>Rozvoj – organizace entit na základě získaných instrukcí a vlivů z prostředí</a:t>
            </a:r>
          </a:p>
          <a:p>
            <a:r>
              <a:rPr lang="cs-CZ" dirty="0"/>
              <a:t>Evoluce – experimentální vyhledávání instrukcí (pokus – omyl)</a:t>
            </a:r>
          </a:p>
          <a:p>
            <a:r>
              <a:rPr lang="cs-CZ" dirty="0"/>
              <a:t>Ovlivnění konceptem sobeckého genu (Dawkins - 1976)</a:t>
            </a:r>
          </a:p>
          <a:p>
            <a:r>
              <a:rPr lang="cs-CZ" dirty="0"/>
              <a:t>Skepse ohledně důležitosti replikace</a:t>
            </a:r>
          </a:p>
        </p:txBody>
      </p:sp>
    </p:spTree>
    <p:extLst>
      <p:ext uri="{BB962C8B-B14F-4D97-AF65-F5344CB8AC3E}">
        <p14:creationId xmlns:p14="http://schemas.microsoft.com/office/powerpoint/2010/main" val="363066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Pelikánův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Jak agenti na nižší úrovni (b-agenti) vytvoří, rozvinou a udržují agenta na vyšší úrovni (C-agent) jehož jsou součástí (člověk-firma)</a:t>
            </a:r>
          </a:p>
          <a:p>
            <a:r>
              <a:rPr lang="cs-CZ" dirty="0"/>
              <a:t>Typy chování b-agentů</a:t>
            </a:r>
          </a:p>
          <a:p>
            <a:pPr lvl="1"/>
            <a:r>
              <a:rPr lang="cs-CZ" dirty="0"/>
              <a:t>Asociativní – hledání role v rámci C-agenta</a:t>
            </a:r>
          </a:p>
          <a:p>
            <a:pPr lvl="1"/>
            <a:r>
              <a:rPr lang="cs-CZ" dirty="0"/>
              <a:t>Operační – jednání v dané roli, které umožní C agentu fungovat</a:t>
            </a:r>
          </a:p>
          <a:p>
            <a:r>
              <a:rPr lang="cs-CZ" dirty="0"/>
              <a:t>Evoluce vytváří instrukce pro rozvoj C-agenta skrze řízení organizace jeho b-agentů.</a:t>
            </a:r>
          </a:p>
        </p:txBody>
      </p:sp>
    </p:spTree>
    <p:extLst>
      <p:ext uri="{BB962C8B-B14F-4D97-AF65-F5344CB8AC3E}">
        <p14:creationId xmlns:p14="http://schemas.microsoft.com/office/powerpoint/2010/main" val="185624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Dle funkce</a:t>
            </a:r>
          </a:p>
          <a:p>
            <a:pPr lvl="1"/>
            <a:r>
              <a:rPr lang="cs-CZ" dirty="0"/>
              <a:t>Sklon k jednání na základě informace z prostředí</a:t>
            </a:r>
          </a:p>
          <a:p>
            <a:pPr lvl="1"/>
            <a:r>
              <a:rPr lang="cs-CZ" dirty="0"/>
              <a:t>Omezení určitých typů jednání</a:t>
            </a:r>
          </a:p>
          <a:p>
            <a:r>
              <a:rPr lang="cs-CZ" dirty="0"/>
              <a:t>Dle původu</a:t>
            </a:r>
          </a:p>
          <a:p>
            <a:pPr lvl="1"/>
            <a:r>
              <a:rPr lang="cs-CZ" dirty="0"/>
              <a:t>Původní</a:t>
            </a:r>
          </a:p>
          <a:p>
            <a:pPr lvl="1"/>
            <a:r>
              <a:rPr lang="cs-CZ" dirty="0"/>
              <a:t>Získané z prostředí</a:t>
            </a:r>
          </a:p>
          <a:p>
            <a:pPr lvl="1"/>
            <a:r>
              <a:rPr lang="cs-CZ" dirty="0"/>
              <a:t>Získané na základě učení</a:t>
            </a:r>
          </a:p>
          <a:p>
            <a:r>
              <a:rPr lang="cs-CZ" dirty="0"/>
              <a:t>Vždy musí existovat nějaké základní instrukce – nové mohou být přidány pouze pokud to ty původní povolují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75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</TotalTime>
  <Words>613</Words>
  <Application>Microsoft Office PowerPoint</Application>
  <PresentationFormat>Předvádění na obrazovce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Gill Sans MT</vt:lpstr>
      <vt:lpstr>Verdana</vt:lpstr>
      <vt:lpstr>Wingdings 2</vt:lpstr>
      <vt:lpstr>Slunovrat</vt:lpstr>
      <vt:lpstr>Obecné zákonitosti evoluční teorie</vt:lpstr>
      <vt:lpstr>Obecný darwinismus</vt:lpstr>
      <vt:lpstr>Obecný darwinismus I. (Aldrich et. al. - 2008)</vt:lpstr>
      <vt:lpstr>Hlavní pojmy</vt:lpstr>
      <vt:lpstr>Tři principy</vt:lpstr>
      <vt:lpstr>Další mechanismy evoluce</vt:lpstr>
      <vt:lpstr>Obecný darwinismus II. (Pelikán 2010)</vt:lpstr>
      <vt:lpstr>Pelikánův model</vt:lpstr>
      <vt:lpstr>Instrukce</vt:lpstr>
      <vt:lpstr>B-agenti</vt:lpstr>
      <vt:lpstr>Výběr instrukcí evolucí</vt:lpstr>
      <vt:lpstr>Společenská evoluce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vladan hodulak</cp:lastModifiedBy>
  <cp:revision>38</cp:revision>
  <dcterms:created xsi:type="dcterms:W3CDTF">2015-03-16T12:49:27Z</dcterms:created>
  <dcterms:modified xsi:type="dcterms:W3CDTF">2017-02-27T15:51:35Z</dcterms:modified>
</cp:coreProperties>
</file>