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8" r:id="rId2"/>
    <p:sldId id="259" r:id="rId3"/>
    <p:sldId id="265" r:id="rId4"/>
    <p:sldId id="262" r:id="rId5"/>
    <p:sldId id="260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4EB126-1262-421F-A356-4DB8F869DDDB}" type="datetimeFigureOut">
              <a:rPr lang="cs-CZ" smtClean="0"/>
              <a:t>20.2.2017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F9C9219-EBC3-4102-8360-7604FFEEC336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149080"/>
            <a:ext cx="8077200" cy="1008112"/>
          </a:xfrm>
        </p:spPr>
        <p:txBody>
          <a:bodyPr/>
          <a:lstStyle/>
          <a:p>
            <a:r>
              <a:rPr lang="cs-CZ" b="1" dirty="0"/>
              <a:t>Úvod k evolučnímu přístupu</a:t>
            </a:r>
            <a:endParaRPr lang="en-US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085184"/>
            <a:ext cx="8077200" cy="691504"/>
          </a:xfrm>
        </p:spPr>
        <p:txBody>
          <a:bodyPr/>
          <a:lstStyle/>
          <a:p>
            <a:r>
              <a:rPr lang="cs-CZ" dirty="0"/>
              <a:t>Vladan </a:t>
            </a:r>
            <a:r>
              <a:rPr lang="cs-CZ" dirty="0" err="1"/>
              <a:t>Hodulák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90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Dominantní paradigmata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Společenské vědy mají dlouhodobě problém s uchopením prvku změny ve společenském vývoji</a:t>
            </a:r>
          </a:p>
          <a:p>
            <a:r>
              <a:rPr lang="cs-CZ" dirty="0"/>
              <a:t>Dominantní teorie byly do značné míry inspirovány </a:t>
            </a:r>
            <a:r>
              <a:rPr lang="cs-CZ" dirty="0" err="1"/>
              <a:t>Newtonskou</a:t>
            </a:r>
            <a:r>
              <a:rPr lang="cs-CZ" dirty="0"/>
              <a:t> fyzikou – téma rovnováhy</a:t>
            </a:r>
          </a:p>
          <a:p>
            <a:pPr lvl="1"/>
            <a:r>
              <a:rPr lang="cs-CZ" dirty="0"/>
              <a:t>Neoklasická ekonomie</a:t>
            </a:r>
          </a:p>
          <a:p>
            <a:pPr lvl="1"/>
            <a:r>
              <a:rPr lang="cs-CZ" dirty="0"/>
              <a:t>Neorealismus</a:t>
            </a:r>
          </a:p>
          <a:p>
            <a:r>
              <a:rPr lang="cs-CZ" dirty="0"/>
              <a:t>Statické teorie rovnováhy neschopné vysvětlit příčinu změny (rovnováhy narušeny z vnějšku)</a:t>
            </a:r>
          </a:p>
          <a:p>
            <a:r>
              <a:rPr lang="cs-CZ" dirty="0"/>
              <a:t>Empirické výsledky velmi diskutabilní, predikční úspěšnost extrémně nízká</a:t>
            </a:r>
          </a:p>
        </p:txBody>
      </p:sp>
    </p:spTree>
    <p:extLst>
      <p:ext uri="{BB962C8B-B14F-4D97-AF65-F5344CB8AC3E}">
        <p14:creationId xmlns:p14="http://schemas.microsoft.com/office/powerpoint/2010/main" val="244115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evoluční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Dynamická teorie</a:t>
            </a:r>
          </a:p>
          <a:p>
            <a:pPr lvl="1"/>
            <a:r>
              <a:rPr lang="cs-CZ" dirty="0"/>
              <a:t>h</a:t>
            </a:r>
            <a:r>
              <a:rPr lang="cs-CZ" dirty="0" smtClean="0"/>
              <a:t>ledání zákonitostí</a:t>
            </a:r>
            <a:r>
              <a:rPr lang="cs-CZ" dirty="0" smtClean="0"/>
              <a:t> </a:t>
            </a:r>
            <a:r>
              <a:rPr lang="cs-CZ" dirty="0"/>
              <a:t>vývoje v čase</a:t>
            </a:r>
          </a:p>
          <a:p>
            <a:pPr lvl="1"/>
            <a:r>
              <a:rPr lang="cs-CZ" dirty="0"/>
              <a:t>změna je chápána jako standard (nikoli výjimka),  a je ji potřeba vysvětlit</a:t>
            </a:r>
          </a:p>
          <a:p>
            <a:r>
              <a:rPr lang="cs-CZ" dirty="0"/>
              <a:t>Odpovídá na otázky:</a:t>
            </a:r>
          </a:p>
          <a:p>
            <a:pPr lvl="1"/>
            <a:r>
              <a:rPr lang="cs-CZ" dirty="0"/>
              <a:t>Odkud se to (živočišný druh, technologie, instituce) vzalo?</a:t>
            </a:r>
          </a:p>
          <a:p>
            <a:pPr lvl="1"/>
            <a:r>
              <a:rPr lang="cs-CZ" dirty="0"/>
              <a:t>Na základě čeho přetrvalo právě toto a ne něco jiného? </a:t>
            </a:r>
          </a:p>
        </p:txBody>
      </p:sp>
    </p:spTree>
    <p:extLst>
      <p:ext uri="{BB962C8B-B14F-4D97-AF65-F5344CB8AC3E}">
        <p14:creationId xmlns:p14="http://schemas.microsoft.com/office/powerpoint/2010/main" val="348278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myšlení o vývoji a změně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Starověk (Indové, </a:t>
            </a:r>
            <a:r>
              <a:rPr lang="cs-CZ" dirty="0" err="1"/>
              <a:t>Herakleitos</a:t>
            </a:r>
            <a:r>
              <a:rPr lang="cs-CZ" dirty="0"/>
              <a:t>, Aristoteles)</a:t>
            </a:r>
          </a:p>
          <a:p>
            <a:r>
              <a:rPr lang="cs-CZ" dirty="0"/>
              <a:t>Středověk – jeden cyklus (Augustin)</a:t>
            </a:r>
          </a:p>
          <a:p>
            <a:r>
              <a:rPr lang="cs-CZ" dirty="0"/>
              <a:t>Osvícenství – idea rozvoje a pokroku </a:t>
            </a:r>
          </a:p>
          <a:p>
            <a:pPr lvl="1"/>
            <a:r>
              <a:rPr lang="cs-CZ" dirty="0"/>
              <a:t>směřovaný</a:t>
            </a:r>
          </a:p>
          <a:p>
            <a:pPr lvl="1"/>
            <a:r>
              <a:rPr lang="cs-CZ" dirty="0"/>
              <a:t>kumulativní</a:t>
            </a:r>
          </a:p>
          <a:p>
            <a:pPr lvl="1"/>
            <a:r>
              <a:rPr lang="cs-CZ" dirty="0"/>
              <a:t>nezvratný</a:t>
            </a:r>
          </a:p>
          <a:p>
            <a:pPr lvl="1"/>
            <a:r>
              <a:rPr lang="cs-CZ" dirty="0"/>
              <a:t>cílený</a:t>
            </a:r>
          </a:p>
          <a:p>
            <a:r>
              <a:rPr lang="cs-CZ" dirty="0" err="1"/>
              <a:t>Hegel</a:t>
            </a:r>
            <a:r>
              <a:rPr lang="cs-CZ" dirty="0"/>
              <a:t> – vývoj světového ducha (dialektika - teze, antiteze, syntéza)</a:t>
            </a:r>
          </a:p>
          <a:p>
            <a:r>
              <a:rPr lang="cs-CZ" dirty="0"/>
              <a:t>Ve společenský vědách je rozšířený koncept vývojových stádií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614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Pokusy o charakterizaci rozvoje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7754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Charles </a:t>
            </a:r>
            <a:r>
              <a:rPr lang="cs-CZ" dirty="0" err="1"/>
              <a:t>Monetsquieu</a:t>
            </a:r>
            <a:r>
              <a:rPr lang="cs-CZ" dirty="0"/>
              <a:t> (1689-1755) – od monarchie k republice</a:t>
            </a:r>
          </a:p>
          <a:p>
            <a:r>
              <a:rPr lang="cs-CZ" dirty="0"/>
              <a:t>Auguste </a:t>
            </a:r>
            <a:r>
              <a:rPr lang="cs-CZ" dirty="0" err="1"/>
              <a:t>Comte</a:t>
            </a:r>
            <a:r>
              <a:rPr lang="cs-CZ" dirty="0"/>
              <a:t> (1798-1857) – teologické, metafyzické, pozitivní stádium rozvoje</a:t>
            </a:r>
          </a:p>
          <a:p>
            <a:r>
              <a:rPr lang="cs-CZ" dirty="0"/>
              <a:t>Friedrich List (1798 -1848) – divošství, pastýřství, agrární, agrárně –průmyslové,  agrárně průmyslové a obchodní</a:t>
            </a:r>
          </a:p>
          <a:p>
            <a:r>
              <a:rPr lang="cs-CZ" dirty="0"/>
              <a:t>Karl Marx (1818-1883) – historický materialismus</a:t>
            </a:r>
          </a:p>
          <a:p>
            <a:r>
              <a:rPr lang="cs-CZ" dirty="0"/>
              <a:t>Henry Maine (1822-1888) – od statusu ke smlouvě</a:t>
            </a:r>
          </a:p>
          <a:p>
            <a:r>
              <a:rPr lang="cs-CZ" dirty="0"/>
              <a:t>Teleologie</a:t>
            </a:r>
          </a:p>
          <a:p>
            <a:pPr lvl="1"/>
            <a:r>
              <a:rPr lang="cs-CZ" dirty="0"/>
              <a:t>účelnost jako řídící princip světa</a:t>
            </a:r>
          </a:p>
          <a:p>
            <a:pPr lvl="1"/>
            <a:r>
              <a:rPr lang="cs-CZ" dirty="0"/>
              <a:t>směřování k určitému cíli</a:t>
            </a:r>
          </a:p>
        </p:txBody>
      </p:sp>
    </p:spTree>
    <p:extLst>
      <p:ext uri="{BB962C8B-B14F-4D97-AF65-F5344CB8AC3E}">
        <p14:creationId xmlns:p14="http://schemas.microsoft.com/office/powerpoint/2010/main" val="43835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evoluční teorie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Jean-</a:t>
            </a:r>
            <a:r>
              <a:rPr lang="cs-CZ" dirty="0" err="1"/>
              <a:t>Babtiste</a:t>
            </a:r>
            <a:r>
              <a:rPr lang="cs-CZ" dirty="0"/>
              <a:t> </a:t>
            </a:r>
            <a:r>
              <a:rPr lang="cs-CZ" dirty="0" err="1"/>
              <a:t>Lamarck</a:t>
            </a:r>
            <a:r>
              <a:rPr lang="cs-CZ" dirty="0"/>
              <a:t> (1744-1829)</a:t>
            </a:r>
          </a:p>
          <a:p>
            <a:pPr lvl="1"/>
            <a:r>
              <a:rPr lang="cs-CZ" dirty="0"/>
              <a:t>dědění získaných vlastností</a:t>
            </a:r>
          </a:p>
          <a:p>
            <a:r>
              <a:rPr lang="cs-CZ" dirty="0"/>
              <a:t>Thomas </a:t>
            </a:r>
            <a:r>
              <a:rPr lang="cs-CZ" dirty="0" err="1"/>
              <a:t>Maltus</a:t>
            </a:r>
            <a:r>
              <a:rPr lang="cs-CZ" dirty="0"/>
              <a:t> (1766-1834)</a:t>
            </a:r>
          </a:p>
          <a:p>
            <a:pPr lvl="1"/>
            <a:r>
              <a:rPr lang="cs-CZ" dirty="0"/>
              <a:t>boj o zdroje ve společnosti</a:t>
            </a:r>
          </a:p>
          <a:p>
            <a:r>
              <a:rPr lang="cs-CZ" dirty="0"/>
              <a:t>Charles Darwin (1809-1882)</a:t>
            </a:r>
          </a:p>
          <a:p>
            <a:pPr lvl="1"/>
            <a:r>
              <a:rPr lang="cs-CZ" dirty="0"/>
              <a:t>dědičnost, proměnlivost a přirozený výběr</a:t>
            </a:r>
          </a:p>
          <a:p>
            <a:r>
              <a:rPr lang="cs-CZ" dirty="0"/>
              <a:t>Herbert </a:t>
            </a:r>
            <a:r>
              <a:rPr lang="cs-CZ" dirty="0" err="1"/>
              <a:t>Spencer</a:t>
            </a:r>
            <a:r>
              <a:rPr lang="cs-CZ" dirty="0"/>
              <a:t> (1820-1903)</a:t>
            </a:r>
          </a:p>
          <a:p>
            <a:pPr lvl="1"/>
            <a:r>
              <a:rPr lang="cs-CZ" dirty="0"/>
              <a:t>společenská evoluce, přežití nejsilnějších</a:t>
            </a:r>
          </a:p>
          <a:p>
            <a:r>
              <a:rPr lang="cs-CZ" dirty="0"/>
              <a:t>Sociální darwinismus</a:t>
            </a:r>
          </a:p>
          <a:p>
            <a:r>
              <a:rPr lang="cs-CZ" dirty="0"/>
              <a:t>Evoluční myšlení a geopolitika</a:t>
            </a:r>
          </a:p>
          <a:p>
            <a:r>
              <a:rPr lang="cs-CZ" dirty="0"/>
              <a:t>Petr </a:t>
            </a:r>
            <a:r>
              <a:rPr lang="cs-CZ" dirty="0" err="1"/>
              <a:t>Kropotkin</a:t>
            </a:r>
            <a:r>
              <a:rPr lang="cs-CZ" dirty="0"/>
              <a:t> (1842-1921)</a:t>
            </a:r>
          </a:p>
          <a:p>
            <a:pPr lvl="1"/>
            <a:r>
              <a:rPr lang="cs-CZ" dirty="0"/>
              <a:t>spolupráce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69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a změna ve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Problémy evolučního paradigmatu</a:t>
            </a:r>
          </a:p>
          <a:p>
            <a:pPr lvl="1"/>
            <a:r>
              <a:rPr lang="cs-CZ" dirty="0"/>
              <a:t>chybná interpretace Darwina</a:t>
            </a:r>
          </a:p>
          <a:p>
            <a:pPr lvl="1"/>
            <a:r>
              <a:rPr lang="cs-CZ" dirty="0"/>
              <a:t>nedostatky Darwinova přístupu (mechanismus dědičnosti)</a:t>
            </a:r>
          </a:p>
          <a:p>
            <a:r>
              <a:rPr lang="cs-CZ" dirty="0"/>
              <a:t>Funkcionalismus a t</a:t>
            </a:r>
            <a:r>
              <a:rPr lang="en-US" dirty="0" err="1"/>
              <a:t>eorie</a:t>
            </a:r>
            <a:r>
              <a:rPr lang="en-US" dirty="0"/>
              <a:t> </a:t>
            </a:r>
            <a:r>
              <a:rPr lang="en-US" dirty="0" err="1"/>
              <a:t>moderni</a:t>
            </a:r>
            <a:r>
              <a:rPr lang="cs-CZ" dirty="0" err="1"/>
              <a:t>zace</a:t>
            </a:r>
            <a:endParaRPr lang="cs-CZ" dirty="0"/>
          </a:p>
          <a:p>
            <a:r>
              <a:rPr lang="cs-CZ" dirty="0" err="1"/>
              <a:t>Walt</a:t>
            </a:r>
            <a:r>
              <a:rPr lang="cs-CZ" dirty="0"/>
              <a:t> </a:t>
            </a:r>
            <a:r>
              <a:rPr lang="cs-CZ" dirty="0" err="1"/>
              <a:t>Rostow</a:t>
            </a:r>
            <a:r>
              <a:rPr lang="cs-CZ" dirty="0"/>
              <a:t> (1916-2003) a jeho stádia hospodářského vývoje</a:t>
            </a:r>
          </a:p>
          <a:p>
            <a:r>
              <a:rPr lang="cs-CZ" dirty="0"/>
              <a:t>Francis </a:t>
            </a:r>
            <a:r>
              <a:rPr lang="cs-CZ" dirty="0" err="1"/>
              <a:t>Fukuyama</a:t>
            </a:r>
            <a:r>
              <a:rPr lang="cs-CZ" dirty="0"/>
              <a:t> (1952- ) a jeho konec dějin</a:t>
            </a:r>
          </a:p>
          <a:p>
            <a:r>
              <a:rPr lang="cs-CZ" dirty="0"/>
              <a:t>Renesance evolučního myšlení od 60. let</a:t>
            </a:r>
          </a:p>
          <a:p>
            <a:pPr lvl="1"/>
            <a:r>
              <a:rPr lang="cs-CZ" dirty="0"/>
              <a:t>Neodarwinismus</a:t>
            </a:r>
          </a:p>
          <a:p>
            <a:pPr lvl="1"/>
            <a:r>
              <a:rPr lang="cs-CZ" dirty="0"/>
              <a:t>Sociobiologie</a:t>
            </a:r>
          </a:p>
          <a:p>
            <a:pPr lvl="1"/>
            <a:r>
              <a:rPr lang="cs-CZ" dirty="0"/>
              <a:t>Evoluční psychologie</a:t>
            </a:r>
          </a:p>
          <a:p>
            <a:r>
              <a:rPr lang="cs-CZ" dirty="0"/>
              <a:t>Reakce společenských věd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365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Evoluční minimum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Evoluce × rozvoj</a:t>
            </a:r>
          </a:p>
          <a:p>
            <a:r>
              <a:rPr lang="cs-CZ" dirty="0"/>
              <a:t>Výchozí předpoklady darwinovské teorie:</a:t>
            </a:r>
          </a:p>
          <a:p>
            <a:pPr lvl="1"/>
            <a:r>
              <a:rPr lang="cs-CZ" dirty="0"/>
              <a:t>Jednota materiálního světa</a:t>
            </a:r>
          </a:p>
          <a:p>
            <a:pPr lvl="1"/>
            <a:r>
              <a:rPr lang="cs-CZ" dirty="0"/>
              <a:t>Všechno je něčím určeno (není nezapříčiněná příčina)</a:t>
            </a:r>
          </a:p>
          <a:p>
            <a:pPr lvl="1"/>
            <a:r>
              <a:rPr lang="cs-CZ" dirty="0"/>
              <a:t>Doktrína kontinuity</a:t>
            </a:r>
          </a:p>
          <a:p>
            <a:pPr lvl="1"/>
            <a:r>
              <a:rPr lang="cs-CZ" dirty="0"/>
              <a:t>Kumulativní kauzální vysvětlení</a:t>
            </a:r>
          </a:p>
          <a:p>
            <a:r>
              <a:rPr lang="cs-CZ" dirty="0"/>
              <a:t>Populace entit, která interaguje se svým prostředím a na základě této interakce se mění</a:t>
            </a:r>
          </a:p>
          <a:p>
            <a:r>
              <a:rPr lang="cs-CZ" dirty="0"/>
              <a:t>Hlavní principy</a:t>
            </a:r>
          </a:p>
          <a:p>
            <a:pPr lvl="1"/>
            <a:r>
              <a:rPr lang="cs-CZ" dirty="0"/>
              <a:t>Dědičnost (zadržení)</a:t>
            </a:r>
          </a:p>
          <a:p>
            <a:pPr lvl="1"/>
            <a:r>
              <a:rPr lang="cs-CZ" dirty="0"/>
              <a:t>Proměnlivost</a:t>
            </a:r>
          </a:p>
          <a:p>
            <a:pPr lvl="1"/>
            <a:r>
              <a:rPr lang="cs-CZ" dirty="0"/>
              <a:t>Přirozený výběr</a:t>
            </a:r>
          </a:p>
          <a:p>
            <a:r>
              <a:rPr lang="cs-CZ" dirty="0"/>
              <a:t>Evoluce nemá cíl!</a:t>
            </a:r>
          </a:p>
        </p:txBody>
      </p:sp>
    </p:spTree>
    <p:extLst>
      <p:ext uri="{BB962C8B-B14F-4D97-AF65-F5344CB8AC3E}">
        <p14:creationId xmlns:p14="http://schemas.microsoft.com/office/powerpoint/2010/main" val="18424526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161</TotalTime>
  <Words>407</Words>
  <Application>Microsoft Office PowerPoint</Application>
  <PresentationFormat>Předvádění na obrazovce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Úvod k evolučnímu přístupu</vt:lpstr>
      <vt:lpstr>Dominantní paradigmata</vt:lpstr>
      <vt:lpstr>Proč evoluční přístup</vt:lpstr>
      <vt:lpstr>Přehled myšlení o vývoji a změně</vt:lpstr>
      <vt:lpstr>Pokusy o charakterizaci rozvoje</vt:lpstr>
      <vt:lpstr>Historie evoluční teorie</vt:lpstr>
      <vt:lpstr>Vývoj a změna ve 20. století</vt:lpstr>
      <vt:lpstr>Evoluční minimum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k evolučnímu přístupu</dc:title>
  <dc:creator>Tunoch</dc:creator>
  <cp:lastModifiedBy>Vladan Hodulák</cp:lastModifiedBy>
  <cp:revision>32</cp:revision>
  <dcterms:created xsi:type="dcterms:W3CDTF">2015-03-09T07:54:52Z</dcterms:created>
  <dcterms:modified xsi:type="dcterms:W3CDTF">2017-02-20T15:56:00Z</dcterms:modified>
</cp:coreProperties>
</file>