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70" r:id="rId3"/>
    <p:sldId id="267" r:id="rId4"/>
    <p:sldId id="268" r:id="rId5"/>
    <p:sldId id="269" r:id="rId6"/>
    <p:sldId id="271" r:id="rId7"/>
    <p:sldId id="272" r:id="rId8"/>
    <p:sldId id="273" r:id="rId9"/>
    <p:sldId id="274" r:id="rId10"/>
  </p:sldIdLst>
  <p:sldSz cx="9144000" cy="6858000" type="screen4x3"/>
  <p:notesSz cx="6623050" cy="981075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11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Úvodní snímek">
    <p:spTree>
      <p:nvGrpSpPr>
        <p:cNvPr id="1" name=""/>
        <p:cNvGrpSpPr/>
        <p:nvPr/>
      </p:nvGrpSpPr>
      <p:grpSpPr>
        <a:xfrm>
          <a:off x="0" y="0"/>
          <a:ext cx="0" cy="0"/>
          <a:chOff x="0" y="0"/>
          <a:chExt cx="0" cy="0"/>
        </a:xfrm>
      </p:grpSpPr>
      <p:grpSp>
        <p:nvGrpSpPr>
          <p:cNvPr id="11266" name="Group 2"/>
          <p:cNvGrpSpPr>
            <a:grpSpLocks/>
          </p:cNvGrpSpPr>
          <p:nvPr/>
        </p:nvGrpSpPr>
        <p:grpSpPr bwMode="auto">
          <a:xfrm>
            <a:off x="3175" y="4267200"/>
            <a:ext cx="9140825" cy="2590800"/>
            <a:chOff x="2" y="2688"/>
            <a:chExt cx="5758" cy="1632"/>
          </a:xfrm>
        </p:grpSpPr>
        <p:sp>
          <p:nvSpPr>
            <p:cNvPr id="11267" name="Freeform 3"/>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Lst>
              <a:ahLst/>
              <a:cxnLst>
                <a:cxn ang="0">
                  <a:pos x="T0" y="T1"/>
                </a:cxn>
                <a:cxn ang="0">
                  <a:pos x="T2" y="T3"/>
                </a:cxn>
                <a:cxn ang="0">
                  <a:pos x="T4" y="T5"/>
                </a:cxn>
                <a:cxn ang="0">
                  <a:pos x="T6" y="T7"/>
                </a:cxn>
                <a:cxn ang="0">
                  <a:pos x="T8" y="T9"/>
                </a:cxn>
                <a:cxn ang="0">
                  <a:pos x="T10" y="T11"/>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1268" name="Group 4"/>
            <p:cNvGrpSpPr>
              <a:grpSpLocks/>
            </p:cNvGrpSpPr>
            <p:nvPr userDrawn="1"/>
          </p:nvGrpSpPr>
          <p:grpSpPr bwMode="auto">
            <a:xfrm>
              <a:off x="3528" y="3715"/>
              <a:ext cx="792" cy="521"/>
              <a:chOff x="3527" y="3715"/>
              <a:chExt cx="792" cy="521"/>
            </a:xfrm>
          </p:grpSpPr>
          <p:sp>
            <p:nvSpPr>
              <p:cNvPr id="11269"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0"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1"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2"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3"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74"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5"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6"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7"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8"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79"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nvGrpSpPr>
            <p:cNvPr id="11280" name="Group 16"/>
            <p:cNvGrpSpPr>
              <a:grpSpLocks/>
            </p:cNvGrpSpPr>
            <p:nvPr userDrawn="1"/>
          </p:nvGrpSpPr>
          <p:grpSpPr bwMode="auto">
            <a:xfrm>
              <a:off x="1776" y="3631"/>
              <a:ext cx="1626" cy="683"/>
              <a:chOff x="1776" y="3631"/>
              <a:chExt cx="1626" cy="683"/>
            </a:xfrm>
          </p:grpSpPr>
          <p:sp>
            <p:nvSpPr>
              <p:cNvPr id="11281"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2"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3"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4"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5"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6"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7"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8"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289"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0"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1"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2"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3"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4"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5"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6"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7"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298"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grpSp>
          <p:nvGrpSpPr>
            <p:cNvPr id="11299" name="Group 35"/>
            <p:cNvGrpSpPr>
              <a:grpSpLocks/>
            </p:cNvGrpSpPr>
            <p:nvPr userDrawn="1"/>
          </p:nvGrpSpPr>
          <p:grpSpPr bwMode="auto">
            <a:xfrm>
              <a:off x="4128" y="3360"/>
              <a:ext cx="1351" cy="821"/>
              <a:chOff x="4128" y="3360"/>
              <a:chExt cx="1351" cy="821"/>
            </a:xfrm>
          </p:grpSpPr>
          <p:sp>
            <p:nvSpPr>
              <p:cNvPr id="11300"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1"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2"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3"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4"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5"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6"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7"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8"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09"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10"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11"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2"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3"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4"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5"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16"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nvGrpSpPr>
            <p:cNvPr id="11317" name="Group 53"/>
            <p:cNvGrpSpPr>
              <a:grpSpLocks/>
            </p:cNvGrpSpPr>
            <p:nvPr userDrawn="1"/>
          </p:nvGrpSpPr>
          <p:grpSpPr bwMode="auto">
            <a:xfrm>
              <a:off x="5280" y="3024"/>
              <a:ext cx="425" cy="258"/>
              <a:chOff x="5280" y="3024"/>
              <a:chExt cx="425" cy="258"/>
            </a:xfrm>
          </p:grpSpPr>
          <p:sp>
            <p:nvSpPr>
              <p:cNvPr id="11318" name="Freeform 54"/>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19"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0"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1"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2"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3" name="Freeform 59"/>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1324"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1325" name="Group 61"/>
              <p:cNvGrpSpPr>
                <a:grpSpLocks/>
              </p:cNvGrpSpPr>
              <p:nvPr/>
            </p:nvGrpSpPr>
            <p:grpSpPr bwMode="auto">
              <a:xfrm>
                <a:off x="5381" y="3085"/>
                <a:ext cx="227" cy="132"/>
                <a:chOff x="5381" y="3085"/>
                <a:chExt cx="227" cy="132"/>
              </a:xfrm>
            </p:grpSpPr>
            <p:sp>
              <p:nvSpPr>
                <p:cNvPr id="11326"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27"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28"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1329"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grpSp>
      <p:sp>
        <p:nvSpPr>
          <p:cNvPr id="11330"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Klepnutím lze upravit styl předlohy nadpisů.</a:t>
            </a:r>
          </a:p>
        </p:txBody>
      </p:sp>
      <p:sp>
        <p:nvSpPr>
          <p:cNvPr id="1133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noProof="0" smtClean="0"/>
              <a:t>Klepnutím lze upravit styl předlohy podnadpisů.</a:t>
            </a:r>
          </a:p>
        </p:txBody>
      </p:sp>
      <p:sp>
        <p:nvSpPr>
          <p:cNvPr id="11332" name="Rectangle 68"/>
          <p:cNvSpPr>
            <a:spLocks noGrp="1" noChangeArrowheads="1"/>
          </p:cNvSpPr>
          <p:nvPr>
            <p:ph type="dt" sz="quarter" idx="2"/>
          </p:nvPr>
        </p:nvSpPr>
        <p:spPr>
          <a:xfrm>
            <a:off x="457200" y="6248400"/>
            <a:ext cx="2133600" cy="457200"/>
          </a:xfrm>
        </p:spPr>
        <p:txBody>
          <a:bodyPr/>
          <a:lstStyle>
            <a:lvl1pPr>
              <a:defRPr/>
            </a:lvl1pPr>
          </a:lstStyle>
          <a:p>
            <a:endParaRPr lang="en-US"/>
          </a:p>
        </p:txBody>
      </p:sp>
      <p:sp>
        <p:nvSpPr>
          <p:cNvPr id="11333" name="Rectangle 69"/>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11334" name="Rectangle 70"/>
          <p:cNvSpPr>
            <a:spLocks noGrp="1" noChangeArrowheads="1"/>
          </p:cNvSpPr>
          <p:nvPr>
            <p:ph type="sldNum" sz="quarter" idx="4"/>
          </p:nvPr>
        </p:nvSpPr>
        <p:spPr>
          <a:xfrm>
            <a:off x="6553200" y="6248400"/>
            <a:ext cx="2133600" cy="457200"/>
          </a:xfrm>
        </p:spPr>
        <p:txBody>
          <a:bodyPr/>
          <a:lstStyle>
            <a:lvl1pPr>
              <a:defRPr/>
            </a:lvl1pPr>
          </a:lstStyle>
          <a:p>
            <a:fld id="{11A90181-366B-4B3D-A41B-A88BFFB4D006}" type="slidenum">
              <a:rPr lang="en-US"/>
              <a:pPr/>
              <a:t>‹#›</a:t>
            </a:fld>
            <a:endParaRPr lang="en-US"/>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330"/>
                                        </p:tgtEl>
                                        <p:attrNameLst>
                                          <p:attrName>style.visibility</p:attrName>
                                        </p:attrNameLst>
                                      </p:cBhvr>
                                      <p:to>
                                        <p:strVal val="visible"/>
                                      </p:to>
                                    </p:set>
                                    <p:animEffect transition="in" filter="fade">
                                      <p:cBhvr>
                                        <p:cTn id="7" dur="2000"/>
                                        <p:tgtEl>
                                          <p:spTgt spid="113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331"/>
                                        </p:tgtEl>
                                        <p:attrNameLst>
                                          <p:attrName>style.visibility</p:attrName>
                                        </p:attrNameLst>
                                      </p:cBhvr>
                                      <p:to>
                                        <p:strVal val="visible"/>
                                      </p:to>
                                    </p:set>
                                    <p:animEffect transition="in" filter="fade">
                                      <p:cBhvr>
                                        <p:cTn id="10" dur="2000"/>
                                        <p:tgtEl>
                                          <p:spTgt spid="11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30" grpId="0"/>
      <p:bldP spid="11331" grpId="0">
        <p:tmplLst>
          <p:tmpl>
            <p:tnLst>
              <p:par>
                <p:cTn presetID="10" presetClass="entr" presetSubtype="0" fill="hold" nodeType="withEffect">
                  <p:stCondLst>
                    <p:cond delay="0"/>
                  </p:stCondLst>
                  <p:childTnLst>
                    <p:set>
                      <p:cBhvr>
                        <p:cTn dur="1" fill="hold">
                          <p:stCondLst>
                            <p:cond delay="0"/>
                          </p:stCondLst>
                        </p:cTn>
                        <p:tgtEl>
                          <p:spTgt spid="11331"/>
                        </p:tgtEl>
                        <p:attrNameLst>
                          <p:attrName>style.visibility</p:attrName>
                        </p:attrNameLst>
                      </p:cBhvr>
                      <p:to>
                        <p:strVal val="visible"/>
                      </p:to>
                    </p:set>
                    <p:animEffect transition="in" filter="fade">
                      <p:cBhvr>
                        <p:cTn dur="2000"/>
                        <p:tgtEl>
                          <p:spTgt spid="11331"/>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en-US"/>
          </a:p>
        </p:txBody>
      </p:sp>
      <p:sp>
        <p:nvSpPr>
          <p:cNvPr id="5" name="Zástupný symbol pro zápatí 4"/>
          <p:cNvSpPr>
            <a:spLocks noGrp="1"/>
          </p:cNvSpPr>
          <p:nvPr>
            <p:ph type="ftr" sz="quarter" idx="11"/>
          </p:nvPr>
        </p:nvSpPr>
        <p:spPr/>
        <p:txBody>
          <a:bodyPr/>
          <a:lstStyle>
            <a:lvl1pPr>
              <a:defRPr/>
            </a:lvl1pPr>
          </a:lstStyle>
          <a:p>
            <a:endParaRPr lang="en-US"/>
          </a:p>
        </p:txBody>
      </p:sp>
      <p:sp>
        <p:nvSpPr>
          <p:cNvPr id="6" name="Zástupný symbol pro číslo snímku 5"/>
          <p:cNvSpPr>
            <a:spLocks noGrp="1"/>
          </p:cNvSpPr>
          <p:nvPr>
            <p:ph type="sldNum" sz="quarter" idx="12"/>
          </p:nvPr>
        </p:nvSpPr>
        <p:spPr/>
        <p:txBody>
          <a:bodyPr/>
          <a:lstStyle>
            <a:lvl1pPr>
              <a:defRPr/>
            </a:lvl1pPr>
          </a:lstStyle>
          <a:p>
            <a:fld id="{7670C98A-D510-4D9D-BD1E-E1459AD4895F}" type="slidenum">
              <a:rPr lang="en-US"/>
              <a:pPr/>
              <a:t>‹#›</a:t>
            </a:fld>
            <a:endParaRPr lang="en-US"/>
          </a:p>
        </p:txBody>
      </p:sp>
    </p:spTree>
    <p:extLst>
      <p:ext uri="{BB962C8B-B14F-4D97-AF65-F5344CB8AC3E}">
        <p14:creationId xmlns:p14="http://schemas.microsoft.com/office/powerpoint/2010/main" val="3577541877"/>
      </p:ext>
    </p:extLst>
  </p:cSld>
  <p:clrMapOvr>
    <a:masterClrMapping/>
  </p:clrMapOvr>
  <p:transition spd="med">
    <p:check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48350"/>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7813"/>
            <a:ext cx="6019800" cy="584835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en-US"/>
          </a:p>
        </p:txBody>
      </p:sp>
      <p:sp>
        <p:nvSpPr>
          <p:cNvPr id="5" name="Zástupný symbol pro zápatí 4"/>
          <p:cNvSpPr>
            <a:spLocks noGrp="1"/>
          </p:cNvSpPr>
          <p:nvPr>
            <p:ph type="ftr" sz="quarter" idx="11"/>
          </p:nvPr>
        </p:nvSpPr>
        <p:spPr/>
        <p:txBody>
          <a:bodyPr/>
          <a:lstStyle>
            <a:lvl1pPr>
              <a:defRPr/>
            </a:lvl1pPr>
          </a:lstStyle>
          <a:p>
            <a:endParaRPr lang="en-US"/>
          </a:p>
        </p:txBody>
      </p:sp>
      <p:sp>
        <p:nvSpPr>
          <p:cNvPr id="6" name="Zástupný symbol pro číslo snímku 5"/>
          <p:cNvSpPr>
            <a:spLocks noGrp="1"/>
          </p:cNvSpPr>
          <p:nvPr>
            <p:ph type="sldNum" sz="quarter" idx="12"/>
          </p:nvPr>
        </p:nvSpPr>
        <p:spPr/>
        <p:txBody>
          <a:bodyPr/>
          <a:lstStyle>
            <a:lvl1pPr>
              <a:defRPr/>
            </a:lvl1pPr>
          </a:lstStyle>
          <a:p>
            <a:fld id="{ADC3BCBC-C10B-4D4C-8AC4-55B6412695D2}" type="slidenum">
              <a:rPr lang="en-US"/>
              <a:pPr/>
              <a:t>‹#›</a:t>
            </a:fld>
            <a:endParaRPr lang="en-US"/>
          </a:p>
        </p:txBody>
      </p:sp>
    </p:spTree>
    <p:extLst>
      <p:ext uri="{BB962C8B-B14F-4D97-AF65-F5344CB8AC3E}">
        <p14:creationId xmlns:p14="http://schemas.microsoft.com/office/powerpoint/2010/main" val="1238098730"/>
      </p:ext>
    </p:extLst>
  </p:cSld>
  <p:clrMapOvr>
    <a:masterClrMapping/>
  </p:clrMapOvr>
  <p:transition spd="med">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en-US"/>
          </a:p>
        </p:txBody>
      </p:sp>
      <p:sp>
        <p:nvSpPr>
          <p:cNvPr id="5" name="Zástupný symbol pro zápatí 4"/>
          <p:cNvSpPr>
            <a:spLocks noGrp="1"/>
          </p:cNvSpPr>
          <p:nvPr>
            <p:ph type="ftr" sz="quarter" idx="11"/>
          </p:nvPr>
        </p:nvSpPr>
        <p:spPr/>
        <p:txBody>
          <a:bodyPr/>
          <a:lstStyle>
            <a:lvl1pPr>
              <a:defRPr/>
            </a:lvl1pPr>
          </a:lstStyle>
          <a:p>
            <a:endParaRPr lang="en-US"/>
          </a:p>
        </p:txBody>
      </p:sp>
      <p:sp>
        <p:nvSpPr>
          <p:cNvPr id="6" name="Zástupný symbol pro číslo snímku 5"/>
          <p:cNvSpPr>
            <a:spLocks noGrp="1"/>
          </p:cNvSpPr>
          <p:nvPr>
            <p:ph type="sldNum" sz="quarter" idx="12"/>
          </p:nvPr>
        </p:nvSpPr>
        <p:spPr/>
        <p:txBody>
          <a:bodyPr/>
          <a:lstStyle>
            <a:lvl1pPr>
              <a:defRPr/>
            </a:lvl1pPr>
          </a:lstStyle>
          <a:p>
            <a:fld id="{2DAF7F69-A837-4C45-BAF8-1D91BC6FD8AC}" type="slidenum">
              <a:rPr lang="en-US"/>
              <a:pPr/>
              <a:t>‹#›</a:t>
            </a:fld>
            <a:endParaRPr lang="en-US"/>
          </a:p>
        </p:txBody>
      </p:sp>
    </p:spTree>
    <p:extLst>
      <p:ext uri="{BB962C8B-B14F-4D97-AF65-F5344CB8AC3E}">
        <p14:creationId xmlns:p14="http://schemas.microsoft.com/office/powerpoint/2010/main" val="548651735"/>
      </p:ext>
    </p:extLst>
  </p:cSld>
  <p:clrMapOvr>
    <a:masterClrMapping/>
  </p:clrMapOvr>
  <p:transition spd="med">
    <p:check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en-US"/>
          </a:p>
        </p:txBody>
      </p:sp>
      <p:sp>
        <p:nvSpPr>
          <p:cNvPr id="5" name="Zástupný symbol pro zápatí 4"/>
          <p:cNvSpPr>
            <a:spLocks noGrp="1"/>
          </p:cNvSpPr>
          <p:nvPr>
            <p:ph type="ftr" sz="quarter" idx="11"/>
          </p:nvPr>
        </p:nvSpPr>
        <p:spPr/>
        <p:txBody>
          <a:bodyPr/>
          <a:lstStyle>
            <a:lvl1pPr>
              <a:defRPr/>
            </a:lvl1pPr>
          </a:lstStyle>
          <a:p>
            <a:endParaRPr lang="en-US"/>
          </a:p>
        </p:txBody>
      </p:sp>
      <p:sp>
        <p:nvSpPr>
          <p:cNvPr id="6" name="Zástupný symbol pro číslo snímku 5"/>
          <p:cNvSpPr>
            <a:spLocks noGrp="1"/>
          </p:cNvSpPr>
          <p:nvPr>
            <p:ph type="sldNum" sz="quarter" idx="12"/>
          </p:nvPr>
        </p:nvSpPr>
        <p:spPr/>
        <p:txBody>
          <a:bodyPr/>
          <a:lstStyle>
            <a:lvl1pPr>
              <a:defRPr/>
            </a:lvl1pPr>
          </a:lstStyle>
          <a:p>
            <a:fld id="{0195BE9B-1148-41FD-A2C9-56A4F6B9D773}" type="slidenum">
              <a:rPr lang="en-US"/>
              <a:pPr/>
              <a:t>‹#›</a:t>
            </a:fld>
            <a:endParaRPr lang="en-US"/>
          </a:p>
        </p:txBody>
      </p:sp>
    </p:spTree>
    <p:extLst>
      <p:ext uri="{BB962C8B-B14F-4D97-AF65-F5344CB8AC3E}">
        <p14:creationId xmlns:p14="http://schemas.microsoft.com/office/powerpoint/2010/main" val="735092606"/>
      </p:ext>
    </p:extLst>
  </p:cSld>
  <p:clrMapOvr>
    <a:masterClrMapping/>
  </p:clrMapOvr>
  <p:transition spd="med">
    <p:check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en-US"/>
          </a:p>
        </p:txBody>
      </p:sp>
      <p:sp>
        <p:nvSpPr>
          <p:cNvPr id="6" name="Zástupný symbol pro zápatí 5"/>
          <p:cNvSpPr>
            <a:spLocks noGrp="1"/>
          </p:cNvSpPr>
          <p:nvPr>
            <p:ph type="ftr" sz="quarter" idx="11"/>
          </p:nvPr>
        </p:nvSpPr>
        <p:spPr/>
        <p:txBody>
          <a:bodyPr/>
          <a:lstStyle>
            <a:lvl1pPr>
              <a:defRPr/>
            </a:lvl1pPr>
          </a:lstStyle>
          <a:p>
            <a:endParaRPr lang="en-US"/>
          </a:p>
        </p:txBody>
      </p:sp>
      <p:sp>
        <p:nvSpPr>
          <p:cNvPr id="7" name="Zástupný symbol pro číslo snímku 6"/>
          <p:cNvSpPr>
            <a:spLocks noGrp="1"/>
          </p:cNvSpPr>
          <p:nvPr>
            <p:ph type="sldNum" sz="quarter" idx="12"/>
          </p:nvPr>
        </p:nvSpPr>
        <p:spPr/>
        <p:txBody>
          <a:bodyPr/>
          <a:lstStyle>
            <a:lvl1pPr>
              <a:defRPr/>
            </a:lvl1pPr>
          </a:lstStyle>
          <a:p>
            <a:fld id="{F9B0A66A-5C15-47D6-B482-19F5597CF813}" type="slidenum">
              <a:rPr lang="en-US"/>
              <a:pPr/>
              <a:t>‹#›</a:t>
            </a:fld>
            <a:endParaRPr lang="en-US"/>
          </a:p>
        </p:txBody>
      </p:sp>
    </p:spTree>
    <p:extLst>
      <p:ext uri="{BB962C8B-B14F-4D97-AF65-F5344CB8AC3E}">
        <p14:creationId xmlns:p14="http://schemas.microsoft.com/office/powerpoint/2010/main" val="2107637794"/>
      </p:ext>
    </p:extLst>
  </p:cSld>
  <p:clrMapOvr>
    <a:masterClrMapping/>
  </p:clrMapOvr>
  <p:transition spd="med">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en-US"/>
          </a:p>
        </p:txBody>
      </p:sp>
      <p:sp>
        <p:nvSpPr>
          <p:cNvPr id="8" name="Zástupný symbol pro zápatí 7"/>
          <p:cNvSpPr>
            <a:spLocks noGrp="1"/>
          </p:cNvSpPr>
          <p:nvPr>
            <p:ph type="ftr" sz="quarter" idx="11"/>
          </p:nvPr>
        </p:nvSpPr>
        <p:spPr/>
        <p:txBody>
          <a:bodyPr/>
          <a:lstStyle>
            <a:lvl1pPr>
              <a:defRPr/>
            </a:lvl1pPr>
          </a:lstStyle>
          <a:p>
            <a:endParaRPr lang="en-US"/>
          </a:p>
        </p:txBody>
      </p:sp>
      <p:sp>
        <p:nvSpPr>
          <p:cNvPr id="9" name="Zástupný symbol pro číslo snímku 8"/>
          <p:cNvSpPr>
            <a:spLocks noGrp="1"/>
          </p:cNvSpPr>
          <p:nvPr>
            <p:ph type="sldNum" sz="quarter" idx="12"/>
          </p:nvPr>
        </p:nvSpPr>
        <p:spPr/>
        <p:txBody>
          <a:bodyPr/>
          <a:lstStyle>
            <a:lvl1pPr>
              <a:defRPr/>
            </a:lvl1pPr>
          </a:lstStyle>
          <a:p>
            <a:fld id="{93810250-8BE2-4931-AA1C-42A421F265C9}" type="slidenum">
              <a:rPr lang="en-US"/>
              <a:pPr/>
              <a:t>‹#›</a:t>
            </a:fld>
            <a:endParaRPr lang="en-US"/>
          </a:p>
        </p:txBody>
      </p:sp>
    </p:spTree>
    <p:extLst>
      <p:ext uri="{BB962C8B-B14F-4D97-AF65-F5344CB8AC3E}">
        <p14:creationId xmlns:p14="http://schemas.microsoft.com/office/powerpoint/2010/main" val="2603901184"/>
      </p:ext>
    </p:extLst>
  </p:cSld>
  <p:clrMapOvr>
    <a:masterClrMapping/>
  </p:clrMapOvr>
  <p:transition spd="med">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en-US"/>
          </a:p>
        </p:txBody>
      </p:sp>
      <p:sp>
        <p:nvSpPr>
          <p:cNvPr id="4" name="Zástupný symbol pro zápatí 3"/>
          <p:cNvSpPr>
            <a:spLocks noGrp="1"/>
          </p:cNvSpPr>
          <p:nvPr>
            <p:ph type="ftr" sz="quarter" idx="11"/>
          </p:nvPr>
        </p:nvSpPr>
        <p:spPr/>
        <p:txBody>
          <a:bodyPr/>
          <a:lstStyle>
            <a:lvl1pPr>
              <a:defRPr/>
            </a:lvl1pPr>
          </a:lstStyle>
          <a:p>
            <a:endParaRPr lang="en-US"/>
          </a:p>
        </p:txBody>
      </p:sp>
      <p:sp>
        <p:nvSpPr>
          <p:cNvPr id="5" name="Zástupný symbol pro číslo snímku 4"/>
          <p:cNvSpPr>
            <a:spLocks noGrp="1"/>
          </p:cNvSpPr>
          <p:nvPr>
            <p:ph type="sldNum" sz="quarter" idx="12"/>
          </p:nvPr>
        </p:nvSpPr>
        <p:spPr/>
        <p:txBody>
          <a:bodyPr/>
          <a:lstStyle>
            <a:lvl1pPr>
              <a:defRPr/>
            </a:lvl1pPr>
          </a:lstStyle>
          <a:p>
            <a:fld id="{8B1810BF-A5D9-4F81-9BAD-DB8551F5B866}" type="slidenum">
              <a:rPr lang="en-US"/>
              <a:pPr/>
              <a:t>‹#›</a:t>
            </a:fld>
            <a:endParaRPr lang="en-US"/>
          </a:p>
        </p:txBody>
      </p:sp>
    </p:spTree>
    <p:extLst>
      <p:ext uri="{BB962C8B-B14F-4D97-AF65-F5344CB8AC3E}">
        <p14:creationId xmlns:p14="http://schemas.microsoft.com/office/powerpoint/2010/main" val="235505123"/>
      </p:ext>
    </p:extLst>
  </p:cSld>
  <p:clrMapOvr>
    <a:masterClrMapping/>
  </p:clrMapOvr>
  <p:transition spd="med">
    <p:check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en-US"/>
          </a:p>
        </p:txBody>
      </p:sp>
      <p:sp>
        <p:nvSpPr>
          <p:cNvPr id="3" name="Zástupný symbol pro zápatí 2"/>
          <p:cNvSpPr>
            <a:spLocks noGrp="1"/>
          </p:cNvSpPr>
          <p:nvPr>
            <p:ph type="ftr" sz="quarter" idx="11"/>
          </p:nvPr>
        </p:nvSpPr>
        <p:spPr/>
        <p:txBody>
          <a:bodyPr/>
          <a:lstStyle>
            <a:lvl1pPr>
              <a:defRPr/>
            </a:lvl1pPr>
          </a:lstStyle>
          <a:p>
            <a:endParaRPr lang="en-US"/>
          </a:p>
        </p:txBody>
      </p:sp>
      <p:sp>
        <p:nvSpPr>
          <p:cNvPr id="4" name="Zástupný symbol pro číslo snímku 3"/>
          <p:cNvSpPr>
            <a:spLocks noGrp="1"/>
          </p:cNvSpPr>
          <p:nvPr>
            <p:ph type="sldNum" sz="quarter" idx="12"/>
          </p:nvPr>
        </p:nvSpPr>
        <p:spPr/>
        <p:txBody>
          <a:bodyPr/>
          <a:lstStyle>
            <a:lvl1pPr>
              <a:defRPr/>
            </a:lvl1pPr>
          </a:lstStyle>
          <a:p>
            <a:fld id="{0E278B7C-F269-4506-90B4-2586CD69A3D9}" type="slidenum">
              <a:rPr lang="en-US"/>
              <a:pPr/>
              <a:t>‹#›</a:t>
            </a:fld>
            <a:endParaRPr lang="en-US"/>
          </a:p>
        </p:txBody>
      </p:sp>
    </p:spTree>
    <p:extLst>
      <p:ext uri="{BB962C8B-B14F-4D97-AF65-F5344CB8AC3E}">
        <p14:creationId xmlns:p14="http://schemas.microsoft.com/office/powerpoint/2010/main" val="2200337261"/>
      </p:ext>
    </p:extLst>
  </p:cSld>
  <p:clrMapOvr>
    <a:masterClrMapping/>
  </p:clrMapOvr>
  <p:transition spd="med">
    <p:check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en-US"/>
          </a:p>
        </p:txBody>
      </p:sp>
      <p:sp>
        <p:nvSpPr>
          <p:cNvPr id="6" name="Zástupný symbol pro zápatí 5"/>
          <p:cNvSpPr>
            <a:spLocks noGrp="1"/>
          </p:cNvSpPr>
          <p:nvPr>
            <p:ph type="ftr" sz="quarter" idx="11"/>
          </p:nvPr>
        </p:nvSpPr>
        <p:spPr/>
        <p:txBody>
          <a:bodyPr/>
          <a:lstStyle>
            <a:lvl1pPr>
              <a:defRPr/>
            </a:lvl1pPr>
          </a:lstStyle>
          <a:p>
            <a:endParaRPr lang="en-US"/>
          </a:p>
        </p:txBody>
      </p:sp>
      <p:sp>
        <p:nvSpPr>
          <p:cNvPr id="7" name="Zástupný symbol pro číslo snímku 6"/>
          <p:cNvSpPr>
            <a:spLocks noGrp="1"/>
          </p:cNvSpPr>
          <p:nvPr>
            <p:ph type="sldNum" sz="quarter" idx="12"/>
          </p:nvPr>
        </p:nvSpPr>
        <p:spPr/>
        <p:txBody>
          <a:bodyPr/>
          <a:lstStyle>
            <a:lvl1pPr>
              <a:defRPr/>
            </a:lvl1pPr>
          </a:lstStyle>
          <a:p>
            <a:fld id="{696D9AE9-4FA7-40E0-90E5-717D207226E2}" type="slidenum">
              <a:rPr lang="en-US"/>
              <a:pPr/>
              <a:t>‹#›</a:t>
            </a:fld>
            <a:endParaRPr lang="en-US"/>
          </a:p>
        </p:txBody>
      </p:sp>
    </p:spTree>
    <p:extLst>
      <p:ext uri="{BB962C8B-B14F-4D97-AF65-F5344CB8AC3E}">
        <p14:creationId xmlns:p14="http://schemas.microsoft.com/office/powerpoint/2010/main" val="187484314"/>
      </p:ext>
    </p:extLst>
  </p:cSld>
  <p:clrMapOvr>
    <a:masterClrMapping/>
  </p:clrMapOvr>
  <p:transition spd="med">
    <p:check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en-US"/>
          </a:p>
        </p:txBody>
      </p:sp>
      <p:sp>
        <p:nvSpPr>
          <p:cNvPr id="6" name="Zástupný symbol pro zápatí 5"/>
          <p:cNvSpPr>
            <a:spLocks noGrp="1"/>
          </p:cNvSpPr>
          <p:nvPr>
            <p:ph type="ftr" sz="quarter" idx="11"/>
          </p:nvPr>
        </p:nvSpPr>
        <p:spPr/>
        <p:txBody>
          <a:bodyPr/>
          <a:lstStyle>
            <a:lvl1pPr>
              <a:defRPr/>
            </a:lvl1pPr>
          </a:lstStyle>
          <a:p>
            <a:endParaRPr lang="en-US"/>
          </a:p>
        </p:txBody>
      </p:sp>
      <p:sp>
        <p:nvSpPr>
          <p:cNvPr id="7" name="Zástupný symbol pro číslo snímku 6"/>
          <p:cNvSpPr>
            <a:spLocks noGrp="1"/>
          </p:cNvSpPr>
          <p:nvPr>
            <p:ph type="sldNum" sz="quarter" idx="12"/>
          </p:nvPr>
        </p:nvSpPr>
        <p:spPr/>
        <p:txBody>
          <a:bodyPr/>
          <a:lstStyle>
            <a:lvl1pPr>
              <a:defRPr/>
            </a:lvl1pPr>
          </a:lstStyle>
          <a:p>
            <a:fld id="{8F4A9C8E-D68A-480B-AFEA-06FD0ECD6709}" type="slidenum">
              <a:rPr lang="en-US"/>
              <a:pPr/>
              <a:t>‹#›</a:t>
            </a:fld>
            <a:endParaRPr lang="en-US"/>
          </a:p>
        </p:txBody>
      </p:sp>
    </p:spTree>
    <p:extLst>
      <p:ext uri="{BB962C8B-B14F-4D97-AF65-F5344CB8AC3E}">
        <p14:creationId xmlns:p14="http://schemas.microsoft.com/office/powerpoint/2010/main" val="2858555518"/>
      </p:ext>
    </p:extLst>
  </p:cSld>
  <p:clrMapOvr>
    <a:masterClrMapping/>
  </p:clrMapOvr>
  <p:transition spd="med">
    <p:check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Freeform 2"/>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0243" name="Group 3"/>
          <p:cNvGrpSpPr>
            <a:grpSpLocks/>
          </p:cNvGrpSpPr>
          <p:nvPr/>
        </p:nvGrpSpPr>
        <p:grpSpPr bwMode="auto">
          <a:xfrm>
            <a:off x="3175" y="4267200"/>
            <a:ext cx="9140825" cy="2590800"/>
            <a:chOff x="2" y="2688"/>
            <a:chExt cx="5758" cy="1632"/>
          </a:xfrm>
        </p:grpSpPr>
        <p:sp>
          <p:nvSpPr>
            <p:cNvPr id="10244" name="Freeform 4"/>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Lst>
              <a:ahLst/>
              <a:cxnLst>
                <a:cxn ang="0">
                  <a:pos x="T0" y="T1"/>
                </a:cxn>
                <a:cxn ang="0">
                  <a:pos x="T2" y="T3"/>
                </a:cxn>
                <a:cxn ang="0">
                  <a:pos x="T4" y="T5"/>
                </a:cxn>
                <a:cxn ang="0">
                  <a:pos x="T6" y="T7"/>
                </a:cxn>
                <a:cxn ang="0">
                  <a:pos x="T8" y="T9"/>
                </a:cxn>
                <a:cxn ang="0">
                  <a:pos x="T10" y="T11"/>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0245" name="Group 5"/>
            <p:cNvGrpSpPr>
              <a:grpSpLocks/>
            </p:cNvGrpSpPr>
            <p:nvPr userDrawn="1"/>
          </p:nvGrpSpPr>
          <p:grpSpPr bwMode="auto">
            <a:xfrm>
              <a:off x="3528" y="3715"/>
              <a:ext cx="792" cy="521"/>
              <a:chOff x="3527" y="3715"/>
              <a:chExt cx="792" cy="521"/>
            </a:xfrm>
          </p:grpSpPr>
          <p:sp>
            <p:nvSpPr>
              <p:cNvPr id="1024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4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4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4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5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51"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2"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3"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4"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5"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5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nvGrpSpPr>
            <p:cNvPr id="10257" name="Group 17"/>
            <p:cNvGrpSpPr>
              <a:grpSpLocks/>
            </p:cNvGrpSpPr>
            <p:nvPr userDrawn="1"/>
          </p:nvGrpSpPr>
          <p:grpSpPr bwMode="auto">
            <a:xfrm>
              <a:off x="1776" y="3631"/>
              <a:ext cx="1626" cy="683"/>
              <a:chOff x="1776" y="3631"/>
              <a:chExt cx="1626" cy="683"/>
            </a:xfrm>
          </p:grpSpPr>
          <p:sp>
            <p:nvSpPr>
              <p:cNvPr id="1025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5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66"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67"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68"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69"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0"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1"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2"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3"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4"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5"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grpSp>
          <p:nvGrpSpPr>
            <p:cNvPr id="10276" name="Group 36"/>
            <p:cNvGrpSpPr>
              <a:grpSpLocks/>
            </p:cNvGrpSpPr>
            <p:nvPr userDrawn="1"/>
          </p:nvGrpSpPr>
          <p:grpSpPr bwMode="auto">
            <a:xfrm>
              <a:off x="4128" y="3360"/>
              <a:ext cx="1351" cy="821"/>
              <a:chOff x="4128" y="3360"/>
              <a:chExt cx="1351" cy="821"/>
            </a:xfrm>
          </p:grpSpPr>
          <p:sp>
            <p:nvSpPr>
              <p:cNvPr id="10277"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8"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79"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0"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1"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2"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3"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4"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5"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6"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7"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8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8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9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9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9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29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nvGrpSpPr>
            <p:cNvPr id="10294" name="Group 54"/>
            <p:cNvGrpSpPr>
              <a:grpSpLocks/>
            </p:cNvGrpSpPr>
            <p:nvPr userDrawn="1"/>
          </p:nvGrpSpPr>
          <p:grpSpPr bwMode="auto">
            <a:xfrm>
              <a:off x="5280" y="3024"/>
              <a:ext cx="425" cy="258"/>
              <a:chOff x="5280" y="3024"/>
              <a:chExt cx="425" cy="258"/>
            </a:xfrm>
          </p:grpSpPr>
          <p:sp>
            <p:nvSpPr>
              <p:cNvPr id="10295" name="Freeform 55"/>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96"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97"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98"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299"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00" name="Freeform 60"/>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sp>
            <p:nvSpPr>
              <p:cNvPr id="10301"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cs-CZ"/>
              </a:p>
            </p:txBody>
          </p:sp>
          <p:grpSp>
            <p:nvGrpSpPr>
              <p:cNvPr id="10302" name="Group 62"/>
              <p:cNvGrpSpPr>
                <a:grpSpLocks/>
              </p:cNvGrpSpPr>
              <p:nvPr/>
            </p:nvGrpSpPr>
            <p:grpSpPr bwMode="auto">
              <a:xfrm>
                <a:off x="5381" y="3085"/>
                <a:ext cx="227" cy="132"/>
                <a:chOff x="5381" y="3085"/>
                <a:chExt cx="227" cy="132"/>
              </a:xfrm>
            </p:grpSpPr>
            <p:sp>
              <p:nvSpPr>
                <p:cNvPr id="10303"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304"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305"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0306"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grpSp>
        </p:grpSp>
      </p:grpSp>
      <p:sp>
        <p:nvSpPr>
          <p:cNvPr id="10307" name="Rectangle 67"/>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Klepnutím lze upravit styl předlohy nadpisů.</a:t>
            </a:r>
          </a:p>
        </p:txBody>
      </p:sp>
      <p:sp>
        <p:nvSpPr>
          <p:cNvPr id="10308" name="Rectangle 6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Klepnutím lze upravit styly předlohy textu.</a:t>
            </a:r>
          </a:p>
          <a:p>
            <a:pPr lvl="1"/>
            <a:r>
              <a:rPr lang="en-US" smtClean="0"/>
              <a:t>Druhá úroveň</a:t>
            </a:r>
          </a:p>
          <a:p>
            <a:pPr lvl="2"/>
            <a:r>
              <a:rPr lang="en-US" smtClean="0"/>
              <a:t>Třetí úroveň</a:t>
            </a:r>
          </a:p>
          <a:p>
            <a:pPr lvl="3"/>
            <a:r>
              <a:rPr lang="en-US" smtClean="0"/>
              <a:t>Čtvrtá úroveň</a:t>
            </a:r>
          </a:p>
          <a:p>
            <a:pPr lvl="4"/>
            <a:r>
              <a:rPr lang="en-US" smtClean="0"/>
              <a:t>Pátá úroveň</a:t>
            </a:r>
          </a:p>
        </p:txBody>
      </p:sp>
      <p:sp>
        <p:nvSpPr>
          <p:cNvPr id="10309" name="Rectangle 6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en-US"/>
          </a:p>
        </p:txBody>
      </p:sp>
      <p:sp>
        <p:nvSpPr>
          <p:cNvPr id="10310" name="Rectangle 7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en-US"/>
          </a:p>
        </p:txBody>
      </p:sp>
      <p:sp>
        <p:nvSpPr>
          <p:cNvPr id="10311" name="Rectangle 7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A0CA97E5-0209-4490-B003-5799A616B569}"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307"/>
                                        </p:tgtEl>
                                        <p:attrNameLst>
                                          <p:attrName>style.visibility</p:attrName>
                                        </p:attrNameLst>
                                      </p:cBhvr>
                                      <p:to>
                                        <p:strVal val="visible"/>
                                      </p:to>
                                    </p:set>
                                    <p:animEffect transition="in" filter="fade">
                                      <p:cBhvr>
                                        <p:cTn id="7" dur="2000"/>
                                        <p:tgtEl>
                                          <p:spTgt spid="1030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308"/>
                                        </p:tgtEl>
                                        <p:attrNameLst>
                                          <p:attrName>style.visibility</p:attrName>
                                        </p:attrNameLst>
                                      </p:cBhvr>
                                      <p:to>
                                        <p:strVal val="visible"/>
                                      </p:to>
                                    </p:set>
                                    <p:animEffect transition="in" filter="fade">
                                      <p:cBhvr>
                                        <p:cTn id="10" dur="2000"/>
                                        <p:tgtEl>
                                          <p:spTgt spid="10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7" grpId="0"/>
      <p:bldP spid="10308" grpId="0">
        <p:tmplLst>
          <p:tmpl>
            <p:tnLst>
              <p:par>
                <p:cTn presetID="10" presetClass="entr" presetSubtype="0" fill="hold" nodeType="withEffect">
                  <p:stCondLst>
                    <p:cond delay="0"/>
                  </p:stCondLst>
                  <p:childTnLst>
                    <p:set>
                      <p:cBhvr>
                        <p:cTn dur="1" fill="hold">
                          <p:stCondLst>
                            <p:cond delay="0"/>
                          </p:stCondLst>
                        </p:cTn>
                        <p:tgtEl>
                          <p:spTgt spid="10308"/>
                        </p:tgtEl>
                        <p:attrNameLst>
                          <p:attrName>style.visibility</p:attrName>
                        </p:attrNameLst>
                      </p:cBhvr>
                      <p:to>
                        <p:strVal val="visible"/>
                      </p:to>
                    </p:set>
                    <p:animEffect transition="in" filter="fade">
                      <p:cBhvr>
                        <p:cTn dur="2000"/>
                        <p:tgtEl>
                          <p:spTgt spid="10308"/>
                        </p:tgtEl>
                      </p:cBhvr>
                    </p:animEffect>
                  </p:childTnLst>
                </p:cTn>
              </p:par>
            </p:tnLst>
          </p:tmpl>
        </p:tmplLst>
      </p:bldP>
    </p:bldLst>
  </p:timing>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80000"/>
        <a:buFont typeface="Wingdings" panose="05000000000000000000" pitchFamily="2" charset="2"/>
        <a:buChar char="Ø"/>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anose="05000000000000000000" pitchFamily="2" charset="2"/>
        <a:buChar char="l"/>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folHlink"/>
        </a:buClr>
        <a:buSzPct val="50000"/>
        <a:buFont typeface="Wingdings" panose="05000000000000000000" pitchFamily="2" charset="2"/>
        <a:buChar char="l"/>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sz="4000" dirty="0" smtClean="0"/>
              <a:t>Francouzská zahraniční politika od konce studené války</a:t>
            </a:r>
            <a:endParaRPr lang="en-US" sz="4000" dirty="0"/>
          </a:p>
        </p:txBody>
      </p:sp>
      <p:sp>
        <p:nvSpPr>
          <p:cNvPr id="2051" name="Rectangle 3"/>
          <p:cNvSpPr>
            <a:spLocks noGrp="1" noChangeArrowheads="1"/>
          </p:cNvSpPr>
          <p:nvPr>
            <p:ph type="subTitle" idx="1"/>
          </p:nvPr>
        </p:nvSpPr>
        <p:spPr/>
        <p:txBody>
          <a:bodyPr/>
          <a:lstStyle/>
          <a:p>
            <a:r>
              <a:rPr lang="cs-CZ" dirty="0" smtClean="0"/>
              <a:t>Adaptace Francie na nové bezpečnostní prostředí v </a:t>
            </a:r>
            <a:r>
              <a:rPr lang="cs-CZ" smtClean="0"/>
              <a:t>Chiracově </a:t>
            </a:r>
            <a:r>
              <a:rPr lang="cs-CZ" smtClean="0"/>
              <a:t>éře</a:t>
            </a:r>
            <a:endParaRPr lang="en-US" dirty="0"/>
          </a:p>
        </p:txBody>
      </p:sp>
    </p:spTree>
  </p:cSld>
  <p:clrMapOvr>
    <a:masterClrMapping/>
  </p:clrMapOvr>
  <p:transition spd="med">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Gaullismus ve francouzské zahraniční politice</a:t>
            </a:r>
            <a:endParaRPr lang="cs-CZ" dirty="0"/>
          </a:p>
        </p:txBody>
      </p:sp>
      <p:sp>
        <p:nvSpPr>
          <p:cNvPr id="3" name="Zástupný symbol pro obsah 2"/>
          <p:cNvSpPr>
            <a:spLocks noGrp="1"/>
          </p:cNvSpPr>
          <p:nvPr>
            <p:ph idx="1"/>
          </p:nvPr>
        </p:nvSpPr>
        <p:spPr/>
        <p:txBody>
          <a:bodyPr/>
          <a:lstStyle/>
          <a:p>
            <a:pPr algn="just"/>
            <a:r>
              <a:rPr lang="cs-CZ" sz="1600" dirty="0" smtClean="0"/>
              <a:t>Jeho primárním cílem je dosažení nezávislosti a prestiže Francie.</a:t>
            </a:r>
          </a:p>
          <a:p>
            <a:pPr algn="just"/>
            <a:r>
              <a:rPr lang="cs-CZ" sz="1600" dirty="0" smtClean="0"/>
              <a:t>Projevem těchto cílů v praxi je:</a:t>
            </a:r>
            <a:endParaRPr lang="cs-CZ" dirty="0" smtClean="0"/>
          </a:p>
          <a:p>
            <a:pPr algn="just"/>
            <a:r>
              <a:rPr lang="cs-CZ" sz="1400" i="1" dirty="0" smtClean="0"/>
              <a:t>1) Omezení zahraničního vlivu ve strategických oblastech;</a:t>
            </a:r>
          </a:p>
          <a:p>
            <a:pPr algn="just"/>
            <a:r>
              <a:rPr lang="cs-CZ" sz="1400" i="1" dirty="0" smtClean="0"/>
              <a:t>2) Naplňování národních zájmů Francie jako primární cíl zahraniční politiky;</a:t>
            </a:r>
          </a:p>
          <a:p>
            <a:pPr algn="just"/>
            <a:r>
              <a:rPr lang="cs-CZ" sz="1400" i="1" dirty="0" smtClean="0"/>
              <a:t>3) Eliminace vlivu USA na francouzskou politiku a odmítání podřídit se americkému vlivu;</a:t>
            </a:r>
          </a:p>
          <a:p>
            <a:pPr algn="just"/>
            <a:r>
              <a:rPr lang="cs-CZ" sz="1400" i="1" dirty="0" smtClean="0"/>
              <a:t>4) Balancování mezi západním a východním blokem, které Francii zajistí specifické postavení a maximální suverenitu;</a:t>
            </a:r>
          </a:p>
          <a:p>
            <a:pPr algn="just"/>
            <a:r>
              <a:rPr lang="cs-CZ" sz="1400" i="1" dirty="0" smtClean="0"/>
              <a:t>5) Ofenzivní diplomacie založená na permanentní demonstraci síly a „národní velikosti“ Francie;</a:t>
            </a:r>
          </a:p>
          <a:p>
            <a:pPr algn="just"/>
            <a:r>
              <a:rPr lang="cs-CZ" sz="1400" i="1" dirty="0" smtClean="0"/>
              <a:t>6) Instrumentální využití multilateralismu;</a:t>
            </a:r>
          </a:p>
          <a:p>
            <a:pPr algn="just"/>
            <a:endParaRPr lang="cs-CZ" sz="1600" dirty="0"/>
          </a:p>
          <a:p>
            <a:pPr algn="just"/>
            <a:r>
              <a:rPr lang="cs-CZ" sz="1600" dirty="0" smtClean="0"/>
              <a:t>Gaullismu po De </a:t>
            </a:r>
            <a:r>
              <a:rPr lang="cs-CZ" sz="1600" dirty="0" err="1" smtClean="0"/>
              <a:t>Gaullovi</a:t>
            </a:r>
            <a:r>
              <a:rPr lang="cs-CZ" sz="1600" dirty="0" smtClean="0"/>
              <a:t> se ve smyslu názorového proudu rozdělil na dvě hlavní skupiny. Zatímco tradicionalisté (les </a:t>
            </a:r>
            <a:r>
              <a:rPr lang="cs-CZ" sz="1600" dirty="0" err="1" smtClean="0"/>
              <a:t>anciens</a:t>
            </a:r>
            <a:r>
              <a:rPr lang="cs-CZ" sz="1600" dirty="0" smtClean="0"/>
              <a:t>) se stále snaží co nejvěrněji reflektovat De </a:t>
            </a:r>
            <a:r>
              <a:rPr lang="cs-CZ" sz="1600" dirty="0" err="1" smtClean="0"/>
              <a:t>Gaullovu</a:t>
            </a:r>
            <a:r>
              <a:rPr lang="cs-CZ" sz="1600" dirty="0" smtClean="0"/>
              <a:t> koncepci zahraniční politiky, modernisté (les </a:t>
            </a:r>
            <a:r>
              <a:rPr lang="cs-CZ" sz="1600" dirty="0" err="1" smtClean="0"/>
              <a:t>modernes</a:t>
            </a:r>
            <a:r>
              <a:rPr lang="cs-CZ" sz="1600" dirty="0" smtClean="0"/>
              <a:t>) upozorňuji na proměnu mezinárodního systému, mocenský pokles Francie a nutnost reformy zahraniční politiky.</a:t>
            </a:r>
          </a:p>
          <a:p>
            <a:pPr algn="just"/>
            <a:r>
              <a:rPr lang="cs-CZ" sz="1600" dirty="0" smtClean="0"/>
              <a:t>Gaullismus ve své modifikované formě zůstává primárním proudem, ale v rámci tohoto proudu existuje diverzifikace názorů, přičemž největší spor panuje ohledně podoby a reformy zahraniční politiky.</a:t>
            </a:r>
          </a:p>
          <a:p>
            <a:pPr algn="just"/>
            <a:r>
              <a:rPr lang="cs-CZ" sz="1600" dirty="0" smtClean="0"/>
              <a:t>Sarkozyho zahraniční politika reflektovala názory modernistů, k nimž lze řadit samotného prezidenta.</a:t>
            </a:r>
            <a:endParaRPr lang="cs-CZ" sz="1600" dirty="0"/>
          </a:p>
        </p:txBody>
      </p:sp>
    </p:spTree>
    <p:extLst>
      <p:ext uri="{BB962C8B-B14F-4D97-AF65-F5344CB8AC3E}">
        <p14:creationId xmlns:p14="http://schemas.microsoft.com/office/powerpoint/2010/main" val="209588469"/>
      </p:ext>
    </p:extLst>
  </p:cSld>
  <p:clrMapOvr>
    <a:masterClrMapping/>
  </p:clrMapOvr>
  <p:transition spd="med">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smtClean="0"/>
              <a:t>Některé základní pojmy týkající se francouzské zahraniční politiky</a:t>
            </a:r>
            <a:endParaRPr lang="cs-CZ" sz="3600" dirty="0"/>
          </a:p>
        </p:txBody>
      </p:sp>
      <p:sp>
        <p:nvSpPr>
          <p:cNvPr id="3" name="Zástupný symbol pro obsah 2"/>
          <p:cNvSpPr>
            <a:spLocks noGrp="1"/>
          </p:cNvSpPr>
          <p:nvPr>
            <p:ph idx="1"/>
          </p:nvPr>
        </p:nvSpPr>
        <p:spPr/>
        <p:txBody>
          <a:bodyPr/>
          <a:lstStyle/>
          <a:p>
            <a:pPr algn="just"/>
            <a:r>
              <a:rPr lang="cs-CZ" sz="2000" dirty="0" smtClean="0"/>
              <a:t>Gaullistický triptych = je základem současné francouzské zahraniční a bezpečnostní politiky.</a:t>
            </a:r>
          </a:p>
          <a:p>
            <a:pPr algn="just"/>
            <a:r>
              <a:rPr lang="cs-CZ" sz="2000" dirty="0" smtClean="0"/>
              <a:t>Důraz je v jeho rámci kladen na: 1) mezinárodní status; 2) solidarita; 3) jedinečnost;</a:t>
            </a:r>
          </a:p>
          <a:p>
            <a:pPr algn="just"/>
            <a:r>
              <a:rPr lang="cs-CZ" sz="2000" dirty="0" smtClean="0"/>
              <a:t>Je třeba tento pojem odlišovat od tzv. gaullistické syntézy, která charakterizovala bezpečnostní politiku V. republiky v období studené války;</a:t>
            </a:r>
          </a:p>
          <a:p>
            <a:pPr algn="just"/>
            <a:r>
              <a:rPr lang="cs-CZ" sz="2000" dirty="0" err="1" smtClean="0"/>
              <a:t>Védrinismus</a:t>
            </a:r>
            <a:r>
              <a:rPr lang="cs-CZ" sz="2000" dirty="0" smtClean="0"/>
              <a:t> = pojem spjatý s působením a názory Huberta </a:t>
            </a:r>
            <a:r>
              <a:rPr lang="cs-CZ" sz="2000" dirty="0" err="1" smtClean="0"/>
              <a:t>Védrina</a:t>
            </a:r>
            <a:r>
              <a:rPr lang="cs-CZ" sz="2000" dirty="0" smtClean="0"/>
              <a:t>, bývalého ministra zahraničí a klíčového zahraničně politického experta Socialistické strany. Řada </a:t>
            </a:r>
            <a:r>
              <a:rPr lang="cs-CZ" sz="2000" dirty="0" err="1" smtClean="0"/>
              <a:t>Védrinových</a:t>
            </a:r>
            <a:r>
              <a:rPr lang="cs-CZ" sz="2000" dirty="0" smtClean="0"/>
              <a:t> myšlenek byla zakomponována/je v souladu se Sarkozyho reformulací dosavadní gaullistické koncepce zahraniční politiky.</a:t>
            </a:r>
            <a:endParaRPr lang="cs-CZ" sz="2000" dirty="0"/>
          </a:p>
        </p:txBody>
      </p:sp>
    </p:spTree>
    <p:extLst>
      <p:ext uri="{BB962C8B-B14F-4D97-AF65-F5344CB8AC3E}">
        <p14:creationId xmlns:p14="http://schemas.microsoft.com/office/powerpoint/2010/main" val="3529397389"/>
      </p:ext>
    </p:extLst>
  </p:cSld>
  <p:clrMapOvr>
    <a:masterClrMapping/>
  </p:clrMapOvr>
  <p:transition spd="med">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Védrinismus</a:t>
            </a:r>
            <a:endParaRPr lang="cs-CZ" dirty="0"/>
          </a:p>
        </p:txBody>
      </p:sp>
      <p:sp>
        <p:nvSpPr>
          <p:cNvPr id="3" name="Zástupný symbol pro obsah 2"/>
          <p:cNvSpPr>
            <a:spLocks noGrp="1"/>
          </p:cNvSpPr>
          <p:nvPr>
            <p:ph idx="1"/>
          </p:nvPr>
        </p:nvSpPr>
        <p:spPr/>
        <p:txBody>
          <a:bodyPr/>
          <a:lstStyle/>
          <a:p>
            <a:pPr algn="just"/>
            <a:r>
              <a:rPr lang="cs-CZ" sz="1400" dirty="0" err="1" smtClean="0"/>
              <a:t>Védrinův</a:t>
            </a:r>
            <a:r>
              <a:rPr lang="cs-CZ" sz="1400" dirty="0" smtClean="0"/>
              <a:t> vztah ke gaullismu je nejednoznačný. Sám se za gaullistu neoznačuje, nicméně respektuje vybrané prvky gaullistického myšlení, a to především v oblasti bezpečnostní politiky.</a:t>
            </a:r>
          </a:p>
          <a:p>
            <a:pPr algn="just"/>
            <a:r>
              <a:rPr lang="cs-CZ" sz="1400" dirty="0" smtClean="0"/>
              <a:t>Současně se kriticky vymezuje proti tzv. „</a:t>
            </a:r>
            <a:r>
              <a:rPr lang="cs-CZ" sz="1400" dirty="0" err="1" smtClean="0"/>
              <a:t>kouchnerismu</a:t>
            </a:r>
            <a:r>
              <a:rPr lang="cs-CZ" sz="1400" dirty="0" smtClean="0"/>
              <a:t>“ (důraz na liberální přístup k zahraniční politice, podpora humanitárních intervencí). </a:t>
            </a:r>
            <a:r>
              <a:rPr lang="cs-CZ" sz="1400" dirty="0" err="1" smtClean="0"/>
              <a:t>Védrine</a:t>
            </a:r>
            <a:r>
              <a:rPr lang="cs-CZ" sz="1400" dirty="0" smtClean="0"/>
              <a:t> v této souvislosti hovoří o potřebě vrátit se k realistické politice a domnívá se, že profilování Francie jako příliš liberálního státu vede ke snížení efektivity zahraniční politiky.</a:t>
            </a:r>
          </a:p>
          <a:p>
            <a:pPr algn="just"/>
            <a:r>
              <a:rPr lang="cs-CZ" sz="1400" dirty="0" smtClean="0"/>
              <a:t>Ve své knize z roku 2007 píše o tom, že je třeba opustit „přeludy“ normativní politiky a vrátit se ke konceptu realismu.</a:t>
            </a:r>
          </a:p>
          <a:p>
            <a:pPr algn="just"/>
            <a:r>
              <a:rPr lang="cs-CZ" sz="1400" dirty="0" smtClean="0"/>
              <a:t>Pro Sarkozyho administrativu </a:t>
            </a:r>
            <a:r>
              <a:rPr lang="cs-CZ" sz="1400" dirty="0" err="1" smtClean="0"/>
              <a:t>Védrine</a:t>
            </a:r>
            <a:r>
              <a:rPr lang="cs-CZ" sz="1400" dirty="0" smtClean="0"/>
              <a:t> vypracoval zprávu věnující se reakci Francie na průběh a důsledky globalizace. V ní doporučuje přehodnocení důrazu na status Francie jako výjimečné země a to s ohledem na skutečnost, že „stát již nemůže jednat zcela samostatně“, musí brát v úvahu preference ostatních aktérů. V zájmu dosažení svých cílů musí Francie iniciovat nová jednání, ale nikoliv rozhodovat sama. K tomuto účelu je nezbytná moderní politika posazování svého vlivu. Angažování v diplomatické oblasti ovšem nevylučuje ani použití ozbrojené síly, neboť „hard </a:t>
            </a:r>
            <a:r>
              <a:rPr lang="cs-CZ" sz="1400" dirty="0" err="1" smtClean="0"/>
              <a:t>power</a:t>
            </a:r>
            <a:r>
              <a:rPr lang="cs-CZ" sz="1400" dirty="0" smtClean="0"/>
              <a:t>“ nadále zůstává dominantní ve velké části, obzvláště nezápadního světa.</a:t>
            </a:r>
          </a:p>
          <a:p>
            <a:pPr algn="just"/>
            <a:r>
              <a:rPr lang="cs-CZ" sz="1400" dirty="0" smtClean="0"/>
              <a:t>Pokud jde o EU, </a:t>
            </a:r>
            <a:r>
              <a:rPr lang="cs-CZ" sz="1400" dirty="0" err="1" smtClean="0"/>
              <a:t>Védrine</a:t>
            </a:r>
            <a:r>
              <a:rPr lang="cs-CZ" sz="1400" dirty="0" smtClean="0"/>
              <a:t> soudí, že Francie nadále nemůže čekat, že její názory budou považovány za univerzální a v tomto směru jim bude většinou vyhověno. Francie se proto musí mnohem aktivněji účastnit normotvorby v oblasti komunitárního práva a zajistit podobu konsensu tak, aby prosazená pravidla byla v souladu se zájmy Francie.</a:t>
            </a:r>
          </a:p>
          <a:p>
            <a:pPr algn="just"/>
            <a:r>
              <a:rPr lang="cs-CZ" sz="1400" dirty="0" smtClean="0"/>
              <a:t>Ve svém textu „Spravedlivé místo pro Francii ve světě“ (</a:t>
            </a:r>
            <a:r>
              <a:rPr lang="cs-CZ" sz="1400" dirty="0" err="1" smtClean="0"/>
              <a:t>Védrine</a:t>
            </a:r>
            <a:r>
              <a:rPr lang="cs-CZ" sz="1400" dirty="0" smtClean="0"/>
              <a:t>, 2008), </a:t>
            </a:r>
            <a:r>
              <a:rPr lang="cs-CZ" sz="1400" dirty="0" err="1" smtClean="0"/>
              <a:t>Védrine</a:t>
            </a:r>
            <a:r>
              <a:rPr lang="cs-CZ" sz="1400" dirty="0" smtClean="0"/>
              <a:t> definuje efektivní francouzskou politiku jako pragmatickou, bez sklonů k aroganci, která stanoví jasné a objektivně formulované cíle, a umožní tak vykonávat opravdovou politiku vlivu. </a:t>
            </a:r>
            <a:endParaRPr lang="cs-CZ" sz="1400" dirty="0"/>
          </a:p>
        </p:txBody>
      </p:sp>
    </p:spTree>
    <p:extLst>
      <p:ext uri="{BB962C8B-B14F-4D97-AF65-F5344CB8AC3E}">
        <p14:creationId xmlns:p14="http://schemas.microsoft.com/office/powerpoint/2010/main" val="247491773"/>
      </p:ext>
    </p:extLst>
  </p:cSld>
  <p:clrMapOvr>
    <a:masterClrMapping/>
  </p:clrMapOvr>
  <p:transition spd="med">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Bílá kniha z roku 1994</a:t>
            </a:r>
            <a:endParaRPr lang="cs-CZ" dirty="0"/>
          </a:p>
        </p:txBody>
      </p:sp>
      <p:sp>
        <p:nvSpPr>
          <p:cNvPr id="3" name="Zástupný symbol pro obsah 2"/>
          <p:cNvSpPr>
            <a:spLocks noGrp="1"/>
          </p:cNvSpPr>
          <p:nvPr>
            <p:ph idx="1"/>
          </p:nvPr>
        </p:nvSpPr>
        <p:spPr/>
        <p:txBody>
          <a:bodyPr/>
          <a:lstStyle/>
          <a:p>
            <a:pPr algn="just"/>
            <a:r>
              <a:rPr lang="cs-CZ" sz="1800" dirty="0" smtClean="0"/>
              <a:t>Vydána pravicovou vládou E. </a:t>
            </a:r>
            <a:r>
              <a:rPr lang="cs-CZ" sz="1800" dirty="0" err="1" smtClean="0"/>
              <a:t>Balladura</a:t>
            </a:r>
            <a:r>
              <a:rPr lang="cs-CZ" sz="1800" dirty="0" smtClean="0"/>
              <a:t> v roce 1994, představovala kompromis mezi tehdejším postojem prezidenta </a:t>
            </a:r>
            <a:r>
              <a:rPr lang="cs-CZ" sz="1800" dirty="0" err="1" smtClean="0"/>
              <a:t>Mitteranda</a:t>
            </a:r>
            <a:r>
              <a:rPr lang="cs-CZ" sz="1800" dirty="0" smtClean="0"/>
              <a:t> (usiluje o budování evropské bezpečnostní a obranné identity mimo NATO a staví se proti rozšíření NATO o postkomunistické státy střední a východní Evropy) a názory pravicových politiků, včetně J. Chiraca.</a:t>
            </a:r>
          </a:p>
          <a:p>
            <a:pPr algn="just"/>
            <a:r>
              <a:rPr lang="cs-CZ" sz="1800" dirty="0" smtClean="0"/>
              <a:t>Z hlediska postoje k NATO a evropské bezpečnosti představuje zásadní proměnu francouzské politiky oproti počátku 90. let.</a:t>
            </a:r>
          </a:p>
          <a:p>
            <a:pPr algn="just"/>
            <a:r>
              <a:rPr lang="cs-CZ" sz="1800" dirty="0" smtClean="0"/>
              <a:t>Podle Bílé knihy má být cílem francouzské politiky v této oblasti:</a:t>
            </a:r>
          </a:p>
          <a:p>
            <a:pPr algn="just"/>
            <a:r>
              <a:rPr lang="cs-CZ" sz="1400" dirty="0" smtClean="0"/>
              <a:t>1) NATO by se mělo stát arénou, v níž dojde k etablování evropské bezpečnostní a obranné identity;</a:t>
            </a:r>
          </a:p>
          <a:p>
            <a:pPr algn="just"/>
            <a:r>
              <a:rPr lang="cs-CZ" sz="1400" dirty="0" smtClean="0"/>
              <a:t>2) NATO se musí adaptovat na nové bezpečnostní prostředí po konci studené války;</a:t>
            </a:r>
          </a:p>
          <a:p>
            <a:pPr algn="just"/>
            <a:r>
              <a:rPr lang="cs-CZ" sz="1400" dirty="0" smtClean="0"/>
              <a:t>3) NAZO se musí stát hlavní arénou pro konzultace mezi západoevropskými státy a USA o nejvýznamnějších bezpečnostních otázkách.</a:t>
            </a:r>
          </a:p>
          <a:p>
            <a:pPr algn="just"/>
            <a:r>
              <a:rPr lang="cs-CZ" sz="1400" dirty="0" smtClean="0"/>
              <a:t>4) Podpora rozšíření NATO o další evropské země, včetně bývalých komunistických států ve střední a východní Evropě.</a:t>
            </a:r>
          </a:p>
          <a:p>
            <a:pPr algn="just"/>
            <a:r>
              <a:rPr lang="cs-CZ" sz="1800" dirty="0" err="1" smtClean="0"/>
              <a:t>Mitterand</a:t>
            </a:r>
            <a:r>
              <a:rPr lang="cs-CZ" sz="1800" dirty="0" smtClean="0"/>
              <a:t> ovšem není ochoten sbližování s NATO nějak zásadněji urychlit = k posunu tak dochází až po zvolené Chiraca prezidentem.</a:t>
            </a:r>
            <a:endParaRPr lang="cs-CZ" sz="1800" dirty="0"/>
          </a:p>
        </p:txBody>
      </p:sp>
    </p:spTree>
    <p:extLst>
      <p:ext uri="{BB962C8B-B14F-4D97-AF65-F5344CB8AC3E}">
        <p14:creationId xmlns:p14="http://schemas.microsoft.com/office/powerpoint/2010/main" val="1768274656"/>
      </p:ext>
    </p:extLst>
  </p:cSld>
  <p:clrMapOvr>
    <a:masterClrMapping/>
  </p:clrMapOvr>
  <p:transition spd="med">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t>Neúspěšná snaha Francie o návrat do NATO v 90. letech 20. století</a:t>
            </a:r>
            <a:endParaRPr lang="cs-CZ" sz="4000" dirty="0"/>
          </a:p>
        </p:txBody>
      </p:sp>
      <p:sp>
        <p:nvSpPr>
          <p:cNvPr id="3" name="Zástupný symbol pro obsah 2"/>
          <p:cNvSpPr>
            <a:spLocks noGrp="1"/>
          </p:cNvSpPr>
          <p:nvPr>
            <p:ph idx="1"/>
          </p:nvPr>
        </p:nvSpPr>
        <p:spPr/>
        <p:txBody>
          <a:bodyPr/>
          <a:lstStyle/>
          <a:p>
            <a:pPr algn="just"/>
            <a:r>
              <a:rPr lang="cs-CZ" sz="1300" dirty="0" smtClean="0"/>
              <a:t>Chirac od počátku prosazuje rozšíření spolupráce mezi Francií a NATO a připouští opětovný návrat do integrovaného vojenského velení.</a:t>
            </a:r>
          </a:p>
          <a:p>
            <a:pPr algn="just"/>
            <a:r>
              <a:rPr lang="cs-CZ" sz="1300" dirty="0" smtClean="0"/>
              <a:t>Podmínkou pro návrat je ale reforma NATO, která by vedla k etablování evropské bezpečnostní a obranné identity v rámci organizace.</a:t>
            </a:r>
          </a:p>
          <a:p>
            <a:pPr algn="just"/>
            <a:r>
              <a:rPr lang="cs-CZ" sz="1300" dirty="0" smtClean="0"/>
              <a:t>Konečným cílem  je uskutečnit europeizaci NATO zevnitř = Francii by to umožnilo zařadit se po návratu mezi hlavní „hráče“ v alianci.</a:t>
            </a:r>
          </a:p>
          <a:p>
            <a:pPr algn="just"/>
            <a:r>
              <a:rPr lang="cs-CZ" sz="1300" dirty="0" smtClean="0"/>
              <a:t>Proces návratu do NATO započal oznámením (1995), že se francouzský ministr obrany opět začne účastnit zasedání Severoatlantické rady a francouzští zástupci se opětovně zapojí do práce uvnitř Vojenského výboru NATO.</a:t>
            </a:r>
          </a:p>
          <a:p>
            <a:pPr algn="just"/>
            <a:r>
              <a:rPr lang="cs-CZ" sz="1300" dirty="0" smtClean="0"/>
              <a:t>Francie také zahájila jednání s USA ohledně reformy NATO a situaci v bývalé Jugoslávii = výsledkem je, že francouzské vojenské síly působící v rámci mise IFOR v Bosně a Hercegovině byly poprvé od roku 1966 umístěny pod přímé velení NATO.</a:t>
            </a:r>
          </a:p>
          <a:p>
            <a:pPr algn="just"/>
            <a:r>
              <a:rPr lang="cs-CZ" sz="1300" dirty="0" smtClean="0"/>
              <a:t>Posun při jednáních o reformě NATO na Berlínském summitu v červnu 1996 nejde z pohledu Francie dostatečně daleko při vytvoření autonomní evropské bezpečnostní a obranné identity.</a:t>
            </a:r>
          </a:p>
          <a:p>
            <a:pPr algn="just"/>
            <a:r>
              <a:rPr lang="cs-CZ" sz="1300" dirty="0" smtClean="0"/>
              <a:t>Ztroskotání francouzsko-amerických jednání v roce 1997. K hlavním sporným bodům patří otázka rozšíření (Francie chce NATO rozšířit o pět nových členů, oproti třem prosazovaným USA) a problematika europeizace Jižního velitelství NATO.</a:t>
            </a:r>
          </a:p>
          <a:p>
            <a:pPr algn="just"/>
            <a:r>
              <a:rPr lang="cs-CZ" sz="1300" dirty="0" smtClean="0"/>
              <a:t>Chirac doma čelí kritice za svou politiku vůči NATO (dle kritiků chce učinit USA „šestnáctým členem EU“) a vítězství socialistů v parlamentních volbách jej přimělo upustit od dokončení návratu do vojenských struktur NATO.</a:t>
            </a:r>
          </a:p>
          <a:p>
            <a:pPr algn="just"/>
            <a:r>
              <a:rPr lang="cs-CZ" sz="1300" dirty="0" smtClean="0"/>
              <a:t>Ztroskotání snah o návrat do NATO neznamená konec francouzsko-americké spolupráce = Francie spolupracuje na přípravě nové strategické koncepce NATO z roku 1999 a obě velmoci se shodly na vojenském zásahu proti Srbsku kvůli Kosovu v roce 1999.</a:t>
            </a:r>
            <a:endParaRPr lang="cs-CZ" sz="1300" dirty="0"/>
          </a:p>
        </p:txBody>
      </p:sp>
    </p:spTree>
    <p:extLst>
      <p:ext uri="{BB962C8B-B14F-4D97-AF65-F5344CB8AC3E}">
        <p14:creationId xmlns:p14="http://schemas.microsoft.com/office/powerpoint/2010/main" val="780339618"/>
      </p:ext>
    </p:extLst>
  </p:cSld>
  <p:clrMapOvr>
    <a:masterClrMapping/>
  </p:clrMapOvr>
  <p:transition spd="med">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Francie a válka na Balkáně</a:t>
            </a:r>
            <a:endParaRPr lang="cs-CZ" dirty="0"/>
          </a:p>
        </p:txBody>
      </p:sp>
      <p:sp>
        <p:nvSpPr>
          <p:cNvPr id="3" name="Zástupný symbol pro obsah 2"/>
          <p:cNvSpPr>
            <a:spLocks noGrp="1"/>
          </p:cNvSpPr>
          <p:nvPr>
            <p:ph idx="1"/>
          </p:nvPr>
        </p:nvSpPr>
        <p:spPr/>
        <p:txBody>
          <a:bodyPr/>
          <a:lstStyle/>
          <a:p>
            <a:pPr algn="just"/>
            <a:r>
              <a:rPr lang="cs-CZ" sz="1200" dirty="0" smtClean="0"/>
              <a:t>Na konci </a:t>
            </a:r>
            <a:r>
              <a:rPr lang="cs-CZ" sz="1200" dirty="0" err="1" smtClean="0"/>
              <a:t>Mitterandova</a:t>
            </a:r>
            <a:r>
              <a:rPr lang="cs-CZ" sz="1200" dirty="0" smtClean="0"/>
              <a:t> prezidentství lze francouzskou politiku ve vztahu ke konfliktu v bývalé Jugoslávii označit za zdrženlivou.</a:t>
            </a:r>
          </a:p>
          <a:p>
            <a:pPr algn="just"/>
            <a:r>
              <a:rPr lang="cs-CZ" sz="1200" dirty="0" smtClean="0"/>
              <a:t>Francouzská zahraniční politika se zpočátku soustředila na zachování pokračující existence bývalé Jugoslávie. Francie zaujímala společně s VB negativní postoj k možné nezávislosti svazových republik a k uznání přistoupila až poté, co jí německá politika v této otázce nedala na výběr.</a:t>
            </a:r>
          </a:p>
          <a:p>
            <a:pPr algn="just"/>
            <a:r>
              <a:rPr lang="cs-CZ" sz="1200" dirty="0" smtClean="0"/>
              <a:t>I poté je francouzská politika ovlivněna historickým francouzsko-srbským přátelstvím, stejně jako předpokladem, že Srbové rychle zvítězí. Francie nicméně na půdě OSN sehrála významnou roli při schválení vzniku mise UNPROFOR (únor 1992), do níž poskytla vůbec největší vojenský kontingent.</a:t>
            </a:r>
          </a:p>
          <a:p>
            <a:pPr algn="just"/>
            <a:r>
              <a:rPr lang="cs-CZ" sz="1200" dirty="0" smtClean="0"/>
              <a:t>Krvavý průběh konfliktů na území Bosny a Chorvatska vede k erozi prosrbské podpory v Paříži. Velitel francouzských jednotek v Bosně generál </a:t>
            </a:r>
            <a:r>
              <a:rPr lang="cs-CZ" sz="1200" dirty="0" err="1" smtClean="0"/>
              <a:t>Morillon</a:t>
            </a:r>
            <a:r>
              <a:rPr lang="cs-CZ" sz="1200" dirty="0" smtClean="0"/>
              <a:t> si vynutil přístup do obležené </a:t>
            </a:r>
            <a:r>
              <a:rPr lang="cs-CZ" sz="1200" dirty="0" err="1" smtClean="0"/>
              <a:t>Srebrenice</a:t>
            </a:r>
            <a:r>
              <a:rPr lang="cs-CZ" sz="1200" dirty="0" smtClean="0"/>
              <a:t>, což vyústilo v dohodu mezi Francií a Německem o vytvoření bezpečnostních zón na ochranu civilního obyvatelstva a o rozšíření mandátu mise UNPROFOR.</a:t>
            </a:r>
          </a:p>
          <a:p>
            <a:pPr algn="just"/>
            <a:r>
              <a:rPr lang="cs-CZ" sz="1200" dirty="0" smtClean="0"/>
              <a:t>Francie nicméně nadále nesouhlasí s německými návrhy na zrušení zbrojního embarga a </a:t>
            </a:r>
            <a:r>
              <a:rPr lang="cs-CZ" sz="1200" dirty="0" err="1" smtClean="0"/>
              <a:t>Mitterand</a:t>
            </a:r>
            <a:r>
              <a:rPr lang="cs-CZ" sz="1200" dirty="0" smtClean="0"/>
              <a:t> se staví nerozhodně k možnému vojenskému zásahu NATO v Bosně.</a:t>
            </a:r>
          </a:p>
          <a:p>
            <a:pPr algn="just"/>
            <a:r>
              <a:rPr lang="cs-CZ" sz="1200" dirty="0" smtClean="0"/>
              <a:t>Změna francouzské politiky po zvolení J. Chiraca prezidentem = Chirac otevřeně přiznal kolektivní selhání politiky Západu v Bosně a Hercegovině, podpořil leteckou operaci proti jednotkám bosenských Srbů a Francie se v prosinci roku 1995 zapojila do alianční vojenské operace IFOR (SFOR) v této zemi.</a:t>
            </a:r>
          </a:p>
          <a:p>
            <a:pPr algn="just"/>
            <a:r>
              <a:rPr lang="cs-CZ" sz="1200" dirty="0" smtClean="0"/>
              <a:t>Francie se aktivně účastnila jednání o konfliktu v Kosovu v rámci Kontaktní skupiny – v červenci 1998 pak společně s </a:t>
            </a:r>
            <a:r>
              <a:rPr lang="cs-CZ" sz="1200" dirty="0"/>
              <a:t>N</a:t>
            </a:r>
            <a:r>
              <a:rPr lang="cs-CZ" sz="1200" dirty="0" smtClean="0"/>
              <a:t>ěmeckem představila iniciativu, která měla donutit strany konfliktu jednat o zásadních záležitostech.</a:t>
            </a:r>
          </a:p>
          <a:p>
            <a:pPr algn="just"/>
            <a:r>
              <a:rPr lang="cs-CZ" sz="1200" dirty="0" smtClean="0"/>
              <a:t>Francie se účastnila vojenské operace </a:t>
            </a:r>
            <a:r>
              <a:rPr lang="cs-CZ" sz="1200" dirty="0" err="1" smtClean="0"/>
              <a:t>Allied</a:t>
            </a:r>
            <a:r>
              <a:rPr lang="cs-CZ" sz="1200" dirty="0" smtClean="0"/>
              <a:t> </a:t>
            </a:r>
            <a:r>
              <a:rPr lang="cs-CZ" sz="1200" dirty="0" err="1" smtClean="0"/>
              <a:t>Force</a:t>
            </a:r>
            <a:r>
              <a:rPr lang="cs-CZ" sz="1200" dirty="0" smtClean="0"/>
              <a:t> proti Srbsku. Chirac označoval srbský režim za příčinu konfliktu v Kosovu a zdůrazňoval význam této operace z hlediska udržení demokratických hodnot a dodržování lidských práv. </a:t>
            </a:r>
          </a:p>
          <a:p>
            <a:pPr algn="just"/>
            <a:r>
              <a:rPr lang="cs-CZ" sz="1200" dirty="0" smtClean="0"/>
              <a:t>Odklon od předchozího důrazu na dodržování mezinárodního práva.</a:t>
            </a:r>
          </a:p>
          <a:p>
            <a:pPr algn="just"/>
            <a:r>
              <a:rPr lang="cs-CZ" sz="1200" dirty="0" smtClean="0"/>
              <a:t>Konflikt v kosovu opětovně oživil zájem Francie prohlubovat bezpečnostní spolupráci v rámci EU (deklarace ze  Saint-</a:t>
            </a:r>
            <a:r>
              <a:rPr lang="cs-CZ" sz="1200" dirty="0" err="1" smtClean="0"/>
              <a:t>Malo</a:t>
            </a:r>
            <a:r>
              <a:rPr lang="cs-CZ" sz="1200" dirty="0" smtClean="0"/>
              <a:t> z prosince 1998).</a:t>
            </a:r>
            <a:endParaRPr lang="cs-CZ" sz="1200" dirty="0"/>
          </a:p>
        </p:txBody>
      </p:sp>
    </p:spTree>
    <p:extLst>
      <p:ext uri="{BB962C8B-B14F-4D97-AF65-F5344CB8AC3E}">
        <p14:creationId xmlns:p14="http://schemas.microsoft.com/office/powerpoint/2010/main" val="2142400768"/>
      </p:ext>
    </p:extLst>
  </p:cSld>
  <p:clrMapOvr>
    <a:masterClrMapping/>
  </p:clrMapOvr>
  <p:transition spd="med">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Chiracova arabská politika</a:t>
            </a:r>
            <a:endParaRPr lang="cs-CZ" dirty="0"/>
          </a:p>
        </p:txBody>
      </p:sp>
      <p:sp>
        <p:nvSpPr>
          <p:cNvPr id="3" name="Zástupný symbol pro obsah 2"/>
          <p:cNvSpPr>
            <a:spLocks noGrp="1"/>
          </p:cNvSpPr>
          <p:nvPr>
            <p:ph idx="1"/>
          </p:nvPr>
        </p:nvSpPr>
        <p:spPr/>
        <p:txBody>
          <a:bodyPr/>
          <a:lstStyle/>
          <a:p>
            <a:pPr algn="just"/>
            <a:r>
              <a:rPr lang="cs-CZ" sz="1400" dirty="0" smtClean="0"/>
              <a:t>Chirac se během svého prezidentství snaží zvýšit francouzskou prestiž a vliv na Blízkém východě v reakci na oslabení francouzského postavení po válce v Perském zálivu.</a:t>
            </a:r>
          </a:p>
          <a:p>
            <a:pPr algn="just"/>
            <a:r>
              <a:rPr lang="cs-CZ" sz="1400" dirty="0" smtClean="0"/>
              <a:t>Východiskem francouzské arabské politiky se stal </a:t>
            </a:r>
            <a:r>
              <a:rPr lang="cs-CZ" sz="1400" b="1" dirty="0" smtClean="0"/>
              <a:t>Chiracův projev v Káhiře </a:t>
            </a:r>
            <a:r>
              <a:rPr lang="cs-CZ" sz="1400" dirty="0" smtClean="0"/>
              <a:t>(1996):</a:t>
            </a:r>
          </a:p>
          <a:p>
            <a:pPr algn="just"/>
            <a:r>
              <a:rPr lang="cs-CZ" sz="1400" dirty="0" smtClean="0"/>
              <a:t>- arabskou politiku v něm Chirac staví do centra francouzského zahraniční politiky;</a:t>
            </a:r>
          </a:p>
          <a:p>
            <a:pPr algn="just"/>
            <a:r>
              <a:rPr lang="cs-CZ" sz="1400" dirty="0" smtClean="0"/>
              <a:t>- v rámci projevu Chirac vyzdvihuje politiku sebeurčení a koncept panarabské jednoty;</a:t>
            </a:r>
          </a:p>
          <a:p>
            <a:pPr algn="just"/>
            <a:r>
              <a:rPr lang="cs-CZ" sz="1400" dirty="0" smtClean="0"/>
              <a:t>- zdůrazňuje francouzskou spřízněnost s regionem s ohledem na velkou francouzskou muslimskou populaci;</a:t>
            </a:r>
          </a:p>
          <a:p>
            <a:pPr algn="just"/>
            <a:r>
              <a:rPr lang="cs-CZ" sz="1400" dirty="0" smtClean="0"/>
              <a:t>Časté státní návštěvy regionu. Francie se současně snaží nabízet jako zprostředkovatel diplomatických řešení různých krizí a konfliktů v regionu (iniciativa ministra zahraničí </a:t>
            </a:r>
            <a:r>
              <a:rPr lang="cs-CZ" sz="1400" dirty="0" err="1" smtClean="0"/>
              <a:t>Hervého</a:t>
            </a:r>
            <a:r>
              <a:rPr lang="cs-CZ" sz="1400" dirty="0" smtClean="0"/>
              <a:t> de </a:t>
            </a:r>
            <a:r>
              <a:rPr lang="cs-CZ" sz="1400" dirty="0" err="1" smtClean="0"/>
              <a:t>Charette</a:t>
            </a:r>
            <a:r>
              <a:rPr lang="cs-CZ" sz="1400" dirty="0" smtClean="0"/>
              <a:t> s cílem ukončit konflikt mezi Izraelem a hnutím </a:t>
            </a:r>
            <a:r>
              <a:rPr lang="cs-CZ" sz="1400" dirty="0" err="1" smtClean="0"/>
              <a:t>Hizballáh</a:t>
            </a:r>
            <a:r>
              <a:rPr lang="cs-CZ" sz="1400" dirty="0" smtClean="0"/>
              <a:t> na izraelsko-libanonské hranici v roce 1996).</a:t>
            </a:r>
          </a:p>
          <a:p>
            <a:pPr algn="just"/>
            <a:r>
              <a:rPr lang="cs-CZ" sz="1400" dirty="0" smtClean="0"/>
              <a:t>Významným aspektem francouzské politiky je odmítavý postoj vůči uplatňování sankcí  ze strany USA a dalších zemí vůči jednotlivým zemím regionu:</a:t>
            </a:r>
          </a:p>
          <a:p>
            <a:pPr algn="just"/>
            <a:r>
              <a:rPr lang="cs-CZ" sz="1400" dirty="0" smtClean="0"/>
              <a:t>- Francie stojí v čele opozice evropských států proti snaze USA uplatňovat sankce vůči společnostem, které investovaly v Íránu.</a:t>
            </a:r>
          </a:p>
          <a:p>
            <a:pPr algn="just"/>
            <a:r>
              <a:rPr lang="cs-CZ" sz="1400" dirty="0" smtClean="0"/>
              <a:t>- Francie se jedním z hlavních oponentů americko-britské politiky vůči Husajnovu režimu v Iráku. Francie sice hodnotí Husajnův režim kriticky, ale nemá zájem na jeho svržení. Z pohledu Francie je důležité, aby se Irák začal chovat jako odpovědný člen mezinárodního společenství.</a:t>
            </a:r>
          </a:p>
          <a:p>
            <a:pPr algn="just"/>
            <a:r>
              <a:rPr lang="cs-CZ" sz="1400" dirty="0" smtClean="0"/>
              <a:t>Francie se v tomto období snaží ve stále větší míře využívat EU jako platformu pro realizaci francouzských zahraničně-politických cílů v regionu.</a:t>
            </a:r>
          </a:p>
        </p:txBody>
      </p:sp>
    </p:spTree>
    <p:extLst>
      <p:ext uri="{BB962C8B-B14F-4D97-AF65-F5344CB8AC3E}">
        <p14:creationId xmlns:p14="http://schemas.microsoft.com/office/powerpoint/2010/main" val="2257861173"/>
      </p:ext>
    </p:extLst>
  </p:cSld>
  <p:clrMapOvr>
    <a:masterClrMapping/>
  </p:clrMapOvr>
  <p:transition spd="med">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Francie a válka proti Iráku v roce 2003</a:t>
            </a:r>
            <a:endParaRPr lang="cs-CZ" dirty="0"/>
          </a:p>
        </p:txBody>
      </p:sp>
      <p:sp>
        <p:nvSpPr>
          <p:cNvPr id="3" name="Zástupný symbol pro obsah 2"/>
          <p:cNvSpPr>
            <a:spLocks noGrp="1"/>
          </p:cNvSpPr>
          <p:nvPr>
            <p:ph idx="1"/>
          </p:nvPr>
        </p:nvSpPr>
        <p:spPr/>
        <p:txBody>
          <a:bodyPr/>
          <a:lstStyle/>
          <a:p>
            <a:pPr algn="just"/>
            <a:r>
              <a:rPr lang="cs-CZ" sz="1400" dirty="0" smtClean="0"/>
              <a:t>Dlouhodobý nesoulad mezi americkou a francouzskou politikou vůči Iráku.</a:t>
            </a:r>
          </a:p>
          <a:p>
            <a:pPr algn="just"/>
            <a:r>
              <a:rPr lang="cs-CZ" sz="1400" dirty="0" smtClean="0"/>
              <a:t>Teroristické útoky z 11. září 2001 sice vyvolaly i ve Francii vlnu solidarity a ochotu pomoci USA v Afghánistánu, zájmy obou zemí v otázce Iráku nicméně zůstávají i nadále rozdílné.</a:t>
            </a:r>
          </a:p>
          <a:p>
            <a:pPr algn="just"/>
            <a:r>
              <a:rPr lang="cs-CZ" sz="1400" dirty="0" smtClean="0"/>
              <a:t>Paříž se ale navzdory zveřejnění americké Národní bezpečnostní strategie a dalším signálům ze strany USA nedomnívá, že Bushova administrativa bude skutečně usilovat o změnu režimu v Iráku.</a:t>
            </a:r>
          </a:p>
          <a:p>
            <a:pPr algn="just"/>
            <a:r>
              <a:rPr lang="cs-CZ" sz="1400" dirty="0" smtClean="0"/>
              <a:t>Francouzská spolupráce na vzniku rezoluce OSN č. 1441 = cílem Francie je přimět Irák ke splnění dřívějších rezolucí OSN a k likvidaci zbývajících  iráckých zbraní hromadného ničení.</a:t>
            </a:r>
          </a:p>
          <a:p>
            <a:pPr algn="just"/>
            <a:r>
              <a:rPr lang="cs-CZ" sz="1400" dirty="0" smtClean="0"/>
              <a:t>V případě irácké nespolupráce je Francie připravena připojit se na stranu USA v vojenské akci proti Iráku.</a:t>
            </a:r>
          </a:p>
          <a:p>
            <a:pPr algn="just"/>
            <a:r>
              <a:rPr lang="cs-CZ" sz="1400" dirty="0" smtClean="0"/>
              <a:t>Výsledky inspekcí OSN jsou ale z pohledu Francie důkazem, že vojenský zásah nutný není a ospravedlnění pro něj neexistuje.</a:t>
            </a:r>
          </a:p>
          <a:p>
            <a:pPr algn="just"/>
            <a:r>
              <a:rPr lang="cs-CZ" sz="1400" dirty="0" smtClean="0"/>
              <a:t>Rozhodnutí Bushovy administrativy pro vojenský zásah Francii překvapilo. Chirac se v reakci rozhodl aktivně vystupovat proti USA a Francie hraje klíčovou roli při vytváření jednotné fronty států oponujících vojenskému zásahu.</a:t>
            </a:r>
          </a:p>
          <a:p>
            <a:pPr algn="just"/>
            <a:r>
              <a:rPr lang="cs-CZ" sz="1400" dirty="0" smtClean="0"/>
              <a:t>A) Problematická operace z pohledu mezinárodního práva;</a:t>
            </a:r>
          </a:p>
          <a:p>
            <a:pPr algn="just"/>
            <a:r>
              <a:rPr lang="cs-CZ" sz="1400" dirty="0" smtClean="0"/>
              <a:t>B) Vnitropolitická situace ve Francii;</a:t>
            </a:r>
          </a:p>
          <a:p>
            <a:pPr algn="just"/>
            <a:r>
              <a:rPr lang="cs-CZ" sz="1400" dirty="0" smtClean="0"/>
              <a:t>C) Možné ohrožení francouzských zájmů na Blízkém východě;</a:t>
            </a:r>
          </a:p>
          <a:p>
            <a:pPr algn="just"/>
            <a:r>
              <a:rPr lang="cs-CZ" sz="1400" dirty="0" smtClean="0"/>
              <a:t>D) Postoj Německa a možnost posílení francouzsko-německých vztahů;</a:t>
            </a:r>
          </a:p>
          <a:p>
            <a:pPr algn="just"/>
            <a:r>
              <a:rPr lang="cs-CZ" sz="1400" dirty="0" smtClean="0"/>
              <a:t>Roztržka ohledně Iráku nicméně neznamená ukončení dlouholetého francouzsko-amerického bezpečnostního partnerství.</a:t>
            </a:r>
            <a:endParaRPr lang="cs-CZ" sz="1400" dirty="0"/>
          </a:p>
        </p:txBody>
      </p:sp>
    </p:spTree>
    <p:extLst>
      <p:ext uri="{BB962C8B-B14F-4D97-AF65-F5344CB8AC3E}">
        <p14:creationId xmlns:p14="http://schemas.microsoft.com/office/powerpoint/2010/main" val="863868923"/>
      </p:ext>
    </p:extLst>
  </p:cSld>
  <p:clrMapOvr>
    <a:masterClrMapping/>
  </p:clrMapOvr>
  <p:transition spd="med">
    <p:checker/>
  </p:transition>
</p:sld>
</file>

<file path=ppt/theme/theme1.xml><?xml version="1.0" encoding="utf-8"?>
<a:theme xmlns:a="http://schemas.openxmlformats.org/drawingml/2006/main" name="Kruhy na vodě">
  <a:themeElements>
    <a:clrScheme name="Kruhy na vodě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Kruhy na vodě">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Kruhy na vodě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Kruhy na vodě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Kruhy na vodě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Kruhy na vodě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Kruhy na vodě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Kruhy na vodě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Kruhy na vodě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Kruhy na vodě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Kruhy na vodě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Ripple</Template>
  <TotalTime>1597</TotalTime>
  <Words>1900</Words>
  <Application>Microsoft Office PowerPoint</Application>
  <PresentationFormat>Předvádění na obrazovce (4:3)</PresentationFormat>
  <Paragraphs>81</Paragraphs>
  <Slides>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9</vt:i4>
      </vt:variant>
    </vt:vector>
  </HeadingPairs>
  <TitlesOfParts>
    <vt:vector size="12" baseType="lpstr">
      <vt:lpstr>Arial</vt:lpstr>
      <vt:lpstr>Wingdings</vt:lpstr>
      <vt:lpstr>Kruhy na vodě</vt:lpstr>
      <vt:lpstr>Francouzská zahraniční politika od konce studené války</vt:lpstr>
      <vt:lpstr>Gaullismus ve francouzské zahraniční politice</vt:lpstr>
      <vt:lpstr>Některé základní pojmy týkající se francouzské zahraniční politiky</vt:lpstr>
      <vt:lpstr>Védrinismus</vt:lpstr>
      <vt:lpstr>Bílá kniha z roku 1994</vt:lpstr>
      <vt:lpstr>Neúspěšná snaha Francie o návrat do NATO v 90. letech 20. století</vt:lpstr>
      <vt:lpstr>Francie a válka na Balkáně</vt:lpstr>
      <vt:lpstr>Chiracova arabská politika</vt:lpstr>
      <vt:lpstr>Francie a válka proti Iráku v roce 2003</vt:lpstr>
    </vt:vector>
  </TitlesOfParts>
  <Company>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Zahraniční politika administrativy G. Bushe st.</dc:title>
  <dc:creator>Petr Suchý</dc:creator>
  <cp:lastModifiedBy>Petr Vilímek</cp:lastModifiedBy>
  <cp:revision>85</cp:revision>
  <dcterms:created xsi:type="dcterms:W3CDTF">2005-04-25T12:17:40Z</dcterms:created>
  <dcterms:modified xsi:type="dcterms:W3CDTF">2017-05-23T08:57:35Z</dcterms:modified>
</cp:coreProperties>
</file>