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78" r:id="rId5"/>
    <p:sldId id="280" r:id="rId6"/>
    <p:sldId id="282" r:id="rId7"/>
    <p:sldId id="284" r:id="rId8"/>
    <p:sldId id="281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83" r:id="rId19"/>
    <p:sldId id="279" r:id="rId20"/>
    <p:sldId id="277" r:id="rId21"/>
    <p:sldId id="276" r:id="rId22"/>
    <p:sldId id="270" r:id="rId23"/>
    <p:sldId id="271" r:id="rId24"/>
    <p:sldId id="272" r:id="rId25"/>
    <p:sldId id="273" r:id="rId26"/>
    <p:sldId id="274" r:id="rId27"/>
    <p:sldId id="275" r:id="rId28"/>
    <p:sldId id="268" r:id="rId29"/>
    <p:sldId id="269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BBB51-5DEF-4CE1-ADC7-68BDB1F59B56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EF2A-2444-4E15-9BD8-3310A3AE60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847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D915-C109-4C79-BB05-C0FB792C4091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Kritické zhodnocení literatury (</a:t>
            </a:r>
            <a:r>
              <a:rPr lang="cs-CZ" b="1" i="1" dirty="0" smtClean="0"/>
              <a:t>Literature Review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15.3. 2017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výzkumné otázce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Někdy jsou etablované, jindy je musíte sami kriticky interpretovat</a:t>
            </a:r>
          </a:p>
          <a:p>
            <a:r>
              <a:rPr lang="cs-CZ" dirty="0" smtClean="0"/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 smtClean="0"/>
              <a:t>Základní otázka: v čem se shodují, v čem liší a o čem třeba vůbec nemluví (gaps)?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kritické interpretace přístupů k výzkumné otázce: Strmiska-Chytilek 2012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/>
          <a:lstStyle/>
          <a:p>
            <a:r>
              <a:rPr lang="cs-CZ" dirty="0" smtClean="0"/>
              <a:t>Otázka: lze uplatňovat stejné konceptuální rámce pro výzkum politických stran ve vyspělých i rozvíjejících se zemích?</a:t>
            </a:r>
          </a:p>
          <a:p>
            <a:endParaRPr lang="cs-CZ" dirty="0"/>
          </a:p>
          <a:p>
            <a:r>
              <a:rPr lang="cs-CZ" dirty="0" smtClean="0"/>
              <a:t>2 základní odpovědi: </a:t>
            </a:r>
          </a:p>
          <a:p>
            <a:r>
              <a:rPr lang="cs-CZ" dirty="0" smtClean="0"/>
              <a:t>Sartori- v žádném případě ne </a:t>
            </a:r>
          </a:p>
          <a:p>
            <a:r>
              <a:rPr lang="cs-CZ" dirty="0" smtClean="0"/>
              <a:t>Mainwaring- ano, všechny stranické systémy tvoří kontinuum „institucionalizovanosti“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přístupy odpovídají na naši otázku?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vůbec, tak v 99% 1.špatně studujeme nebo 2. máme špatně formulovanou otázku</a:t>
            </a:r>
          </a:p>
          <a:p>
            <a:endParaRPr lang="cs-CZ" dirty="0"/>
          </a:p>
          <a:p>
            <a:r>
              <a:rPr lang="cs-CZ" dirty="0" smtClean="0"/>
              <a:t>Pokud nějak, pak je potřeba vysvětlit, v čem se shodují a v čem odlišují (nejlepší situace).</a:t>
            </a:r>
          </a:p>
          <a:p>
            <a:endParaRPr lang="cs-CZ" dirty="0"/>
          </a:p>
          <a:p>
            <a:r>
              <a:rPr lang="cs-CZ" dirty="0" smtClean="0"/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mohou být problémy dosavadních odpovědí?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Zastaralost věcná</a:t>
            </a:r>
          </a:p>
          <a:p>
            <a:endParaRPr lang="cs-CZ" dirty="0"/>
          </a:p>
          <a:p>
            <a:r>
              <a:rPr lang="cs-CZ" dirty="0" smtClean="0"/>
              <a:t>Zastaralost konceptuální</a:t>
            </a:r>
          </a:p>
          <a:p>
            <a:endParaRPr lang="cs-CZ" dirty="0"/>
          </a:p>
          <a:p>
            <a:r>
              <a:rPr lang="cs-CZ" dirty="0" smtClean="0"/>
              <a:t>Etnocentrismus, Kontext (nesmíme zanedbat)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dobré odpovědi nabízí jednotlivé přístupy?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Těžká část- dívejte se na problém očima těch přístupů, ne svýma!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Posuzujte empirickou využitelnost a logickou konzistenci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přístup si vybereme?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Výjimečně posuzujeme v celé práci problém z více perspektiv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Obvykleme vybereme jeden, jasně vysvětlíme kritéria (menší prozkoumanost, sociální relevance)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kritické zhodnocení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Výstižné názvy kapitol</a:t>
            </a:r>
          </a:p>
          <a:p>
            <a:endParaRPr lang="cs-CZ" dirty="0"/>
          </a:p>
          <a:p>
            <a:r>
              <a:rPr lang="cs-CZ" dirty="0" smtClean="0"/>
              <a:t>„Jak probíhají volební reformy: tři přístupy“ = správně</a:t>
            </a:r>
          </a:p>
          <a:p>
            <a:endParaRPr lang="cs-CZ" dirty="0"/>
          </a:p>
          <a:p>
            <a:r>
              <a:rPr lang="cs-CZ" dirty="0" smtClean="0"/>
              <a:t>„Průběh volebních reforem“ = špatně (implikuje popis, není jasné, že jde o konfliktní věc)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kritické zhodnocení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Držte se úkolů 1-4, nejde o to, řadit za sebe argumenty z toho, co si přečtete, je nutné je strukturovat, konstantně mezi nimi posuzovat= </a:t>
            </a:r>
            <a:r>
              <a:rPr lang="cs-CZ" b="1" dirty="0" smtClean="0"/>
              <a:t>syntéza</a:t>
            </a:r>
          </a:p>
          <a:p>
            <a:endParaRPr lang="cs-CZ" dirty="0" smtClean="0"/>
          </a:p>
          <a:p>
            <a:r>
              <a:rPr lang="cs-CZ" dirty="0" smtClean="0"/>
              <a:t>Argumenty přístupů prezentujete nezaujatě</a:t>
            </a:r>
          </a:p>
          <a:p>
            <a:endParaRPr lang="cs-CZ" dirty="0"/>
          </a:p>
          <a:p>
            <a:r>
              <a:rPr lang="cs-CZ" dirty="0" smtClean="0"/>
              <a:t>Váš zkoumaný případ/případy prozatím příliš do argumentace věcně nezapojujte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Příliš málo vs. příliš moc literatury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</a:t>
            </a:r>
            <a:r>
              <a:rPr lang="cs-CZ" b="1" dirty="0" smtClean="0"/>
              <a:t>příliš málo</a:t>
            </a:r>
            <a:r>
              <a:rPr lang="cs-CZ" dirty="0" smtClean="0"/>
              <a:t>, obvyklá postupujete </a:t>
            </a:r>
            <a:r>
              <a:rPr lang="cs-CZ" b="1" dirty="0" smtClean="0"/>
              <a:t>koncentricky</a:t>
            </a:r>
            <a:r>
              <a:rPr lang="cs-CZ" dirty="0" smtClean="0"/>
              <a:t>- máte jak nadřazenou literaturu vašemu problému, tak i tu, která se ho dotýká přímo</a:t>
            </a:r>
          </a:p>
          <a:p>
            <a:r>
              <a:rPr lang="cs-CZ" dirty="0" smtClean="0"/>
              <a:t>Pokud </a:t>
            </a:r>
            <a:r>
              <a:rPr lang="cs-CZ" b="1" dirty="0" smtClean="0"/>
              <a:t>příliš moc</a:t>
            </a:r>
            <a:r>
              <a:rPr lang="cs-CZ" dirty="0" smtClean="0"/>
              <a:t>, snažte se přehled literatury </a:t>
            </a:r>
            <a:r>
              <a:rPr lang="cs-CZ" b="1" dirty="0" smtClean="0"/>
              <a:t>co nejvíc zaměřit/zacílit </a:t>
            </a:r>
            <a:r>
              <a:rPr lang="cs-CZ" dirty="0" smtClean="0"/>
              <a:t>na věc, která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Př.: Diplomka o využívání sportovních metafor (David Vokál)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Experimentálně chce zkoumat využívání sportovních metafor v politických textech</a:t>
            </a:r>
          </a:p>
          <a:p>
            <a:r>
              <a:rPr lang="cs-CZ" b="1" dirty="0" smtClean="0"/>
              <a:t>Level 1: </a:t>
            </a:r>
            <a:r>
              <a:rPr lang="cs-CZ" dirty="0" smtClean="0"/>
              <a:t>chvíli píše o metaforách (co jsou, jaká je jejich funkce)</a:t>
            </a:r>
          </a:p>
          <a:p>
            <a:r>
              <a:rPr lang="cs-CZ" b="1" dirty="0" smtClean="0"/>
              <a:t>Level 2</a:t>
            </a:r>
            <a:r>
              <a:rPr lang="cs-CZ" dirty="0" smtClean="0"/>
              <a:t>: píše o sportovních metaforách (jejich funkci, využívání, dosavadním výzkumu)</a:t>
            </a:r>
          </a:p>
          <a:p>
            <a:r>
              <a:rPr lang="cs-CZ" b="1" dirty="0" smtClean="0"/>
              <a:t>Level 3</a:t>
            </a:r>
            <a:r>
              <a:rPr lang="cs-CZ" dirty="0" smtClean="0"/>
              <a:t>: píše o experimentálním výzkumu sportovních metafor (je ho málo, ale přinesl zajímavé výsledky).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zhodnocení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Následuje obvykle po formulaci výzkumných otázek, někdy před nimi (typická varianta: upřesňuje obecnou otázku), někdy paralelně</a:t>
            </a:r>
          </a:p>
          <a:p>
            <a:endParaRPr lang="cs-CZ" dirty="0" smtClean="0"/>
          </a:p>
          <a:p>
            <a:r>
              <a:rPr lang="cs-CZ" dirty="0" smtClean="0"/>
              <a:t>Naznačuje dosavadní odpovědi na výzkumnou otázku</a:t>
            </a:r>
          </a:p>
          <a:p>
            <a:endParaRPr lang="cs-CZ" dirty="0" smtClean="0"/>
          </a:p>
          <a:p>
            <a:r>
              <a:rPr lang="cs-CZ" dirty="0" smtClean="0"/>
              <a:t>Tvoří součást práce, ale musí být napsaný tak, aby </a:t>
            </a:r>
            <a:r>
              <a:rPr lang="cs-CZ" b="1" dirty="0" smtClean="0"/>
              <a:t>mohl existovat i jako samostatný 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Svačinová 2012 (DP, studujte v Isu!)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Co je dobré/výborné:</a:t>
            </a:r>
          </a:p>
          <a:p>
            <a:r>
              <a:rPr lang="cs-CZ" dirty="0" smtClean="0"/>
              <a:t>Rozsah</a:t>
            </a:r>
          </a:p>
          <a:p>
            <a:r>
              <a:rPr lang="cs-CZ" dirty="0" smtClean="0"/>
              <a:t>Zaměřenost</a:t>
            </a:r>
          </a:p>
          <a:p>
            <a:r>
              <a:rPr lang="cs-CZ" dirty="0" smtClean="0"/>
              <a:t>Kompletnost zpracování</a:t>
            </a:r>
          </a:p>
          <a:p>
            <a:r>
              <a:rPr lang="cs-CZ" dirty="0" smtClean="0"/>
              <a:t>Řazení problémů</a:t>
            </a:r>
          </a:p>
          <a:p>
            <a:r>
              <a:rPr lang="cs-CZ" dirty="0" smtClean="0"/>
              <a:t>Konstantní posuzování přístupů proti sobě</a:t>
            </a:r>
          </a:p>
          <a:p>
            <a:r>
              <a:rPr lang="cs-CZ" dirty="0" smtClean="0"/>
              <a:t>Stálá diskuse o výhodách a slabinách, zdůvodnění toho, co se použije v práci</a:t>
            </a:r>
          </a:p>
          <a:p>
            <a:r>
              <a:rPr lang="cs-CZ" b="1" dirty="0" smtClean="0"/>
              <a:t>Co by se mohlo vylepšit:</a:t>
            </a:r>
          </a:p>
          <a:p>
            <a:r>
              <a:rPr lang="cs-CZ" dirty="0" smtClean="0"/>
              <a:t>Názvy kapitol</a:t>
            </a:r>
          </a:p>
          <a:p>
            <a:r>
              <a:rPr lang="cs-CZ" dirty="0" smtClean="0"/>
              <a:t>PŘÍKLAD, KDY JE PREZENTOVÁN POSTUPNĚ SE ROZVÍJEJÍCÍ VÝZKUM, MĚNÍCÍ SE V ČASE.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Svačinová 2012: Ekonomické hlasování v CE Evropě?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Existuje v České republice, Maďarsku, Polsku a na Slovensku ekonomické hlasování? V </a:t>
            </a:r>
            <a:r>
              <a:rPr lang="cs-CZ" i="1" dirty="0" smtClean="0"/>
              <a:t>jaké míře</a:t>
            </a:r>
            <a:r>
              <a:rPr lang="cs-CZ" i="1" dirty="0"/>
              <a:t>?</a:t>
            </a:r>
          </a:p>
          <a:p>
            <a:r>
              <a:rPr lang="cs-CZ" i="1" dirty="0"/>
              <a:t>Je ekonomické hlasování pro jednotlivé vládní strany v zemích střední Evropy odlišné?</a:t>
            </a:r>
          </a:p>
          <a:p>
            <a:r>
              <a:rPr lang="cs-CZ" i="1" dirty="0"/>
              <a:t>Změnilo se ekonomické hlasování v zemích střední Evropy po vstupu zemí do Evropské </a:t>
            </a:r>
            <a:r>
              <a:rPr lang="cs-CZ" i="1" dirty="0" smtClean="0"/>
              <a:t>unie a </a:t>
            </a:r>
            <a:r>
              <a:rPr lang="cs-CZ" i="1" dirty="0"/>
              <a:t>vypuknutí ekonomické krize?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Svačinová 2012- Teorie „Ekonomického hlasování“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(shodují se): existuje vztah mezi stavem ekonomiky a volebním chováním (volič maximalizuje skrze volbu svůj zisk)</a:t>
            </a:r>
          </a:p>
          <a:p>
            <a:endParaRPr lang="cs-CZ" dirty="0"/>
          </a:p>
          <a:p>
            <a:r>
              <a:rPr lang="cs-CZ" dirty="0" smtClean="0"/>
              <a:t>Co volič hodnotí: ekonomiku země vs. ekonomiku svou (v politologii obvyklejší první přístup, tzv. sociotropický)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Jak se vyvíjel sociotropický přístup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sporná otázka- jak volič hodnotí ekonomiku:</a:t>
            </a:r>
          </a:p>
          <a:p>
            <a:endParaRPr lang="cs-CZ" dirty="0"/>
          </a:p>
          <a:p>
            <a:r>
              <a:rPr lang="cs-CZ" dirty="0" smtClean="0"/>
              <a:t>Skrze makroekonomické ukazatele (starší)</a:t>
            </a:r>
          </a:p>
          <a:p>
            <a:r>
              <a:rPr lang="cs-CZ" dirty="0" smtClean="0"/>
              <a:t>Skrze vlastní percepci o stavu ekonomiky (novější)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Jak se vyvíjel sociotropický přístup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Druhá sporná otázka: Proč voliči nevolí čistě ekonomicky?</a:t>
            </a:r>
          </a:p>
          <a:p>
            <a:endParaRPr lang="cs-CZ" dirty="0"/>
          </a:p>
          <a:p>
            <a:r>
              <a:rPr lang="cs-CZ" dirty="0" smtClean="0"/>
              <a:t>Kognitivní překážky</a:t>
            </a:r>
          </a:p>
          <a:p>
            <a:r>
              <a:rPr lang="cs-CZ" dirty="0" smtClean="0"/>
              <a:t>Institucionální omezení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Co má volič dělat, aby použil ekonomické hlasování?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Model trestu (retrospektivní hlasování)</a:t>
            </a:r>
          </a:p>
          <a:p>
            <a:endParaRPr lang="cs-CZ" dirty="0"/>
          </a:p>
          <a:p>
            <a:r>
              <a:rPr lang="cs-CZ" dirty="0" smtClean="0"/>
              <a:t>Selekční model (retrospektivní a prospektivní model)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Svačinová 2012- modely westminsterské provenience, jak je adjustovat na Evropu?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Koaliční vlády (ekonomické hlasování empiricky slabší)</a:t>
            </a:r>
          </a:p>
          <a:p>
            <a:endParaRPr lang="cs-CZ" dirty="0"/>
          </a:p>
          <a:p>
            <a:r>
              <a:rPr lang="cs-CZ" dirty="0" smtClean="0"/>
              <a:t>Kterou stranu v koalici trestat?</a:t>
            </a:r>
          </a:p>
          <a:p>
            <a:endParaRPr lang="cs-CZ" dirty="0"/>
          </a:p>
          <a:p>
            <a:r>
              <a:rPr lang="cs-CZ" dirty="0" smtClean="0"/>
              <a:t>Jak do výzkumu zahrnout, že vlády kontrolují ekonomiku stále méně (globalizace)?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 Evropa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základě představené teorie by mělo být slabé</a:t>
            </a:r>
          </a:p>
          <a:p>
            <a:endParaRPr lang="cs-CZ" dirty="0"/>
          </a:p>
          <a:p>
            <a:r>
              <a:rPr lang="cs-CZ" dirty="0" smtClean="0"/>
              <a:t>Proměnlivé stranické systémy, nejasné responzibilita</a:t>
            </a:r>
          </a:p>
          <a:p>
            <a:r>
              <a:rPr lang="cs-CZ" dirty="0" smtClean="0"/>
              <a:t>Komunistické dědictví</a:t>
            </a:r>
          </a:p>
          <a:p>
            <a:r>
              <a:rPr lang="cs-CZ" dirty="0" smtClean="0"/>
              <a:t>Může se měnit cca od roku 2000 (oba předchozí faktory ztrácí na významu), málo empirických studií.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literatury se může výjimečně týkat i metod, příklad: Chytilek-Eibl 2011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nejlépe zkoumat politický prostor v ČR a pozici parlamentních stran v něm? </a:t>
            </a:r>
          </a:p>
          <a:p>
            <a:endParaRPr lang="cs-CZ" dirty="0"/>
          </a:p>
          <a:p>
            <a:r>
              <a:rPr lang="cs-CZ" dirty="0" smtClean="0"/>
              <a:t>zde se nezabýváme teorií (jak ho definovat), ale metodou (jak ho nejlépe měřit).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Chytilek-Eibl: přístupy (a jejich podstata, silné a slabé stránky, přihlášení se k jedné z nich)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Skrze voliče</a:t>
            </a:r>
          </a:p>
          <a:p>
            <a:r>
              <a:rPr lang="cs-CZ" dirty="0" smtClean="0"/>
              <a:t>Legislativní hlasování</a:t>
            </a:r>
          </a:p>
          <a:p>
            <a:r>
              <a:rPr lang="cs-CZ" dirty="0" smtClean="0"/>
              <a:t>Strojové zpracování programů</a:t>
            </a:r>
          </a:p>
          <a:p>
            <a:r>
              <a:rPr lang="cs-CZ" dirty="0" smtClean="0"/>
              <a:t>Manuální analýza programů</a:t>
            </a:r>
          </a:p>
          <a:p>
            <a:r>
              <a:rPr lang="cs-CZ" dirty="0" smtClean="0"/>
              <a:t>Výzkum stranických elit</a:t>
            </a:r>
          </a:p>
          <a:p>
            <a:r>
              <a:rPr lang="cs-CZ" dirty="0" smtClean="0"/>
              <a:t>Výzkum expertů</a:t>
            </a:r>
          </a:p>
          <a:p>
            <a:endParaRPr lang="cs-CZ" dirty="0" smtClean="0"/>
          </a:p>
          <a:p>
            <a:r>
              <a:rPr lang="cs-CZ" dirty="0" smtClean="0"/>
              <a:t>PŘÍKLAD, KDY VEDLE SEBE STOJÍ NĚKOLIK VÍCEMÉNĚ NEZÁVISLÝCH PŘÍSTUPŮ, NEPROPOJENÝCH HISTORICKY ANI VÝVOJEM, JE POTŘEBA JE POSOUDIT A VYBRAT Z NICH.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(může existovat i jako esej: Havlík: </a:t>
            </a:r>
            <a:r>
              <a:rPr lang="cs-CZ" i="1" dirty="0" smtClean="0"/>
              <a:t>Jak je měřit? Postoje stran k evropské integraci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b="1" dirty="0" smtClean="0"/>
              <a:t>Ukažte, že váš výzkum spočívá na ramenou obrů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šedesátých letech vznikly dvě klíčové práce o stranické soutěži:</a:t>
            </a:r>
          </a:p>
          <a:p>
            <a:r>
              <a:rPr lang="cs-CZ" b="1" dirty="0" smtClean="0"/>
              <a:t>Downs 1956 </a:t>
            </a:r>
            <a:r>
              <a:rPr lang="cs-CZ" dirty="0" smtClean="0"/>
              <a:t>(klíčová v soutěži blízkost a vzdálenost) x </a:t>
            </a:r>
            <a:r>
              <a:rPr lang="cs-CZ" b="1" dirty="0" smtClean="0"/>
              <a:t>Stokes 1963 </a:t>
            </a:r>
            <a:r>
              <a:rPr lang="cs-CZ" dirty="0" smtClean="0"/>
              <a:t>(reaguje na Downse, říká, že to je jinak a klíčová je kompetence).</a:t>
            </a:r>
          </a:p>
          <a:p>
            <a:r>
              <a:rPr lang="cs-CZ" dirty="0" smtClean="0"/>
              <a:t>Nejcitovanější práce v politologii, množství následovníků</a:t>
            </a:r>
          </a:p>
          <a:p>
            <a:r>
              <a:rPr lang="cs-CZ" dirty="0" smtClean="0"/>
              <a:t>Moje monografie (2015): na ramenou obrů říká, že je to jinak a že blízkost a vzdálenost a kompetence není buď/anebo, ale navzájem se podporuje.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má tedy kritické zhodnocení literatury </a:t>
            </a:r>
            <a:r>
              <a:rPr lang="cs-CZ" b="1" dirty="0" smtClean="0"/>
              <a:t>cíle?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Shrnout, co se v dané oblasti vyzkoumalo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Posoudit, jak přesné a úplné jsou výsledky tohoto zkoumání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všechno do něj zahrnout?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Bývá dobré se zamyslet i nad tím, jak dobře koresponduje akademická literatura s reálným světem, někdy je i proto dobré zahrnout neakademické zdroje (aplikovaný výzkum)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Nehodnotíme ani tak </a:t>
            </a:r>
            <a:r>
              <a:rPr lang="cs-CZ" b="1" dirty="0" smtClean="0"/>
              <a:t>literaturu</a:t>
            </a:r>
            <a:r>
              <a:rPr lang="cs-CZ" dirty="0" smtClean="0"/>
              <a:t> jako </a:t>
            </a:r>
            <a:r>
              <a:rPr lang="cs-CZ" b="1" dirty="0" smtClean="0"/>
              <a:t>stav poznání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ho dělat?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Selektivně</a:t>
            </a:r>
            <a:r>
              <a:rPr lang="cs-CZ" dirty="0" smtClean="0"/>
              <a:t>- nečtete často celé články/knihy, hledáte jen pasáže, vztahující se k vaší výzkumné otázce/tomu, co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má tedy kritické zhodnocení literatury </a:t>
            </a:r>
            <a:r>
              <a:rPr lang="cs-CZ" b="1" dirty="0" smtClean="0"/>
              <a:t>výhody?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Získáte přehled o výzkumu, který jste neznali</a:t>
            </a:r>
          </a:p>
          <a:p>
            <a:r>
              <a:rPr lang="cs-CZ" dirty="0" smtClean="0"/>
              <a:t>Objevíte, co už je dobře udělané</a:t>
            </a:r>
          </a:p>
          <a:p>
            <a:r>
              <a:rPr lang="cs-CZ" dirty="0" smtClean="0"/>
              <a:t>Porovnáte, to, co napadlo vás, s tím, co se udělalo, výsledkem může být vylepšený nápad</a:t>
            </a:r>
          </a:p>
          <a:p>
            <a:r>
              <a:rPr lang="cs-CZ" dirty="0" smtClean="0"/>
              <a:t>Posoudíte, jaká jsou slabší místa dosavadního výzkumu</a:t>
            </a:r>
          </a:p>
          <a:p>
            <a:r>
              <a:rPr lang="cs-CZ" dirty="0" smtClean="0"/>
              <a:t>Uvědomíte si kontext vašeho výzkumu, snáz jste schopni formulovat, proč je relavantní, „k čemu je“.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Úkoly kritického zhodnocení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UDĚLEJTE V TÉMATU POŘÁDEK</a:t>
            </a:r>
          </a:p>
          <a:p>
            <a:endParaRPr lang="cs-CZ" dirty="0" smtClean="0"/>
          </a:p>
          <a:p>
            <a:r>
              <a:rPr lang="cs-CZ" dirty="0" smtClean="0"/>
              <a:t>Jaké názory/přístupy se vyslovují k výzkumné otázce? Jakou má tradici? Existují nějací klasici, kteří významně ovlivnili odpověď na ni?</a:t>
            </a:r>
          </a:p>
          <a:p>
            <a:r>
              <a:rPr lang="cs-CZ" dirty="0" smtClean="0"/>
              <a:t>Jak by každý proud odpověděl na naši otázku?</a:t>
            </a:r>
          </a:p>
          <a:p>
            <a:r>
              <a:rPr lang="cs-CZ" dirty="0" smtClean="0"/>
              <a:t>Jaké mají tyto odpovědi silné a slabé stránky?</a:t>
            </a:r>
          </a:p>
          <a:p>
            <a:r>
              <a:rPr lang="cs-CZ" dirty="0" smtClean="0"/>
              <a:t>Které proudy jsou pro nás nejvhodnější k využití v práci a proč?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1283</Words>
  <Application>Microsoft Office PowerPoint</Application>
  <PresentationFormat>On-screen Show (4:3)</PresentationFormat>
  <Paragraphs>162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Kritické zhodnocení literatury (Literature Review)</vt:lpstr>
      <vt:lpstr>Kritické zhodnocení literatury</vt:lpstr>
      <vt:lpstr>Cíl</vt:lpstr>
      <vt:lpstr>Příklad:</vt:lpstr>
      <vt:lpstr>Jaký má tedy kritické zhodnocení literatury cíle?</vt:lpstr>
      <vt:lpstr>Co všechno do něj zahrnout?</vt:lpstr>
      <vt:lpstr>Jak ho dělat?</vt:lpstr>
      <vt:lpstr>Jaký má tedy kritické zhodnocení literatury výhody?</vt:lpstr>
      <vt:lpstr>Úkoly kritického zhodnocení literatury</vt:lpstr>
      <vt:lpstr>Přístupy k výzkumné otázce</vt:lpstr>
      <vt:lpstr>Příklad kritické interpretace přístupů k výzkumné otázce: Strmiska-Chytilek 2012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Jak psát kritické zhodnocení</vt:lpstr>
      <vt:lpstr>Příliš málo vs. příliš moc literatury </vt:lpstr>
      <vt:lpstr>Př.: Diplomka o využívání sportovních metafor (David Vokál)</vt:lpstr>
      <vt:lpstr>Příklad: Svačinová 2012 (DP, studujte v Isu!)</vt:lpstr>
      <vt:lpstr>Příklad Svačinová 2012: Ekonomické hlasování v CE Evropě?</vt:lpstr>
      <vt:lpstr>Př. Svačinová 2012- Teorie „Ekonomického hlasování“</vt:lpstr>
      <vt:lpstr>Svačinová 2012- Jak se vyvíjel sociotropický přístup</vt:lpstr>
      <vt:lpstr>Svačinová 2012- Jak se vyvíjel sociotropický přístup</vt:lpstr>
      <vt:lpstr>Svačinová 2012- Co má volič dělat, aby použil ekonomické hlasování?</vt:lpstr>
      <vt:lpstr>Svačinová 2012- modely westminsterské provenience, jak je adjustovat na Evropu?</vt:lpstr>
      <vt:lpstr>CE Evropa</vt:lpstr>
      <vt:lpstr>Přehled literatury se může výjimečně týkat i metod, příklad: Chytilek-Eibl 2011</vt:lpstr>
      <vt:lpstr>Chytilek-Eibl: přístupy (a jejich podstata, silné a slabé stránky, přihlášení se k jedné z nich)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Kritický přehled literatury (Literature Review)</dc:title>
  <dc:creator>Roman Chytilek</dc:creator>
  <cp:lastModifiedBy>Roman</cp:lastModifiedBy>
  <cp:revision>50</cp:revision>
  <dcterms:created xsi:type="dcterms:W3CDTF">2013-03-19T19:59:29Z</dcterms:created>
  <dcterms:modified xsi:type="dcterms:W3CDTF">2017-03-22T20:36:37Z</dcterms:modified>
</cp:coreProperties>
</file>