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88" r:id="rId19"/>
    <p:sldMasterId id="2147483900" r:id="rId20"/>
    <p:sldMasterId id="2147483948" r:id="rId21"/>
    <p:sldMasterId id="2147483960" r:id="rId22"/>
    <p:sldMasterId id="2147483972" r:id="rId23"/>
  </p:sldMasterIdLst>
  <p:sldIdLst>
    <p:sldId id="256" r:id="rId24"/>
    <p:sldId id="288" r:id="rId25"/>
    <p:sldId id="291" r:id="rId26"/>
    <p:sldId id="292" r:id="rId27"/>
    <p:sldId id="293" r:id="rId28"/>
    <p:sldId id="304" r:id="rId29"/>
    <p:sldId id="305" r:id="rId30"/>
    <p:sldId id="306" r:id="rId31"/>
    <p:sldId id="296" r:id="rId32"/>
    <p:sldId id="302" r:id="rId33"/>
    <p:sldId id="303" r:id="rId34"/>
    <p:sldId id="257" r:id="rId35"/>
    <p:sldId id="264" r:id="rId36"/>
    <p:sldId id="266" r:id="rId37"/>
    <p:sldId id="267" r:id="rId38"/>
    <p:sldId id="268" r:id="rId39"/>
    <p:sldId id="269" r:id="rId40"/>
    <p:sldId id="270" r:id="rId41"/>
    <p:sldId id="271" r:id="rId42"/>
    <p:sldId id="295" r:id="rId43"/>
    <p:sldId id="258" r:id="rId44"/>
    <p:sldId id="272" r:id="rId45"/>
    <p:sldId id="259" r:id="rId46"/>
    <p:sldId id="273" r:id="rId47"/>
    <p:sldId id="260" r:id="rId48"/>
    <p:sldId id="301" r:id="rId49"/>
    <p:sldId id="261" r:id="rId50"/>
    <p:sldId id="262" r:id="rId51"/>
    <p:sldId id="263" r:id="rId52"/>
    <p:sldId id="274" r:id="rId53"/>
    <p:sldId id="275" r:id="rId54"/>
    <p:sldId id="276" r:id="rId55"/>
    <p:sldId id="277" r:id="rId56"/>
    <p:sldId id="278" r:id="rId57"/>
    <p:sldId id="279" r:id="rId58"/>
    <p:sldId id="280" r:id="rId59"/>
    <p:sldId id="281" r:id="rId60"/>
    <p:sldId id="282" r:id="rId61"/>
    <p:sldId id="283" r:id="rId62"/>
    <p:sldId id="284" r:id="rId63"/>
    <p:sldId id="285" r:id="rId64"/>
    <p:sldId id="286" r:id="rId65"/>
    <p:sldId id="287" r:id="rId6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61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23.05.2017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28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90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94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727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419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545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592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707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376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0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734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74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015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54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766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680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50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39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881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13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02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941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217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34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216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35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247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689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311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797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002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712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850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974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99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182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4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199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806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917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1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64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390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171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6011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862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50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976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09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167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49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32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071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865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878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5414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092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48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8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921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3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449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1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7051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9320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896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3871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466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36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759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7267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20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1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6612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047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738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2491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18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8116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35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5707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65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007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14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8559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6517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5105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6430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8956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062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623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4712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4119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59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4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3230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44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5605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9661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7967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9331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1719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9817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4383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921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66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1753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2703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730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596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5095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828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4262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6479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8551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02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5387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60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2607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66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0942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7558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2153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6634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2491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8448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13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3161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815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57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0724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99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9310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5642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3290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7837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6260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0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02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1883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5889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4394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27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1873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6234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2658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2076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14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0021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4580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7908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8441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64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07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70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66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8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32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17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53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31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02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00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64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07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70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6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85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32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17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53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31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02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002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64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07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7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661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85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32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17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538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316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02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002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64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0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705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661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85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323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17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538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316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02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002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64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071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705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661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855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323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175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538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316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2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33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865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41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167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047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905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577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552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88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3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70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00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871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0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920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517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747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974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140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6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23.05.2017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80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83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90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99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28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86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84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28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11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09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0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96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56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28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0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0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0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0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0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35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23.05.2017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55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am.cz/doc/1366601424_sb_crdm-manual-noz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3.mkcr.cz/cns_interne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svazekobciorlice.cz/index.php?page=show&amp;aT=1&amp;aId=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aztetovlade.cz/" TargetMode="External"/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Právní prostředí v ČR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>
                <a:solidFill>
                  <a:schemeClr val="bg1"/>
                </a:solidFill>
              </a:rPr>
              <a:t>13.3.2017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8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8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cs-CZ" sz="4200" dirty="0"/>
              <a:t>Právní formy neziskových organizací</a:t>
            </a:r>
            <a:endParaRPr lang="en-US" sz="4200" dirty="0"/>
          </a:p>
        </p:txBody>
      </p:sp>
      <p:sp>
        <p:nvSpPr>
          <p:cNvPr id="1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Občanské sdružení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Církev a náboženská společnost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Nadace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Nadační fond</a:t>
            </a:r>
            <a:endParaRPr lang="en-US" sz="2800" dirty="0"/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Obecně prospěšná společnost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Zájmové sdružení právnických osob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Dobrovolný svazek obcí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Profesní komory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Agrární komora ČR a Hospodářská komora ČR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 Politické strany a politická hnutí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1041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8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cs-CZ" sz="4200" dirty="0"/>
              <a:t>Právní formy neziskových organizací</a:t>
            </a:r>
            <a:endParaRPr lang="en-US" sz="4200" dirty="0"/>
          </a:p>
        </p:txBody>
      </p:sp>
      <p:sp>
        <p:nvSpPr>
          <p:cNvPr id="1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(</a:t>
            </a:r>
            <a:r>
              <a:rPr lang="cs-CZ" sz="2800" i="1" dirty="0"/>
              <a:t>Občanské sdružení</a:t>
            </a:r>
            <a:r>
              <a:rPr lang="cs-CZ" sz="2800" dirty="0"/>
              <a:t>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Církev a náboženská společnost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Nadace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Nadační fond</a:t>
            </a:r>
            <a:endParaRPr lang="en-US" sz="2800" dirty="0"/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strike="sngStrike" dirty="0"/>
              <a:t>Obecně prospěšná společnost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strike="sngStrike" dirty="0"/>
              <a:t>Zájmové sdružení právnických osob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Dobrovolný svazek obcí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Profesní komory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Agrární komora ČR a Hospodářská komora ČR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dirty="0"/>
              <a:t> Politické strany a politická hnutí</a:t>
            </a:r>
            <a:endParaRPr lang="en-US" sz="2800" dirty="0"/>
          </a:p>
        </p:txBody>
      </p:sp>
      <p:pic>
        <p:nvPicPr>
          <p:cNvPr id="2050" name="Picture 2" descr="http://img.ct24.cz/cache/616x411/article/45/4425/442415.jpg?13619026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66" y="2800540"/>
            <a:ext cx="3419128" cy="19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Občanská sdružení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minulosti zákon o sdružování občanů č. 83/1990 Sb.</a:t>
            </a:r>
          </a:p>
          <a:p>
            <a:endParaRPr lang="cs-CZ" dirty="0"/>
          </a:p>
          <a:p>
            <a:r>
              <a:rPr lang="cs-CZ" dirty="0"/>
              <a:t>Registrace MV ČR</a:t>
            </a:r>
          </a:p>
          <a:p>
            <a:endParaRPr lang="cs-CZ" dirty="0"/>
          </a:p>
          <a:p>
            <a:r>
              <a:rPr lang="cs-CZ" dirty="0"/>
              <a:t>Od 2006 </a:t>
            </a:r>
            <a:r>
              <a:rPr lang="cs-CZ" dirty="0" err="1"/>
              <a:t>o.s</a:t>
            </a:r>
            <a:r>
              <a:rPr lang="cs-CZ" dirty="0"/>
              <a:t>. v názvu</a:t>
            </a:r>
          </a:p>
          <a:p>
            <a:endParaRPr lang="cs-CZ" dirty="0"/>
          </a:p>
          <a:p>
            <a:r>
              <a:rPr lang="cs-CZ" dirty="0"/>
              <a:t>Odborové svazy a organizace zaměstnavatelů (evidenční princip)</a:t>
            </a:r>
          </a:p>
          <a:p>
            <a:endParaRPr lang="cs-CZ" dirty="0"/>
          </a:p>
        </p:txBody>
      </p:sp>
      <p:sp>
        <p:nvSpPr>
          <p:cNvPr id="4" name="AutoShape 2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s://www.ourkidssports.com/js/tiny_mce/plugins/imagemanager/football_public_do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30" y="160338"/>
            <a:ext cx="657326" cy="69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languageofthesoul.files.wordpress.com/2010/11/theater-mas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10" y="764704"/>
            <a:ext cx="1072376" cy="78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4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Občanská sdružení </a:t>
            </a:r>
            <a:r>
              <a:rPr lang="cs-CZ" dirty="0">
                <a:sym typeface="Wingdings" panose="05000000000000000000" pitchFamily="2" charset="2"/>
              </a:rPr>
              <a:t> spolky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Nový občanský zákoník od 1.1.2014 </a:t>
            </a:r>
          </a:p>
          <a:p>
            <a:endParaRPr lang="cs-CZ" dirty="0"/>
          </a:p>
          <a:p>
            <a:r>
              <a:rPr lang="cs-CZ" dirty="0"/>
              <a:t>Podobná úprava</a:t>
            </a:r>
          </a:p>
          <a:p>
            <a:pPr lvl="1"/>
            <a:r>
              <a:rPr lang="cs-CZ" dirty="0"/>
              <a:t>Definice</a:t>
            </a:r>
          </a:p>
          <a:p>
            <a:pPr lvl="1"/>
            <a:r>
              <a:rPr lang="cs-CZ" dirty="0"/>
              <a:t>Zakládání</a:t>
            </a:r>
          </a:p>
          <a:p>
            <a:endParaRPr lang="cs-CZ" dirty="0"/>
          </a:p>
          <a:p>
            <a:r>
              <a:rPr lang="cs-CZ" dirty="0"/>
              <a:t>Upřesnění např. vnitřní struktury a vztahů</a:t>
            </a:r>
          </a:p>
          <a:p>
            <a:endParaRPr lang="cs-CZ" dirty="0"/>
          </a:p>
          <a:p>
            <a:r>
              <a:rPr lang="cs-CZ" dirty="0"/>
              <a:t>Transformace OS na spolky (§ 3045 NOZ):</a:t>
            </a:r>
          </a:p>
          <a:p>
            <a:pPr lvl="1"/>
            <a:r>
              <a:rPr lang="cs-CZ" dirty="0"/>
              <a:t>Do 31.12.2015 úprava názvu – </a:t>
            </a:r>
            <a:r>
              <a:rPr lang="cs-CZ" i="1" dirty="0"/>
              <a:t>spolek / zapsaný spolek</a:t>
            </a:r>
          </a:p>
          <a:p>
            <a:pPr lvl="1"/>
            <a:r>
              <a:rPr lang="cs-CZ" dirty="0"/>
              <a:t>Do 31.12.2016 soulad vnitřních dokumentů s novým OZ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36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Občanská sdružení </a:t>
            </a:r>
            <a:r>
              <a:rPr lang="cs-CZ" dirty="0">
                <a:sym typeface="Wingdings" panose="05000000000000000000" pitchFamily="2" charset="2"/>
              </a:rPr>
              <a:t> spolky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Alespoň 3 osoby vedené společným zájmem</a:t>
            </a:r>
          </a:p>
          <a:p>
            <a:endParaRPr lang="cs-CZ" dirty="0"/>
          </a:p>
          <a:p>
            <a:r>
              <a:rPr lang="cs-CZ" dirty="0"/>
              <a:t>Činnost:</a:t>
            </a:r>
          </a:p>
          <a:p>
            <a:pPr lvl="1"/>
            <a:r>
              <a:rPr lang="cs-CZ" dirty="0"/>
              <a:t>Uspokojování a ochrana zájmů</a:t>
            </a:r>
          </a:p>
          <a:p>
            <a:pPr lvl="1"/>
            <a:r>
              <a:rPr lang="cs-CZ" dirty="0"/>
              <a:t>Podnikání pouze jako vedlejší činnost</a:t>
            </a:r>
          </a:p>
          <a:p>
            <a:pPr lvl="1"/>
            <a:r>
              <a:rPr lang="cs-CZ" dirty="0"/>
              <a:t>Zisk </a:t>
            </a:r>
            <a:r>
              <a:rPr lang="cs-CZ" dirty="0">
                <a:sym typeface="Wingdings" panose="05000000000000000000" pitchFamily="2" charset="2"/>
              </a:rPr>
              <a:t> pouze pro účely spolku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/>
              <a:t>Hájková (2013):</a:t>
            </a:r>
          </a:p>
          <a:p>
            <a:pPr lvl="1"/>
            <a:r>
              <a:rPr lang="cs-CZ" dirty="0"/>
              <a:t>Teoretické minimum k úpravě poměrů OS po 1.1.2014</a:t>
            </a:r>
          </a:p>
          <a:p>
            <a:pPr lvl="1"/>
            <a:r>
              <a:rPr lang="en-US" dirty="0">
                <a:hlinkClick r:id="rId2"/>
              </a:rPr>
              <a:t>http://www.adam.cz/doc/1366601424_sb_crdm-manual-noz.pdf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50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Církve a náboženské </a:t>
            </a:r>
            <a:br>
              <a:rPr lang="cs-CZ" dirty="0"/>
            </a:br>
            <a:r>
              <a:rPr lang="cs-CZ" dirty="0"/>
              <a:t>společnosti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č. 2</a:t>
            </a:r>
            <a:r>
              <a:rPr lang="en-US" dirty="0"/>
              <a:t>/2002 Sb., </a:t>
            </a:r>
            <a:r>
              <a:rPr lang="cs-CZ" dirty="0"/>
              <a:t>o svobodě náboženského vyznání a postavení církví a náboženských společností</a:t>
            </a:r>
          </a:p>
          <a:p>
            <a:endParaRPr lang="cs-CZ" dirty="0"/>
          </a:p>
          <a:p>
            <a:r>
              <a:rPr lang="cs-CZ" dirty="0"/>
              <a:t>„Z</a:t>
            </a:r>
            <a:r>
              <a:rPr lang="cs-CZ" i="1" dirty="0"/>
              <a:t>a účelem </a:t>
            </a:r>
            <a:r>
              <a:rPr lang="cs-CZ" i="1" u="sng" dirty="0"/>
              <a:t>vyznávání</a:t>
            </a:r>
            <a:r>
              <a:rPr lang="cs-CZ" i="1" dirty="0"/>
              <a:t> určité náboženské </a:t>
            </a:r>
            <a:r>
              <a:rPr lang="cs-CZ" i="1" u="sng" dirty="0"/>
              <a:t>víry</a:t>
            </a:r>
            <a:r>
              <a:rPr lang="cs-CZ" i="1" dirty="0"/>
              <a:t>, ať veřejně nebo soukromě, a </a:t>
            </a:r>
            <a:r>
              <a:rPr lang="cs-CZ" i="1" u="sng" dirty="0"/>
              <a:t>zejména</a:t>
            </a:r>
            <a:r>
              <a:rPr lang="cs-CZ" i="1" dirty="0"/>
              <a:t> s tím spojeného shromažďování, bohoslužby, vyučování a duchovní služby</a:t>
            </a:r>
            <a:r>
              <a:rPr lang="cs-CZ" dirty="0"/>
              <a:t>“</a:t>
            </a:r>
          </a:p>
          <a:p>
            <a:endParaRPr lang="cs-CZ" dirty="0"/>
          </a:p>
          <a:p>
            <a:r>
              <a:rPr lang="cs-CZ" dirty="0"/>
              <a:t>Registrace, 300 podpisů, MK ČR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  <p:pic>
        <p:nvPicPr>
          <p:cNvPr id="2050" name="Picture 2" descr="http://cdn2.content.compendiumblog.com/uploads/user/9ab17cd3-a528-42c9-828f-b9935189a88e/459c2885-ea4a-46f2-b6c0-7e71da1bb172/Image/573ca0762f2ef1d484be1fc6d3bcad8b/400px_religion_icon_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940"/>
            <a:ext cx="2081808" cy="187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9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Církve a náboženské </a:t>
            </a:r>
            <a:br>
              <a:rPr lang="cs-CZ" dirty="0"/>
            </a:br>
            <a:r>
              <a:rPr lang="cs-CZ" dirty="0"/>
              <a:t>společnosti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Rejstřík (</a:t>
            </a:r>
            <a:r>
              <a:rPr lang="cs-CZ" dirty="0">
                <a:hlinkClick r:id="rId2"/>
              </a:rPr>
              <a:t>http://www3.mkcr.cz/</a:t>
            </a:r>
            <a:r>
              <a:rPr lang="cs-CZ" dirty="0" err="1">
                <a:hlinkClick r:id="rId2"/>
              </a:rPr>
              <a:t>cns_internet</a:t>
            </a:r>
            <a:r>
              <a:rPr lang="cs-CZ" dirty="0">
                <a:hlinkClick r:id="rId2"/>
              </a:rPr>
              <a:t>/</a:t>
            </a:r>
            <a:r>
              <a:rPr lang="cs-CZ" dirty="0"/>
              <a:t>)</a:t>
            </a:r>
          </a:p>
          <a:p>
            <a:endParaRPr lang="cs-CZ" i="1" dirty="0"/>
          </a:p>
          <a:p>
            <a:r>
              <a:rPr lang="cs-CZ" b="1" dirty="0"/>
              <a:t>Zvláštní práva</a:t>
            </a:r>
            <a:r>
              <a:rPr lang="cs-CZ" dirty="0"/>
              <a:t> (kolektivní práva): 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Vyučování náboženství na státních školách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Duchovenská služba v ozbrojených silách ČR a vězení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Finanční zabezpečení církví a náboženských společností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Církevní sňatky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Zachování povinnosti mlčenlivosti duchovního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Registrace alespoň 10 let, podpisy 1 promile populace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  <p:pic>
        <p:nvPicPr>
          <p:cNvPr id="2050" name="Picture 2" descr="http://cdn2.content.compendiumblog.com/uploads/user/9ab17cd3-a528-42c9-828f-b9935189a88e/459c2885-ea4a-46f2-b6c0-7e71da1bb172/Image/573ca0762f2ef1d484be1fc6d3bcad8b/400px_religion_icon_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940"/>
            <a:ext cx="2081808" cy="187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57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Nadace a nadační fondy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minulosti zákon č. 227/1997 Sb., o nadacích a nadačních fondech</a:t>
            </a:r>
          </a:p>
          <a:p>
            <a:endParaRPr lang="cs-CZ" dirty="0"/>
          </a:p>
          <a:p>
            <a:r>
              <a:rPr lang="cs-CZ" dirty="0"/>
              <a:t>Od 1.1.2014 v Novém občanském zákoníku pod „fundacemi“ jako kategorii právnických osob</a:t>
            </a:r>
          </a:p>
          <a:p>
            <a:endParaRPr lang="cs-CZ" dirty="0"/>
          </a:p>
          <a:p>
            <a:r>
              <a:rPr lang="cs-CZ" i="1" dirty="0"/>
              <a:t>„Fundace je právnická osoba </a:t>
            </a:r>
            <a:r>
              <a:rPr lang="cs-CZ" b="1" i="1" dirty="0"/>
              <a:t>vytvořená majetkem </a:t>
            </a:r>
            <a:r>
              <a:rPr lang="cs-CZ" i="1" dirty="0"/>
              <a:t>vyčleněným </a:t>
            </a:r>
            <a:r>
              <a:rPr lang="cs-CZ" b="1" i="1" dirty="0"/>
              <a:t>k určitému účelu</a:t>
            </a:r>
            <a:r>
              <a:rPr lang="cs-CZ" i="1" dirty="0"/>
              <a:t>. Její činnost se váže na účel, k němuž byla zřízena.“</a:t>
            </a:r>
          </a:p>
          <a:p>
            <a:endParaRPr lang="cs-CZ" i="1" dirty="0"/>
          </a:p>
          <a:p>
            <a:r>
              <a:rPr lang="cs-CZ" dirty="0"/>
              <a:t>Do 2015/2016 nutné uvedení do souladu s tímto zákonem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51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Nadace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38912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Cíl:</a:t>
            </a:r>
          </a:p>
          <a:p>
            <a:pPr lvl="1"/>
            <a:r>
              <a:rPr lang="cs-CZ" dirty="0"/>
              <a:t>Trvalá služba společensky nebo hospodářsky užitečnému účelu</a:t>
            </a:r>
          </a:p>
          <a:p>
            <a:pPr lvl="1"/>
            <a:r>
              <a:rPr lang="cs-CZ" dirty="0"/>
              <a:t>Ne podpora politických stran nebo čistě výdělečná činnost</a:t>
            </a:r>
          </a:p>
          <a:p>
            <a:endParaRPr lang="cs-CZ" dirty="0"/>
          </a:p>
          <a:p>
            <a:r>
              <a:rPr lang="cs-CZ" dirty="0"/>
              <a:t>Majetek alespoň 500 000 Kč</a:t>
            </a:r>
          </a:p>
          <a:p>
            <a:endParaRPr lang="cs-CZ" dirty="0"/>
          </a:p>
          <a:p>
            <a:r>
              <a:rPr lang="cs-CZ" dirty="0"/>
              <a:t>Nově možná změna účelu</a:t>
            </a:r>
          </a:p>
          <a:p>
            <a:endParaRPr lang="cs-CZ" dirty="0"/>
          </a:p>
          <a:p>
            <a:r>
              <a:rPr lang="cs-CZ" dirty="0"/>
              <a:t>Zakládací listina – kapitál, činnosti (i zakázané)</a:t>
            </a:r>
          </a:p>
          <a:p>
            <a:endParaRPr lang="cs-CZ" dirty="0"/>
          </a:p>
          <a:p>
            <a:r>
              <a:rPr lang="cs-CZ" dirty="0"/>
              <a:t>Nesmějí neomezeně ručit jako společník obchodní společnosti</a:t>
            </a:r>
          </a:p>
          <a:p>
            <a:endParaRPr lang="cs-CZ" dirty="0"/>
          </a:p>
          <a:p>
            <a:r>
              <a:rPr lang="cs-CZ" dirty="0"/>
              <a:t>Částečné osvobození od daní z příjmů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3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Nadační fondy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38912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Cíl – naplnění (ne trvalého) společensky nebo hospodářsky užitečného účelu</a:t>
            </a:r>
          </a:p>
          <a:p>
            <a:endParaRPr lang="cs-CZ" dirty="0"/>
          </a:p>
          <a:p>
            <a:r>
              <a:rPr lang="cs-CZ" dirty="0"/>
              <a:t>Majetek:</a:t>
            </a:r>
          </a:p>
          <a:p>
            <a:pPr lvl="1"/>
            <a:r>
              <a:rPr lang="cs-CZ" dirty="0"/>
              <a:t>Nutný majetkový vklad bez stanoveného minima</a:t>
            </a:r>
          </a:p>
          <a:p>
            <a:pPr lvl="1"/>
            <a:r>
              <a:rPr lang="cs-CZ" dirty="0"/>
              <a:t>Nevytváří nadační jistinu ani kapitál</a:t>
            </a:r>
          </a:p>
          <a:p>
            <a:pPr lvl="1"/>
            <a:r>
              <a:rPr lang="cs-CZ" dirty="0"/>
              <a:t>K dosahování svého účelu využívá veškerý svůj majetek</a:t>
            </a:r>
          </a:p>
          <a:p>
            <a:endParaRPr lang="cs-CZ" dirty="0"/>
          </a:p>
          <a:p>
            <a:r>
              <a:rPr lang="cs-CZ" dirty="0"/>
              <a:t>Zakládají se zakládací listinou nebo pořízením pro případ smrti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88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Vývoj neziskového sektoru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sz="2800" dirty="0"/>
              <a:t>Před rokem 1989</a:t>
            </a:r>
          </a:p>
          <a:p>
            <a:pPr lvl="1"/>
            <a:r>
              <a:rPr lang="cs-CZ" dirty="0"/>
              <a:t>Existují nevládní/nestátní organizace?</a:t>
            </a:r>
          </a:p>
          <a:p>
            <a:endParaRPr lang="cs-CZ" dirty="0"/>
          </a:p>
          <a:p>
            <a:r>
              <a:rPr lang="cs-CZ" sz="2800" dirty="0"/>
              <a:t>90. léta</a:t>
            </a:r>
          </a:p>
          <a:p>
            <a:pPr lvl="1"/>
            <a:r>
              <a:rPr lang="cs-CZ" dirty="0"/>
              <a:t>První právní úpravy (zákon o sdružování, nadace)</a:t>
            </a:r>
          </a:p>
          <a:p>
            <a:pPr lvl="1"/>
            <a:r>
              <a:rPr lang="pt-BR" dirty="0"/>
              <a:t>V. Havel x V. Klaus</a:t>
            </a:r>
            <a:endParaRPr lang="cs-CZ" dirty="0"/>
          </a:p>
          <a:p>
            <a:endParaRPr lang="cs-CZ" dirty="0"/>
          </a:p>
          <a:p>
            <a:r>
              <a:rPr lang="cs-CZ" dirty="0"/>
              <a:t>Po 2000</a:t>
            </a:r>
          </a:p>
          <a:p>
            <a:pPr lvl="1"/>
            <a:r>
              <a:rPr lang="cs-CZ" dirty="0"/>
              <a:t>Vytvoření krajů</a:t>
            </a:r>
          </a:p>
          <a:p>
            <a:pPr lvl="1"/>
            <a:r>
              <a:rPr lang="cs-CZ" dirty="0"/>
              <a:t>Členství v EU</a:t>
            </a:r>
          </a:p>
          <a:p>
            <a:endParaRPr lang="cs-CZ" dirty="0"/>
          </a:p>
        </p:txBody>
      </p:sp>
      <p:sp>
        <p:nvSpPr>
          <p:cNvPr id="4" name="AutoShape 2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8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83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38912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263302"/>
              </p:ext>
            </p:extLst>
          </p:nvPr>
        </p:nvGraphicFramePr>
        <p:xfrm>
          <a:off x="251520" y="116632"/>
          <a:ext cx="8496943" cy="6624744"/>
        </p:xfrm>
        <a:graphic>
          <a:graphicData uri="http://schemas.openxmlformats.org/drawingml/2006/table">
            <a:tbl>
              <a:tblPr/>
              <a:tblGrid>
                <a:gridCol w="1664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60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občanská sdružení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nadace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nadační fondy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obecně prospěšné společnosti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3 879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9 366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15 393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1993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21 694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2 768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24 978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26 814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4 253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27 807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4 392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30 297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5 238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36 046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38 072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42 302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47 101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49 108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50 997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52 687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54 936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925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1 158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58 347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1 317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5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61 802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1 048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1 486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5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2008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65 386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1 095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1 658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5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68 631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429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1 168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1 813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5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72 111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449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1 205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1 958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5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75 627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455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1 269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2 126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5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79 002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460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1 331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2 299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5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84 400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500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1 323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2 571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520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Obecně prospěšné společnosti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661872"/>
          </a:xfrm>
        </p:spPr>
        <p:txBody>
          <a:bodyPr>
            <a:noAutofit/>
          </a:bodyPr>
          <a:lstStyle/>
          <a:p>
            <a:r>
              <a:rPr lang="cs-CZ" sz="2000" dirty="0"/>
              <a:t>V minulosti zákon č. 248/1995 Sb. </a:t>
            </a:r>
            <a:r>
              <a:rPr lang="en-US" sz="2000" dirty="0"/>
              <a:t>o </a:t>
            </a:r>
            <a:r>
              <a:rPr lang="cs-CZ" sz="2000" dirty="0"/>
              <a:t>OPS</a:t>
            </a:r>
          </a:p>
          <a:p>
            <a:endParaRPr lang="cs-CZ" sz="2000" dirty="0"/>
          </a:p>
          <a:p>
            <a:r>
              <a:rPr lang="cs-CZ" sz="2000" dirty="0"/>
              <a:t>Hlavní poslání – poskytovat obecně prospěšné služby (i za úplatu) – školství, kultura, sociální péče</a:t>
            </a:r>
          </a:p>
          <a:p>
            <a:endParaRPr lang="cs-CZ" sz="2000" dirty="0"/>
          </a:p>
          <a:p>
            <a:r>
              <a:rPr lang="cs-CZ" sz="2000" dirty="0"/>
              <a:t>Název o.p.s., zakladatelem fyzická či právnická osoba (obce), zápis u rejstříkového soudu</a:t>
            </a:r>
          </a:p>
          <a:p>
            <a:endParaRPr lang="cs-CZ" sz="2000" dirty="0"/>
          </a:p>
          <a:p>
            <a:r>
              <a:rPr lang="cs-CZ" sz="2000" dirty="0"/>
              <a:t>Povinnost oddělovat náklady a výnosy doplňkových a obecně prospěšných služeb</a:t>
            </a:r>
          </a:p>
          <a:p>
            <a:endParaRPr lang="cs-CZ" sz="2000" dirty="0"/>
          </a:p>
          <a:p>
            <a:r>
              <a:rPr lang="cs-CZ" sz="2000" dirty="0"/>
              <a:t>Zisk nesmí být použitý ve prospěch zakladatelů / členů orgánů / zaměstnanců, ale na poskytování obecně prospěšných služeb</a:t>
            </a:r>
          </a:p>
        </p:txBody>
      </p:sp>
    </p:spTree>
    <p:extLst>
      <p:ext uri="{BB962C8B-B14F-4D97-AF65-F5344CB8AC3E}">
        <p14:creationId xmlns:p14="http://schemas.microsoft.com/office/powerpoint/2010/main" val="595892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Obecně prospěšné společnosti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Změna po 1.1.2014 - Nový občanský zákoník</a:t>
            </a:r>
          </a:p>
          <a:p>
            <a:endParaRPr lang="cs-CZ" dirty="0"/>
          </a:p>
          <a:p>
            <a:r>
              <a:rPr lang="cs-CZ" dirty="0"/>
              <a:t>Nově už OPS nemůžou vznikat</a:t>
            </a:r>
          </a:p>
          <a:p>
            <a:endParaRPr lang="cs-CZ" dirty="0"/>
          </a:p>
          <a:p>
            <a:r>
              <a:rPr lang="cs-CZ" dirty="0"/>
              <a:t>Možný postup:</a:t>
            </a:r>
          </a:p>
          <a:p>
            <a:pPr lvl="1"/>
            <a:r>
              <a:rPr lang="cs-CZ" dirty="0"/>
              <a:t>Žádná změna a pokračování dle dosavadních předpisů</a:t>
            </a:r>
          </a:p>
          <a:p>
            <a:pPr lvl="1"/>
            <a:r>
              <a:rPr lang="cs-CZ" dirty="0"/>
              <a:t>Transformace na nadaci, nadační fond nebo ústav</a:t>
            </a:r>
          </a:p>
        </p:txBody>
      </p:sp>
    </p:spTree>
    <p:extLst>
      <p:ext uri="{BB962C8B-B14F-4D97-AF65-F5344CB8AC3E}">
        <p14:creationId xmlns:p14="http://schemas.microsoft.com/office/powerpoint/2010/main" val="3206692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Dobrovolný svazek obcí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Zákon č. 128/2000 Sb., o obcích</a:t>
            </a:r>
          </a:p>
          <a:p>
            <a:endParaRPr lang="cs-CZ" dirty="0"/>
          </a:p>
          <a:p>
            <a:r>
              <a:rPr lang="cs-CZ" dirty="0"/>
              <a:t>Smlouva o vytvoření dobrovolného svazku obcí a stanovy, musí schválit zastupitelstva</a:t>
            </a:r>
          </a:p>
          <a:p>
            <a:endParaRPr lang="cs-CZ" dirty="0"/>
          </a:p>
          <a:p>
            <a:r>
              <a:rPr lang="cs-CZ" dirty="0"/>
              <a:t>Oblasti - např. školství, soc. péče, zdravotnictví, systémy veřejné dopravy, provoz lomů a pískoven, správa majetku obcí (místních komunikací, lomů atd.)</a:t>
            </a:r>
          </a:p>
          <a:p>
            <a:endParaRPr lang="cs-CZ" dirty="0"/>
          </a:p>
          <a:p>
            <a:r>
              <a:rPr lang="cs-CZ" dirty="0"/>
              <a:t>Registrace u krajských úřadů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Postupy účtování pro rozpočtové a příspěvkové organizace a obce</a:t>
            </a:r>
          </a:p>
        </p:txBody>
      </p:sp>
      <p:pic>
        <p:nvPicPr>
          <p:cNvPr id="5122" name="Picture 2" descr="http://www.dave-ford.co.uk/Photos/aidensfield_villageg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63" y="404664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92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Dobrovolný svazek obcí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Svazek obcí Orlice</a:t>
            </a:r>
          </a:p>
          <a:p>
            <a:endParaRPr lang="cs-CZ" dirty="0"/>
          </a:p>
          <a:p>
            <a:r>
              <a:rPr lang="cs-CZ" dirty="0"/>
              <a:t>17 obcí</a:t>
            </a:r>
          </a:p>
          <a:p>
            <a:endParaRPr lang="cs-CZ" dirty="0"/>
          </a:p>
          <a:p>
            <a:r>
              <a:rPr lang="cs-CZ" dirty="0"/>
              <a:t>Cestovní ruch, životní prostředí, školství, zdravotnictví, požární ochrana, dopravní obslužnost</a:t>
            </a:r>
          </a:p>
          <a:p>
            <a:endParaRPr lang="cs-CZ" dirty="0"/>
          </a:p>
          <a:p>
            <a:r>
              <a:rPr lang="en-US" dirty="0">
                <a:hlinkClick r:id="rId2"/>
              </a:rPr>
              <a:t>http://www.svazekobciorlice.cz/index.php?page=show&amp;aT=1&amp;aId=5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6146" name="Picture 2" descr="http://www.svazekobciorlice.cz/userfiles/image/mapa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01" y="1124744"/>
            <a:ext cx="282530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4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Profesní komory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Zřizovány pro to, aby kontrolovaly výkon profese, stanovovaly profesní standardy a tím de facto i přístup do profese (povinné členství)</a:t>
            </a:r>
          </a:p>
          <a:p>
            <a:endParaRPr lang="cs-CZ" dirty="0"/>
          </a:p>
          <a:p>
            <a:r>
              <a:rPr lang="cs-CZ" dirty="0"/>
              <a:t>Zákon č. 220/1991 Sb., o České lékařské komoře, České </a:t>
            </a:r>
            <a:r>
              <a:rPr lang="cs-CZ" dirty="0" err="1"/>
              <a:t>stom</a:t>
            </a:r>
            <a:r>
              <a:rPr lang="cs-CZ" dirty="0"/>
              <a:t>. komoře, České lékárnické komoře, jednotlivé „sektorové“ zákony</a:t>
            </a:r>
          </a:p>
          <a:p>
            <a:endParaRPr lang="cs-CZ" dirty="0"/>
          </a:p>
          <a:p>
            <a:r>
              <a:rPr lang="cs-CZ" dirty="0"/>
              <a:t>12 komor</a:t>
            </a:r>
          </a:p>
          <a:p>
            <a:endParaRPr lang="cs-CZ" dirty="0"/>
          </a:p>
          <a:p>
            <a:r>
              <a:rPr lang="cs-CZ" dirty="0"/>
              <a:t>Pozor – komory bez povinného členství = občanská sdružení </a:t>
            </a:r>
            <a:r>
              <a:rPr lang="cs-CZ" dirty="0">
                <a:sym typeface="Wingdings" panose="05000000000000000000" pitchFamily="2" charset="2"/>
              </a:rPr>
              <a:t> spolky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892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Komora veterinárních lékařů 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en-US" dirty="0" err="1"/>
              <a:t>Veterinární</a:t>
            </a:r>
            <a:r>
              <a:rPr lang="en-US" dirty="0"/>
              <a:t> </a:t>
            </a:r>
            <a:r>
              <a:rPr lang="en-US" dirty="0" err="1"/>
              <a:t>lékař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vykonává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území</a:t>
            </a:r>
            <a:r>
              <a:rPr lang="en-US" dirty="0"/>
              <a:t> Č</a:t>
            </a:r>
            <a:r>
              <a:rPr lang="cs-CZ" dirty="0"/>
              <a:t>R (..)</a:t>
            </a:r>
            <a:r>
              <a:rPr lang="en-US" dirty="0"/>
              <a:t> </a:t>
            </a:r>
            <a:r>
              <a:rPr lang="en-US" dirty="0" err="1"/>
              <a:t>činnost</a:t>
            </a:r>
            <a:r>
              <a:rPr lang="en-US" dirty="0"/>
              <a:t>, </a:t>
            </a:r>
            <a:r>
              <a:rPr lang="en-US" b="1" dirty="0" err="1"/>
              <a:t>musí</a:t>
            </a:r>
            <a:r>
              <a:rPr lang="en-US" b="1" dirty="0"/>
              <a:t> </a:t>
            </a:r>
            <a:r>
              <a:rPr lang="en-US" b="1" dirty="0" err="1"/>
              <a:t>být</a:t>
            </a:r>
            <a:r>
              <a:rPr lang="en-US" b="1" dirty="0"/>
              <a:t> </a:t>
            </a:r>
            <a:r>
              <a:rPr lang="en-US" b="1" dirty="0" err="1"/>
              <a:t>členem</a:t>
            </a:r>
            <a:r>
              <a:rPr lang="en-US" dirty="0"/>
              <a:t> </a:t>
            </a:r>
            <a:r>
              <a:rPr lang="en-US" dirty="0" err="1"/>
              <a:t>Komory</a:t>
            </a:r>
            <a:endParaRPr lang="cs-CZ" dirty="0"/>
          </a:p>
          <a:p>
            <a:pPr lvl="1"/>
            <a:r>
              <a:rPr lang="cs-CZ" dirty="0"/>
              <a:t>Výjimky – hostující lékař, ministerstva</a:t>
            </a:r>
          </a:p>
          <a:p>
            <a:endParaRPr lang="cs-CZ" dirty="0"/>
          </a:p>
          <a:p>
            <a:r>
              <a:rPr lang="cs-CZ" dirty="0"/>
              <a:t>Povinnosti:</a:t>
            </a:r>
          </a:p>
          <a:p>
            <a:pPr lvl="1"/>
            <a:r>
              <a:rPr lang="pl-PL" dirty="0"/>
              <a:t>Člen Komory, který </a:t>
            </a:r>
            <a:r>
              <a:rPr lang="pl-PL" b="1" dirty="0"/>
              <a:t>je</a:t>
            </a:r>
            <a:r>
              <a:rPr lang="pl-PL" dirty="0"/>
              <a:t> podnikatelem, je povinen </a:t>
            </a:r>
            <a:r>
              <a:rPr lang="en-US" dirty="0" err="1"/>
              <a:t>řádně</a:t>
            </a:r>
            <a:r>
              <a:rPr lang="en-US" dirty="0"/>
              <a:t> </a:t>
            </a:r>
            <a:r>
              <a:rPr lang="en-US" dirty="0" err="1"/>
              <a:t>platit</a:t>
            </a:r>
            <a:r>
              <a:rPr lang="en-US" dirty="0"/>
              <a:t> </a:t>
            </a:r>
            <a:r>
              <a:rPr lang="en-US" dirty="0" err="1"/>
              <a:t>stanovené</a:t>
            </a:r>
            <a:r>
              <a:rPr lang="en-US" dirty="0"/>
              <a:t> </a:t>
            </a:r>
            <a:r>
              <a:rPr lang="en-US" dirty="0" err="1"/>
              <a:t>příspěvky</a:t>
            </a:r>
            <a:endParaRPr lang="cs-CZ" dirty="0"/>
          </a:p>
          <a:p>
            <a:pPr lvl="1"/>
            <a:r>
              <a:rPr lang="pl-PL" dirty="0"/>
              <a:t>Člen Komory, který </a:t>
            </a:r>
            <a:r>
              <a:rPr lang="pl-PL" b="1" dirty="0"/>
              <a:t>není</a:t>
            </a:r>
            <a:r>
              <a:rPr lang="pl-PL" dirty="0"/>
              <a:t> podnikatelem, je povinen </a:t>
            </a:r>
            <a:r>
              <a:rPr lang="en-US" dirty="0" err="1"/>
              <a:t>řádně</a:t>
            </a:r>
            <a:r>
              <a:rPr lang="en-US" dirty="0"/>
              <a:t> </a:t>
            </a:r>
            <a:r>
              <a:rPr lang="en-US" dirty="0" err="1"/>
              <a:t>platit</a:t>
            </a:r>
            <a:r>
              <a:rPr lang="en-US" dirty="0"/>
              <a:t> </a:t>
            </a:r>
            <a:r>
              <a:rPr lang="en-US" dirty="0" err="1"/>
              <a:t>stanovené</a:t>
            </a:r>
            <a:r>
              <a:rPr lang="en-US" dirty="0"/>
              <a:t> </a:t>
            </a:r>
            <a:r>
              <a:rPr lang="en-US" dirty="0" err="1"/>
              <a:t>příspěvky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305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Agrární komora ČR, Hospodářská komora 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dirty="0"/>
          </a:p>
          <a:p>
            <a:r>
              <a:rPr lang="cs-CZ" dirty="0"/>
              <a:t>Vznik v roce 1992, resp. 1993 byl stanoven Zákonem 301/1992 Sb. o Hospodářské komoře České republiky a Agrární komoře České republiky</a:t>
            </a:r>
          </a:p>
          <a:p>
            <a:endParaRPr lang="cs-CZ" dirty="0"/>
          </a:p>
          <a:p>
            <a:r>
              <a:rPr lang="cs-CZ" dirty="0"/>
              <a:t>Sdružení podnikatelů (právnických i fyzických osob) přijatých za členy </a:t>
            </a:r>
          </a:p>
          <a:p>
            <a:endParaRPr lang="cs-CZ" dirty="0"/>
          </a:p>
          <a:p>
            <a:r>
              <a:rPr lang="cs-CZ" dirty="0"/>
              <a:t>Specifické organizační rysy, omezení organizační autonomie, vymezení cílů atd.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92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/>
              <a:t>Jaké jsou formální možnosti zapojení NNO do rozhodovacího procesu?</a:t>
            </a:r>
            <a:br>
              <a:rPr lang="cs-C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92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Petice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Historické změny:</a:t>
            </a:r>
          </a:p>
          <a:p>
            <a:pPr lvl="1"/>
            <a:r>
              <a:rPr lang="cs-CZ" sz="2200" dirty="0"/>
              <a:t>Původně právo oslovit panovníka, ústavně zaručeno právem</a:t>
            </a:r>
          </a:p>
          <a:p>
            <a:pPr lvl="1"/>
            <a:r>
              <a:rPr lang="cs-CZ" sz="2200" dirty="0"/>
              <a:t>Elektronické petice – symbolický význam</a:t>
            </a:r>
          </a:p>
          <a:p>
            <a:endParaRPr lang="cs-CZ" dirty="0"/>
          </a:p>
          <a:p>
            <a:r>
              <a:rPr lang="cs-CZ" dirty="0"/>
              <a:t>LZPS, čl. 18:</a:t>
            </a:r>
          </a:p>
          <a:p>
            <a:pPr lvl="1"/>
            <a:r>
              <a:rPr lang="cs-CZ" dirty="0"/>
              <a:t>Petiční právo je zaručeno; ve věcech </a:t>
            </a:r>
            <a:r>
              <a:rPr lang="cs-CZ" b="1" dirty="0"/>
              <a:t>veřejného nebo jiného společenského zájmu</a:t>
            </a:r>
            <a:r>
              <a:rPr lang="cs-CZ" dirty="0"/>
              <a:t> má každý právo sám nebo s jinými se obracet na </a:t>
            </a:r>
            <a:r>
              <a:rPr lang="cs-CZ" b="1" dirty="0"/>
              <a:t>státní orgány a orgány územní samosprávy</a:t>
            </a:r>
            <a:r>
              <a:rPr lang="cs-CZ" dirty="0"/>
              <a:t> s žádostmi, návrhy a stížnostmi.</a:t>
            </a:r>
          </a:p>
          <a:p>
            <a:endParaRPr lang="cs-CZ" dirty="0"/>
          </a:p>
          <a:p>
            <a:r>
              <a:rPr lang="cs-CZ" dirty="0"/>
              <a:t>Zákon č. 85/1990 Sb. o právu petičním</a:t>
            </a:r>
            <a:endParaRPr lang="en-US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9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8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13" y="116632"/>
            <a:ext cx="479297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8" y="127847"/>
            <a:ext cx="4181455" cy="180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835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Petice - limity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Petice nesmí: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Zasahovat do </a:t>
            </a:r>
            <a:r>
              <a:rPr lang="cs-CZ" b="1" dirty="0"/>
              <a:t>nezávislosti soudu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Vyzývat k </a:t>
            </a:r>
            <a:r>
              <a:rPr lang="cs-CZ" b="1" dirty="0"/>
              <a:t>porušování Ústavy a zákonů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Vyzývat k </a:t>
            </a:r>
            <a:r>
              <a:rPr lang="cs-CZ" b="1" dirty="0"/>
              <a:t>popírání nebo omezování </a:t>
            </a:r>
            <a:r>
              <a:rPr lang="cs-CZ" dirty="0"/>
              <a:t>osobních, politických nebo jiných </a:t>
            </a:r>
            <a:r>
              <a:rPr lang="cs-CZ" b="1" dirty="0"/>
              <a:t>práv</a:t>
            </a:r>
            <a:r>
              <a:rPr lang="cs-CZ" dirty="0"/>
              <a:t> občanů pro jejich národnost, pohlaví, rasu atd.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Vyzývat k </a:t>
            </a:r>
            <a:r>
              <a:rPr lang="cs-CZ" b="1" dirty="0"/>
              <a:t>rozněcování nenávisti a nesnášenlivosti </a:t>
            </a:r>
            <a:r>
              <a:rPr lang="cs-CZ" dirty="0"/>
              <a:t>z výše uvedených důvodů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Vyzývat k </a:t>
            </a:r>
            <a:r>
              <a:rPr lang="cs-CZ" b="1" dirty="0"/>
              <a:t>násilí</a:t>
            </a:r>
            <a:r>
              <a:rPr lang="cs-CZ" dirty="0"/>
              <a:t> nebo hrubé neslušnosti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1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Petice – co udělat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Petiční výbor</a:t>
            </a:r>
          </a:p>
          <a:p>
            <a:endParaRPr lang="cs-CZ" dirty="0"/>
          </a:p>
          <a:p>
            <a:r>
              <a:rPr lang="cs-CZ" dirty="0"/>
              <a:t>Podepsat může každý občan, dle LZPS kdokoli:</a:t>
            </a:r>
          </a:p>
          <a:p>
            <a:pPr lvl="1"/>
            <a:r>
              <a:rPr lang="cs-CZ" dirty="0"/>
              <a:t>Jméno, příjmení, bydliště</a:t>
            </a:r>
          </a:p>
          <a:p>
            <a:pPr lvl="1"/>
            <a:r>
              <a:rPr lang="cs-CZ" dirty="0"/>
              <a:t>Datum narození u petic k referendu</a:t>
            </a:r>
          </a:p>
          <a:p>
            <a:pPr lvl="1"/>
            <a:r>
              <a:rPr lang="cs-CZ" dirty="0"/>
              <a:t>Rodné číslo u petic k založení politické strany nebo ke kandidatuře osoby</a:t>
            </a:r>
          </a:p>
          <a:p>
            <a:endParaRPr lang="cs-CZ" dirty="0"/>
          </a:p>
          <a:p>
            <a:r>
              <a:rPr lang="cs-CZ" dirty="0"/>
              <a:t>Věk:</a:t>
            </a:r>
          </a:p>
          <a:p>
            <a:pPr lvl="1"/>
            <a:r>
              <a:rPr lang="cs-CZ" dirty="0"/>
              <a:t>16 – shromažďování podpisů</a:t>
            </a:r>
          </a:p>
          <a:p>
            <a:pPr lvl="1"/>
            <a:r>
              <a:rPr lang="cs-CZ" dirty="0"/>
              <a:t>18 – člen petičního výboru</a:t>
            </a:r>
          </a:p>
        </p:txBody>
      </p:sp>
    </p:spTree>
    <p:extLst>
      <p:ext uri="{BB962C8B-B14F-4D97-AF65-F5344CB8AC3E}">
        <p14:creationId xmlns:p14="http://schemas.microsoft.com/office/powerpoint/2010/main" val="140447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Petice – reakce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Oslovený orgán:</a:t>
            </a:r>
          </a:p>
          <a:p>
            <a:pPr lvl="1"/>
            <a:r>
              <a:rPr lang="cs-CZ" dirty="0"/>
              <a:t>Musí petici přijmout, posoudit její obsah a do 30 dnů písemně odpovědět – stanovisko + způsob vyřízení</a:t>
            </a:r>
          </a:p>
          <a:p>
            <a:pPr lvl="1"/>
            <a:r>
              <a:rPr lang="cs-CZ" dirty="0"/>
              <a:t>Nebo do 5 dnů petici postoupí příslušnému orgánu a vyrozumí toho, kdo ji podal</a:t>
            </a:r>
          </a:p>
          <a:p>
            <a:endParaRPr lang="cs-CZ" dirty="0"/>
          </a:p>
          <a:p>
            <a:r>
              <a:rPr lang="cs-CZ" dirty="0"/>
              <a:t>Nález ÚS 21/94 - státní orgán je povinen petici jen přijmout, ale již </a:t>
            </a:r>
            <a:r>
              <a:rPr lang="cs-CZ" b="1" dirty="0"/>
              <a:t>není povinen </a:t>
            </a:r>
            <a:r>
              <a:rPr lang="cs-CZ" dirty="0"/>
              <a:t>na ni reagovat</a:t>
            </a:r>
          </a:p>
          <a:p>
            <a:r>
              <a:rPr lang="cs-CZ" dirty="0"/>
              <a:t>Petiční zákon nezná sankci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není možné se odpovědi na petici domoci právní cestou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247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Petice v praxi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2011, petice ČSSD proti důchodové reformě a za odchod vlády Petra nečase, cca 100 tis. podpisů</a:t>
            </a:r>
            <a:endParaRPr lang="en-US" dirty="0"/>
          </a:p>
          <a:p>
            <a:endParaRPr lang="cs-CZ" dirty="0"/>
          </a:p>
          <a:p>
            <a:r>
              <a:rPr lang="cs-CZ" dirty="0"/>
              <a:t>Petice za zákaz chovu tzv. kožešinových zvířat ČR (</a:t>
            </a:r>
            <a:r>
              <a:rPr lang="cs-CZ" dirty="0">
                <a:hlinkClick r:id="rId2"/>
              </a:rPr>
              <a:t>http://www.ukaztetovlade.cz/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V některých zemích jako zákonodární iniciativa – Švýcarsko na úrovni regionů, Rumunsko, Slovinsko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451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Evropská petice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Co to je?</a:t>
            </a:r>
          </a:p>
          <a:p>
            <a:pPr lvl="1"/>
            <a:r>
              <a:rPr lang="cs-CZ" dirty="0"/>
              <a:t>Petice Evropskému parlamentu</a:t>
            </a:r>
            <a:endParaRPr lang="en-US" dirty="0"/>
          </a:p>
          <a:p>
            <a:pPr lvl="1"/>
            <a:r>
              <a:rPr lang="cs-CZ" dirty="0"/>
              <a:t>Ve věci, která spadá do oblasti činnosti Evropské unie a která se jej přímo dotýká</a:t>
            </a:r>
            <a:endParaRPr lang="en-US" dirty="0"/>
          </a:p>
          <a:p>
            <a:pPr lvl="1"/>
            <a:r>
              <a:rPr lang="cs-CZ" dirty="0"/>
              <a:t>Forma stížnosti nebo žádosti, otázky veřejného a soukromého zájmu, připomínka k uplatňování právních předpisů EU, apel, aby se EP vyjádřil k určité záležitosti</a:t>
            </a:r>
          </a:p>
          <a:p>
            <a:endParaRPr lang="cs-CZ" dirty="0"/>
          </a:p>
          <a:p>
            <a:r>
              <a:rPr lang="cs-CZ" b="1" dirty="0"/>
              <a:t>Kdo může podat?</a:t>
            </a:r>
          </a:p>
          <a:p>
            <a:pPr lvl="1"/>
            <a:r>
              <a:rPr lang="cs-CZ" dirty="0"/>
              <a:t>Občan EU</a:t>
            </a:r>
          </a:p>
          <a:p>
            <a:pPr lvl="1"/>
            <a:r>
              <a:rPr lang="cs-CZ" dirty="0"/>
              <a:t>Fyzická osoba s bydlištěm nebo právnická osoba se sídlem v členském státu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47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Referendum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čl. 2. Odst. 2 ústavy </a:t>
            </a:r>
            <a:r>
              <a:rPr lang="cs-CZ" i="1" dirty="0"/>
              <a:t>„Ústavní zákon může stanovit, kdy lid vykonává státní moc přímo“</a:t>
            </a:r>
          </a:p>
          <a:p>
            <a:r>
              <a:rPr lang="cs-CZ" dirty="0"/>
              <a:t>21 legislativních návrhů o referendu – „vláda lůzy“</a:t>
            </a:r>
          </a:p>
          <a:p>
            <a:endParaRPr lang="cs-CZ" dirty="0"/>
          </a:p>
          <a:p>
            <a:r>
              <a:rPr lang="cs-CZ" dirty="0"/>
              <a:t>Leden 2014 – návrh Úsvitu:</a:t>
            </a:r>
          </a:p>
          <a:p>
            <a:pPr lvl="1"/>
            <a:r>
              <a:rPr lang="cs-CZ" dirty="0"/>
              <a:t>100 tisíc občanů / 50 poslanců / 31 senátorů</a:t>
            </a:r>
          </a:p>
          <a:p>
            <a:pPr lvl="1"/>
            <a:r>
              <a:rPr lang="cs-CZ" dirty="0"/>
              <a:t>Limity:</a:t>
            </a:r>
          </a:p>
          <a:p>
            <a:pPr lvl="2"/>
            <a:r>
              <a:rPr lang="cs-CZ" dirty="0"/>
              <a:t>Podstatné náležitosti demokratického právního státu</a:t>
            </a:r>
          </a:p>
          <a:p>
            <a:pPr lvl="2"/>
            <a:r>
              <a:rPr lang="cs-CZ" dirty="0"/>
              <a:t>Základní práva a svobody</a:t>
            </a:r>
          </a:p>
          <a:p>
            <a:pPr lvl="2"/>
            <a:r>
              <a:rPr lang="cs-CZ" dirty="0"/>
              <a:t>Mezinárodní závazky ČR</a:t>
            </a:r>
          </a:p>
          <a:p>
            <a:pPr lvl="2"/>
            <a:r>
              <a:rPr lang="cs-CZ" dirty="0"/>
              <a:t>Soudní moc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78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Místní referendum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Zákon č. 22/2004 Sb., jinak již od 1992</a:t>
            </a:r>
            <a:endParaRPr lang="en-US" dirty="0"/>
          </a:p>
          <a:p>
            <a:endParaRPr lang="cs-CZ" dirty="0"/>
          </a:p>
          <a:p>
            <a:r>
              <a:rPr lang="cs-CZ" dirty="0"/>
              <a:t>Závazné</a:t>
            </a:r>
          </a:p>
          <a:p>
            <a:r>
              <a:rPr lang="cs-CZ" dirty="0"/>
              <a:t>Fakultativní (samostatná působnost) x obligatorní (oddělení části obce)</a:t>
            </a:r>
          </a:p>
          <a:p>
            <a:r>
              <a:rPr lang="cs-CZ" dirty="0"/>
              <a:t>Limity:</a:t>
            </a:r>
          </a:p>
          <a:p>
            <a:pPr lvl="1"/>
            <a:r>
              <a:rPr lang="cs-CZ" dirty="0"/>
              <a:t>místní poplatky, rozpočet, orgány obce, volba a odvolání starosty atd....</a:t>
            </a:r>
          </a:p>
          <a:p>
            <a:endParaRPr lang="cs-CZ" dirty="0"/>
          </a:p>
          <a:p>
            <a:r>
              <a:rPr lang="cs-CZ" dirty="0"/>
              <a:t>Vyhlašuje zastupitelstvo na návrh přípravného výboru nebo z iniciativy obce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84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Místní referendum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Návrh:</a:t>
            </a:r>
          </a:p>
          <a:p>
            <a:pPr lvl="1"/>
            <a:r>
              <a:rPr lang="cs-CZ" dirty="0"/>
              <a:t>území, na němž se konání místního referenda navrhuje</a:t>
            </a:r>
          </a:p>
          <a:p>
            <a:pPr lvl="1"/>
            <a:r>
              <a:rPr lang="cs-CZ" dirty="0"/>
              <a:t>znění otázky, příp. otázek (</a:t>
            </a:r>
            <a:r>
              <a:rPr lang="cs-CZ" dirty="0" err="1"/>
              <a:t>odpověd</a:t>
            </a:r>
            <a:r>
              <a:rPr lang="cs-CZ" dirty="0"/>
              <a:t> "ano" nebo "ne“)</a:t>
            </a:r>
          </a:p>
          <a:p>
            <a:pPr lvl="1"/>
            <a:r>
              <a:rPr lang="cs-CZ" dirty="0"/>
              <a:t>odůvodnění návrhu</a:t>
            </a:r>
          </a:p>
          <a:p>
            <a:pPr lvl="1"/>
            <a:r>
              <a:rPr lang="cs-CZ" dirty="0"/>
              <a:t>odhad nákladů a způsob jejich úhrady z rozpočtu obce</a:t>
            </a:r>
          </a:p>
          <a:p>
            <a:pPr lvl="1"/>
            <a:r>
              <a:rPr lang="cs-CZ" dirty="0"/>
              <a:t>jména, data narození, trvalé bydliště a podpisy členů přípravného výboru</a:t>
            </a:r>
          </a:p>
          <a:p>
            <a:endParaRPr lang="cs-CZ" dirty="0"/>
          </a:p>
          <a:p>
            <a:r>
              <a:rPr lang="cs-CZ" b="1" dirty="0"/>
              <a:t>Podpisy oprávněných občanů:</a:t>
            </a:r>
          </a:p>
          <a:p>
            <a:pPr lvl="1"/>
            <a:r>
              <a:rPr lang="cs-CZ" dirty="0"/>
              <a:t>do 3 000 obyvatel ...... alespoň 30 % </a:t>
            </a:r>
          </a:p>
          <a:p>
            <a:pPr lvl="1"/>
            <a:r>
              <a:rPr lang="cs-CZ" dirty="0"/>
              <a:t>do 20 000 obyvatel ...... alespoň 20 % </a:t>
            </a:r>
          </a:p>
          <a:p>
            <a:pPr lvl="1"/>
            <a:r>
              <a:rPr lang="cs-CZ" dirty="0"/>
              <a:t>do 200 000 obyvatel ...... alespoň 10 % </a:t>
            </a:r>
          </a:p>
          <a:p>
            <a:pPr lvl="1"/>
            <a:r>
              <a:rPr lang="cs-CZ" dirty="0"/>
              <a:t>nad 200 000 obyvatel ...... alespoň 6 %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09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Místní referendum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Platnost - </a:t>
            </a:r>
            <a:r>
              <a:rPr lang="cs-CZ" dirty="0"/>
              <a:t>35 % účast</a:t>
            </a:r>
          </a:p>
          <a:p>
            <a:r>
              <a:rPr lang="cs-CZ" b="1" dirty="0"/>
              <a:t>Závaznost:</a:t>
            </a:r>
          </a:p>
          <a:p>
            <a:pPr lvl="1"/>
            <a:r>
              <a:rPr lang="cs-CZ" dirty="0"/>
              <a:t>25% ze všech oprávněných osob zapsaných v seznamech + nadpoloviční většina</a:t>
            </a:r>
          </a:p>
          <a:p>
            <a:pPr lvl="1"/>
            <a:r>
              <a:rPr lang="cs-CZ" dirty="0"/>
              <a:t>Oddělení obce – 50 % ze všech oprávněných</a:t>
            </a:r>
          </a:p>
          <a:p>
            <a:endParaRPr lang="cs-CZ" dirty="0"/>
          </a:p>
          <a:p>
            <a:r>
              <a:rPr lang="cs-CZ" dirty="0"/>
              <a:t>Trokavec (Rokycany) – 17.3.2007</a:t>
            </a:r>
          </a:p>
          <a:p>
            <a:pPr lvl="1"/>
            <a:r>
              <a:rPr lang="cs-CZ" i="1" dirty="0"/>
              <a:t>Souhlasíte s tím, aby obecní zastupitelstvo obce Trokavec podniklo veškerá zákonná opatření k tomu, aby zamezilo výstavbě radarové základny Spojených států amerických na území Vojenského újezdu Brdy?“</a:t>
            </a:r>
          </a:p>
          <a:p>
            <a:pPr lvl="1"/>
            <a:r>
              <a:rPr lang="cs-CZ" dirty="0"/>
              <a:t>71 ze 72 Ano, bylo platné, oprávněných osob 88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27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Krajské referendum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 2011, náležitosti velmi podobné místnímu referendu</a:t>
            </a:r>
          </a:p>
          <a:p>
            <a:endParaRPr lang="cs-CZ" dirty="0"/>
          </a:p>
          <a:p>
            <a:r>
              <a:rPr lang="cs-CZ" dirty="0"/>
              <a:t>Téma:</a:t>
            </a:r>
          </a:p>
          <a:p>
            <a:pPr lvl="1"/>
            <a:r>
              <a:rPr lang="cs-CZ" dirty="0"/>
              <a:t>Může se konat o věcech v samostatní působnosti kraje</a:t>
            </a:r>
          </a:p>
          <a:p>
            <a:pPr lvl="1"/>
            <a:r>
              <a:rPr lang="cs-CZ" dirty="0"/>
              <a:t>Limity – pokuty, rozpočet, volba / odvolání hejtmana, vyhlášky kraje</a:t>
            </a:r>
          </a:p>
          <a:p>
            <a:endParaRPr lang="cs-CZ" dirty="0"/>
          </a:p>
          <a:p>
            <a:r>
              <a:rPr lang="cs-CZ" dirty="0"/>
              <a:t>Návrh – podpisy 6 % oprávněných občanů</a:t>
            </a:r>
          </a:p>
          <a:p>
            <a:r>
              <a:rPr lang="cs-CZ" dirty="0"/>
              <a:t>Platnost – 35 % účast</a:t>
            </a:r>
          </a:p>
          <a:p>
            <a:r>
              <a:rPr lang="cs-CZ" dirty="0"/>
              <a:t>Závaznost – nadpoloviční většina + 25 % oprávněných</a:t>
            </a:r>
          </a:p>
        </p:txBody>
      </p:sp>
    </p:spTree>
    <p:extLst>
      <p:ext uri="{BB962C8B-B14F-4D97-AF65-F5344CB8AC3E}">
        <p14:creationId xmlns:p14="http://schemas.microsoft.com/office/powerpoint/2010/main" val="275469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8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4" y="617538"/>
            <a:ext cx="7811277" cy="590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835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/>
              <a:t>Demonstrace - veřejné shromáždění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cs-CZ" dirty="0"/>
              <a:t>LZPS, čl. 19:</a:t>
            </a:r>
          </a:p>
          <a:p>
            <a:pPr lvl="1"/>
            <a:r>
              <a:rPr lang="cs-CZ" dirty="0"/>
              <a:t>Právo pokojně se shromažďovat je zaručeno</a:t>
            </a:r>
          </a:p>
          <a:p>
            <a:pPr lvl="1"/>
            <a:r>
              <a:rPr lang="cs-CZ" dirty="0"/>
              <a:t>Toto právo lze omezit zákonem v případech shromáždění na veřejných místech, jde-li o opatření v demokratické společnosti nezbytná pro ochranu práv a svobod druhých, ochranu veřejného pořádku atd.</a:t>
            </a:r>
          </a:p>
          <a:p>
            <a:pPr lvl="1"/>
            <a:r>
              <a:rPr lang="cs-CZ" dirty="0"/>
              <a:t>Shromáždění však </a:t>
            </a:r>
            <a:r>
              <a:rPr lang="cs-CZ" b="1" dirty="0"/>
              <a:t>nesmí být podmíněno povolením </a:t>
            </a:r>
            <a:r>
              <a:rPr lang="cs-CZ" dirty="0"/>
              <a:t>orgánu veřejné správy.</a:t>
            </a:r>
          </a:p>
          <a:p>
            <a:endParaRPr lang="cs-CZ" dirty="0"/>
          </a:p>
          <a:p>
            <a:r>
              <a:rPr lang="cs-CZ" dirty="0"/>
              <a:t>Platí </a:t>
            </a:r>
            <a:r>
              <a:rPr lang="cs-CZ" b="1" dirty="0"/>
              <a:t>oznamovací</a:t>
            </a:r>
            <a:r>
              <a:rPr lang="cs-CZ" dirty="0"/>
              <a:t>, ne povolovací princip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9111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/>
              <a:t>Demonstrace - veřejné shromáždění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cs-CZ" dirty="0"/>
              <a:t>Svolavatel:</a:t>
            </a:r>
          </a:p>
          <a:p>
            <a:pPr lvl="1"/>
            <a:r>
              <a:rPr lang="cs-CZ" dirty="0"/>
              <a:t>Občan starší 18 let</a:t>
            </a:r>
          </a:p>
          <a:p>
            <a:pPr lvl="1"/>
            <a:r>
              <a:rPr lang="cs-CZ" dirty="0"/>
              <a:t>Právnická osoba se sídlem na území ČR</a:t>
            </a:r>
          </a:p>
          <a:p>
            <a:pPr lvl="1"/>
            <a:r>
              <a:rPr lang="cs-CZ" dirty="0"/>
              <a:t>Skupina osob</a:t>
            </a:r>
          </a:p>
          <a:p>
            <a:endParaRPr lang="cs-CZ" dirty="0"/>
          </a:p>
          <a:p>
            <a:r>
              <a:rPr lang="cs-CZ" dirty="0"/>
              <a:t>Žádné poplatky</a:t>
            </a:r>
          </a:p>
          <a:p>
            <a:r>
              <a:rPr lang="cs-CZ" dirty="0"/>
              <a:t>Oznámení 5 dní předem, ne dřív jak 6 měsíců předem</a:t>
            </a:r>
          </a:p>
          <a:p>
            <a:r>
              <a:rPr lang="cs-CZ" dirty="0"/>
              <a:t>Adresát – obecní úřad / krajský úřad / ministerstvo vnitra</a:t>
            </a:r>
          </a:p>
        </p:txBody>
      </p:sp>
    </p:spTree>
    <p:extLst>
      <p:ext uri="{BB962C8B-B14F-4D97-AF65-F5344CB8AC3E}">
        <p14:creationId xmlns:p14="http://schemas.microsoft.com/office/powerpoint/2010/main" val="201633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/>
              <a:t>Reakce příslušného orgánu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b="1" dirty="0" err="1"/>
              <a:t>Zákáz</a:t>
            </a:r>
            <a:r>
              <a:rPr lang="cs-CZ" dirty="0"/>
              <a:t> shromáždění (ještě před zahájením):</a:t>
            </a:r>
          </a:p>
          <a:p>
            <a:pPr lvl="1"/>
            <a:r>
              <a:rPr lang="cs-CZ" dirty="0"/>
              <a:t>Podmínky stanoví zákon (např. rasový podtext, ohrožení zdraví, nepřiměřené omezení dopravy, porušování zákonů)</a:t>
            </a:r>
          </a:p>
          <a:p>
            <a:pPr lvl="1"/>
            <a:r>
              <a:rPr lang="cs-CZ" dirty="0"/>
              <a:t>Rozhodne do 3 dnů ode dne, kdy obdržel platné oznámení</a:t>
            </a:r>
          </a:p>
          <a:p>
            <a:pPr lvl="1"/>
            <a:endParaRPr lang="en-US" dirty="0"/>
          </a:p>
          <a:p>
            <a:pPr lvl="0"/>
            <a:r>
              <a:rPr lang="cs-CZ" b="1" dirty="0"/>
              <a:t>Rozpuštění</a:t>
            </a:r>
            <a:r>
              <a:rPr lang="cs-CZ" dirty="0"/>
              <a:t> shromáždění:</a:t>
            </a:r>
          </a:p>
          <a:p>
            <a:pPr lvl="1"/>
            <a:r>
              <a:rPr lang="cs-CZ" dirty="0"/>
              <a:t>Např. shromáždění se koná bez oznámení, odchýlilo se od oznámeného účelu, účastníci páchají trestné činy)</a:t>
            </a:r>
          </a:p>
          <a:p>
            <a:pPr lvl="1"/>
            <a:r>
              <a:rPr lang="cs-CZ" dirty="0"/>
              <a:t>Sdělení o rozpuštění musí obsahovat důvody, upozornění na neuposlechnutí výzvy a musí být učiněno tak, aby se s ním všichni účastníci mohli seznámit.</a:t>
            </a:r>
          </a:p>
          <a:p>
            <a:pPr lvl="1"/>
            <a:endParaRPr lang="en-US" dirty="0"/>
          </a:p>
          <a:p>
            <a:pPr lvl="0"/>
            <a:r>
              <a:rPr lang="cs-CZ" b="1" dirty="0"/>
              <a:t>Sankce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Svolavateli anebo pořadateli může být při porušení podmínek stanovených zákonem udělena peněžitá pokuta stejně tak jako účastníkovi shromáždění.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26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/>
              <a:t>Demonstrace – vybrané body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cs-CZ" sz="2800" dirty="0"/>
              <a:t>Nesmí se konat:</a:t>
            </a:r>
          </a:p>
          <a:p>
            <a:pPr lvl="1"/>
            <a:r>
              <a:rPr lang="cs-CZ" dirty="0"/>
              <a:t>Do 100 m od budov zákonodárného sboru a Ústavního soudu nebo od míst, kde tyto sbory nebo tento soud jednají</a:t>
            </a:r>
          </a:p>
          <a:p>
            <a:pPr lvl="1"/>
            <a:r>
              <a:rPr lang="cs-CZ" dirty="0"/>
              <a:t>V případě ministerstev podobná omezení nejsou</a:t>
            </a:r>
          </a:p>
          <a:p>
            <a:endParaRPr lang="cs-CZ" dirty="0"/>
          </a:p>
          <a:p>
            <a:r>
              <a:rPr lang="cs-CZ" dirty="0"/>
              <a:t>Přestupky:</a:t>
            </a:r>
          </a:p>
          <a:p>
            <a:pPr lvl="1"/>
            <a:r>
              <a:rPr lang="cs-CZ" dirty="0"/>
              <a:t>Nošení zbraní</a:t>
            </a:r>
          </a:p>
          <a:p>
            <a:pPr lvl="1"/>
            <a:r>
              <a:rPr lang="cs-CZ" dirty="0"/>
              <a:t>Zahalování tváří</a:t>
            </a:r>
          </a:p>
          <a:p>
            <a:pPr lvl="1"/>
            <a:r>
              <a:rPr lang="cs-CZ" dirty="0"/>
              <a:t>Zásahy proti účastníkům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Participace v ČR</a:t>
            </a:r>
            <a:endParaRPr lang="en-US" dirty="0"/>
          </a:p>
        </p:txBody>
      </p:sp>
      <p:sp>
        <p:nvSpPr>
          <p:cNvPr id="4" name="AutoShape 2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8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118329" cy="512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117256" cy="531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83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Participace v ČR</a:t>
            </a:r>
            <a:endParaRPr lang="en-US" dirty="0"/>
          </a:p>
        </p:txBody>
      </p:sp>
      <p:sp>
        <p:nvSpPr>
          <p:cNvPr id="4" name="AutoShape 2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8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9237"/>
            <a:ext cx="4366617" cy="550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1231"/>
            <a:ext cx="4464496" cy="557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80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8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Participace v ČR (ESS 1 – ESS 7)</a:t>
            </a:r>
            <a:endParaRPr lang="en-US" dirty="0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65538"/>
              </p:ext>
            </p:extLst>
          </p:nvPr>
        </p:nvGraphicFramePr>
        <p:xfrm>
          <a:off x="395536" y="2420888"/>
          <a:ext cx="8136904" cy="3744417"/>
        </p:xfrm>
        <a:graphic>
          <a:graphicData uri="http://schemas.openxmlformats.org/drawingml/2006/table">
            <a:tbl>
              <a:tblPr/>
              <a:tblGrid>
                <a:gridCol w="2034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Petice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Demonstrace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Bojkot produktů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N/A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N/A 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09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8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467543" y="908715"/>
          <a:ext cx="7920880" cy="5888736"/>
        </p:xfrm>
        <a:graphic>
          <a:graphicData uri="http://schemas.openxmlformats.org/drawingml/2006/table">
            <a:tbl>
              <a:tblPr/>
              <a:tblGrid>
                <a:gridCol w="109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9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7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Věk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 30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31 - 45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46 - 59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 a více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77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Vzdělání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ZŠ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SŠ bez M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SŠ s M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20,5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VŠ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7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Pohlaví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Muži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15,6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Ženy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14,6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77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L- P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Levice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14,4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Střed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13,1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Pravice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17,5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20,8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77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Důvěra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Nízká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13,3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Střední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15,6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17,6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Vysoká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22,5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16,7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977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Zájem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Minimální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8,6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12,4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10,3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9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Nízký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18,8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9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Střední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23,4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28,3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9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Vysoký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42,9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36,8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39,1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9" name="Obdĺžnik 8"/>
          <p:cNvSpPr/>
          <p:nvPr/>
        </p:nvSpPr>
        <p:spPr>
          <a:xfrm>
            <a:off x="467544" y="116632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prstClr val="black"/>
                </a:solidFill>
              </a:rPr>
              <a:t>Podepisování peticí v jednotlivých společenských skupinách v ČR</a:t>
            </a:r>
          </a:p>
        </p:txBody>
      </p:sp>
    </p:spTree>
    <p:extLst>
      <p:ext uri="{BB962C8B-B14F-4D97-AF65-F5344CB8AC3E}">
        <p14:creationId xmlns:p14="http://schemas.microsoft.com/office/powerpoint/2010/main" val="104183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8" descr="data:image/jpeg;base64,/9j/4AAQSkZJRgABAQAAAQABAAD/2wCEAAkGBxQTEhQQEBQUFhQVFBQVFRcVFBQUFBQUFBUWFhQXFRQYHCggGBolHBQUITEhJSkrLi4uFx8zODMsNygtLisBCgoKDA0OFA8PFSwcFBwsLCwsLCwsLCssLCwsLCwsLCwsLCsrNzcsLCwsNyssKyssLCw3KzcrNys3NzcrLDcsLP/AABEIAMIBAwMBIgACEQEDEQH/xAAcAAEAAgMBAQEAAAAAAAAAAAAABAUDBgcCAQj/xABEEAACAgACBgYGBwYEBwEAAAABAgADBBEFBhIhMUEHIlFhcYETMlKRobEjQmJygsHRFJKiwuHwCDOjsiQ0RFNjc/EX/8QAFwEBAQEBAAAAAAAAAAAAAAAAAAECA//EABoRAQEBAQEBAQAAAAAAAAAAAAABEQISMSH/2gAMAwEAAhEDEQA/AO4xEQEREBERAREQERBMBEqMdpxV3V9Y9v1R58/KU92Md2ydiQQCBwHuEs5GzW4+teLDwG/5SM+lx9VSfHIfrKRBM6ia8xVgdJtyCj3mfP25+0e6RFE9gRkEkYx+34Ce1xr93ukYT0IyCYmPPNfcZl/bkyzY7P3twHnwkAT61YIIIzB3EdoPGTIYtgc94n2cafTd2BxFlKWMAjkAE5qV4qSp3b1Im46C1+rsyW8BD7S5lfMcR8Y81G6RPFVgYBlIIO8EHMEdxnuZCIiAiIgIiICIiAiIgIiICIiAiIgIiQdL6UTDptvxPqrzY/p3wM2NxqVLt2HIcu0nsA5majpHTT3HIdVPZHP7x5+EqMbpF7n23OfYOSjsAnukTpOcVMrmHTWl6cLUtuIfYG1ku4ktnxCqN57Zh0tpWvC0tiLzkq8APWduSqO0zhWsusNuNuN1pyHBEHq1p7K/mecWo69/+nYEc7T4Vn9Zmp6UMBza0eNZ/ImcGzmWowa/RGD1/wBHvuGIVT9tXT4sMpf4HSdNv+TbXZ9x1b5GfmGtRJdVcYa/UIE9CaX0VWs2DO2zNlawG0SchsocgTy3mbqJFfRPeU+LPYEiqrTWrmHxQyuQbWW516tg/Fz8DmJzTWPUrE4TO2km6ob81GTqPtLz8R8J2ICfcpdxK4rqtrxZh2yzzX6yN6p/Q987HoDT1WLTaqO8DrIfWX9R3zUNcej6rEg24fKq/ju3I5+0OR75zHB4/E4C/ZfaSxD/AH4g+6X86R+komuan61142vktqjrL2/aXu+U2Oc7MCIiAiIgIiICIiAiIgIiICIiBHx2MWpGssOSqPf2Ad5nLdKaVbEWl2PcByUcgJI101g9Nb6ND9GhyGXM82/vlKXDTpJirSiThYqqXchVUFmY7gqgZkmQKDNH6T9Yv+gqPDJryOZ4rX5bifEdkW4Nb111nbG3bQzFKZilO7m7D2m+G4TXM58ziY1l6BmWozEJ7WWCwoEs8Osq8K0tsLNjs3Rf/wAoR/5W/wBqTchNN6Mv+WP/ALD/ALVm5AzNaZFnsTEpmVTIr1PU8z0JEMpr+t2q1eNrybJbVHUfmO5u1ZsMSDgujdGY/B4k+jpuLVt6yIzL4ggZEEfOdv1c0yMTUGKlLFyFlbAqyntyO/I8v6SQ0w55MGHEfLmJu3UxaRPKNmMxznqYCIiAiIgIiICIiAiIgJrevemf2fDkA9ezNR4fWP5ec2ScO151gGKxTBDnXWSi5cDskgnzOZ85YIND7RzPOWlEp8GeUtsOZtVnhye0DszGeR5HKcU1m0XdhsQ6YnrOxLizlaGJO2D3nlyM7RQZ80zoerGUmi7dzrcDrVv2ju7RzizSuBz6JYaf0JbhLjRcN43qw9WxeTKeY+UrhObL1PaTHMtZlgn0DhLPDGeNBaGvxJ2cPUz9pAyUeLncPMzoehei99zYq0KPYr6zeG2dw8gZ0GxdFt2dDrzD/Mf0M3iU+gtCU4VDXSpAJBZiSWYjdmT+Q3S0BI7x2/rMtMymZFMwgz0DCs4M+gzEDPYMiPec+zznGcgGY3E9meGlgyYG3fsnxH5ydKjPI5jlLWt8wCOcliPUREgREQEREBERAREQNd6QNNfsmj8RfnkwTYTt236oy7xnn5T806r44tY6Nv2s38DmMx8ROrf4j9J7NGFwoP8AmWPa3hUoUZ+dnwnJ9Tqt9j/dUfM/yywbvhJZ0GVWGMsaWm40tKWk2sytoaTa2lR505oSrG0+hvGRGZrsHr1N2jtHaOc4jp/QluDuNF65Eb1Yeq68mQ8x8uc73W0+43BVXKgvrSwK4Kh1DbJyOZGclmo4Xq/qvicYf+HrJXnY3VqH4jx8BmZ1PVroww9OT4pvTv7OWzUPw8W8zl3Tcq8gAAAANwA3ADuHKZlaMEjDVqihEUKo4KoCqB3AbpJVpEVpmVoVIBmRWkcGewYVnA9n3fpPqtnMQM98e49v6wMoMyAzAG5Hj85WY3WXDVHZawMw4rWDYw8dnPZ88pBeAz7nNG0hr8Bupq87WA/gTPP3ia7jtbsTZxtKj2awKwPPe38UYjrBcZ5ZjPLcM9/ugzhQ0q9dq3ofpFYNmSSWI4hid5BG6do0VpFMRTXfX6rrn4HgynvBzHlGCS8l6NfcV7D8D/ZkNjMmAbJ8u0f1i/CrSIiYQiIgIiICIiAiIgfnX/ETiy2kKauVeGU/ieywn4Ks1rVVMqQfaZj8dn+WWPTrbnpe4ezXQv8Aphv5pD0CMqa/u5+8kywbFh2k6lpV0NJ1TTTS0oeT6WlTS8m1WSiyRpL2vUH3j8hK1HkoP1h3IPiTKixV5mVpCreSFaBKVpmRpERpmVpBLVpkVpFVplVoEgNPQMwgz2DCqHpBxhrwRI52Vr4hm3jzAnNXx5yy+A3D4Tdule/LB1j2sQg9yWH8pzCu+IlWfpJ4suykE4mY3ulZZb7ZvfRJpzrWYJzubOyrxH+Yo8RkfIzm1ts9aK0k2HvrvTjW4bxA4jzGY84pr9KEz5U2Tqe8fOYsPiFsRbEOauqsp7VYZj4GGPORpfxETmhERAREQEREBERA/LnTiuWmcR3rQf8ARQflMGhj9FX9xflLX/EDh9nSu1/3MNU3uLp/JKbQbfQp4fIywXlRkyp5X1mSq2laWVTSZU8rKnkqt5RZ1vJav1j4L8v6yrqeTEfrN4j/AGiUWVbySjyureSK3lRPRpmVpCR5mR5BMVplVpEVpnUwJAaZA0jhp7DQrR+mO7LD4Ze28n92th/NOXi6bz02YnrYOv7N7nzNaj5Gc3FsRmrD0s8myQxZPe1KjKzzEzzGXnloR3foq0p6bAKhObUu1X4fWT4Nl+GbZYdxmpdGOhThsCpfMPcfSkcwpAFYP4QD+KbWBvAzPEfORpskRE5hERAREQEREBERA45/iA0QGbBYojcDZS3eSA9Y8OrZOeYczu/Stor9o0bdsjN6cr13Zn6Le+Q7ShsHnOBYZ5YLOsyQhkStpnRpVTK3klHler5Sq0prKleap137Aeqp+0w+Q+EDZsTpFKl27GCqOZ7ewAbye4St0drzTZaUYMgJGyzZAE8N+R6s53jsc9zbdjEnl2KOxRyEjGTTXfabc94kpHnHdWdbbMOQlmb1dn1k+6eY7p1HRmkq7kFlTBlPZy7iORm5dFwrzKjyGjTMplE9LJnRpAraSEeQTFeZA0h+kymZSee75+6ByDpgxG1pBV5Jh6x5szsfmJpYM7NrjqEmNc4iqw137IUhsjW+yMlzy3qct2fwnK9N6u4nCHLEVlRnkGHWQ+DcvA5GRmq8Ge9rdMInsS6PU2jo91c/a8UNsfQ1ZPaeRAPVT8R+AM1/AYN7rEqqUs7sFUDmT+U79qtoNMFh1oXIt61je3YeJ8BwHcIIuy0yYIbVqDvz/d3/AJSMXlhoGvNmfsGQ8Tx+XxitLuIic0IiICIiAiIgIiIHx1BBBGYIyIPAg8Z+ZNY9DnB4u7CnPZR/ozv31N1qznz6pAPeDP05Oa9M+rvpKkx1Y69PVty4mkncfwsfc7HlLByippIQyDUZJVpVaxpfTljM1a9RQSpyPWORyObch3D4ymlvrPhdm0WDg4/iG4/DL4ynmUfYiICTNFaUtw7+kpbZPMcVYdjDnIcQOtata6VYjKt/o7ewnc33T+XGbUts/PYM6F0d6ZtsZ6bSXREDBiesDmAFJ4kcfdNyq6Olw4c+wbzJKMeZy+JlbVdyG7wmZHmhZpYBw953mZUeVyWTMtkCwVp7s2XUpYoZTuIYZ7pCS2ZlsgahrB0a025vhD6J+Oyd6Hy5eXunONJ6v4ih9i2psycgVBZWJ4AEDj3ce6d4Fk9vdw7c+POTEa1qBqoMGnprgP2hxv5+iQ/UH2jzPl47dtyNtzy9vKUZbruc2rQ+HKVKD6x6zeJ5eQyHlNY0HhvTXDP1EyZu8/VHv3+Rm6THVCIiZCIiAiIgIiICIiAni6pXVkcAqwKsDvBUjIgjsynuIH5y1y1ebAYpqTmamzelj9avPgTzZeB8jzlSjT9C656tJj8OaWyVx1qny9R8t2fap4EdneBPz1jMLZRY9FylLKzssp5HtB5gjIg8wRNKj6Xwnpaio9YdZfEcvPePOaXN8V5rGsGC2H2x6r7/AAbn7+PvkqKqfZ8iQfYnyfYCb70dVbNVlnNnC+SD9WM0GdJ1bTYw1S9q7R8X635zXI2iu6Sa7pTV3SSl02q4rumdLJUV3SUl0CyWyZVtlat0yC2UWItn028PfIC2zJ6fs5bu/tgTTdlMD3EkKozYkAAcSTwAkK7FATbNTNDHdirhvI+iU8lP1z3nl3eMluC+0Jo4UVBPrHrOe1jx8hw8pYRE5IREQEREBERAREQEREBERATTukLUpcdX6SrJcTWOox3CxePo3PZxyPInsJE3GIH5Yvqet2qtVkdDssrDJlI5Ef2DxmLFVLYhRufvB5ET9A68akVY9dsZV4hRkloHEcksH1l+Iz3cweD6V0dbhbWoxKFLF/dZeTI31lPb5HI5iaGnX6MtU70JHavWHw4SId247vGborw+R9YA+IB+cmDS4m2PgqjxrTyGXymM6Lp9j+J/1jBrKJmQo5kD3nKdHqsyAA4AAe6UNWjqQQwXIggg7THeO4mWAuy4/wBDLBbJdM6XSnFszJdNC6S+SK75TJbMyYmBdpdMouA4/wBJRjE98rtI6yVU5jPaf2V3nPvPBf73S6NubGADMncN/ZMB0kuWYYHwI4zm/pcXpGwUVKxDEZVoCQe9jzy479wyz3Ts3R70R1YXZxGNytuGRFeedVZ+0ODt47h37jM+hYaoasNaVxOJGSbmrrP1+xmHs93Pw49CiJm3QiIkCIiAiIgIiICIiAiIgIiICIiAlbp3QOHxlfosVWrryJ3Mh7Ucb1PhLKIHEdZ+ifEU52YFvT18fRsVW9R3Hctn8J7jOfXbSMa7FZHXcyupVlPep3ifq+VOntXMNjF2cVSr5eq29bF+7YuTL5GXR+ZNueS86vpnoZ3lsFicuxL1z8vSpwH4TNP0h0b6Sq/6f0g9qqxGH7pIb+GUav6SfVuyknE6CxSbrMLiVy7aLQPfs5SBZSy+srDxBHzgSVvHLd455TKuIP8A83j4SDVSW9UE+AJ+UssNoHFNvrw2Ibs2aLSPMhchA+NjVUZsQB3nKRLtYFG5AWPuHvP6S+0d0TaSxDbVlK1A87rFG77qbTe8TfNBdCdKZNir2c+zUoRfAu2ZI8AsaOOelxF5CjMA7gqZjPPlnxPhN61R6ILrsnxI9DXx6w658E4jzy8523QureFwoyw1KIeG1lm58XbNj75ayaKfVzVnD4JPR4asLmOs53u/3m/IbpcREg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cs-CZ" sz="4200" dirty="0"/>
              <a:t>Právní formy neziskových organizací</a:t>
            </a:r>
            <a:endParaRPr lang="en-US" sz="4200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endParaRPr lang="cs-CZ" sz="3600" dirty="0"/>
          </a:p>
          <a:p>
            <a:r>
              <a:rPr lang="cs-CZ" sz="3600" dirty="0"/>
              <a:t>Vyjmenujte právní formy neziskových organizací v ČR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•"/>
            </a:pPr>
            <a:endParaRPr lang="cs-CZ" sz="3600" dirty="0"/>
          </a:p>
          <a:p>
            <a:r>
              <a:rPr lang="cs-CZ" sz="3600" dirty="0"/>
              <a:t>Jsou všechny zájmové skupiny?</a:t>
            </a:r>
          </a:p>
          <a:p>
            <a:endParaRPr lang="cs-CZ" sz="36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87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540</TotalTime>
  <Words>2060</Words>
  <Application>Microsoft Office PowerPoint</Application>
  <PresentationFormat>Předvádění na obrazovce (4:3)</PresentationFormat>
  <Paragraphs>640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23</vt:i4>
      </vt:variant>
      <vt:variant>
        <vt:lpstr>Nadpisy snímků</vt:lpstr>
      </vt:variant>
      <vt:variant>
        <vt:i4>43</vt:i4>
      </vt:variant>
    </vt:vector>
  </HeadingPairs>
  <TitlesOfParts>
    <vt:vector size="72" baseType="lpstr">
      <vt:lpstr>Calibri</vt:lpstr>
      <vt:lpstr>Cambria</vt:lpstr>
      <vt:lpstr>Constantia</vt:lpstr>
      <vt:lpstr>Times New Roman</vt:lpstr>
      <vt:lpstr>Wingdings</vt:lpstr>
      <vt:lpstr>Wingdings 2</vt:lpstr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8_Tok</vt:lpstr>
      <vt:lpstr>9_Tok</vt:lpstr>
      <vt:lpstr>10_Tok</vt:lpstr>
      <vt:lpstr>11_Tok</vt:lpstr>
      <vt:lpstr>12_Tok</vt:lpstr>
      <vt:lpstr>13_Tok</vt:lpstr>
      <vt:lpstr>14_Tok</vt:lpstr>
      <vt:lpstr>15_Tok</vt:lpstr>
      <vt:lpstr>16_Tok</vt:lpstr>
      <vt:lpstr>17_Tok</vt:lpstr>
      <vt:lpstr>19_Tok</vt:lpstr>
      <vt:lpstr>20_Tok</vt:lpstr>
      <vt:lpstr>24_Tok</vt:lpstr>
      <vt:lpstr>25_Tok</vt:lpstr>
      <vt:lpstr>18_Tok</vt:lpstr>
      <vt:lpstr>Právní prostředí v ČR</vt:lpstr>
      <vt:lpstr>Vývoj neziskového sektoru</vt:lpstr>
      <vt:lpstr>Prezentace aplikace PowerPoint</vt:lpstr>
      <vt:lpstr>Prezentace aplikace PowerPoint</vt:lpstr>
      <vt:lpstr>Participace v ČR</vt:lpstr>
      <vt:lpstr>Participace v ČR</vt:lpstr>
      <vt:lpstr>Participace v ČR (ESS 1 – ESS 7)</vt:lpstr>
      <vt:lpstr>Prezentace aplikace PowerPoint</vt:lpstr>
      <vt:lpstr>Právní formy neziskových organizací</vt:lpstr>
      <vt:lpstr>Právní formy neziskových organizací</vt:lpstr>
      <vt:lpstr>Právní formy neziskových organizací</vt:lpstr>
      <vt:lpstr>Občanská sdružení</vt:lpstr>
      <vt:lpstr>Občanská sdružení  spolky</vt:lpstr>
      <vt:lpstr>Občanská sdružení  spolky</vt:lpstr>
      <vt:lpstr>Církve a náboženské  společnosti</vt:lpstr>
      <vt:lpstr>Církve a náboženské  společnosti</vt:lpstr>
      <vt:lpstr>Nadace a nadační fondy</vt:lpstr>
      <vt:lpstr>Nadace</vt:lpstr>
      <vt:lpstr>Nadační fondy</vt:lpstr>
      <vt:lpstr>Prezentace aplikace PowerPoint</vt:lpstr>
      <vt:lpstr>Obecně prospěšné společnosti</vt:lpstr>
      <vt:lpstr>Obecně prospěšné společnosti</vt:lpstr>
      <vt:lpstr>Dobrovolný svazek obcí</vt:lpstr>
      <vt:lpstr>Dobrovolný svazek obcí</vt:lpstr>
      <vt:lpstr>Profesní komory</vt:lpstr>
      <vt:lpstr>Komora veterinárních lékařů ČR</vt:lpstr>
      <vt:lpstr>Agrární komora ČR, Hospodářská komora ČR</vt:lpstr>
      <vt:lpstr>Jaké jsou formální možnosti zapojení NNO do rozhodovacího procesu? </vt:lpstr>
      <vt:lpstr>Petice</vt:lpstr>
      <vt:lpstr>Petice - limity</vt:lpstr>
      <vt:lpstr>Petice – co udělat</vt:lpstr>
      <vt:lpstr>Petice – reakce</vt:lpstr>
      <vt:lpstr>Petice v praxi</vt:lpstr>
      <vt:lpstr>Evropská petice</vt:lpstr>
      <vt:lpstr>Referendum</vt:lpstr>
      <vt:lpstr>Místní referendum</vt:lpstr>
      <vt:lpstr>Místní referendum</vt:lpstr>
      <vt:lpstr>Místní referendum</vt:lpstr>
      <vt:lpstr>Krajské referendum</vt:lpstr>
      <vt:lpstr>Demonstrace - veřejné shromáždění</vt:lpstr>
      <vt:lpstr>Demonstrace - veřejné shromáždění</vt:lpstr>
      <vt:lpstr>Reakce příslušného orgánu</vt:lpstr>
      <vt:lpstr>Demonstrace – vybrané body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Právní prostředí</dc:title>
  <dc:creator>Peter Spáč</dc:creator>
  <cp:lastModifiedBy>PS</cp:lastModifiedBy>
  <cp:revision>70</cp:revision>
  <dcterms:created xsi:type="dcterms:W3CDTF">2014-03-10T09:12:54Z</dcterms:created>
  <dcterms:modified xsi:type="dcterms:W3CDTF">2017-05-23T12:51:45Z</dcterms:modified>
</cp:coreProperties>
</file>