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44"/>
  </p:handoutMasterIdLst>
  <p:sldIdLst>
    <p:sldId id="256" r:id="rId2"/>
    <p:sldId id="257" r:id="rId3"/>
    <p:sldId id="295" r:id="rId4"/>
    <p:sldId id="273" r:id="rId5"/>
    <p:sldId id="263" r:id="rId6"/>
    <p:sldId id="267" r:id="rId7"/>
    <p:sldId id="264" r:id="rId8"/>
    <p:sldId id="286" r:id="rId9"/>
    <p:sldId id="291" r:id="rId10"/>
    <p:sldId id="265" r:id="rId11"/>
    <p:sldId id="297" r:id="rId12"/>
    <p:sldId id="296" r:id="rId13"/>
    <p:sldId id="266" r:id="rId14"/>
    <p:sldId id="282" r:id="rId15"/>
    <p:sldId id="284" r:id="rId16"/>
    <p:sldId id="268" r:id="rId17"/>
    <p:sldId id="258" r:id="rId18"/>
    <p:sldId id="259" r:id="rId19"/>
    <p:sldId id="260" r:id="rId20"/>
    <p:sldId id="261" r:id="rId21"/>
    <p:sldId id="262" r:id="rId22"/>
    <p:sldId id="278" r:id="rId23"/>
    <p:sldId id="269" r:id="rId24"/>
    <p:sldId id="270" r:id="rId25"/>
    <p:sldId id="279" r:id="rId26"/>
    <p:sldId id="298" r:id="rId27"/>
    <p:sldId id="280" r:id="rId28"/>
    <p:sldId id="276" r:id="rId29"/>
    <p:sldId id="277" r:id="rId30"/>
    <p:sldId id="275" r:id="rId31"/>
    <p:sldId id="299" r:id="rId32"/>
    <p:sldId id="292" r:id="rId33"/>
    <p:sldId id="293" r:id="rId34"/>
    <p:sldId id="294" r:id="rId35"/>
    <p:sldId id="281" r:id="rId36"/>
    <p:sldId id="271" r:id="rId37"/>
    <p:sldId id="289" r:id="rId38"/>
    <p:sldId id="300" r:id="rId39"/>
    <p:sldId id="301" r:id="rId40"/>
    <p:sldId id="272" r:id="rId41"/>
    <p:sldId id="287" r:id="rId42"/>
    <p:sldId id="288" r:id="rId4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8" d="100"/>
          <a:sy n="118" d="100"/>
        </p:scale>
        <p:origin x="-1434" y="72"/>
      </p:cViewPr>
      <p:guideLst>
        <p:guide orient="horz" pos="2160"/>
        <p:guide pos="2880"/>
      </p:guideLst>
    </p:cSldViewPr>
  </p:slideViewPr>
  <p:notesTextViewPr>
    <p:cViewPr>
      <p:scale>
        <a:sx n="1" d="1"/>
        <a:sy n="1" d="1"/>
      </p:scale>
      <p:origin x="0" y="0"/>
    </p:cViewPr>
  </p:notesTextViewPr>
  <p:sorterViewPr>
    <p:cViewPr>
      <p:scale>
        <a:sx n="100" d="100"/>
        <a:sy n="100" d="100"/>
      </p:scale>
      <p:origin x="0" y="-3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DB1DE8F1-A5D1-4111-9F8E-E7E171C07B3A}" type="datetimeFigureOut">
              <a:rPr lang="cs-CZ" smtClean="0"/>
              <a:t>19.5.2017</a:t>
            </a:fld>
            <a:endParaRPr lang="cs-CZ"/>
          </a:p>
        </p:txBody>
      </p:sp>
      <p:sp>
        <p:nvSpPr>
          <p:cNvPr id="4" name="Zástupný symbol pro zápatí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43BCA0B2-7465-448A-89C9-D622832DC279}" type="slidenum">
              <a:rPr lang="cs-CZ" smtClean="0"/>
              <a:t>‹#›</a:t>
            </a:fld>
            <a:endParaRPr lang="cs-CZ"/>
          </a:p>
        </p:txBody>
      </p:sp>
    </p:spTree>
    <p:extLst>
      <p:ext uri="{BB962C8B-B14F-4D97-AF65-F5344CB8AC3E}">
        <p14:creationId xmlns:p14="http://schemas.microsoft.com/office/powerpoint/2010/main" val="313202296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CE6AC2-9C6F-4EE7-9F5D-1CB4EC6864C0}" type="datetimeFigureOut">
              <a:rPr lang="en-US" smtClean="0"/>
              <a:t>5/19/2017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820E72-353D-4AC6-B9FC-0394564D4E68}" type="slidenum">
              <a:rPr lang="en-US" smtClean="0"/>
              <a:t>‹#›</a:t>
            </a:fld>
            <a:endParaRPr lang="en-US"/>
          </a:p>
        </p:txBody>
      </p:sp>
    </p:spTree>
    <p:extLst>
      <p:ext uri="{BB962C8B-B14F-4D97-AF65-F5344CB8AC3E}">
        <p14:creationId xmlns:p14="http://schemas.microsoft.com/office/powerpoint/2010/main" val="14967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CE6AC2-9C6F-4EE7-9F5D-1CB4EC6864C0}" type="datetimeFigureOut">
              <a:rPr lang="en-US" smtClean="0"/>
              <a:t>5/19/2017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820E72-353D-4AC6-B9FC-0394564D4E68}" type="slidenum">
              <a:rPr lang="en-US" smtClean="0"/>
              <a:t>‹#›</a:t>
            </a:fld>
            <a:endParaRPr lang="en-US"/>
          </a:p>
        </p:txBody>
      </p:sp>
    </p:spTree>
    <p:extLst>
      <p:ext uri="{BB962C8B-B14F-4D97-AF65-F5344CB8AC3E}">
        <p14:creationId xmlns:p14="http://schemas.microsoft.com/office/powerpoint/2010/main" val="608180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CE6AC2-9C6F-4EE7-9F5D-1CB4EC6864C0}" type="datetimeFigureOut">
              <a:rPr lang="en-US" smtClean="0"/>
              <a:t>5/19/2017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820E72-353D-4AC6-B9FC-0394564D4E68}" type="slidenum">
              <a:rPr lang="en-US" smtClean="0"/>
              <a:t>‹#›</a:t>
            </a:fld>
            <a:endParaRPr lang="en-US"/>
          </a:p>
        </p:txBody>
      </p:sp>
    </p:spTree>
    <p:extLst>
      <p:ext uri="{BB962C8B-B14F-4D97-AF65-F5344CB8AC3E}">
        <p14:creationId xmlns:p14="http://schemas.microsoft.com/office/powerpoint/2010/main" val="4103187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CE6AC2-9C6F-4EE7-9F5D-1CB4EC6864C0}" type="datetimeFigureOut">
              <a:rPr lang="en-US" smtClean="0"/>
              <a:t>5/19/2017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820E72-353D-4AC6-B9FC-0394564D4E68}" type="slidenum">
              <a:rPr lang="en-US" smtClean="0"/>
              <a:t>‹#›</a:t>
            </a:fld>
            <a:endParaRPr lang="en-US"/>
          </a:p>
        </p:txBody>
      </p:sp>
    </p:spTree>
    <p:extLst>
      <p:ext uri="{BB962C8B-B14F-4D97-AF65-F5344CB8AC3E}">
        <p14:creationId xmlns:p14="http://schemas.microsoft.com/office/powerpoint/2010/main" val="3305611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CE6AC2-9C6F-4EE7-9F5D-1CB4EC6864C0}" type="datetimeFigureOut">
              <a:rPr lang="en-US" smtClean="0"/>
              <a:t>5/19/2017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820E72-353D-4AC6-B9FC-0394564D4E68}" type="slidenum">
              <a:rPr lang="en-US" smtClean="0"/>
              <a:t>‹#›</a:t>
            </a:fld>
            <a:endParaRPr lang="en-US"/>
          </a:p>
        </p:txBody>
      </p:sp>
    </p:spTree>
    <p:extLst>
      <p:ext uri="{BB962C8B-B14F-4D97-AF65-F5344CB8AC3E}">
        <p14:creationId xmlns:p14="http://schemas.microsoft.com/office/powerpoint/2010/main" val="2838948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CE6AC2-9C6F-4EE7-9F5D-1CB4EC6864C0}" type="datetimeFigureOut">
              <a:rPr lang="en-US" smtClean="0"/>
              <a:t>5/19/2017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820E72-353D-4AC6-B9FC-0394564D4E68}" type="slidenum">
              <a:rPr lang="en-US" smtClean="0"/>
              <a:t>‹#›</a:t>
            </a:fld>
            <a:endParaRPr lang="en-US"/>
          </a:p>
        </p:txBody>
      </p:sp>
    </p:spTree>
    <p:extLst>
      <p:ext uri="{BB962C8B-B14F-4D97-AF65-F5344CB8AC3E}">
        <p14:creationId xmlns:p14="http://schemas.microsoft.com/office/powerpoint/2010/main" val="3187359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CE6AC2-9C6F-4EE7-9F5D-1CB4EC6864C0}" type="datetimeFigureOut">
              <a:rPr lang="en-US" smtClean="0"/>
              <a:t>5/19/2017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820E72-353D-4AC6-B9FC-0394564D4E68}" type="slidenum">
              <a:rPr lang="en-US" smtClean="0"/>
              <a:t>‹#›</a:t>
            </a:fld>
            <a:endParaRPr lang="en-US"/>
          </a:p>
        </p:txBody>
      </p:sp>
    </p:spTree>
    <p:extLst>
      <p:ext uri="{BB962C8B-B14F-4D97-AF65-F5344CB8AC3E}">
        <p14:creationId xmlns:p14="http://schemas.microsoft.com/office/powerpoint/2010/main" val="1979534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CE6AC2-9C6F-4EE7-9F5D-1CB4EC6864C0}" type="datetimeFigureOut">
              <a:rPr lang="en-US" smtClean="0"/>
              <a:t>5/19/2017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820E72-353D-4AC6-B9FC-0394564D4E68}" type="slidenum">
              <a:rPr lang="en-US" smtClean="0"/>
              <a:t>‹#›</a:t>
            </a:fld>
            <a:endParaRPr lang="en-US"/>
          </a:p>
        </p:txBody>
      </p:sp>
    </p:spTree>
    <p:extLst>
      <p:ext uri="{BB962C8B-B14F-4D97-AF65-F5344CB8AC3E}">
        <p14:creationId xmlns:p14="http://schemas.microsoft.com/office/powerpoint/2010/main" val="1616398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CE6AC2-9C6F-4EE7-9F5D-1CB4EC6864C0}" type="datetimeFigureOut">
              <a:rPr lang="en-US" smtClean="0"/>
              <a:t>5/19/2017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820E72-353D-4AC6-B9FC-0394564D4E68}" type="slidenum">
              <a:rPr lang="en-US" smtClean="0"/>
              <a:t>‹#›</a:t>
            </a:fld>
            <a:endParaRPr lang="en-US"/>
          </a:p>
        </p:txBody>
      </p:sp>
    </p:spTree>
    <p:extLst>
      <p:ext uri="{BB962C8B-B14F-4D97-AF65-F5344CB8AC3E}">
        <p14:creationId xmlns:p14="http://schemas.microsoft.com/office/powerpoint/2010/main" val="751754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CE6AC2-9C6F-4EE7-9F5D-1CB4EC6864C0}" type="datetimeFigureOut">
              <a:rPr lang="en-US" smtClean="0"/>
              <a:t>5/19/2017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820E72-353D-4AC6-B9FC-0394564D4E68}" type="slidenum">
              <a:rPr lang="en-US" smtClean="0"/>
              <a:t>‹#›</a:t>
            </a:fld>
            <a:endParaRPr lang="en-US"/>
          </a:p>
        </p:txBody>
      </p:sp>
    </p:spTree>
    <p:extLst>
      <p:ext uri="{BB962C8B-B14F-4D97-AF65-F5344CB8AC3E}">
        <p14:creationId xmlns:p14="http://schemas.microsoft.com/office/powerpoint/2010/main" val="2685847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CE6AC2-9C6F-4EE7-9F5D-1CB4EC6864C0}" type="datetimeFigureOut">
              <a:rPr lang="en-US" smtClean="0"/>
              <a:t>5/19/2017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820E72-353D-4AC6-B9FC-0394564D4E68}" type="slidenum">
              <a:rPr lang="en-US" smtClean="0"/>
              <a:t>‹#›</a:t>
            </a:fld>
            <a:endParaRPr lang="en-US"/>
          </a:p>
        </p:txBody>
      </p:sp>
    </p:spTree>
    <p:extLst>
      <p:ext uri="{BB962C8B-B14F-4D97-AF65-F5344CB8AC3E}">
        <p14:creationId xmlns:p14="http://schemas.microsoft.com/office/powerpoint/2010/main" val="3747981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CE6AC2-9C6F-4EE7-9F5D-1CB4EC6864C0}" type="datetimeFigureOut">
              <a:rPr lang="en-US" smtClean="0"/>
              <a:t>5/19/2017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820E72-353D-4AC6-B9FC-0394564D4E68}" type="slidenum">
              <a:rPr lang="en-US" smtClean="0"/>
              <a:t>‹#›</a:t>
            </a:fld>
            <a:endParaRPr lang="en-US"/>
          </a:p>
        </p:txBody>
      </p:sp>
    </p:spTree>
    <p:extLst>
      <p:ext uri="{BB962C8B-B14F-4D97-AF65-F5344CB8AC3E}">
        <p14:creationId xmlns:p14="http://schemas.microsoft.com/office/powerpoint/2010/main" val="8515493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www.nasipolitici.cz/"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ipaidabribe.com/reports/paid/all-cities/police/all-amount" TargetMode="External"/><Relationship Id="rId2" Type="http://schemas.openxmlformats.org/officeDocument/2006/relationships/hyperlink" Target="http://www.ipaidabribe.com/" TargetMode="External"/><Relationship Id="rId1" Type="http://schemas.openxmlformats.org/officeDocument/2006/relationships/slideLayout" Target="../slideLayouts/slideLayout2.xml"/><Relationship Id="rId4" Type="http://schemas.openxmlformats.org/officeDocument/2006/relationships/hyperlink" Target="http://www.ipaidabribe.com/reports/paid/pondicherry/all-departments/all-amount"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Corruption</a:t>
            </a:r>
            <a:endParaRPr lang="en-US" dirty="0"/>
          </a:p>
        </p:txBody>
      </p:sp>
      <p:sp>
        <p:nvSpPr>
          <p:cNvPr id="3" name="Subtitle 2"/>
          <p:cNvSpPr>
            <a:spLocks noGrp="1"/>
          </p:cNvSpPr>
          <p:nvPr>
            <p:ph type="subTitle" idx="1"/>
          </p:nvPr>
        </p:nvSpPr>
        <p:spPr/>
        <p:txBody>
          <a:bodyPr/>
          <a:lstStyle/>
          <a:p>
            <a:r>
              <a:rPr lang="en-US" dirty="0" smtClean="0"/>
              <a:t>Lesson 9</a:t>
            </a:r>
            <a:endParaRPr lang="en-US" dirty="0"/>
          </a:p>
        </p:txBody>
      </p:sp>
    </p:spTree>
    <p:extLst>
      <p:ext uri="{BB962C8B-B14F-4D97-AF65-F5344CB8AC3E}">
        <p14:creationId xmlns:p14="http://schemas.microsoft.com/office/powerpoint/2010/main" val="28702599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 contributions affect legislative behavior?</a:t>
            </a:r>
            <a:endParaRPr lang="en-US" dirty="0"/>
          </a:p>
        </p:txBody>
      </p:sp>
      <p:sp>
        <p:nvSpPr>
          <p:cNvPr id="3" name="Content Placeholder 2"/>
          <p:cNvSpPr>
            <a:spLocks noGrp="1"/>
          </p:cNvSpPr>
          <p:nvPr>
            <p:ph idx="1"/>
          </p:nvPr>
        </p:nvSpPr>
        <p:spPr/>
        <p:txBody>
          <a:bodyPr>
            <a:normAutofit/>
          </a:bodyPr>
          <a:lstStyle/>
          <a:p>
            <a:r>
              <a:rPr lang="en-US" dirty="0" smtClean="0"/>
              <a:t>Hard to find connection between contributions and legislative votes</a:t>
            </a:r>
          </a:p>
          <a:p>
            <a:pPr lvl="1"/>
            <a:r>
              <a:rPr lang="en-US" dirty="0" smtClean="0"/>
              <a:t>Which policies are being sold and bought?</a:t>
            </a:r>
          </a:p>
          <a:p>
            <a:pPr lvl="1"/>
            <a:r>
              <a:rPr lang="en-US" dirty="0" smtClean="0"/>
              <a:t>Which parties are changing their positions?</a:t>
            </a:r>
          </a:p>
        </p:txBody>
      </p:sp>
    </p:spTree>
    <p:extLst>
      <p:ext uri="{BB962C8B-B14F-4D97-AF65-F5344CB8AC3E}">
        <p14:creationId xmlns:p14="http://schemas.microsoft.com/office/powerpoint/2010/main" val="26689393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Typical study design</a:t>
            </a:r>
            <a:endParaRPr lang="cs-CZ" dirty="0"/>
          </a:p>
        </p:txBody>
      </p:sp>
      <p:sp>
        <p:nvSpPr>
          <p:cNvPr id="3" name="Zástupný symbol pro obsah 2"/>
          <p:cNvSpPr>
            <a:spLocks noGrp="1"/>
          </p:cNvSpPr>
          <p:nvPr>
            <p:ph idx="1"/>
          </p:nvPr>
        </p:nvSpPr>
        <p:spPr/>
        <p:txBody>
          <a:bodyPr/>
          <a:lstStyle/>
          <a:p>
            <a:r>
              <a:rPr lang="en-US" dirty="0" smtClean="0"/>
              <a:t>Outcome is roll call votes of legislators</a:t>
            </a:r>
          </a:p>
          <a:p>
            <a:r>
              <a:rPr lang="en-US" dirty="0" smtClean="0"/>
              <a:t>Independent variables</a:t>
            </a:r>
          </a:p>
          <a:p>
            <a:pPr lvl="1"/>
            <a:r>
              <a:rPr lang="en-US" dirty="0" smtClean="0"/>
              <a:t>Party</a:t>
            </a:r>
          </a:p>
          <a:p>
            <a:pPr lvl="1"/>
            <a:r>
              <a:rPr lang="en-US" dirty="0" smtClean="0"/>
              <a:t>Public opinion of constituency</a:t>
            </a:r>
          </a:p>
          <a:p>
            <a:pPr lvl="1"/>
            <a:r>
              <a:rPr lang="en-US" dirty="0" smtClean="0"/>
              <a:t>Contributions</a:t>
            </a:r>
          </a:p>
          <a:p>
            <a:r>
              <a:rPr lang="en-US" dirty="0" smtClean="0"/>
              <a:t>Results</a:t>
            </a:r>
          </a:p>
          <a:p>
            <a:pPr lvl="1"/>
            <a:r>
              <a:rPr lang="en-US" dirty="0" smtClean="0"/>
              <a:t>Party and public opinion have very strong effects</a:t>
            </a:r>
          </a:p>
          <a:p>
            <a:pPr lvl="1"/>
            <a:r>
              <a:rPr lang="en-US" dirty="0" smtClean="0"/>
              <a:t>Contributions usually have weak effect</a:t>
            </a:r>
            <a:endParaRPr lang="cs-CZ" dirty="0"/>
          </a:p>
        </p:txBody>
      </p:sp>
    </p:spTree>
    <p:extLst>
      <p:ext uri="{BB962C8B-B14F-4D97-AF65-F5344CB8AC3E}">
        <p14:creationId xmlns:p14="http://schemas.microsoft.com/office/powerpoint/2010/main" val="252109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Problems with empirical analyses</a:t>
            </a:r>
            <a:endParaRPr lang="cs-CZ" dirty="0"/>
          </a:p>
        </p:txBody>
      </p:sp>
      <p:sp>
        <p:nvSpPr>
          <p:cNvPr id="3" name="Zástupný symbol pro obsah 2"/>
          <p:cNvSpPr>
            <a:spLocks noGrp="1"/>
          </p:cNvSpPr>
          <p:nvPr>
            <p:ph idx="1"/>
          </p:nvPr>
        </p:nvSpPr>
        <p:spPr/>
        <p:txBody>
          <a:bodyPr/>
          <a:lstStyle/>
          <a:p>
            <a:r>
              <a:rPr lang="en-US" dirty="0" err="1" smtClean="0"/>
              <a:t>Endogeneity</a:t>
            </a:r>
            <a:r>
              <a:rPr lang="en-US" dirty="0"/>
              <a:t>: do contributions buy votes or do votes encourage </a:t>
            </a:r>
            <a:r>
              <a:rPr lang="en-US" dirty="0" smtClean="0"/>
              <a:t>contributions?</a:t>
            </a:r>
          </a:p>
          <a:p>
            <a:r>
              <a:rPr lang="en-US" dirty="0" smtClean="0"/>
              <a:t>Omitted </a:t>
            </a:r>
            <a:r>
              <a:rPr lang="en-US" dirty="0"/>
              <a:t>variables: ideologies of parties favor certain </a:t>
            </a:r>
            <a:r>
              <a:rPr lang="en-US" dirty="0" smtClean="0"/>
              <a:t>interests</a:t>
            </a:r>
          </a:p>
          <a:p>
            <a:pPr lvl="1"/>
            <a:r>
              <a:rPr lang="en-US" dirty="0" smtClean="0"/>
              <a:t>Parties </a:t>
            </a:r>
            <a:r>
              <a:rPr lang="en-US" dirty="0"/>
              <a:t>receive money from groups with similar beliefs</a:t>
            </a:r>
          </a:p>
          <a:p>
            <a:endParaRPr lang="cs-CZ" dirty="0"/>
          </a:p>
        </p:txBody>
      </p:sp>
    </p:spTree>
    <p:extLst>
      <p:ext uri="{BB962C8B-B14F-4D97-AF65-F5344CB8AC3E}">
        <p14:creationId xmlns:p14="http://schemas.microsoft.com/office/powerpoint/2010/main" val="731749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Contributions as investment or consumption?</a:t>
            </a:r>
            <a:endParaRPr lang="en-US" dirty="0"/>
          </a:p>
        </p:txBody>
      </p:sp>
      <p:sp>
        <p:nvSpPr>
          <p:cNvPr id="3" name="Content Placeholder 2"/>
          <p:cNvSpPr>
            <a:spLocks noGrp="1"/>
          </p:cNvSpPr>
          <p:nvPr>
            <p:ph idx="1"/>
          </p:nvPr>
        </p:nvSpPr>
        <p:spPr/>
        <p:txBody>
          <a:bodyPr/>
          <a:lstStyle/>
          <a:p>
            <a:r>
              <a:rPr lang="en-US" dirty="0" smtClean="0"/>
              <a:t>Contributions due to ideological motivations</a:t>
            </a:r>
          </a:p>
          <a:p>
            <a:r>
              <a:rPr lang="en-US" dirty="0" smtClean="0"/>
              <a:t>People who contribute to politics also participate in other ways (</a:t>
            </a:r>
            <a:r>
              <a:rPr lang="en-US" dirty="0" err="1" smtClean="0"/>
              <a:t>eg</a:t>
            </a:r>
            <a:r>
              <a:rPr lang="en-US" dirty="0" smtClean="0"/>
              <a:t>, attend meetings, write letters, etc.)</a:t>
            </a:r>
          </a:p>
          <a:p>
            <a:r>
              <a:rPr lang="en-US" dirty="0" smtClean="0"/>
              <a:t>Firms give more to charity than to politics</a:t>
            </a:r>
            <a:endParaRPr lang="en-US" dirty="0"/>
          </a:p>
        </p:txBody>
      </p:sp>
    </p:spTree>
    <p:extLst>
      <p:ext uri="{BB962C8B-B14F-4D97-AF65-F5344CB8AC3E}">
        <p14:creationId xmlns:p14="http://schemas.microsoft.com/office/powerpoint/2010/main" val="16676956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dirty="0" smtClean="0"/>
              <a:t>Better evidence that governments cater to preferences of rich</a:t>
            </a:r>
            <a:endParaRPr lang="cs-CZ" dirty="0"/>
          </a:p>
        </p:txBody>
      </p:sp>
      <p:sp>
        <p:nvSpPr>
          <p:cNvPr id="3" name="Zástupný symbol pro obsah 2"/>
          <p:cNvSpPr>
            <a:spLocks noGrp="1"/>
          </p:cNvSpPr>
          <p:nvPr>
            <p:ph idx="1"/>
          </p:nvPr>
        </p:nvSpPr>
        <p:spPr/>
        <p:txBody>
          <a:bodyPr>
            <a:normAutofit/>
          </a:bodyPr>
          <a:lstStyle/>
          <a:p>
            <a:r>
              <a:rPr lang="en-US" dirty="0" smtClean="0"/>
              <a:t>Good evidence that politicians follow preferences of richer</a:t>
            </a:r>
          </a:p>
          <a:p>
            <a:pPr lvl="1"/>
            <a:r>
              <a:rPr lang="en-US" dirty="0" err="1" smtClean="0"/>
              <a:t>Gilens</a:t>
            </a:r>
            <a:r>
              <a:rPr lang="en-US" dirty="0" smtClean="0"/>
              <a:t> and Bartels</a:t>
            </a:r>
          </a:p>
          <a:p>
            <a:r>
              <a:rPr lang="en-US" dirty="0" smtClean="0"/>
              <a:t>Is it influence of money?</a:t>
            </a:r>
          </a:p>
          <a:p>
            <a:pPr lvl="1"/>
            <a:r>
              <a:rPr lang="en-US" dirty="0" smtClean="0"/>
              <a:t>Rich vote more</a:t>
            </a:r>
          </a:p>
          <a:p>
            <a:pPr lvl="1"/>
            <a:r>
              <a:rPr lang="en-US" dirty="0" smtClean="0"/>
              <a:t>Rich contribute more</a:t>
            </a:r>
          </a:p>
          <a:p>
            <a:pPr lvl="1"/>
            <a:r>
              <a:rPr lang="en-US" dirty="0" smtClean="0"/>
              <a:t>Rich are better informed</a:t>
            </a:r>
          </a:p>
          <a:p>
            <a:pPr lvl="1"/>
            <a:r>
              <a:rPr lang="en-US" dirty="0" smtClean="0"/>
              <a:t>Politicians identify with rich</a:t>
            </a:r>
            <a:endParaRPr lang="cs-CZ" dirty="0"/>
          </a:p>
        </p:txBody>
      </p:sp>
    </p:spTree>
    <p:extLst>
      <p:ext uri="{BB962C8B-B14F-4D97-AF65-F5344CB8AC3E}">
        <p14:creationId xmlns:p14="http://schemas.microsoft.com/office/powerpoint/2010/main" val="546460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Bartels – Unequal Democracy</a:t>
            </a:r>
            <a:endParaRPr lang="cs-CZ" dirty="0"/>
          </a:p>
        </p:txBody>
      </p:sp>
      <p:pic>
        <p:nvPicPr>
          <p:cNvPr id="3074" name="Picture 2" descr="701px-Senate_Income_Votes.SVG.png (701×5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676400"/>
            <a:ext cx="5638800" cy="4625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4568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Does money influence election results?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Most studies find limited effects for campaign spending by incumbents, but stronger effects for spending by challengers</a:t>
            </a:r>
          </a:p>
          <a:p>
            <a:pPr lvl="1"/>
            <a:r>
              <a:rPr lang="en-US" dirty="0" smtClean="0"/>
              <a:t>Incumbents already have a record and familiarity</a:t>
            </a:r>
          </a:p>
          <a:p>
            <a:pPr lvl="1"/>
            <a:r>
              <a:rPr lang="en-US" dirty="0" smtClean="0"/>
              <a:t>Challengers need to spend to get noticed</a:t>
            </a:r>
          </a:p>
          <a:p>
            <a:pPr lvl="1"/>
            <a:r>
              <a:rPr lang="en-US" dirty="0" smtClean="0"/>
              <a:t>Spending often cancels out</a:t>
            </a:r>
          </a:p>
          <a:p>
            <a:pPr lvl="1"/>
            <a:r>
              <a:rPr lang="en-US" dirty="0" smtClean="0"/>
              <a:t>Difficult to study because money is </a:t>
            </a:r>
            <a:r>
              <a:rPr lang="en-US" dirty="0" err="1" smtClean="0"/>
              <a:t>endogeneous</a:t>
            </a:r>
            <a:r>
              <a:rPr lang="en-US" dirty="0" smtClean="0"/>
              <a:t>: good candidates get more money, parties allocate money strategically</a:t>
            </a:r>
          </a:p>
          <a:p>
            <a:r>
              <a:rPr lang="en-US" dirty="0" smtClean="0"/>
              <a:t>Implication: By limiting money, we may be hurting challengers and helping incumbents</a:t>
            </a:r>
            <a:endParaRPr lang="en-US" dirty="0"/>
          </a:p>
        </p:txBody>
      </p:sp>
    </p:spTree>
    <p:extLst>
      <p:ext uri="{BB962C8B-B14F-4D97-AF65-F5344CB8AC3E}">
        <p14:creationId xmlns:p14="http://schemas.microsoft.com/office/powerpoint/2010/main" val="10903034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 Ways of limiting influence of money</a:t>
            </a:r>
            <a:endParaRPr lang="en-US" dirty="0"/>
          </a:p>
        </p:txBody>
      </p:sp>
    </p:spTree>
    <p:extLst>
      <p:ext uri="{BB962C8B-B14F-4D97-AF65-F5344CB8AC3E}">
        <p14:creationId xmlns:p14="http://schemas.microsoft.com/office/powerpoint/2010/main" val="12272569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1. Contribution Limits</a:t>
            </a:r>
            <a:endParaRPr lang="en-US" dirty="0"/>
          </a:p>
        </p:txBody>
      </p:sp>
      <p:sp>
        <p:nvSpPr>
          <p:cNvPr id="3" name="Content Placeholder 2"/>
          <p:cNvSpPr>
            <a:spLocks noGrp="1"/>
          </p:cNvSpPr>
          <p:nvPr>
            <p:ph idx="1"/>
          </p:nvPr>
        </p:nvSpPr>
        <p:spPr/>
        <p:txBody>
          <a:bodyPr>
            <a:normAutofit lnSpcReduction="10000"/>
          </a:bodyPr>
          <a:lstStyle/>
          <a:p>
            <a:r>
              <a:rPr lang="en-US" dirty="0" smtClean="0"/>
              <a:t>Contribution limits</a:t>
            </a:r>
          </a:p>
          <a:p>
            <a:pPr lvl="1"/>
            <a:r>
              <a:rPr lang="en-US" dirty="0" smtClean="0"/>
              <a:t>Worries about contributions in exchange for policy (quid pro quo)</a:t>
            </a:r>
          </a:p>
          <a:p>
            <a:pPr lvl="1"/>
            <a:r>
              <a:rPr lang="en-US" dirty="0" smtClean="0"/>
              <a:t>Economic inequality =&gt; political inequality</a:t>
            </a:r>
          </a:p>
          <a:p>
            <a:r>
              <a:rPr lang="en-US" dirty="0" smtClean="0"/>
              <a:t>Issues</a:t>
            </a:r>
          </a:p>
          <a:p>
            <a:pPr lvl="1"/>
            <a:r>
              <a:rPr lang="en-US" dirty="0" smtClean="0"/>
              <a:t>Where should finances come from if not contributions?</a:t>
            </a:r>
          </a:p>
          <a:p>
            <a:pPr lvl="1"/>
            <a:r>
              <a:rPr lang="en-US" dirty="0" smtClean="0"/>
              <a:t>Limits on corporations? Trade unions? Foreigners?</a:t>
            </a:r>
          </a:p>
          <a:p>
            <a:pPr lvl="1"/>
            <a:r>
              <a:rPr lang="en-US" dirty="0" smtClean="0"/>
              <a:t>How high limits for individuals?</a:t>
            </a:r>
            <a:endParaRPr lang="en-US" dirty="0"/>
          </a:p>
        </p:txBody>
      </p:sp>
    </p:spTree>
    <p:extLst>
      <p:ext uri="{BB962C8B-B14F-4D97-AF65-F5344CB8AC3E}">
        <p14:creationId xmlns:p14="http://schemas.microsoft.com/office/powerpoint/2010/main" val="42549881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a:t>
            </a:r>
            <a:r>
              <a:rPr lang="en-US" dirty="0" smtClean="0"/>
              <a:t>. Expenditure Limits</a:t>
            </a:r>
            <a:endParaRPr lang="en-US" dirty="0"/>
          </a:p>
        </p:txBody>
      </p:sp>
      <p:sp>
        <p:nvSpPr>
          <p:cNvPr id="3" name="Content Placeholder 2"/>
          <p:cNvSpPr>
            <a:spLocks noGrp="1"/>
          </p:cNvSpPr>
          <p:nvPr>
            <p:ph idx="1"/>
          </p:nvPr>
        </p:nvSpPr>
        <p:spPr/>
        <p:txBody>
          <a:bodyPr/>
          <a:lstStyle/>
          <a:p>
            <a:r>
              <a:rPr lang="en-US" dirty="0" smtClean="0"/>
              <a:t>Expenditure limits</a:t>
            </a:r>
          </a:p>
          <a:p>
            <a:pPr lvl="1"/>
            <a:r>
              <a:rPr lang="en-US" dirty="0" smtClean="0"/>
              <a:t>Worries that parties can buy elections</a:t>
            </a:r>
          </a:p>
          <a:p>
            <a:pPr lvl="1"/>
            <a:r>
              <a:rPr lang="en-US" dirty="0" smtClean="0"/>
              <a:t>Without limits parties of the rich have an advantage</a:t>
            </a:r>
          </a:p>
          <a:p>
            <a:r>
              <a:rPr lang="en-US" dirty="0" smtClean="0"/>
              <a:t>Issues</a:t>
            </a:r>
          </a:p>
          <a:p>
            <a:pPr lvl="1"/>
            <a:r>
              <a:rPr lang="en-US" dirty="0" smtClean="0"/>
              <a:t>Limits freedom of speech</a:t>
            </a:r>
          </a:p>
          <a:p>
            <a:pPr lvl="1"/>
            <a:r>
              <a:rPr lang="en-US" dirty="0" smtClean="0"/>
              <a:t>How high to make limits</a:t>
            </a:r>
          </a:p>
          <a:p>
            <a:pPr lvl="1"/>
            <a:r>
              <a:rPr lang="en-US" dirty="0" smtClean="0"/>
              <a:t>Does it hurt new and smaller parties</a:t>
            </a:r>
            <a:endParaRPr lang="en-US" dirty="0"/>
          </a:p>
        </p:txBody>
      </p:sp>
    </p:spTree>
    <p:extLst>
      <p:ext uri="{BB962C8B-B14F-4D97-AF65-F5344CB8AC3E}">
        <p14:creationId xmlns:p14="http://schemas.microsoft.com/office/powerpoint/2010/main" val="17190734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Corrupttour.cz</a:t>
            </a:r>
            <a:endParaRPr lang="en-US" dirty="0"/>
          </a:p>
        </p:txBody>
      </p:sp>
      <p:sp>
        <p:nvSpPr>
          <p:cNvPr id="3" name="Content Placeholder 2"/>
          <p:cNvSpPr>
            <a:spLocks noGrp="1"/>
          </p:cNvSpPr>
          <p:nvPr>
            <p:ph idx="1"/>
          </p:nvPr>
        </p:nvSpPr>
        <p:spPr/>
        <p:txBody>
          <a:bodyPr>
            <a:normAutofit/>
          </a:bodyPr>
          <a:lstStyle/>
          <a:p>
            <a:r>
              <a:rPr lang="en-US" dirty="0" smtClean="0"/>
              <a:t>Our itinerary</a:t>
            </a:r>
          </a:p>
          <a:p>
            <a:pPr lvl="1"/>
            <a:r>
              <a:rPr lang="en-US" dirty="0" err="1" smtClean="0"/>
              <a:t>Magistrat</a:t>
            </a:r>
            <a:r>
              <a:rPr lang="en-US" dirty="0" smtClean="0"/>
              <a:t>: </a:t>
            </a:r>
            <a:r>
              <a:rPr lang="en-US" dirty="0" err="1" smtClean="0"/>
              <a:t>opencard</a:t>
            </a:r>
            <a:r>
              <a:rPr lang="en-US" dirty="0" smtClean="0"/>
              <a:t> (</a:t>
            </a:r>
            <a:r>
              <a:rPr lang="en-US" dirty="0" err="1" smtClean="0"/>
              <a:t>openkrad</a:t>
            </a:r>
            <a:r>
              <a:rPr lang="en-US" dirty="0" smtClean="0"/>
              <a:t>)</a:t>
            </a:r>
          </a:p>
          <a:p>
            <a:pPr lvl="1"/>
            <a:r>
              <a:rPr lang="en-US" dirty="0" smtClean="0"/>
              <a:t>Firm </a:t>
            </a:r>
            <a:r>
              <a:rPr lang="en-US" dirty="0" err="1" smtClean="0"/>
              <a:t>Cardiopont</a:t>
            </a:r>
            <a:r>
              <a:rPr lang="en-US" dirty="0" smtClean="0"/>
              <a:t> &amp; Roman </a:t>
            </a:r>
            <a:r>
              <a:rPr lang="en-US" dirty="0" err="1" smtClean="0"/>
              <a:t>Janousek</a:t>
            </a:r>
            <a:endParaRPr lang="en-US" dirty="0" smtClean="0"/>
          </a:p>
          <a:p>
            <a:pPr lvl="1"/>
            <a:r>
              <a:rPr lang="en-US" dirty="0" err="1" smtClean="0"/>
              <a:t>Dopravni</a:t>
            </a:r>
            <a:r>
              <a:rPr lang="en-US" dirty="0" smtClean="0"/>
              <a:t> </a:t>
            </a:r>
            <a:r>
              <a:rPr lang="en-US" dirty="0" err="1" smtClean="0"/>
              <a:t>podnik</a:t>
            </a:r>
            <a:r>
              <a:rPr lang="en-US" dirty="0" smtClean="0"/>
              <a:t>, Martin Dvorak, and Ivo </a:t>
            </a:r>
            <a:r>
              <a:rPr lang="en-US" dirty="0" err="1" smtClean="0"/>
              <a:t>Rittig</a:t>
            </a:r>
            <a:endParaRPr lang="en-US" dirty="0" smtClean="0"/>
          </a:p>
          <a:p>
            <a:pPr lvl="1"/>
            <a:r>
              <a:rPr lang="en-US" dirty="0" smtClean="0"/>
              <a:t>House where </a:t>
            </a:r>
            <a:r>
              <a:rPr lang="en-US" dirty="0" err="1" smtClean="0"/>
              <a:t>Topolanek</a:t>
            </a:r>
            <a:r>
              <a:rPr lang="en-US" dirty="0" smtClean="0"/>
              <a:t> and </a:t>
            </a:r>
            <a:r>
              <a:rPr lang="en-US" dirty="0" err="1" smtClean="0"/>
              <a:t>Marek</a:t>
            </a:r>
            <a:r>
              <a:rPr lang="en-US" dirty="0" smtClean="0"/>
              <a:t> </a:t>
            </a:r>
            <a:r>
              <a:rPr lang="en-US" dirty="0" err="1" smtClean="0"/>
              <a:t>Dalik</a:t>
            </a:r>
            <a:r>
              <a:rPr lang="en-US" dirty="0" smtClean="0"/>
              <a:t> lived (</a:t>
            </a:r>
            <a:r>
              <a:rPr lang="en-US" dirty="0" err="1" smtClean="0"/>
              <a:t>prisednik</a:t>
            </a:r>
            <a:r>
              <a:rPr lang="en-US" dirty="0" smtClean="0"/>
              <a:t>)</a:t>
            </a:r>
          </a:p>
          <a:p>
            <a:pPr lvl="1"/>
            <a:r>
              <a:rPr lang="en-US" dirty="0" smtClean="0"/>
              <a:t>Ministry of Defense</a:t>
            </a:r>
          </a:p>
          <a:p>
            <a:pPr lvl="1"/>
            <a:r>
              <a:rPr lang="en-US" dirty="0" smtClean="0"/>
              <a:t>Parliament and Senate</a:t>
            </a:r>
            <a:endParaRPr lang="en-US" dirty="0"/>
          </a:p>
        </p:txBody>
      </p:sp>
      <p:pic>
        <p:nvPicPr>
          <p:cNvPr id="1026" name="Picture 2" descr="IMG_9599.jpg (600×3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4572000"/>
            <a:ext cx="3730625" cy="2101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49516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a:t>
            </a:r>
            <a:r>
              <a:rPr lang="en-US" dirty="0" smtClean="0"/>
              <a:t>. Transparency and Enforcement</a:t>
            </a:r>
            <a:endParaRPr lang="en-US" dirty="0"/>
          </a:p>
        </p:txBody>
      </p:sp>
      <p:sp>
        <p:nvSpPr>
          <p:cNvPr id="3" name="Content Placeholder 2"/>
          <p:cNvSpPr>
            <a:spLocks noGrp="1"/>
          </p:cNvSpPr>
          <p:nvPr>
            <p:ph idx="1"/>
          </p:nvPr>
        </p:nvSpPr>
        <p:spPr/>
        <p:txBody>
          <a:bodyPr>
            <a:normAutofit fontScale="92500"/>
          </a:bodyPr>
          <a:lstStyle/>
          <a:p>
            <a:r>
              <a:rPr lang="en-US" dirty="0" smtClean="0"/>
              <a:t>Transparency and Enforcement</a:t>
            </a:r>
          </a:p>
          <a:p>
            <a:pPr lvl="1"/>
            <a:r>
              <a:rPr lang="en-US" dirty="0" smtClean="0"/>
              <a:t>Donations publicly disclosed</a:t>
            </a:r>
          </a:p>
          <a:p>
            <a:pPr lvl="1"/>
            <a:r>
              <a:rPr lang="en-US" dirty="0" smtClean="0"/>
              <a:t>Party finances are made public</a:t>
            </a:r>
          </a:p>
          <a:p>
            <a:pPr lvl="1"/>
            <a:r>
              <a:rPr lang="en-US" dirty="0" smtClean="0"/>
              <a:t>Penalties for non-compliance</a:t>
            </a:r>
          </a:p>
          <a:p>
            <a:r>
              <a:rPr lang="en-US" dirty="0" smtClean="0"/>
              <a:t>Issues</a:t>
            </a:r>
          </a:p>
          <a:p>
            <a:pPr lvl="1"/>
            <a:r>
              <a:rPr lang="en-US" dirty="0" smtClean="0"/>
              <a:t>Administratively difficult, especially for small parties</a:t>
            </a:r>
          </a:p>
          <a:p>
            <a:pPr lvl="1"/>
            <a:r>
              <a:rPr lang="en-US" dirty="0" smtClean="0"/>
              <a:t>Can public monitor? Does it care?</a:t>
            </a:r>
          </a:p>
          <a:p>
            <a:pPr lvl="1"/>
            <a:r>
              <a:rPr lang="en-US" dirty="0" smtClean="0"/>
              <a:t>Privacy issues – will firms worry about punishment if they support the wrong party</a:t>
            </a:r>
          </a:p>
        </p:txBody>
      </p:sp>
    </p:spTree>
    <p:extLst>
      <p:ext uri="{BB962C8B-B14F-4D97-AF65-F5344CB8AC3E}">
        <p14:creationId xmlns:p14="http://schemas.microsoft.com/office/powerpoint/2010/main" val="37322365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a:t>
            </a:r>
            <a:r>
              <a:rPr lang="en-US" dirty="0" smtClean="0"/>
              <a:t>. Public Funding</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Public funding</a:t>
            </a:r>
          </a:p>
          <a:p>
            <a:pPr lvl="1"/>
            <a:r>
              <a:rPr lang="en-US" dirty="0"/>
              <a:t>Attempt to limit influence of private money</a:t>
            </a:r>
          </a:p>
          <a:p>
            <a:pPr lvl="1"/>
            <a:r>
              <a:rPr lang="en-US" dirty="0" smtClean="0"/>
              <a:t>Response to fewer party members and volunteers plus increasing cost of campaign</a:t>
            </a:r>
          </a:p>
          <a:p>
            <a:pPr lvl="1"/>
            <a:r>
              <a:rPr lang="en-US" dirty="0" smtClean="0"/>
              <a:t>Subsides for (a) operational costs, (b) campaigns, (c) parliamentary groups</a:t>
            </a:r>
          </a:p>
          <a:p>
            <a:r>
              <a:rPr lang="en-US" dirty="0" smtClean="0"/>
              <a:t>Issues</a:t>
            </a:r>
          </a:p>
          <a:p>
            <a:pPr lvl="1"/>
            <a:r>
              <a:rPr lang="en-US" dirty="0" smtClean="0"/>
              <a:t>Ideally helps small parties to survive</a:t>
            </a:r>
          </a:p>
          <a:p>
            <a:pPr lvl="1"/>
            <a:r>
              <a:rPr lang="en-US" dirty="0" smtClean="0"/>
              <a:t>But may benefit existing, large parties =&gt; freeze system (but this may be desirable)</a:t>
            </a:r>
          </a:p>
          <a:p>
            <a:pPr lvl="1"/>
            <a:r>
              <a:rPr lang="en-US" dirty="0" smtClean="0"/>
              <a:t>Issues of fairness: who gets how much</a:t>
            </a:r>
          </a:p>
          <a:p>
            <a:pPr lvl="1"/>
            <a:r>
              <a:rPr lang="en-US" dirty="0" smtClean="0"/>
              <a:t>Still want to preserve linkages between citizens and parties: contributions, volunteer work</a:t>
            </a:r>
          </a:p>
        </p:txBody>
      </p:sp>
    </p:spTree>
    <p:extLst>
      <p:ext uri="{BB962C8B-B14F-4D97-AF65-F5344CB8AC3E}">
        <p14:creationId xmlns:p14="http://schemas.microsoft.com/office/powerpoint/2010/main" val="12254725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Czech campaign finance</a:t>
            </a:r>
            <a:endParaRPr lang="cs-CZ" dirty="0"/>
          </a:p>
        </p:txBody>
      </p:sp>
      <p:sp>
        <p:nvSpPr>
          <p:cNvPr id="3" name="Zástupný symbol pro obsah 2"/>
          <p:cNvSpPr>
            <a:spLocks noGrp="1"/>
          </p:cNvSpPr>
          <p:nvPr>
            <p:ph idx="1"/>
          </p:nvPr>
        </p:nvSpPr>
        <p:spPr/>
        <p:txBody>
          <a:bodyPr/>
          <a:lstStyle/>
          <a:p>
            <a:r>
              <a:rPr lang="en-US" dirty="0" smtClean="0"/>
              <a:t>Public subsidies based on votes and seats</a:t>
            </a:r>
          </a:p>
          <a:p>
            <a:r>
              <a:rPr lang="en-US" dirty="0" smtClean="0"/>
              <a:t>Certain donations illegal, but no limits on others</a:t>
            </a:r>
          </a:p>
          <a:p>
            <a:r>
              <a:rPr lang="en-US" dirty="0" smtClean="0"/>
              <a:t>No limitations on expenditures, but disclosure of finances and contributions</a:t>
            </a:r>
          </a:p>
          <a:p>
            <a:r>
              <a:rPr lang="en-US" dirty="0" smtClean="0"/>
              <a:t>Is this the problem?</a:t>
            </a:r>
            <a:endParaRPr lang="cs-CZ" dirty="0"/>
          </a:p>
        </p:txBody>
      </p:sp>
    </p:spTree>
    <p:extLst>
      <p:ext uri="{BB962C8B-B14F-4D97-AF65-F5344CB8AC3E}">
        <p14:creationId xmlns:p14="http://schemas.microsoft.com/office/powerpoint/2010/main" val="17637351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restrictions clean up politics?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Hard to say – few good studies</a:t>
            </a:r>
          </a:p>
          <a:p>
            <a:r>
              <a:rPr lang="en-US" dirty="0" smtClean="0"/>
              <a:t>Do least corrupt countries (</a:t>
            </a:r>
            <a:r>
              <a:rPr lang="en-US" dirty="0" err="1" smtClean="0"/>
              <a:t>eg</a:t>
            </a:r>
            <a:r>
              <a:rPr lang="en-US" dirty="0" smtClean="0"/>
              <a:t>, Scandinavia) have strictest laws?</a:t>
            </a:r>
          </a:p>
          <a:p>
            <a:pPr lvl="1"/>
            <a:r>
              <a:rPr lang="en-US" dirty="0" smtClean="0"/>
              <a:t>No, but they don’t need them because they have less corruption</a:t>
            </a:r>
          </a:p>
          <a:p>
            <a:pPr lvl="1"/>
            <a:r>
              <a:rPr lang="en-US" dirty="0" smtClean="0"/>
              <a:t>We see stricter regulations in places that suffer from corruption</a:t>
            </a:r>
          </a:p>
          <a:p>
            <a:r>
              <a:rPr lang="en-US" dirty="0" smtClean="0"/>
              <a:t>How do restrictions affect public opinion?</a:t>
            </a:r>
          </a:p>
          <a:p>
            <a:pPr lvl="1"/>
            <a:r>
              <a:rPr lang="en-US" dirty="0" smtClean="0"/>
              <a:t>Can lead to more cynicism: more restrictions =&gt; more scandals</a:t>
            </a:r>
          </a:p>
          <a:p>
            <a:pPr lvl="1"/>
            <a:r>
              <a:rPr lang="en-US" dirty="0" smtClean="0"/>
              <a:t>But can increase sense of efficacy</a:t>
            </a:r>
          </a:p>
          <a:p>
            <a:endParaRPr lang="en-US" dirty="0"/>
          </a:p>
        </p:txBody>
      </p:sp>
    </p:spTree>
    <p:extLst>
      <p:ext uri="{BB962C8B-B14F-4D97-AF65-F5344CB8AC3E}">
        <p14:creationId xmlns:p14="http://schemas.microsoft.com/office/powerpoint/2010/main" val="36177276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Has public funding helped nurture small parties in CZ?</a:t>
            </a:r>
            <a:endParaRPr lang="en-US" dirty="0"/>
          </a:p>
        </p:txBody>
      </p:sp>
      <p:sp>
        <p:nvSpPr>
          <p:cNvPr id="3" name="Content Placeholder 2"/>
          <p:cNvSpPr>
            <a:spLocks noGrp="1"/>
          </p:cNvSpPr>
          <p:nvPr>
            <p:ph idx="1"/>
          </p:nvPr>
        </p:nvSpPr>
        <p:spPr/>
        <p:txBody>
          <a:bodyPr/>
          <a:lstStyle/>
          <a:p>
            <a:r>
              <a:rPr lang="en-US" dirty="0" smtClean="0"/>
              <a:t>Cross-national research unclear</a:t>
            </a:r>
          </a:p>
          <a:p>
            <a:r>
              <a:rPr lang="en-US" dirty="0" smtClean="0"/>
              <a:t>Are there cases where new parties survive and gradually build themselves up with public funding?</a:t>
            </a:r>
          </a:p>
          <a:p>
            <a:pPr lvl="1"/>
            <a:r>
              <a:rPr lang="en-US" dirty="0" smtClean="0"/>
              <a:t>Maybe Greens?</a:t>
            </a:r>
          </a:p>
          <a:p>
            <a:r>
              <a:rPr lang="en-US" dirty="0" smtClean="0"/>
              <a:t>Successful new parties seem to build on other sources of funds</a:t>
            </a:r>
          </a:p>
          <a:p>
            <a:pPr lvl="1"/>
            <a:r>
              <a:rPr lang="en-US" dirty="0" smtClean="0"/>
              <a:t>VV, ANO, </a:t>
            </a:r>
            <a:r>
              <a:rPr lang="en-US" dirty="0" err="1" smtClean="0"/>
              <a:t>Usvit</a:t>
            </a:r>
            <a:endParaRPr lang="en-US" dirty="0"/>
          </a:p>
        </p:txBody>
      </p:sp>
    </p:spTree>
    <p:extLst>
      <p:ext uri="{BB962C8B-B14F-4D97-AF65-F5344CB8AC3E}">
        <p14:creationId xmlns:p14="http://schemas.microsoft.com/office/powerpoint/2010/main" val="16076078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3. Corruption</a:t>
            </a:r>
            <a:endParaRPr lang="cs-CZ" dirty="0"/>
          </a:p>
        </p:txBody>
      </p:sp>
    </p:spTree>
    <p:extLst>
      <p:ext uri="{BB962C8B-B14F-4D97-AF65-F5344CB8AC3E}">
        <p14:creationId xmlns:p14="http://schemas.microsoft.com/office/powerpoint/2010/main" val="17067505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What is corruption?</a:t>
            </a:r>
            <a:endParaRPr lang="cs-CZ" dirty="0"/>
          </a:p>
        </p:txBody>
      </p:sp>
      <p:sp>
        <p:nvSpPr>
          <p:cNvPr id="3" name="Zástupný symbol pro obsah 2"/>
          <p:cNvSpPr>
            <a:spLocks noGrp="1"/>
          </p:cNvSpPr>
          <p:nvPr>
            <p:ph idx="1"/>
          </p:nvPr>
        </p:nvSpPr>
        <p:spPr/>
        <p:txBody>
          <a:bodyPr/>
          <a:lstStyle/>
          <a:p>
            <a:r>
              <a:rPr lang="en-US" dirty="0" smtClean="0"/>
              <a:t>Misuse of public office for private gain</a:t>
            </a:r>
          </a:p>
          <a:p>
            <a:r>
              <a:rPr lang="en-US" dirty="0" smtClean="0"/>
              <a:t>Depends on country’s institutions</a:t>
            </a:r>
          </a:p>
          <a:p>
            <a:r>
              <a:rPr lang="en-US" dirty="0" smtClean="0"/>
              <a:t>Consider a country with a good legal framework</a:t>
            </a:r>
          </a:p>
          <a:p>
            <a:pPr lvl="1"/>
            <a:r>
              <a:rPr lang="en-US" dirty="0" smtClean="0"/>
              <a:t>Then bribes are paid to do bad things (</a:t>
            </a:r>
            <a:r>
              <a:rPr lang="en-US" dirty="0" err="1" smtClean="0"/>
              <a:t>eg</a:t>
            </a:r>
            <a:r>
              <a:rPr lang="en-US" dirty="0" smtClean="0"/>
              <a:t>, pollute)</a:t>
            </a:r>
          </a:p>
          <a:p>
            <a:r>
              <a:rPr lang="en-US" dirty="0" smtClean="0"/>
              <a:t>Or a country with a bad framework</a:t>
            </a:r>
          </a:p>
          <a:p>
            <a:pPr lvl="1"/>
            <a:r>
              <a:rPr lang="en-US" dirty="0" smtClean="0"/>
              <a:t>Then bribes are paid to do good things (</a:t>
            </a:r>
            <a:r>
              <a:rPr lang="en-US" dirty="0" err="1" smtClean="0"/>
              <a:t>eg</a:t>
            </a:r>
            <a:r>
              <a:rPr lang="en-US" dirty="0" smtClean="0"/>
              <a:t>, set up a business)</a:t>
            </a:r>
            <a:endParaRPr lang="cs-CZ" dirty="0"/>
          </a:p>
        </p:txBody>
      </p:sp>
    </p:spTree>
    <p:extLst>
      <p:ext uri="{BB962C8B-B14F-4D97-AF65-F5344CB8AC3E}">
        <p14:creationId xmlns:p14="http://schemas.microsoft.com/office/powerpoint/2010/main" val="10911691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How to measure corruption?</a:t>
            </a:r>
            <a:endParaRPr lang="cs-CZ" dirty="0"/>
          </a:p>
        </p:txBody>
      </p:sp>
      <p:sp>
        <p:nvSpPr>
          <p:cNvPr id="3" name="Zástupný symbol pro obsah 2"/>
          <p:cNvSpPr>
            <a:spLocks noGrp="1"/>
          </p:cNvSpPr>
          <p:nvPr>
            <p:ph idx="1"/>
          </p:nvPr>
        </p:nvSpPr>
        <p:spPr/>
        <p:txBody>
          <a:bodyPr>
            <a:normAutofit fontScale="92500" lnSpcReduction="10000"/>
          </a:bodyPr>
          <a:lstStyle/>
          <a:p>
            <a:r>
              <a:rPr lang="en-US" dirty="0" smtClean="0"/>
              <a:t>Since illegal, actors will try to hide</a:t>
            </a:r>
          </a:p>
          <a:p>
            <a:r>
              <a:rPr lang="en-US" dirty="0" smtClean="0"/>
              <a:t>All we know is exposed corruption</a:t>
            </a:r>
          </a:p>
          <a:p>
            <a:pPr lvl="1"/>
            <a:r>
              <a:rPr lang="en-US" dirty="0" smtClean="0"/>
              <a:t>But exposure depends on police, media</a:t>
            </a:r>
          </a:p>
          <a:p>
            <a:pPr lvl="1"/>
            <a:r>
              <a:rPr lang="en-US" dirty="0" smtClean="0"/>
              <a:t>Better police and media mean corruption more obvious</a:t>
            </a:r>
          </a:p>
          <a:p>
            <a:r>
              <a:rPr lang="en-US" dirty="0" smtClean="0"/>
              <a:t>Standard method = surveys on perceptions of corruption (businessmen, experts, public)</a:t>
            </a:r>
          </a:p>
          <a:p>
            <a:pPr lvl="1"/>
            <a:r>
              <a:rPr lang="en-US" dirty="0" smtClean="0"/>
              <a:t>Problem: they are simply perceptions</a:t>
            </a:r>
          </a:p>
          <a:p>
            <a:pPr lvl="1"/>
            <a:r>
              <a:rPr lang="en-US" dirty="0" smtClean="0"/>
              <a:t>Advantage: multiple surveys give similar results (or similar biases?)</a:t>
            </a:r>
            <a:endParaRPr lang="cs-CZ" dirty="0"/>
          </a:p>
        </p:txBody>
      </p:sp>
    </p:spTree>
    <p:extLst>
      <p:ext uri="{BB962C8B-B14F-4D97-AF65-F5344CB8AC3E}">
        <p14:creationId xmlns:p14="http://schemas.microsoft.com/office/powerpoint/2010/main" val="15058604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Transparency International Scores</a:t>
            </a:r>
            <a:endParaRPr lang="en-US" dirty="0"/>
          </a:p>
        </p:txBody>
      </p:sp>
      <p:pic>
        <p:nvPicPr>
          <p:cNvPr id="1026" name="Picture 2" descr="korruptionswahrnehmungsindex-2012-von-transparency-international-corruption-perceptions-index-.jpg (650×3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799" y="1748127"/>
            <a:ext cx="7987907" cy="4424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66918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PI2010_map.jpg (3000×149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317" y="990600"/>
            <a:ext cx="9033756" cy="5105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39230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Today</a:t>
            </a:r>
            <a:endParaRPr lang="cs-CZ" dirty="0"/>
          </a:p>
        </p:txBody>
      </p:sp>
      <p:sp>
        <p:nvSpPr>
          <p:cNvPr id="3" name="Zástupný symbol pro obsah 2"/>
          <p:cNvSpPr>
            <a:spLocks noGrp="1"/>
          </p:cNvSpPr>
          <p:nvPr>
            <p:ph idx="1"/>
          </p:nvPr>
        </p:nvSpPr>
        <p:spPr/>
        <p:txBody>
          <a:bodyPr/>
          <a:lstStyle/>
          <a:p>
            <a:r>
              <a:rPr lang="en-US" dirty="0" smtClean="0"/>
              <a:t>Does money matter in politics</a:t>
            </a:r>
          </a:p>
          <a:p>
            <a:r>
              <a:rPr lang="en-US" dirty="0" smtClean="0"/>
              <a:t>Ways of limiting influence of money</a:t>
            </a:r>
          </a:p>
          <a:p>
            <a:r>
              <a:rPr lang="en-US" dirty="0" smtClean="0"/>
              <a:t>Corruption and its causes</a:t>
            </a:r>
          </a:p>
          <a:p>
            <a:r>
              <a:rPr lang="en-US" dirty="0" smtClean="0"/>
              <a:t>Solutions to the problem of corruption</a:t>
            </a:r>
            <a:endParaRPr lang="cs-CZ" dirty="0"/>
          </a:p>
        </p:txBody>
      </p:sp>
    </p:spTree>
    <p:extLst>
      <p:ext uri="{BB962C8B-B14F-4D97-AF65-F5344CB8AC3E}">
        <p14:creationId xmlns:p14="http://schemas.microsoft.com/office/powerpoint/2010/main" val="40036568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 of corruption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How to measure corruption?</a:t>
            </a:r>
          </a:p>
          <a:p>
            <a:pPr lvl="1"/>
            <a:r>
              <a:rPr lang="en-US" dirty="0" smtClean="0"/>
              <a:t>Transparency and WB measures of “perceived corruption”</a:t>
            </a:r>
          </a:p>
          <a:p>
            <a:r>
              <a:rPr lang="en-US" dirty="0" smtClean="0"/>
              <a:t>Cross-national regressions</a:t>
            </a:r>
          </a:p>
          <a:p>
            <a:r>
              <a:rPr lang="en-US" dirty="0" smtClean="0"/>
              <a:t>Key factors reducing corruption</a:t>
            </a:r>
          </a:p>
          <a:p>
            <a:pPr lvl="1"/>
            <a:r>
              <a:rPr lang="en-US" dirty="0" smtClean="0"/>
              <a:t>Protestant tradition</a:t>
            </a:r>
          </a:p>
          <a:p>
            <a:pPr lvl="1"/>
            <a:r>
              <a:rPr lang="en-US" dirty="0" smtClean="0"/>
              <a:t>history of British rule (common law versus civil law) </a:t>
            </a:r>
          </a:p>
          <a:p>
            <a:pPr lvl="1"/>
            <a:r>
              <a:rPr lang="en-US" dirty="0" smtClean="0"/>
              <a:t>high income</a:t>
            </a:r>
          </a:p>
          <a:p>
            <a:pPr lvl="1"/>
            <a:r>
              <a:rPr lang="en-US" dirty="0" smtClean="0"/>
              <a:t>long history of democracy (not current level)</a:t>
            </a:r>
          </a:p>
          <a:p>
            <a:pPr lvl="1"/>
            <a:r>
              <a:rPr lang="en-US" dirty="0" smtClean="0"/>
              <a:t>trade liberalization</a:t>
            </a:r>
          </a:p>
          <a:p>
            <a:r>
              <a:rPr lang="en-US" dirty="0" smtClean="0"/>
              <a:t>It appears that corruption has deep roots</a:t>
            </a:r>
          </a:p>
          <a:p>
            <a:r>
              <a:rPr lang="en-US" dirty="0" smtClean="0"/>
              <a:t>But potential for reverse causality &amp; omitted variables</a:t>
            </a:r>
            <a:endParaRPr lang="en-US" dirty="0"/>
          </a:p>
        </p:txBody>
      </p:sp>
    </p:spTree>
    <p:extLst>
      <p:ext uri="{BB962C8B-B14F-4D97-AF65-F5344CB8AC3E}">
        <p14:creationId xmlns:p14="http://schemas.microsoft.com/office/powerpoint/2010/main" val="33034133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Corruption and income</a:t>
            </a:r>
            <a:endParaRPr lang="cs-CZ" dirty="0"/>
          </a:p>
        </p:txBody>
      </p:sp>
      <p:pic>
        <p:nvPicPr>
          <p:cNvPr id="3" name="Obrázek 2"/>
          <p:cNvPicPr>
            <a:picLocks noChangeAspect="1"/>
          </p:cNvPicPr>
          <p:nvPr/>
        </p:nvPicPr>
        <p:blipFill>
          <a:blip r:embed="rId2"/>
          <a:stretch>
            <a:fillRect/>
          </a:stretch>
        </p:blipFill>
        <p:spPr>
          <a:xfrm>
            <a:off x="1245562" y="1443764"/>
            <a:ext cx="6652876" cy="4959698"/>
          </a:xfrm>
          <a:prstGeom prst="rect">
            <a:avLst/>
          </a:prstGeom>
        </p:spPr>
      </p:pic>
    </p:spTree>
    <p:extLst>
      <p:ext uri="{BB962C8B-B14F-4D97-AF65-F5344CB8AC3E}">
        <p14:creationId xmlns:p14="http://schemas.microsoft.com/office/powerpoint/2010/main" val="36488568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Corruption and parking tickets</a:t>
            </a:r>
            <a:endParaRPr lang="cs-CZ" dirty="0"/>
          </a:p>
        </p:txBody>
      </p:sp>
      <p:sp>
        <p:nvSpPr>
          <p:cNvPr id="3" name="Zástupný symbol pro obsah 2"/>
          <p:cNvSpPr>
            <a:spLocks noGrp="1"/>
          </p:cNvSpPr>
          <p:nvPr>
            <p:ph idx="1"/>
          </p:nvPr>
        </p:nvSpPr>
        <p:spPr/>
        <p:txBody>
          <a:bodyPr>
            <a:normAutofit lnSpcReduction="10000"/>
          </a:bodyPr>
          <a:lstStyle/>
          <a:p>
            <a:r>
              <a:rPr lang="en-US" dirty="0" smtClean="0"/>
              <a:t>Some countries more corrupt than others</a:t>
            </a:r>
          </a:p>
          <a:p>
            <a:r>
              <a:rPr lang="en-US" dirty="0" smtClean="0"/>
              <a:t>What happens when you take people out of corrupt environment?</a:t>
            </a:r>
          </a:p>
          <a:p>
            <a:r>
              <a:rPr lang="en-US" dirty="0" smtClean="0"/>
              <a:t>Consider diplomats in NY who can ignore parking tickets</a:t>
            </a:r>
          </a:p>
          <a:p>
            <a:pPr lvl="1"/>
            <a:r>
              <a:rPr lang="en-US" dirty="0" smtClean="0"/>
              <a:t>How would diplomat from a corrupt country behave?</a:t>
            </a:r>
          </a:p>
          <a:p>
            <a:pPr lvl="1"/>
            <a:r>
              <a:rPr lang="en-US" dirty="0" smtClean="0"/>
              <a:t>How would diplomat from an honest country behave?</a:t>
            </a:r>
          </a:p>
          <a:p>
            <a:endParaRPr lang="cs-CZ" dirty="0"/>
          </a:p>
        </p:txBody>
      </p:sp>
    </p:spTree>
    <p:extLst>
      <p:ext uri="{BB962C8B-B14F-4D97-AF65-F5344CB8AC3E}">
        <p14:creationId xmlns:p14="http://schemas.microsoft.com/office/powerpoint/2010/main" val="35513653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Who breaks the law?</a:t>
            </a:r>
            <a:endParaRPr lang="cs-CZ" dirty="0"/>
          </a:p>
        </p:txBody>
      </p:sp>
      <p:sp>
        <p:nvSpPr>
          <p:cNvPr id="3" name="Zástupný symbol pro obsah 2"/>
          <p:cNvSpPr>
            <a:spLocks noGrp="1"/>
          </p:cNvSpPr>
          <p:nvPr>
            <p:ph idx="1"/>
          </p:nvPr>
        </p:nvSpPr>
        <p:spPr/>
        <p:txBody>
          <a:bodyPr>
            <a:normAutofit/>
          </a:bodyPr>
          <a:lstStyle/>
          <a:p>
            <a:r>
              <a:rPr lang="en-US" sz="2800" dirty="0" smtClean="0"/>
              <a:t>Diplomats from corrupt countries break the law</a:t>
            </a:r>
          </a:p>
          <a:p>
            <a:r>
              <a:rPr lang="en-US" sz="2800" dirty="0" smtClean="0"/>
              <a:t>But honesty is also sticky – internalized norms</a:t>
            </a:r>
          </a:p>
        </p:txBody>
      </p:sp>
      <p:pic>
        <p:nvPicPr>
          <p:cNvPr id="4" name="Obrázek 3"/>
          <p:cNvPicPr>
            <a:picLocks noChangeAspect="1"/>
          </p:cNvPicPr>
          <p:nvPr/>
        </p:nvPicPr>
        <p:blipFill>
          <a:blip r:embed="rId2"/>
          <a:stretch>
            <a:fillRect/>
          </a:stretch>
        </p:blipFill>
        <p:spPr>
          <a:xfrm>
            <a:off x="2590800" y="2819400"/>
            <a:ext cx="5407051" cy="3756745"/>
          </a:xfrm>
          <a:prstGeom prst="rect">
            <a:avLst/>
          </a:prstGeom>
        </p:spPr>
      </p:pic>
    </p:spTree>
    <p:extLst>
      <p:ext uri="{BB962C8B-B14F-4D97-AF65-F5344CB8AC3E}">
        <p14:creationId xmlns:p14="http://schemas.microsoft.com/office/powerpoint/2010/main" val="40254783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Enforcement also matters</a:t>
            </a:r>
            <a:endParaRPr lang="cs-CZ" dirty="0"/>
          </a:p>
        </p:txBody>
      </p:sp>
      <p:pic>
        <p:nvPicPr>
          <p:cNvPr id="4" name="Obrázek 3"/>
          <p:cNvPicPr>
            <a:picLocks noChangeAspect="1"/>
          </p:cNvPicPr>
          <p:nvPr/>
        </p:nvPicPr>
        <p:blipFill>
          <a:blip r:embed="rId2"/>
          <a:stretch>
            <a:fillRect/>
          </a:stretch>
        </p:blipFill>
        <p:spPr>
          <a:xfrm>
            <a:off x="1066800" y="1600199"/>
            <a:ext cx="7010400" cy="4906867"/>
          </a:xfrm>
          <a:prstGeom prst="rect">
            <a:avLst/>
          </a:prstGeom>
        </p:spPr>
      </p:pic>
    </p:spTree>
    <p:extLst>
      <p:ext uri="{BB962C8B-B14F-4D97-AF65-F5344CB8AC3E}">
        <p14:creationId xmlns:p14="http://schemas.microsoft.com/office/powerpoint/2010/main" val="3252468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Two types of politics</a:t>
            </a:r>
            <a:endParaRPr lang="cs-CZ" dirty="0"/>
          </a:p>
        </p:txBody>
      </p:sp>
      <p:sp>
        <p:nvSpPr>
          <p:cNvPr id="3" name="Zástupný symbol pro obsah 2"/>
          <p:cNvSpPr>
            <a:spLocks noGrp="1"/>
          </p:cNvSpPr>
          <p:nvPr>
            <p:ph idx="1"/>
          </p:nvPr>
        </p:nvSpPr>
        <p:spPr/>
        <p:txBody>
          <a:bodyPr/>
          <a:lstStyle/>
          <a:p>
            <a:r>
              <a:rPr lang="en-US" dirty="0" smtClean="0"/>
              <a:t>You go into politics in order to get rich</a:t>
            </a:r>
          </a:p>
          <a:p>
            <a:r>
              <a:rPr lang="en-US" dirty="0" smtClean="0"/>
              <a:t>You get rich and then you go into politics</a:t>
            </a:r>
          </a:p>
          <a:p>
            <a:r>
              <a:rPr lang="en-US" dirty="0" smtClean="0"/>
              <a:t>Is this second better than the first?</a:t>
            </a:r>
          </a:p>
          <a:p>
            <a:r>
              <a:rPr lang="en-US" dirty="0" smtClean="0"/>
              <a:t>Rich people in politics: </a:t>
            </a:r>
            <a:r>
              <a:rPr lang="en-US" dirty="0" err="1" smtClean="0"/>
              <a:t>Babis</a:t>
            </a:r>
            <a:r>
              <a:rPr lang="en-US" dirty="0" smtClean="0"/>
              <a:t>, </a:t>
            </a:r>
            <a:r>
              <a:rPr lang="en-US" dirty="0" err="1" smtClean="0"/>
              <a:t>Schwarzenberg</a:t>
            </a:r>
            <a:r>
              <a:rPr lang="en-US" dirty="0" smtClean="0"/>
              <a:t>, </a:t>
            </a:r>
            <a:r>
              <a:rPr lang="en-US" dirty="0" err="1" smtClean="0"/>
              <a:t>Barta</a:t>
            </a:r>
            <a:r>
              <a:rPr lang="en-US" dirty="0" smtClean="0"/>
              <a:t>, </a:t>
            </a:r>
            <a:r>
              <a:rPr lang="en-US" dirty="0" err="1" smtClean="0"/>
              <a:t>Topolanek</a:t>
            </a:r>
            <a:endParaRPr lang="en-US" dirty="0" smtClean="0"/>
          </a:p>
          <a:p>
            <a:pPr marL="0" indent="0">
              <a:buNone/>
            </a:pPr>
            <a:endParaRPr lang="cs-CZ" dirty="0"/>
          </a:p>
        </p:txBody>
      </p:sp>
    </p:spTree>
    <p:extLst>
      <p:ext uri="{BB962C8B-B14F-4D97-AF65-F5344CB8AC3E}">
        <p14:creationId xmlns:p14="http://schemas.microsoft.com/office/powerpoint/2010/main" val="39034777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would Czech politics look different without money?</a:t>
            </a:r>
            <a:endParaRPr lang="en-US" dirty="0"/>
          </a:p>
        </p:txBody>
      </p:sp>
      <p:sp>
        <p:nvSpPr>
          <p:cNvPr id="3" name="Content Placeholder 2"/>
          <p:cNvSpPr>
            <a:spLocks noGrp="1"/>
          </p:cNvSpPr>
          <p:nvPr>
            <p:ph idx="1"/>
          </p:nvPr>
        </p:nvSpPr>
        <p:spPr/>
        <p:txBody>
          <a:bodyPr/>
          <a:lstStyle/>
          <a:p>
            <a:r>
              <a:rPr lang="en-US" dirty="0" smtClean="0"/>
              <a:t>Which policies would look different?</a:t>
            </a:r>
          </a:p>
          <a:p>
            <a:pPr lvl="1"/>
            <a:r>
              <a:rPr lang="en-US" dirty="0"/>
              <a:t>Which parties would be more successful?</a:t>
            </a:r>
          </a:p>
          <a:p>
            <a:pPr lvl="1"/>
            <a:r>
              <a:rPr lang="en-US" dirty="0" smtClean="0"/>
              <a:t>Would policies be different? </a:t>
            </a:r>
            <a:r>
              <a:rPr lang="en-US" dirty="0"/>
              <a:t>M</a:t>
            </a:r>
            <a:r>
              <a:rPr lang="en-US" dirty="0" smtClean="0"/>
              <a:t>ore conservative? Liberal? Social democratic?</a:t>
            </a:r>
          </a:p>
          <a:p>
            <a:r>
              <a:rPr lang="en-US" dirty="0" smtClean="0"/>
              <a:t>Less corruption in form of kickbacks, public tenders, etc.</a:t>
            </a:r>
          </a:p>
          <a:p>
            <a:pPr lvl="1"/>
            <a:r>
              <a:rPr lang="en-US" dirty="0" smtClean="0"/>
              <a:t>How consequential is it for economy?</a:t>
            </a:r>
            <a:endParaRPr lang="en-US" dirty="0"/>
          </a:p>
        </p:txBody>
      </p:sp>
    </p:spTree>
    <p:extLst>
      <p:ext uri="{BB962C8B-B14F-4D97-AF65-F5344CB8AC3E}">
        <p14:creationId xmlns:p14="http://schemas.microsoft.com/office/powerpoint/2010/main" val="13194171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Some solutions</a:t>
            </a:r>
            <a:endParaRPr lang="cs-CZ" dirty="0"/>
          </a:p>
        </p:txBody>
      </p:sp>
    </p:spTree>
    <p:extLst>
      <p:ext uri="{BB962C8B-B14F-4D97-AF65-F5344CB8AC3E}">
        <p14:creationId xmlns:p14="http://schemas.microsoft.com/office/powerpoint/2010/main" val="15345404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General ideas</a:t>
            </a:r>
            <a:endParaRPr lang="cs-CZ" dirty="0"/>
          </a:p>
        </p:txBody>
      </p:sp>
      <p:sp>
        <p:nvSpPr>
          <p:cNvPr id="3" name="Zástupný symbol pro obsah 2"/>
          <p:cNvSpPr>
            <a:spLocks noGrp="1"/>
          </p:cNvSpPr>
          <p:nvPr>
            <p:ph idx="1"/>
          </p:nvPr>
        </p:nvSpPr>
        <p:spPr/>
        <p:txBody>
          <a:bodyPr/>
          <a:lstStyle/>
          <a:p>
            <a:r>
              <a:rPr lang="en-US" dirty="0" smtClean="0"/>
              <a:t>Publicity for crimes</a:t>
            </a:r>
          </a:p>
          <a:p>
            <a:r>
              <a:rPr lang="en-US" dirty="0" smtClean="0"/>
              <a:t>Increase penalties</a:t>
            </a:r>
          </a:p>
          <a:p>
            <a:r>
              <a:rPr lang="en-US" dirty="0" smtClean="0"/>
              <a:t>Reduce size of government</a:t>
            </a:r>
          </a:p>
          <a:p>
            <a:r>
              <a:rPr lang="en-US" dirty="0" smtClean="0"/>
              <a:t>More transparency</a:t>
            </a:r>
          </a:p>
          <a:p>
            <a:r>
              <a:rPr lang="en-US" dirty="0" smtClean="0"/>
              <a:t>Anti-corruption bureau</a:t>
            </a:r>
          </a:p>
          <a:p>
            <a:r>
              <a:rPr lang="en-US" dirty="0" smtClean="0"/>
              <a:t>Higher wages for bureaucrats</a:t>
            </a:r>
          </a:p>
          <a:p>
            <a:r>
              <a:rPr lang="en-US" dirty="0" smtClean="0"/>
              <a:t>* But few have been tested</a:t>
            </a:r>
            <a:endParaRPr lang="cs-CZ" dirty="0"/>
          </a:p>
        </p:txBody>
      </p:sp>
    </p:spTree>
    <p:extLst>
      <p:ext uri="{BB962C8B-B14F-4D97-AF65-F5344CB8AC3E}">
        <p14:creationId xmlns:p14="http://schemas.microsoft.com/office/powerpoint/2010/main" val="2064182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dirty="0" smtClean="0"/>
              <a:t>Master’s in Corruption Administration</a:t>
            </a:r>
            <a:endParaRPr lang="cs-CZ" dirty="0"/>
          </a:p>
        </p:txBody>
      </p:sp>
      <p:sp>
        <p:nvSpPr>
          <p:cNvPr id="3" name="Zástupný symbol pro obsah 2"/>
          <p:cNvSpPr>
            <a:spLocks noGrp="1"/>
          </p:cNvSpPr>
          <p:nvPr>
            <p:ph idx="1"/>
          </p:nvPr>
        </p:nvSpPr>
        <p:spPr/>
        <p:txBody>
          <a:bodyPr>
            <a:normAutofit fontScale="77500" lnSpcReduction="20000"/>
          </a:bodyPr>
          <a:lstStyle/>
          <a:p>
            <a:r>
              <a:rPr lang="cs-CZ" dirty="0"/>
              <a:t>Nevzali Vás na školu? Nebo Vás vzali, ale zjistili jste, že Vás vzít neměli? Nemáte prostředky na nákup běžného akademického titulu? Nechce se Vám ztrácet čas studiem? Právě pro Vás je skvělá nabídka </a:t>
            </a:r>
            <a:r>
              <a:rPr lang="cs-CZ" dirty="0" err="1"/>
              <a:t>Corrupt</a:t>
            </a:r>
            <a:r>
              <a:rPr lang="cs-CZ" dirty="0"/>
              <a:t> Tour University!</a:t>
            </a:r>
          </a:p>
          <a:p>
            <a:r>
              <a:rPr lang="cs-CZ" b="1" dirty="0"/>
              <a:t>Žádné studium! Žádné zbytečné výdaje. </a:t>
            </a:r>
            <a:r>
              <a:rPr lang="cs-CZ" dirty="0"/>
              <a:t>Platíte pouze cenu papíru, tisku a administrativní poplatek 699 Kč. A nyní! V rámci předprodeje titulů na akademický rok 2013/14 mají první studenti</a:t>
            </a:r>
            <a:r>
              <a:rPr lang="cs-CZ" b="1" dirty="0"/>
              <a:t>50%</a:t>
            </a:r>
            <a:r>
              <a:rPr lang="cs-CZ" dirty="0"/>
              <a:t> </a:t>
            </a:r>
            <a:r>
              <a:rPr lang="cs-CZ" b="1" dirty="0"/>
              <a:t>slevu na pouhých 299 Kč!</a:t>
            </a:r>
            <a:endParaRPr lang="cs-CZ" dirty="0"/>
          </a:p>
          <a:p>
            <a:r>
              <a:rPr lang="cs-CZ" dirty="0"/>
              <a:t>Studium netrvá ani minutu a vede rovnou k cíli. Hit tohoto akademického roku! </a:t>
            </a:r>
            <a:r>
              <a:rPr lang="cs-CZ" b="1" dirty="0"/>
              <a:t>Nejžádanější obor, atraktivní titul.</a:t>
            </a:r>
            <a:r>
              <a:rPr lang="cs-CZ" dirty="0"/>
              <a:t> Pouze a jedině na </a:t>
            </a:r>
            <a:r>
              <a:rPr lang="cs-CZ" dirty="0" err="1"/>
              <a:t>Corrupt</a:t>
            </a:r>
            <a:r>
              <a:rPr lang="cs-CZ" dirty="0"/>
              <a:t> Tour University získáte krásný titul</a:t>
            </a:r>
          </a:p>
          <a:p>
            <a:endParaRPr lang="cs-CZ" dirty="0"/>
          </a:p>
        </p:txBody>
      </p:sp>
      <p:pic>
        <p:nvPicPr>
          <p:cNvPr id="2050" name="Picture 2" descr="M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5181600"/>
            <a:ext cx="5715000" cy="1514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9276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Keep in mind</a:t>
            </a:r>
            <a:endParaRPr lang="en-US" dirty="0"/>
          </a:p>
        </p:txBody>
      </p:sp>
      <p:sp>
        <p:nvSpPr>
          <p:cNvPr id="3" name="Content Placeholder 2"/>
          <p:cNvSpPr>
            <a:spLocks noGrp="1"/>
          </p:cNvSpPr>
          <p:nvPr>
            <p:ph idx="1"/>
          </p:nvPr>
        </p:nvSpPr>
        <p:spPr/>
        <p:txBody>
          <a:bodyPr/>
          <a:lstStyle/>
          <a:p>
            <a:r>
              <a:rPr lang="en-US" dirty="0" smtClean="0"/>
              <a:t>Political parties are necessary for democracy</a:t>
            </a:r>
          </a:p>
          <a:p>
            <a:r>
              <a:rPr lang="en-US" dirty="0" smtClean="0"/>
              <a:t>Money is necessary for campaigns and competition between parties</a:t>
            </a:r>
          </a:p>
          <a:p>
            <a:r>
              <a:rPr lang="en-US" dirty="0" smtClean="0"/>
              <a:t>Question is how to make sure money is used for the right purposes</a:t>
            </a:r>
          </a:p>
          <a:p>
            <a:r>
              <a:rPr lang="en-US" dirty="0" smtClean="0"/>
              <a:t>Some corruption may be the price of democracy</a:t>
            </a:r>
            <a:endParaRPr lang="en-US" dirty="0"/>
          </a:p>
        </p:txBody>
      </p:sp>
    </p:spTree>
    <p:extLst>
      <p:ext uri="{BB962C8B-B14F-4D97-AF65-F5344CB8AC3E}">
        <p14:creationId xmlns:p14="http://schemas.microsoft.com/office/powerpoint/2010/main" val="20003884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hlinkClick r:id="rId2"/>
              </a:rPr>
              <a:t>www.nasipolitici.cz</a:t>
            </a:r>
            <a:r>
              <a:rPr lang="en-US" dirty="0" smtClean="0"/>
              <a:t> </a:t>
            </a:r>
            <a:endParaRPr lang="en-US" dirty="0"/>
          </a:p>
        </p:txBody>
      </p:sp>
      <p:sp>
        <p:nvSpPr>
          <p:cNvPr id="3" name="Content Placeholder 2"/>
          <p:cNvSpPr>
            <a:spLocks noGrp="1"/>
          </p:cNvSpPr>
          <p:nvPr>
            <p:ph idx="1"/>
          </p:nvPr>
        </p:nvSpPr>
        <p:spPr/>
        <p:txBody>
          <a:bodyPr/>
          <a:lstStyle/>
          <a:p>
            <a:r>
              <a:rPr lang="en-US" dirty="0" smtClean="0"/>
              <a:t>Does this information help?</a:t>
            </a:r>
          </a:p>
          <a:p>
            <a:r>
              <a:rPr lang="en-US" dirty="0" smtClean="0"/>
              <a:t>How should you act on it?</a:t>
            </a:r>
          </a:p>
          <a:p>
            <a:r>
              <a:rPr lang="en-US" dirty="0" smtClean="0"/>
              <a:t>Does it encourage people to vote for new parties – ANO, </a:t>
            </a:r>
            <a:r>
              <a:rPr lang="en-US" dirty="0" err="1" smtClean="0"/>
              <a:t>Usvit</a:t>
            </a:r>
            <a:r>
              <a:rPr lang="en-US" dirty="0" smtClean="0"/>
              <a:t>, VV – because existing politics is corrupt?</a:t>
            </a:r>
            <a:endParaRPr lang="en-US" dirty="0"/>
          </a:p>
        </p:txBody>
      </p:sp>
    </p:spTree>
    <p:extLst>
      <p:ext uri="{BB962C8B-B14F-4D97-AF65-F5344CB8AC3E}">
        <p14:creationId xmlns:p14="http://schemas.microsoft.com/office/powerpoint/2010/main" val="352427874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hlinkClick r:id="rId2"/>
              </a:rPr>
              <a:t>www.ipaidabribe.com</a:t>
            </a:r>
            <a:r>
              <a:rPr lang="en-US" dirty="0" smtClean="0"/>
              <a:t> </a:t>
            </a:r>
            <a:endParaRPr lang="cs-CZ" dirty="0"/>
          </a:p>
        </p:txBody>
      </p:sp>
      <p:sp>
        <p:nvSpPr>
          <p:cNvPr id="3" name="Zástupný symbol pro obsah 2"/>
          <p:cNvSpPr>
            <a:spLocks noGrp="1"/>
          </p:cNvSpPr>
          <p:nvPr>
            <p:ph idx="1"/>
          </p:nvPr>
        </p:nvSpPr>
        <p:spPr/>
        <p:txBody>
          <a:bodyPr>
            <a:normAutofit lnSpcReduction="10000"/>
          </a:bodyPr>
          <a:lstStyle/>
          <a:p>
            <a:r>
              <a:rPr lang="en-US" b="1" dirty="0"/>
              <a:t>Paid bribe for not having required papers</a:t>
            </a:r>
          </a:p>
          <a:p>
            <a:r>
              <a:rPr lang="en-US" dirty="0">
                <a:hlinkClick r:id="rId3"/>
              </a:rPr>
              <a:t>Police</a:t>
            </a:r>
            <a:r>
              <a:rPr lang="en-US" dirty="0"/>
              <a:t> | </a:t>
            </a:r>
            <a:r>
              <a:rPr lang="en-US" dirty="0">
                <a:hlinkClick r:id="rId3"/>
              </a:rPr>
              <a:t>Traffic Violations</a:t>
            </a:r>
            <a:endParaRPr lang="en-US" dirty="0"/>
          </a:p>
          <a:p>
            <a:r>
              <a:rPr lang="en-US" dirty="0"/>
              <a:t>Reported on </a:t>
            </a:r>
            <a:r>
              <a:rPr lang="en-US" b="1" dirty="0"/>
              <a:t>April 02, 2014</a:t>
            </a:r>
            <a:r>
              <a:rPr lang="en-US" dirty="0"/>
              <a:t> from </a:t>
            </a:r>
            <a:r>
              <a:rPr lang="en-US" b="1" dirty="0">
                <a:hlinkClick r:id="rId4"/>
              </a:rPr>
              <a:t>Pondicherry, Pondicherry</a:t>
            </a:r>
            <a:r>
              <a:rPr lang="en-US" dirty="0"/>
              <a:t> | Report #100347</a:t>
            </a:r>
          </a:p>
          <a:p>
            <a:r>
              <a:rPr lang="en-US" dirty="0"/>
              <a:t>I was going on my friend's bike and </a:t>
            </a:r>
            <a:r>
              <a:rPr lang="en-US" dirty="0" err="1"/>
              <a:t>i</a:t>
            </a:r>
            <a:r>
              <a:rPr lang="en-US" dirty="0"/>
              <a:t> don't know where he will keep the papers for that bike. I said him </a:t>
            </a:r>
            <a:r>
              <a:rPr lang="en-US" dirty="0" err="1"/>
              <a:t>i</a:t>
            </a:r>
            <a:r>
              <a:rPr lang="en-US" dirty="0"/>
              <a:t> am a student and </a:t>
            </a:r>
            <a:r>
              <a:rPr lang="en-US" dirty="0" err="1"/>
              <a:t>i</a:t>
            </a:r>
            <a:r>
              <a:rPr lang="en-US" dirty="0"/>
              <a:t> don't know where the papers were and </a:t>
            </a:r>
            <a:r>
              <a:rPr lang="en-US" dirty="0" err="1"/>
              <a:t>i</a:t>
            </a:r>
            <a:r>
              <a:rPr lang="en-US" dirty="0"/>
              <a:t> have paid a bribe of Rs.200</a:t>
            </a:r>
          </a:p>
          <a:p>
            <a:endParaRPr lang="cs-CZ" dirty="0"/>
          </a:p>
        </p:txBody>
      </p:sp>
    </p:spTree>
    <p:extLst>
      <p:ext uri="{BB962C8B-B14F-4D97-AF65-F5344CB8AC3E}">
        <p14:creationId xmlns:p14="http://schemas.microsoft.com/office/powerpoint/2010/main" val="35312927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Zero rupee note</a:t>
            </a:r>
            <a:endParaRPr lang="cs-CZ" dirty="0"/>
          </a:p>
        </p:txBody>
      </p:sp>
      <p:pic>
        <p:nvPicPr>
          <p:cNvPr id="3" name="Picture 2" descr="http://blogs.worldbank.org/publicsphere/files/publicsphere/rupees_fro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523" y="2057400"/>
            <a:ext cx="7912953" cy="3818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8308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1. Does Money Matter?</a:t>
            </a:r>
            <a:endParaRPr lang="en-US" dirty="0"/>
          </a:p>
        </p:txBody>
      </p:sp>
    </p:spTree>
    <p:extLst>
      <p:ext uri="{BB962C8B-B14F-4D97-AF65-F5344CB8AC3E}">
        <p14:creationId xmlns:p14="http://schemas.microsoft.com/office/powerpoint/2010/main" val="20919914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firms give money?</a:t>
            </a:r>
            <a:endParaRPr lang="en-US" dirty="0"/>
          </a:p>
        </p:txBody>
      </p:sp>
      <p:sp>
        <p:nvSpPr>
          <p:cNvPr id="3" name="Content Placeholder 2"/>
          <p:cNvSpPr>
            <a:spLocks noGrp="1"/>
          </p:cNvSpPr>
          <p:nvPr>
            <p:ph idx="1"/>
          </p:nvPr>
        </p:nvSpPr>
        <p:spPr/>
        <p:txBody>
          <a:bodyPr/>
          <a:lstStyle/>
          <a:p>
            <a:r>
              <a:rPr lang="en-US" dirty="0" smtClean="0"/>
              <a:t>Buy policy influence</a:t>
            </a:r>
          </a:p>
          <a:p>
            <a:r>
              <a:rPr lang="en-US" dirty="0" smtClean="0"/>
              <a:t>Buy access to politicians</a:t>
            </a:r>
          </a:p>
          <a:p>
            <a:r>
              <a:rPr lang="en-US" dirty="0" smtClean="0"/>
              <a:t>Try to influence election</a:t>
            </a:r>
          </a:p>
          <a:p>
            <a:r>
              <a:rPr lang="en-US" dirty="0" smtClean="0"/>
              <a:t>Consumption</a:t>
            </a:r>
          </a:p>
        </p:txBody>
      </p:sp>
    </p:spTree>
    <p:extLst>
      <p:ext uri="{BB962C8B-B14F-4D97-AF65-F5344CB8AC3E}">
        <p14:creationId xmlns:p14="http://schemas.microsoft.com/office/powerpoint/2010/main" val="23800140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much money is there?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Political campaigns only a small portion of GDP</a:t>
            </a:r>
          </a:p>
          <a:p>
            <a:r>
              <a:rPr lang="en-US" dirty="0" smtClean="0"/>
              <a:t>Most contributions come from ordinary people or from state subsidies</a:t>
            </a:r>
          </a:p>
          <a:p>
            <a:r>
              <a:rPr lang="en-US" dirty="0" smtClean="0"/>
              <a:t>A thought experiment:</a:t>
            </a:r>
          </a:p>
          <a:p>
            <a:pPr lvl="1"/>
            <a:r>
              <a:rPr lang="en-US" dirty="0" smtClean="0"/>
              <a:t>Contributions are a form of investment</a:t>
            </a:r>
          </a:p>
          <a:p>
            <a:pPr lvl="1"/>
            <a:r>
              <a:rPr lang="en-US" dirty="0" smtClean="0"/>
              <a:t>Imagine that for a relatively small contribution to a party, a firm can get very large benefits: </a:t>
            </a:r>
            <a:r>
              <a:rPr lang="en-US" dirty="0" err="1" smtClean="0"/>
              <a:t>eg</a:t>
            </a:r>
            <a:r>
              <a:rPr lang="en-US" dirty="0" smtClean="0"/>
              <a:t>, a 100% rate of return</a:t>
            </a:r>
          </a:p>
          <a:p>
            <a:pPr lvl="1"/>
            <a:r>
              <a:rPr lang="en-US" dirty="0" smtClean="0"/>
              <a:t>Then many more firms should give contributions</a:t>
            </a:r>
          </a:p>
          <a:p>
            <a:pPr lvl="1"/>
            <a:r>
              <a:rPr lang="en-US" dirty="0" smtClean="0"/>
              <a:t>Price of policy should rise until rate of return goes down to competitive level</a:t>
            </a:r>
            <a:endParaRPr lang="en-US" dirty="0"/>
          </a:p>
        </p:txBody>
      </p:sp>
    </p:spTree>
    <p:extLst>
      <p:ext uri="{BB962C8B-B14F-4D97-AF65-F5344CB8AC3E}">
        <p14:creationId xmlns:p14="http://schemas.microsoft.com/office/powerpoint/2010/main" val="7362207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Is campaign spending increasing?</a:t>
            </a:r>
            <a:endParaRPr lang="cs-CZ" dirty="0"/>
          </a:p>
        </p:txBody>
      </p:sp>
      <p:pic>
        <p:nvPicPr>
          <p:cNvPr id="3" name="Obrázek 2"/>
          <p:cNvPicPr>
            <a:picLocks noChangeAspect="1"/>
          </p:cNvPicPr>
          <p:nvPr/>
        </p:nvPicPr>
        <p:blipFill>
          <a:blip r:embed="rId2"/>
          <a:stretch>
            <a:fillRect/>
          </a:stretch>
        </p:blipFill>
        <p:spPr>
          <a:xfrm>
            <a:off x="1143000" y="1600200"/>
            <a:ext cx="6667026" cy="4400550"/>
          </a:xfrm>
          <a:prstGeom prst="rect">
            <a:avLst/>
          </a:prstGeom>
        </p:spPr>
      </p:pic>
    </p:spTree>
    <p:extLst>
      <p:ext uri="{BB962C8B-B14F-4D97-AF65-F5344CB8AC3E}">
        <p14:creationId xmlns:p14="http://schemas.microsoft.com/office/powerpoint/2010/main" val="2767180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err="1" smtClean="0"/>
              <a:t>Tullock</a:t>
            </a:r>
            <a:r>
              <a:rPr lang="en-US" dirty="0" smtClean="0"/>
              <a:t> paradox</a:t>
            </a:r>
            <a:endParaRPr lang="cs-CZ" dirty="0"/>
          </a:p>
        </p:txBody>
      </p:sp>
      <p:sp>
        <p:nvSpPr>
          <p:cNvPr id="3" name="Zástupný symbol pro obsah 2"/>
          <p:cNvSpPr>
            <a:spLocks noGrp="1"/>
          </p:cNvSpPr>
          <p:nvPr>
            <p:ph idx="1"/>
          </p:nvPr>
        </p:nvSpPr>
        <p:spPr/>
        <p:txBody>
          <a:bodyPr>
            <a:normAutofit lnSpcReduction="10000"/>
          </a:bodyPr>
          <a:lstStyle/>
          <a:p>
            <a:r>
              <a:rPr lang="en-US" dirty="0" smtClean="0"/>
              <a:t>Why is corruption so cheap? Why so little money in politics?</a:t>
            </a:r>
          </a:p>
          <a:p>
            <a:pPr lvl="1"/>
            <a:r>
              <a:rPr lang="en-US" dirty="0" smtClean="0"/>
              <a:t>Small contributions buy millions in benefits</a:t>
            </a:r>
          </a:p>
          <a:p>
            <a:r>
              <a:rPr lang="en-US" dirty="0" smtClean="0"/>
              <a:t>Possible solutions</a:t>
            </a:r>
          </a:p>
          <a:p>
            <a:pPr lvl="1"/>
            <a:r>
              <a:rPr lang="en-US" dirty="0" smtClean="0"/>
              <a:t>Voters don’t like corruption – politicians can’t appear to be too rich</a:t>
            </a:r>
          </a:p>
          <a:p>
            <a:pPr lvl="1"/>
            <a:r>
              <a:rPr lang="en-US" dirty="0" smtClean="0"/>
              <a:t>Competition among politicians to sell their support</a:t>
            </a:r>
          </a:p>
          <a:p>
            <a:pPr lvl="1"/>
            <a:r>
              <a:rPr lang="en-US" dirty="0" smtClean="0"/>
              <a:t>Interest groups don’t trust politicians</a:t>
            </a:r>
          </a:p>
          <a:p>
            <a:endParaRPr lang="en-US" dirty="0" smtClean="0"/>
          </a:p>
          <a:p>
            <a:endParaRPr lang="cs-CZ" dirty="0"/>
          </a:p>
        </p:txBody>
      </p:sp>
    </p:spTree>
    <p:extLst>
      <p:ext uri="{BB962C8B-B14F-4D97-AF65-F5344CB8AC3E}">
        <p14:creationId xmlns:p14="http://schemas.microsoft.com/office/powerpoint/2010/main" val="37103404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370</TotalTime>
  <Words>1395</Words>
  <Application>Microsoft Office PowerPoint</Application>
  <PresentationFormat>On-screen Show (4:3)</PresentationFormat>
  <Paragraphs>208</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Corruption</vt:lpstr>
      <vt:lpstr>Corrupttour.cz</vt:lpstr>
      <vt:lpstr>Today</vt:lpstr>
      <vt:lpstr>Keep in mind</vt:lpstr>
      <vt:lpstr>1. Does Money Matter?</vt:lpstr>
      <vt:lpstr>Why do firms give money?</vt:lpstr>
      <vt:lpstr>How much money is there?</vt:lpstr>
      <vt:lpstr>Is campaign spending increasing?</vt:lpstr>
      <vt:lpstr>Tullock paradox</vt:lpstr>
      <vt:lpstr>Do contributions affect legislative behavior?</vt:lpstr>
      <vt:lpstr>Typical study design</vt:lpstr>
      <vt:lpstr>Problems with empirical analyses</vt:lpstr>
      <vt:lpstr>Contributions as investment or consumption?</vt:lpstr>
      <vt:lpstr>Better evidence that governments cater to preferences of rich</vt:lpstr>
      <vt:lpstr>Bartels – Unequal Democracy</vt:lpstr>
      <vt:lpstr>Does money influence election results?</vt:lpstr>
      <vt:lpstr>2. Ways of limiting influence of money</vt:lpstr>
      <vt:lpstr>1. Contribution Limits</vt:lpstr>
      <vt:lpstr>2. Expenditure Limits</vt:lpstr>
      <vt:lpstr>3. Transparency and Enforcement</vt:lpstr>
      <vt:lpstr>4. Public Funding</vt:lpstr>
      <vt:lpstr>Czech campaign finance</vt:lpstr>
      <vt:lpstr>Do restrictions clean up politics?</vt:lpstr>
      <vt:lpstr>Has public funding helped nurture small parties in CZ?</vt:lpstr>
      <vt:lpstr>3. Corruption</vt:lpstr>
      <vt:lpstr>What is corruption?</vt:lpstr>
      <vt:lpstr>How to measure corruption?</vt:lpstr>
      <vt:lpstr>Transparency International Scores</vt:lpstr>
      <vt:lpstr>PowerPoint Presentation</vt:lpstr>
      <vt:lpstr>Causes of corruption</vt:lpstr>
      <vt:lpstr>Corruption and income</vt:lpstr>
      <vt:lpstr>Corruption and parking tickets</vt:lpstr>
      <vt:lpstr>Who breaks the law?</vt:lpstr>
      <vt:lpstr>Enforcement also matters</vt:lpstr>
      <vt:lpstr>Two types of politics</vt:lpstr>
      <vt:lpstr>How would Czech politics look different without money?</vt:lpstr>
      <vt:lpstr>Some solutions</vt:lpstr>
      <vt:lpstr>General ideas</vt:lpstr>
      <vt:lpstr>Master’s in Corruption Administration</vt:lpstr>
      <vt:lpstr>www.nasipolitici.cz </vt:lpstr>
      <vt:lpstr>www.ipaidabribe.com </vt:lpstr>
      <vt:lpstr>Zero rupee note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Campaign Finance</dc:title>
  <dc:creator>Andrew</dc:creator>
  <cp:lastModifiedBy>Andrew Roberts</cp:lastModifiedBy>
  <cp:revision>33</cp:revision>
  <cp:lastPrinted>2014-05-06T13:56:31Z</cp:lastPrinted>
  <dcterms:created xsi:type="dcterms:W3CDTF">2013-11-20T07:41:19Z</dcterms:created>
  <dcterms:modified xsi:type="dcterms:W3CDTF">2017-05-19T10:10:59Z</dcterms:modified>
</cp:coreProperties>
</file>