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319" r:id="rId3"/>
    <p:sldId id="308" r:id="rId4"/>
    <p:sldId id="296" r:id="rId5"/>
    <p:sldId id="297" r:id="rId6"/>
    <p:sldId id="298" r:id="rId7"/>
    <p:sldId id="303" r:id="rId8"/>
    <p:sldId id="304" r:id="rId9"/>
    <p:sldId id="305" r:id="rId10"/>
    <p:sldId id="302" r:id="rId11"/>
    <p:sldId id="307" r:id="rId12"/>
    <p:sldId id="318" r:id="rId13"/>
    <p:sldId id="306" r:id="rId14"/>
    <p:sldId id="299" r:id="rId15"/>
    <p:sldId id="300" r:id="rId16"/>
    <p:sldId id="301" r:id="rId17"/>
    <p:sldId id="321" r:id="rId18"/>
    <p:sldId id="314" r:id="rId19"/>
    <p:sldId id="316" r:id="rId20"/>
    <p:sldId id="315" r:id="rId21"/>
    <p:sldId id="317" r:id="rId22"/>
    <p:sldId id="309" r:id="rId23"/>
    <p:sldId id="257" r:id="rId24"/>
    <p:sldId id="262" r:id="rId25"/>
    <p:sldId id="310" r:id="rId26"/>
    <p:sldId id="312" r:id="rId27"/>
    <p:sldId id="313" r:id="rId28"/>
    <p:sldId id="311" r:id="rId29"/>
    <p:sldId id="263" r:id="rId30"/>
    <p:sldId id="295" r:id="rId31"/>
    <p:sldId id="284" r:id="rId32"/>
    <p:sldId id="285" r:id="rId33"/>
    <p:sldId id="286" r:id="rId34"/>
    <p:sldId id="288" r:id="rId35"/>
    <p:sldId id="265" r:id="rId36"/>
    <p:sldId id="274" r:id="rId37"/>
    <p:sldId id="268" r:id="rId38"/>
    <p:sldId id="275" r:id="rId39"/>
    <p:sldId id="269" r:id="rId40"/>
    <p:sldId id="287" r:id="rId41"/>
    <p:sldId id="322" r:id="rId42"/>
    <p:sldId id="323" r:id="rId43"/>
    <p:sldId id="325" r:id="rId44"/>
    <p:sldId id="330" r:id="rId45"/>
    <p:sldId id="331" r:id="rId46"/>
    <p:sldId id="324" r:id="rId47"/>
    <p:sldId id="326" r:id="rId48"/>
    <p:sldId id="327" r:id="rId49"/>
    <p:sldId id="329" r:id="rId50"/>
    <p:sldId id="328" r:id="rId5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4703BB9-8E97-4DE4-8F93-0E18144ED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7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1" y="4416426"/>
            <a:ext cx="560832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EB4CE6E-57AC-4FBB-8758-C8EE2BC87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26D462-1C1D-4B95-A492-61C0D756AB06}" type="slidenum">
              <a:rPr lang="en-US"/>
              <a:pPr>
                <a:spcBef>
                  <a:spcPct val="0"/>
                </a:spcBef>
              </a:pPr>
              <a:t>1</a:t>
            </a:fld>
            <a:endParaRPr 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986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7DB7E3-0BA1-4B0C-A386-C941C516180E}" type="slidenum">
              <a:rPr lang="en-US"/>
              <a:pPr>
                <a:spcBef>
                  <a:spcPct val="0"/>
                </a:spcBef>
              </a:pPr>
              <a:t>36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310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AC071B-217A-4F3B-8005-9240AB80A2B0}" type="slidenum">
              <a:rPr lang="en-US"/>
              <a:pPr>
                <a:spcBef>
                  <a:spcPct val="0"/>
                </a:spcBef>
              </a:pPr>
              <a:t>37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83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EBA940-A45E-4639-8B1B-8B4EBA83F070}" type="slidenum">
              <a:rPr lang="en-US"/>
              <a:pPr>
                <a:spcBef>
                  <a:spcPct val="0"/>
                </a:spcBef>
              </a:pPr>
              <a:t>38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983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589989-CFD4-417A-B3B7-18A7CC8C29FB}" type="slidenum">
              <a:rPr lang="en-US"/>
              <a:pPr>
                <a:spcBef>
                  <a:spcPct val="0"/>
                </a:spcBef>
              </a:pPr>
              <a:t>39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428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998DFA-0987-483B-8BE0-5090BCC6D978}" type="slidenum">
              <a:rPr lang="en-US"/>
              <a:pPr>
                <a:spcBef>
                  <a:spcPct val="0"/>
                </a:spcBef>
              </a:pPr>
              <a:t>40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80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C60F14-4586-4C00-BD64-E1CCB908B3ED}" type="slidenum">
              <a:rPr lang="en-US"/>
              <a:pPr>
                <a:spcBef>
                  <a:spcPct val="0"/>
                </a:spcBef>
              </a:pPr>
              <a:t>23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841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4AA1DC-8EB1-4A15-A316-326639166416}" type="slidenum">
              <a:rPr lang="en-US"/>
              <a:pPr>
                <a:spcBef>
                  <a:spcPct val="0"/>
                </a:spcBef>
              </a:pPr>
              <a:t>24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324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AF3AC8-F408-4A4C-91A3-26018C9483AE}" type="slidenum">
              <a:rPr lang="en-US"/>
              <a:pPr>
                <a:spcBef>
                  <a:spcPct val="0"/>
                </a:spcBef>
              </a:pPr>
              <a:t>29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790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A31361-141A-4416-9AFF-70238419349F}" type="slidenum">
              <a:rPr lang="en-US"/>
              <a:pPr>
                <a:spcBef>
                  <a:spcPct val="0"/>
                </a:spcBef>
              </a:pPr>
              <a:t>31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026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1F63EB-37E6-4A4A-88B8-A920329118EB}" type="slidenum">
              <a:rPr lang="en-US"/>
              <a:pPr>
                <a:spcBef>
                  <a:spcPct val="0"/>
                </a:spcBef>
              </a:pPr>
              <a:t>32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224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EFBD3B-0CF7-4E44-9B5B-CD3306B43519}" type="slidenum">
              <a:rPr lang="en-US"/>
              <a:pPr>
                <a:spcBef>
                  <a:spcPct val="0"/>
                </a:spcBef>
              </a:pPr>
              <a:t>33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053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3A419C-D089-4917-9538-0CB5F3C6E4D2}" type="slidenum">
              <a:rPr lang="en-US"/>
              <a:pPr>
                <a:spcBef>
                  <a:spcPct val="0"/>
                </a:spcBef>
              </a:pPr>
              <a:t>34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939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669AA0-85C7-43BD-B7D6-6582CCC1929A}" type="slidenum">
              <a:rPr lang="en-US"/>
              <a:pPr>
                <a:spcBef>
                  <a:spcPct val="0"/>
                </a:spcBef>
              </a:pPr>
              <a:t>35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68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C433D-5F50-4F2F-9BC6-A1B11A6B9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35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78202-23D6-4CC1-99E4-C9CCBADE0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4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E7871-CD64-4039-957A-6082AEB74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52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4D5E5-C112-47DD-93AF-C6DF6A0E7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4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2B0DA-1FC3-4EC0-B35B-B2D34E48F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54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83EE5-AB25-4CFC-AAFD-612F62C72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7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282C7-0AD7-4621-BECB-D297126BF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74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5A96A-9DEA-46ED-893D-10F9A09C5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1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8DCC1-2054-4BA9-92FE-C93590ABD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7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D6BF7-93A8-4E61-9E95-3B7C2796E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0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38927-CBEE-402A-9C62-A311D9E8C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4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4FEF31B-2320-4E74-8049-10794842D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ttertogether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Participation and tolerance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Lecture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Postcommunist</a:t>
            </a:r>
            <a:r>
              <a:rPr lang="en-US" b="1" dirty="0" smtClean="0"/>
              <a:t> turnout</a:t>
            </a:r>
            <a:endParaRPr lang="cs-CZ" b="1" dirty="0" smtClean="0"/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turnout in first elections: &gt;80%</a:t>
            </a:r>
          </a:p>
          <a:p>
            <a:r>
              <a:rPr lang="en-US" dirty="0" smtClean="0"/>
              <a:t>Declining turnout since: range from 40% to 80%</a:t>
            </a:r>
          </a:p>
          <a:p>
            <a:endParaRPr lang="cs-CZ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76600"/>
            <a:ext cx="3952204" cy="341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98" y="3186545"/>
            <a:ext cx="405109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b="1" kern="0" dirty="0" smtClean="0"/>
              <a:t>Czech turnout</a:t>
            </a:r>
            <a:endParaRPr lang="en-US" b="1" kern="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63971"/>
            <a:ext cx="6359084" cy="4655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746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Why? Did it matter?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 Czech politics stabilized at low level?</a:t>
            </a:r>
          </a:p>
          <a:p>
            <a:pPr lvl="1"/>
            <a:r>
              <a:rPr lang="en-US" dirty="0" smtClean="0"/>
              <a:t>What changed in early 2000s?</a:t>
            </a:r>
          </a:p>
          <a:p>
            <a:pPr lvl="1"/>
            <a:r>
              <a:rPr lang="en-US" dirty="0" smtClean="0"/>
              <a:t>Accession to EU</a:t>
            </a:r>
          </a:p>
          <a:p>
            <a:r>
              <a:rPr lang="en-US" dirty="0" smtClean="0"/>
              <a:t>What would energize voters?</a:t>
            </a:r>
          </a:p>
          <a:p>
            <a:r>
              <a:rPr lang="en-US" dirty="0" smtClean="0"/>
              <a:t>Who was helped and hurt?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1120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Explanations for Czech turnout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Disenchantment</a:t>
            </a:r>
          </a:p>
          <a:p>
            <a:pPr lvl="1"/>
            <a:r>
              <a:rPr lang="en-US" dirty="0" smtClean="0"/>
              <a:t>Initially excitement, optimism</a:t>
            </a:r>
          </a:p>
          <a:p>
            <a:pPr lvl="1"/>
            <a:r>
              <a:rPr lang="en-US" dirty="0" smtClean="0"/>
              <a:t>Now corruption, economic problems</a:t>
            </a:r>
          </a:p>
          <a:p>
            <a:r>
              <a:rPr lang="en-US" dirty="0" smtClean="0"/>
              <a:t>Importance of elections</a:t>
            </a:r>
          </a:p>
          <a:p>
            <a:pPr lvl="1"/>
            <a:r>
              <a:rPr lang="en-US" dirty="0" smtClean="0"/>
              <a:t>Decline after entering EU</a:t>
            </a:r>
          </a:p>
          <a:p>
            <a:pPr lvl="1"/>
            <a:r>
              <a:rPr lang="en-US" dirty="0" smtClean="0"/>
              <a:t>Higher for more important institutions</a:t>
            </a:r>
          </a:p>
          <a:p>
            <a:pPr lvl="1"/>
            <a:r>
              <a:rPr lang="en-US" dirty="0" smtClean="0"/>
              <a:t>Increase when </a:t>
            </a:r>
            <a:r>
              <a:rPr lang="en-US" dirty="0" smtClean="0"/>
              <a:t>democratization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7681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Ways you can increase turnout</a:t>
            </a:r>
            <a:endParaRPr lang="cs-CZ" b="1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Key is social environment</a:t>
            </a:r>
          </a:p>
          <a:p>
            <a:pPr>
              <a:defRPr/>
            </a:pPr>
            <a:r>
              <a:rPr lang="en-US" dirty="0" smtClean="0"/>
              <a:t>Make voters feel wanted</a:t>
            </a:r>
          </a:p>
          <a:p>
            <a:pPr lvl="1">
              <a:defRPr/>
            </a:pPr>
            <a:r>
              <a:rPr lang="en-US" dirty="0" smtClean="0"/>
              <a:t>Personal invitation, live conversation on phone</a:t>
            </a:r>
          </a:p>
          <a:p>
            <a:pPr>
              <a:defRPr/>
            </a:pPr>
            <a:r>
              <a:rPr lang="en-US" dirty="0" smtClean="0"/>
              <a:t>Build on existing motivation</a:t>
            </a:r>
          </a:p>
          <a:p>
            <a:pPr lvl="1">
              <a:defRPr/>
            </a:pPr>
            <a:r>
              <a:rPr lang="en-US" dirty="0" smtClean="0"/>
              <a:t>Call back those who are interested</a:t>
            </a:r>
          </a:p>
          <a:p>
            <a:pPr>
              <a:defRPr/>
            </a:pPr>
            <a:r>
              <a:rPr lang="en-US" dirty="0" smtClean="0"/>
              <a:t>Show voters that others are watching</a:t>
            </a:r>
          </a:p>
          <a:p>
            <a:pPr lvl="1">
              <a:defRPr/>
            </a:pPr>
            <a:r>
              <a:rPr lang="en-US" dirty="0" smtClean="0"/>
              <a:t>Remind them that there is a public record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works and doesn’t work</a:t>
            </a:r>
            <a:endParaRPr lang="cs-CZ" b="1" dirty="0" smtClean="0"/>
          </a:p>
        </p:txBody>
      </p:sp>
      <p:sp>
        <p:nvSpPr>
          <p:cNvPr id="11267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Works</a:t>
            </a:r>
            <a:endParaRPr lang="cs-CZ" smtClean="0"/>
          </a:p>
        </p:txBody>
      </p:sp>
      <p:sp>
        <p:nvSpPr>
          <p:cNvPr id="11268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Door-to-door canvassing</a:t>
            </a:r>
          </a:p>
          <a:p>
            <a:r>
              <a:rPr lang="en-US" smtClean="0"/>
              <a:t>Telephone contact with live person</a:t>
            </a:r>
            <a:endParaRPr lang="cs-CZ" smtClean="0"/>
          </a:p>
        </p:txBody>
      </p:sp>
      <p:sp>
        <p:nvSpPr>
          <p:cNvPr id="11269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Doesn’t work</a:t>
            </a:r>
            <a:endParaRPr lang="cs-CZ" smtClean="0"/>
          </a:p>
        </p:txBody>
      </p:sp>
      <p:sp>
        <p:nvSpPr>
          <p:cNvPr id="11270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Direct mail</a:t>
            </a:r>
          </a:p>
          <a:p>
            <a:r>
              <a:rPr lang="en-US" smtClean="0"/>
              <a:t>Leaflets</a:t>
            </a:r>
          </a:p>
          <a:p>
            <a:r>
              <a:rPr lang="en-US" smtClean="0"/>
              <a:t>Robocalls</a:t>
            </a:r>
          </a:p>
          <a:p>
            <a:r>
              <a:rPr lang="en-US" smtClean="0"/>
              <a:t>Email</a:t>
            </a:r>
            <a:endParaRPr lang="cs-CZ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 we want to increase turnout?</a:t>
            </a:r>
            <a:endParaRPr lang="cs-CZ" b="1" dirty="0" smtClean="0"/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doesn’t vote?</a:t>
            </a:r>
          </a:p>
          <a:p>
            <a:pPr lvl="1"/>
            <a:r>
              <a:rPr lang="en-US" dirty="0" smtClean="0"/>
              <a:t>Uneducated</a:t>
            </a:r>
          </a:p>
          <a:p>
            <a:pPr lvl="1"/>
            <a:r>
              <a:rPr lang="en-US" dirty="0" smtClean="0"/>
              <a:t>Uninformed</a:t>
            </a:r>
          </a:p>
          <a:p>
            <a:pPr lvl="1"/>
            <a:r>
              <a:rPr lang="en-US" dirty="0" smtClean="0"/>
              <a:t>Young</a:t>
            </a:r>
          </a:p>
          <a:p>
            <a:pPr lvl="1"/>
            <a:r>
              <a:rPr lang="en-US" dirty="0" smtClean="0"/>
              <a:t>Poor (except India – poor vote more)</a:t>
            </a:r>
          </a:p>
          <a:p>
            <a:r>
              <a:rPr lang="en-US" dirty="0" smtClean="0"/>
              <a:t>Will they improve our choices?</a:t>
            </a:r>
          </a:p>
          <a:p>
            <a:r>
              <a:rPr lang="en-US" dirty="0" smtClean="0"/>
              <a:t>But turnout as sign of legitimacy</a:t>
            </a:r>
            <a:endParaRPr lang="cs-CZ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Turnout inequalities</a:t>
            </a:r>
            <a:endParaRPr lang="cs-CZ" b="1" dirty="0"/>
          </a:p>
        </p:txBody>
      </p:sp>
      <p:pic>
        <p:nvPicPr>
          <p:cNvPr id="37890" name="Picture 2" descr="turnout.png (988×52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8102660" cy="42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304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Contentious politics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2151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Contentious politics rising?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in percentage of people who: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ign petitions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articipate in boycotts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articipate in demonstrations</a:t>
            </a:r>
          </a:p>
          <a:p>
            <a:r>
              <a:rPr lang="en-US" dirty="0" smtClean="0"/>
              <a:t>Why does this increase when voting declines?</a:t>
            </a:r>
          </a:p>
          <a:p>
            <a:r>
              <a:rPr lang="en-US" dirty="0" smtClean="0"/>
              <a:t>But still a small number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8955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Three</a:t>
            </a:r>
            <a:r>
              <a:rPr lang="cs-CZ" b="1" dirty="0" smtClean="0"/>
              <a:t> </a:t>
            </a:r>
            <a:r>
              <a:rPr lang="cs-CZ" b="1" dirty="0" err="1" smtClean="0"/>
              <a:t>forms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participation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Voting</a:t>
            </a:r>
            <a:endParaRPr lang="cs-CZ" dirty="0" smtClean="0"/>
          </a:p>
          <a:p>
            <a:r>
              <a:rPr lang="cs-CZ" dirty="0" err="1" smtClean="0"/>
              <a:t>Contentious</a:t>
            </a:r>
            <a:r>
              <a:rPr lang="cs-CZ" dirty="0" smtClean="0"/>
              <a:t> </a:t>
            </a:r>
            <a:r>
              <a:rPr lang="cs-CZ" dirty="0" err="1" smtClean="0"/>
              <a:t>politics</a:t>
            </a:r>
            <a:endParaRPr lang="cs-CZ" dirty="0" smtClean="0"/>
          </a:p>
          <a:p>
            <a:r>
              <a:rPr lang="cs-CZ" dirty="0" smtClean="0"/>
              <a:t>Civil society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3278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do people participate in contentious politics?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Education, money, time</a:t>
            </a:r>
          </a:p>
          <a:p>
            <a:pPr lvl="1"/>
            <a:r>
              <a:rPr lang="en-US" dirty="0" smtClean="0"/>
              <a:t>Sense of efficacy</a:t>
            </a:r>
          </a:p>
          <a:p>
            <a:r>
              <a:rPr lang="en-US" dirty="0" smtClean="0"/>
              <a:t>Mobilization by politicians and movements</a:t>
            </a:r>
          </a:p>
          <a:p>
            <a:pPr lvl="1"/>
            <a:r>
              <a:rPr lang="en-US" dirty="0" smtClean="0"/>
              <a:t>Social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3996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Postcommunist</a:t>
            </a:r>
            <a:r>
              <a:rPr lang="en-US" b="1" dirty="0" smtClean="0"/>
              <a:t> patience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Big mystery is lack of protest given economic problems &amp; corruption</a:t>
            </a:r>
          </a:p>
          <a:p>
            <a:pPr lvl="1"/>
            <a:r>
              <a:rPr lang="en-US" sz="2400" dirty="0" smtClean="0"/>
              <a:t>Signed a petition: 21% versus 58% in West</a:t>
            </a:r>
          </a:p>
          <a:p>
            <a:pPr lvl="1"/>
            <a:r>
              <a:rPr lang="en-US" sz="2400" dirty="0" smtClean="0"/>
              <a:t>Participated in boycott: 5% versus 12%</a:t>
            </a:r>
          </a:p>
          <a:p>
            <a:pPr lvl="1"/>
            <a:r>
              <a:rPr lang="en-US" sz="2400" dirty="0" smtClean="0"/>
              <a:t>Participated in demonstration: 13% </a:t>
            </a:r>
            <a:r>
              <a:rPr lang="en-US" sz="2400" dirty="0" err="1" smtClean="0"/>
              <a:t>vs</a:t>
            </a:r>
            <a:r>
              <a:rPr lang="en-US" sz="2400" dirty="0" smtClean="0"/>
              <a:t> 19%</a:t>
            </a:r>
          </a:p>
          <a:p>
            <a:pPr lvl="1"/>
            <a:r>
              <a:rPr lang="en-US" sz="2400" dirty="0" smtClean="0"/>
              <a:t>Compare Latin America: riots &amp; demonstrations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sz="2400" dirty="0" smtClean="0"/>
              <a:t>Older citizens</a:t>
            </a:r>
          </a:p>
          <a:p>
            <a:pPr lvl="1"/>
            <a:r>
              <a:rPr lang="en-US" sz="2400" dirty="0" smtClean="0"/>
              <a:t>Alternative sources of income</a:t>
            </a:r>
          </a:p>
          <a:p>
            <a:pPr lvl="1"/>
            <a:r>
              <a:rPr lang="en-US" sz="2400" dirty="0" smtClean="0"/>
              <a:t>Fewer urban poor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071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society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0777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Tocqueville’s Argument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Need voluntary groups for democracy to work</a:t>
            </a:r>
          </a:p>
          <a:p>
            <a:pPr lvl="1" eaLnBrk="1" hangingPunct="1"/>
            <a:r>
              <a:rPr lang="en-US" dirty="0" smtClean="0"/>
              <a:t>Worry that expanding bureaucracy will overwhelm atomized citizens</a:t>
            </a:r>
          </a:p>
          <a:p>
            <a:pPr lvl="1" eaLnBrk="1" hangingPunct="1"/>
            <a:r>
              <a:rPr lang="en-US" dirty="0" smtClean="0"/>
              <a:t>Groups enable citizens to defend themselves against government and limit what government needs to do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/>
              <a:t>How does civil society help government work better?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Creates trust and cooperation among people</a:t>
            </a:r>
          </a:p>
          <a:p>
            <a:pPr lvl="1" eaLnBrk="1" hangingPunct="1"/>
            <a:r>
              <a:rPr lang="en-US" smtClean="0"/>
              <a:t>Government can work with light touch: efficiency</a:t>
            </a:r>
          </a:p>
          <a:p>
            <a:pPr eaLnBrk="1" hangingPunct="1"/>
            <a:r>
              <a:rPr lang="en-US" smtClean="0"/>
              <a:t>People aware of public policy and able to express interests</a:t>
            </a:r>
          </a:p>
          <a:p>
            <a:pPr lvl="1" eaLnBrk="1" hangingPunct="1"/>
            <a:r>
              <a:rPr lang="en-US" smtClean="0"/>
              <a:t>Government can be more responsive</a:t>
            </a:r>
          </a:p>
          <a:p>
            <a:pPr eaLnBrk="1" hangingPunct="1"/>
            <a:r>
              <a:rPr lang="en-US" smtClean="0"/>
              <a:t>Could there be tradeoffs?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Weakness of </a:t>
            </a:r>
            <a:r>
              <a:rPr lang="en-US" b="1" dirty="0" err="1" smtClean="0"/>
              <a:t>postcommunist</a:t>
            </a:r>
            <a:r>
              <a:rPr lang="en-US" b="1" dirty="0" smtClean="0"/>
              <a:t> civil society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number of organizational memberships</a:t>
            </a:r>
          </a:p>
          <a:p>
            <a:pPr lvl="1"/>
            <a:r>
              <a:rPr lang="en-US" dirty="0" smtClean="0"/>
              <a:t>Sports, church, unions, political party, environmental, professional, charitable</a:t>
            </a:r>
          </a:p>
          <a:p>
            <a:r>
              <a:rPr lang="en-US" dirty="0" smtClean="0"/>
              <a:t>Western Europe: 2.4 organizations/person</a:t>
            </a:r>
          </a:p>
          <a:p>
            <a:r>
              <a:rPr lang="en-US" dirty="0" smtClean="0"/>
              <a:t>Latin America: 1.8</a:t>
            </a:r>
          </a:p>
          <a:p>
            <a:r>
              <a:rPr lang="en-US" dirty="0" err="1" smtClean="0"/>
              <a:t>Postcommunist</a:t>
            </a:r>
            <a:r>
              <a:rPr lang="en-US" dirty="0" smtClean="0"/>
              <a:t>: 0.8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264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b="1" kern="0" dirty="0" smtClean="0"/>
              <a:t>Civil society in </a:t>
            </a:r>
            <a:r>
              <a:rPr lang="en-US" b="1" kern="0" dirty="0" err="1" smtClean="0"/>
              <a:t>postcommunist</a:t>
            </a:r>
            <a:r>
              <a:rPr lang="en-US" b="1" kern="0" dirty="0" smtClean="0"/>
              <a:t> Europe</a:t>
            </a:r>
            <a:endParaRPr lang="en-US" b="1" kern="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54727"/>
            <a:ext cx="6324600" cy="511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395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b="1" kern="0" dirty="0" smtClean="0"/>
              <a:t>Types of organizations</a:t>
            </a:r>
            <a:endParaRPr lang="en-US" b="1" kern="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00175"/>
            <a:ext cx="6705600" cy="519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224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so weak?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Marc </a:t>
            </a:r>
            <a:r>
              <a:rPr lang="en-US" dirty="0" err="1" smtClean="0"/>
              <a:t>Morje</a:t>
            </a:r>
            <a:r>
              <a:rPr lang="en-US" dirty="0" smtClean="0"/>
              <a:t> Howard: past experiences from communism</a:t>
            </a:r>
          </a:p>
          <a:p>
            <a:pPr lvl="1"/>
            <a:r>
              <a:rPr lang="en-US" dirty="0" smtClean="0"/>
              <a:t>Lack of trust</a:t>
            </a:r>
          </a:p>
          <a:p>
            <a:pPr lvl="1"/>
            <a:r>
              <a:rPr lang="en-US" dirty="0" smtClean="0"/>
              <a:t>Disappointment from transition</a:t>
            </a:r>
          </a:p>
          <a:p>
            <a:pPr lvl="1"/>
            <a:r>
              <a:rPr lang="en-US" dirty="0" smtClean="0"/>
              <a:t>Persistence of friendship networks</a:t>
            </a:r>
          </a:p>
          <a:p>
            <a:r>
              <a:rPr lang="en-US" dirty="0" smtClean="0"/>
              <a:t>But shouldn’t this disappear over time?</a:t>
            </a:r>
          </a:p>
          <a:p>
            <a:r>
              <a:rPr lang="en-US" dirty="0" smtClean="0"/>
              <a:t>Do you join clubs/organizations? Why? Why not?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07834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How does civic community get started?</a:t>
            </a:r>
            <a:r>
              <a:rPr lang="en-US" sz="4000" smtClean="0"/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Collective Action Problem: everyone benefits and individual contribution doesn’t matter</a:t>
            </a:r>
          </a:p>
          <a:p>
            <a:pPr eaLnBrk="1" hangingPunct="1"/>
            <a:r>
              <a:rPr lang="en-US" smtClean="0"/>
              <a:t>Social context key (social capital)</a:t>
            </a:r>
          </a:p>
          <a:p>
            <a:pPr lvl="1" eaLnBrk="1" hangingPunct="1"/>
            <a:r>
              <a:rPr lang="en-US" smtClean="0"/>
              <a:t>Where strong norms, networks, and trust, then civic community flourishes</a:t>
            </a:r>
          </a:p>
          <a:p>
            <a:pPr eaLnBrk="1" hangingPunct="1"/>
            <a:r>
              <a:rPr lang="en-US" smtClean="0"/>
              <a:t>Virtuous circle versus vicious circle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turnout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6797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Creative leadership?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Antanas</a:t>
            </a:r>
            <a:r>
              <a:rPr lang="en-US" dirty="0" smtClean="0"/>
              <a:t> </a:t>
            </a:r>
            <a:r>
              <a:rPr lang="en-US" dirty="0" err="1" smtClean="0"/>
              <a:t>Mockus</a:t>
            </a:r>
            <a:r>
              <a:rPr lang="en-US" dirty="0" smtClean="0"/>
              <a:t> – mayor of Bogota</a:t>
            </a:r>
          </a:p>
          <a:p>
            <a:pPr lvl="1"/>
            <a:r>
              <a:rPr lang="en-US" dirty="0" smtClean="0"/>
              <a:t>7000 community security groups</a:t>
            </a:r>
          </a:p>
          <a:p>
            <a:pPr lvl="1"/>
            <a:r>
              <a:rPr lang="en-US" dirty="0" smtClean="0"/>
              <a:t>Homicide down 70%</a:t>
            </a:r>
          </a:p>
          <a:p>
            <a:pPr lvl="1"/>
            <a:r>
              <a:rPr lang="en-US" dirty="0" smtClean="0"/>
              <a:t>Traffic fatalities down 50%</a:t>
            </a:r>
          </a:p>
          <a:p>
            <a:pPr lvl="1"/>
            <a:r>
              <a:rPr lang="en-US" dirty="0" smtClean="0"/>
              <a:t>Drinking water provision up from 79% to 100%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4"/>
          <p:cNvGraphicFramePr>
            <a:graphicFrameLocks noChangeAspect="1"/>
          </p:cNvGraphicFramePr>
          <p:nvPr/>
        </p:nvGraphicFramePr>
        <p:xfrm>
          <a:off x="1219200" y="1171575"/>
          <a:ext cx="7010400" cy="471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6" name="Photo Editor Photo" r:id="rId4" imgW="4285714" imgH="2886478" progId="MSPhotoEd.3">
                  <p:embed/>
                </p:oleObj>
              </mc:Choice>
              <mc:Fallback>
                <p:oleObj name="Photo Editor Photo" r:id="rId4" imgW="4285714" imgH="2886478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171575"/>
                        <a:ext cx="7010400" cy="471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4"/>
          <p:cNvGraphicFramePr>
            <a:graphicFrameLocks noChangeAspect="1"/>
          </p:cNvGraphicFramePr>
          <p:nvPr/>
        </p:nvGraphicFramePr>
        <p:xfrm>
          <a:off x="990600" y="914400"/>
          <a:ext cx="7239000" cy="479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4" name="Photo Editor Photo" r:id="rId4" imgW="4285714" imgH="2838846" progId="MSPhotoEd.3">
                  <p:embed/>
                </p:oleObj>
              </mc:Choice>
              <mc:Fallback>
                <p:oleObj name="Photo Editor Photo" r:id="rId4" imgW="4285714" imgH="2838846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914400"/>
                        <a:ext cx="7239000" cy="479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4"/>
          <p:cNvGraphicFramePr>
            <a:graphicFrameLocks noChangeAspect="1"/>
          </p:cNvGraphicFramePr>
          <p:nvPr/>
        </p:nvGraphicFramePr>
        <p:xfrm>
          <a:off x="1066800" y="990600"/>
          <a:ext cx="6858000" cy="508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2" name="Photo Editor Photo" r:id="rId4" imgW="4285714" imgH="3180952" progId="MSPhotoEd.3">
                  <p:embed/>
                </p:oleObj>
              </mc:Choice>
              <mc:Fallback>
                <p:oleObj name="Photo Editor Photo" r:id="rId4" imgW="4285714" imgH="3180952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990600"/>
                        <a:ext cx="6858000" cy="508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Mock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457200"/>
            <a:ext cx="45402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America the leader?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Traditionally very strong associational life</a:t>
            </a:r>
          </a:p>
          <a:p>
            <a:pPr eaLnBrk="1" hangingPunct="1"/>
            <a:r>
              <a:rPr lang="en-US" dirty="0" smtClean="0"/>
              <a:t>But large decline in last 50 years </a:t>
            </a:r>
          </a:p>
          <a:p>
            <a:pPr eaLnBrk="1" hangingPunct="1"/>
            <a:r>
              <a:rPr lang="en-US" dirty="0" smtClean="0"/>
              <a:t>Do new organizations make up for this?</a:t>
            </a:r>
          </a:p>
          <a:p>
            <a:pPr lvl="1" eaLnBrk="1" hangingPunct="1"/>
            <a:r>
              <a:rPr lang="en-US" dirty="0" smtClean="0"/>
              <a:t>Contributing money versus attending a rally</a:t>
            </a:r>
          </a:p>
          <a:p>
            <a:pPr eaLnBrk="1" hangingPunct="1"/>
            <a:r>
              <a:rPr lang="en-US" dirty="0" smtClean="0"/>
              <a:t>Bowling alone?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14388"/>
            <a:ext cx="73152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Why has social capital declined in America?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Time and money pressures?</a:t>
            </a:r>
          </a:p>
          <a:p>
            <a:pPr eaLnBrk="1" hangingPunct="1"/>
            <a:r>
              <a:rPr lang="en-US" smtClean="0"/>
              <a:t>Mobility?</a:t>
            </a:r>
          </a:p>
          <a:p>
            <a:pPr eaLnBrk="1" hangingPunct="1"/>
            <a:r>
              <a:rPr lang="en-US" smtClean="0"/>
              <a:t>Changing role of women?</a:t>
            </a:r>
          </a:p>
          <a:p>
            <a:pPr eaLnBrk="1" hangingPunct="1"/>
            <a:r>
              <a:rPr lang="en-US" smtClean="0"/>
              <a:t>Eclipse of traditional family?</a:t>
            </a:r>
          </a:p>
          <a:p>
            <a:pPr eaLnBrk="1" hangingPunct="1"/>
            <a:r>
              <a:rPr lang="en-US" smtClean="0"/>
              <a:t>Rise of welfare state?</a:t>
            </a:r>
          </a:p>
          <a:p>
            <a:pPr eaLnBrk="1" hangingPunct="1"/>
            <a:r>
              <a:rPr lang="en-US" smtClean="0"/>
              <a:t>Generational effects</a:t>
            </a:r>
          </a:p>
          <a:p>
            <a:pPr lvl="1" eaLnBrk="1" hangingPunct="1"/>
            <a:r>
              <a:rPr lang="en-US" smtClean="0"/>
              <a:t>Yes, long civic generation born between 1910s and 1940s participates much more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25525"/>
            <a:ext cx="8077200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What happened?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Television</a:t>
            </a:r>
          </a:p>
          <a:p>
            <a:pPr lvl="1" eaLnBrk="1" hangingPunct="1"/>
            <a:r>
              <a:rPr lang="en-US" dirty="0" smtClean="0"/>
              <a:t>1950: 10% of homes, 1959: 90% of homes</a:t>
            </a:r>
          </a:p>
          <a:p>
            <a:pPr eaLnBrk="1" hangingPunct="1"/>
            <a:r>
              <a:rPr lang="en-US" dirty="0" smtClean="0"/>
              <a:t>TV viewing strongly and negatively correlated with trust and membership; destroys social capital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When you are on your deathbed, are you going to say: “My one regret in life is that I didn’t watch more TV.”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Paradox of voting</a:t>
            </a:r>
            <a:endParaRPr lang="cs-CZ" b="1" smtClean="0"/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should vote if benefits &gt; costs</a:t>
            </a:r>
          </a:p>
          <a:p>
            <a:pPr lvl="1"/>
            <a:r>
              <a:rPr lang="en-US" dirty="0" smtClean="0"/>
              <a:t>Costs = time and effort (C)</a:t>
            </a:r>
          </a:p>
          <a:p>
            <a:pPr lvl="1"/>
            <a:r>
              <a:rPr lang="en-US" dirty="0" smtClean="0"/>
              <a:t>Benefits = money, job if party wins</a:t>
            </a:r>
          </a:p>
          <a:p>
            <a:pPr lvl="1"/>
            <a:r>
              <a:rPr lang="en-US" dirty="0" smtClean="0"/>
              <a:t>p = probability of being decisive vote</a:t>
            </a:r>
            <a:endParaRPr lang="cs-CZ" dirty="0" smtClean="0"/>
          </a:p>
          <a:p>
            <a:pPr lvl="1"/>
            <a:r>
              <a:rPr lang="cs-CZ" dirty="0" err="1" smtClean="0"/>
              <a:t>Vote</a:t>
            </a:r>
            <a:r>
              <a:rPr lang="cs-CZ" dirty="0" smtClean="0"/>
              <a:t> 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 smtClean="0"/>
              <a:t>pB</a:t>
            </a:r>
            <a:r>
              <a:rPr lang="en-US" dirty="0" smtClean="0"/>
              <a:t>-C&gt;0</a:t>
            </a:r>
          </a:p>
          <a:p>
            <a:r>
              <a:rPr lang="en-US" dirty="0" smtClean="0"/>
              <a:t>But p = 0, your vote is almost never decisive</a:t>
            </a:r>
          </a:p>
          <a:p>
            <a:r>
              <a:rPr lang="en-US" dirty="0" smtClean="0"/>
              <a:t>Therefore you rationally shouldn’t vote</a:t>
            </a:r>
            <a:endParaRPr lang="cs-CZ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What can you do?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Surprise a neighbor by making a favorite dinner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Help fix someone’s flat tire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Join an organization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Sing in a choir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Perform in a </a:t>
            </a:r>
            <a:r>
              <a:rPr lang="en-US" sz="2800" smtClean="0"/>
              <a:t>volunteer theater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Attend parades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Read the local news faithfully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Pick it up even if you didn’t drop it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Buy a big hot tub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Attend gallery openings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More at </a:t>
            </a:r>
            <a:r>
              <a:rPr lang="en-US" sz="2800" dirty="0" smtClean="0">
                <a:hlinkClick r:id="rId3"/>
              </a:rPr>
              <a:t>www.bettertogether.org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260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Measuring tolerance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Abstract:</a:t>
            </a:r>
          </a:p>
          <a:p>
            <a:pPr lvl="1"/>
            <a:r>
              <a:rPr lang="en-US" dirty="0" smtClean="0"/>
              <a:t>Do you agree with freedom of speech?</a:t>
            </a:r>
          </a:p>
          <a:p>
            <a:pPr lvl="1"/>
            <a:r>
              <a:rPr lang="en-US" dirty="0" smtClean="0"/>
              <a:t>Do you support rights for minority?</a:t>
            </a:r>
          </a:p>
          <a:p>
            <a:r>
              <a:rPr lang="en-US" dirty="0" smtClean="0"/>
              <a:t>Least-liked group</a:t>
            </a:r>
          </a:p>
          <a:p>
            <a:pPr lvl="1"/>
            <a:r>
              <a:rPr lang="en-US" dirty="0" smtClean="0"/>
              <a:t>Which group do you like least: communists, atheists, fascists, homosexuals, racists, etc.</a:t>
            </a:r>
          </a:p>
          <a:p>
            <a:pPr lvl="1"/>
            <a:r>
              <a:rPr lang="en-US" dirty="0" smtClean="0"/>
              <a:t>Should this group be allowed to… hold a rally, run for office, give political speeches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4168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Levels of tolerance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studies: not as high as expected</a:t>
            </a:r>
          </a:p>
          <a:p>
            <a:r>
              <a:rPr lang="en-US" dirty="0" smtClean="0"/>
              <a:t>Despite abstract support for tolerance, less tolerance of disliked groups</a:t>
            </a:r>
          </a:p>
          <a:p>
            <a:r>
              <a:rPr lang="en-US" dirty="0" smtClean="0"/>
              <a:t>Trend over last 50 years is positive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3355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838200"/>
            <a:ext cx="7820371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9515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515166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9472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Determinants of tolerance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Portrayal of group/ideas by media &amp; elite – threatening or not</a:t>
            </a:r>
          </a:p>
          <a:p>
            <a:r>
              <a:rPr lang="en-US" dirty="0" smtClean="0"/>
              <a:t>Support for democratic norms</a:t>
            </a:r>
          </a:p>
          <a:p>
            <a:r>
              <a:rPr lang="en-US" dirty="0" smtClean="0"/>
              <a:t>Personality</a:t>
            </a:r>
          </a:p>
          <a:p>
            <a:pPr lvl="1"/>
            <a:r>
              <a:rPr lang="en-US" dirty="0" smtClean="0"/>
              <a:t>Negative: insecurity, dogmatism, extroversion, </a:t>
            </a:r>
          </a:p>
          <a:p>
            <a:pPr lvl="1"/>
            <a:r>
              <a:rPr lang="en-US" dirty="0" smtClean="0"/>
              <a:t>Positive: openness to experience, trust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6046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Recent work by Putnam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Finds that more diverse communities have</a:t>
            </a:r>
          </a:p>
          <a:p>
            <a:pPr lvl="1"/>
            <a:r>
              <a:rPr lang="en-US" dirty="0" smtClean="0"/>
              <a:t>Less trust both between and within groups</a:t>
            </a:r>
          </a:p>
          <a:p>
            <a:pPr lvl="1"/>
            <a:r>
              <a:rPr lang="en-US" dirty="0" smtClean="0"/>
              <a:t>Lower participation and volunteering</a:t>
            </a:r>
          </a:p>
          <a:p>
            <a:pPr lvl="1"/>
            <a:r>
              <a:rPr lang="en-US" dirty="0" smtClean="0"/>
              <a:t>Less happiness and fewer friends</a:t>
            </a:r>
          </a:p>
          <a:p>
            <a:pPr lvl="1"/>
            <a:r>
              <a:rPr lang="en-US" dirty="0" smtClean="0"/>
              <a:t>More time watching TV</a:t>
            </a:r>
          </a:p>
          <a:p>
            <a:r>
              <a:rPr lang="en-US" dirty="0" smtClean="0"/>
              <a:t>Contradicts</a:t>
            </a:r>
            <a:r>
              <a:rPr lang="en-US" dirty="0" smtClean="0"/>
              <a:t> </a:t>
            </a:r>
            <a:r>
              <a:rPr lang="en-US" dirty="0" smtClean="0"/>
              <a:t>both contact hypothesis and conflict hypothesis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2228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Ethnic homogeneity &amp; trust</a:t>
            </a:r>
            <a:endParaRPr lang="en-US" b="1" dirty="0"/>
          </a:p>
        </p:txBody>
      </p:sp>
      <p:pic>
        <p:nvPicPr>
          <p:cNvPr id="37890" name="Picture 2" descr="http://onlinelibrary.wiley.com/store/10.1111/j.1467-9477.2007.00176.x/asset/image_n/SCPS_176_f3.gif?v=1&amp;t=im4vxdzw&amp;s=3fd522195ae2863afb6fd3b78a68325e3ba8d2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478" y="1993338"/>
            <a:ext cx="4572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4232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But also long-term decline in violence</a:t>
            </a:r>
            <a:endParaRPr lang="en-US" b="1" dirty="0"/>
          </a:p>
        </p:txBody>
      </p:sp>
      <p:pic>
        <p:nvPicPr>
          <p:cNvPr id="5" name="Picture 4" descr="http://edge.org/3rd_culture/MC11slides/sp-Slide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76767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737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 we learn anything from rational model?</a:t>
            </a:r>
            <a:endParaRPr lang="cs-CZ" b="1" dirty="0" smtClean="0"/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Higher costs =&gt; lower turnout</a:t>
            </a:r>
          </a:p>
          <a:p>
            <a:pPr lvl="1"/>
            <a:r>
              <a:rPr lang="en-US" dirty="0" smtClean="0"/>
              <a:t>Difficult registration or voting procedures</a:t>
            </a:r>
          </a:p>
          <a:p>
            <a:pPr lvl="1"/>
            <a:r>
              <a:rPr lang="en-US" dirty="0" smtClean="0"/>
              <a:t>More frequent voting</a:t>
            </a:r>
          </a:p>
          <a:p>
            <a:r>
              <a:rPr lang="en-US" dirty="0" smtClean="0"/>
              <a:t>More competitive elections (higher p) =&gt; higher turnout</a:t>
            </a:r>
          </a:p>
          <a:p>
            <a:r>
              <a:rPr lang="en-US" dirty="0" smtClean="0"/>
              <a:t>But still no reason to vote</a:t>
            </a:r>
          </a:p>
          <a:p>
            <a:r>
              <a:rPr lang="en-US" dirty="0" smtClean="0"/>
              <a:t>How to think of benefits?</a:t>
            </a:r>
          </a:p>
          <a:p>
            <a:pPr lvl="1"/>
            <a:r>
              <a:rPr lang="en-US" dirty="0" smtClean="0"/>
              <a:t>Can add an extra term: D for civic duty</a:t>
            </a:r>
          </a:p>
          <a:p>
            <a:pPr lvl="1"/>
            <a:r>
              <a:rPr lang="en-US" dirty="0" smtClean="0"/>
              <a:t>Thus: </a:t>
            </a:r>
            <a:r>
              <a:rPr lang="en-US" dirty="0" err="1" smtClean="0"/>
              <a:t>pB</a:t>
            </a:r>
            <a:r>
              <a:rPr lang="en-US" dirty="0" smtClean="0"/>
              <a:t> – C + D</a:t>
            </a:r>
            <a:endParaRPr lang="cs-CZ" dirty="0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Leviathan</a:t>
            </a:r>
            <a:r>
              <a:rPr lang="en-US" altLang="en-US" dirty="0"/>
              <a:t>: power of </a:t>
            </a:r>
            <a:r>
              <a:rPr lang="en-US" altLang="en-US" dirty="0" smtClean="0"/>
              <a:t>state</a:t>
            </a:r>
          </a:p>
          <a:p>
            <a:r>
              <a:rPr lang="en-US" altLang="en-US" dirty="0" smtClean="0"/>
              <a:t>Commerce</a:t>
            </a:r>
            <a:r>
              <a:rPr lang="en-US" altLang="en-US" dirty="0"/>
              <a:t>: mutual </a:t>
            </a:r>
            <a:r>
              <a:rPr lang="en-US" altLang="en-US" dirty="0" smtClean="0"/>
              <a:t>benefit</a:t>
            </a:r>
          </a:p>
          <a:p>
            <a:r>
              <a:rPr lang="en-US" altLang="en-US" dirty="0" smtClean="0"/>
              <a:t>Feminization</a:t>
            </a:r>
            <a:r>
              <a:rPr lang="en-US" altLang="en-US" dirty="0"/>
              <a:t>: more respect for </a:t>
            </a:r>
            <a:r>
              <a:rPr lang="en-US" altLang="en-US" dirty="0" smtClean="0"/>
              <a:t>women</a:t>
            </a:r>
          </a:p>
          <a:p>
            <a:r>
              <a:rPr lang="en-US" altLang="en-US" dirty="0" smtClean="0"/>
              <a:t>Cosmopolitanism</a:t>
            </a:r>
            <a:r>
              <a:rPr lang="en-US" altLang="en-US" dirty="0"/>
              <a:t>: literacy, media – see perspective of </a:t>
            </a:r>
            <a:r>
              <a:rPr lang="en-US" altLang="en-US" dirty="0" smtClean="0"/>
              <a:t>others</a:t>
            </a:r>
          </a:p>
          <a:p>
            <a:r>
              <a:rPr lang="en-US" altLang="en-US" dirty="0" smtClean="0"/>
              <a:t>Reason</a:t>
            </a:r>
            <a:r>
              <a:rPr lang="en-US" altLang="en-US" dirty="0"/>
              <a:t>: come to see futility of violence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812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Another</a:t>
            </a:r>
            <a:r>
              <a:rPr lang="cs-CZ" b="1" dirty="0" smtClean="0"/>
              <a:t> </a:t>
            </a:r>
            <a:r>
              <a:rPr lang="cs-CZ" b="1" dirty="0" err="1" smtClean="0"/>
              <a:t>view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en-US" b="1" dirty="0" smtClean="0"/>
              <a:t> benefits</a:t>
            </a:r>
            <a:endParaRPr lang="cs-CZ" b="1" dirty="0" smtClean="0"/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Benefits not just personal</a:t>
            </a:r>
          </a:p>
          <a:p>
            <a:r>
              <a:rPr lang="en-US" smtClean="0"/>
              <a:t>If my candidate wins, it benefits many, many people</a:t>
            </a:r>
          </a:p>
          <a:p>
            <a:pPr lvl="1"/>
            <a:r>
              <a:rPr lang="en-US" smtClean="0"/>
              <a:t>Let’s say benefit = 5000 Kc and 5 million people benefit, then B = 2,500,000,000 Kc</a:t>
            </a:r>
          </a:p>
          <a:p>
            <a:r>
              <a:rPr lang="en-US" smtClean="0"/>
              <a:t>Voting decisions are usually motivated by beliefs about social benefits not individual</a:t>
            </a:r>
          </a:p>
          <a:p>
            <a:pPr lvl="1"/>
            <a:r>
              <a:rPr lang="en-US" smtClean="0"/>
              <a:t>Sociotropic versus pocketbook voting</a:t>
            </a:r>
            <a:endParaRPr lang="cs-CZ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Turnout in advanced democracies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level of 70%</a:t>
            </a:r>
          </a:p>
          <a:p>
            <a:r>
              <a:rPr lang="en-US" dirty="0" smtClean="0"/>
              <a:t>Declines from 80% in 1960s &amp; 1970s to 60-70% today</a:t>
            </a:r>
          </a:p>
          <a:p>
            <a:r>
              <a:rPr lang="en-US" dirty="0" smtClean="0"/>
              <a:t>More declines among young people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8947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voting-by-country1.png (449×45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5791200" cy="586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223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Explanations</a:t>
            </a:r>
            <a:r>
              <a:rPr lang="cs-CZ" b="1" dirty="0" smtClean="0"/>
              <a:t> for variation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Lower stakes of elections</a:t>
            </a:r>
            <a:endParaRPr lang="en-US" dirty="0" smtClean="0"/>
          </a:p>
          <a:p>
            <a:r>
              <a:rPr lang="en-US" dirty="0" smtClean="0"/>
              <a:t>Cultural </a:t>
            </a:r>
            <a:r>
              <a:rPr lang="en-US" dirty="0" smtClean="0"/>
              <a:t>shift?</a:t>
            </a:r>
          </a:p>
          <a:p>
            <a:r>
              <a:rPr lang="en-US" dirty="0" smtClean="0"/>
              <a:t>Compulsory voting in some countries</a:t>
            </a:r>
            <a:endParaRPr lang="en-US" dirty="0" smtClean="0"/>
          </a:p>
          <a:p>
            <a:r>
              <a:rPr lang="en-US" dirty="0" smtClean="0"/>
              <a:t>Proportional </a:t>
            </a:r>
            <a:r>
              <a:rPr lang="en-US" dirty="0" smtClean="0"/>
              <a:t>representation</a:t>
            </a:r>
            <a:endParaRPr lang="en-US" dirty="0" smtClean="0"/>
          </a:p>
          <a:p>
            <a:pPr lvl="1"/>
            <a:r>
              <a:rPr lang="en-US" dirty="0" smtClean="0"/>
              <a:t>More choices</a:t>
            </a:r>
          </a:p>
          <a:p>
            <a:pPr lvl="1"/>
            <a:r>
              <a:rPr lang="en-US" dirty="0" smtClean="0"/>
              <a:t>More opportunities to be decisive vote</a:t>
            </a:r>
          </a:p>
          <a:p>
            <a:pPr lvl="1"/>
            <a:r>
              <a:rPr lang="en-US" dirty="0" smtClean="0"/>
              <a:t>But less clarity of results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375614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1189</Words>
  <Application>Microsoft Office PowerPoint</Application>
  <PresentationFormat>On-screen Show (4:3)</PresentationFormat>
  <Paragraphs>227</Paragraphs>
  <Slides>50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Default Design</vt:lpstr>
      <vt:lpstr>Photo Editor Photo</vt:lpstr>
      <vt:lpstr>Participation and tolerance</vt:lpstr>
      <vt:lpstr>Three forms of participation</vt:lpstr>
      <vt:lpstr>Election turnout</vt:lpstr>
      <vt:lpstr>Paradox of voting</vt:lpstr>
      <vt:lpstr>Do we learn anything from rational model?</vt:lpstr>
      <vt:lpstr>Another view of benefits</vt:lpstr>
      <vt:lpstr>Turnout in advanced democracies</vt:lpstr>
      <vt:lpstr>PowerPoint Presentation</vt:lpstr>
      <vt:lpstr>Explanations for variation</vt:lpstr>
      <vt:lpstr>Postcommunist turnout</vt:lpstr>
      <vt:lpstr>PowerPoint Presentation</vt:lpstr>
      <vt:lpstr>Why? Did it matter?</vt:lpstr>
      <vt:lpstr>Explanations for Czech turnout</vt:lpstr>
      <vt:lpstr>Ways you can increase turnout</vt:lpstr>
      <vt:lpstr>What works and doesn’t work</vt:lpstr>
      <vt:lpstr>Do we want to increase turnout?</vt:lpstr>
      <vt:lpstr>Turnout inequalities</vt:lpstr>
      <vt:lpstr>Contentious politics</vt:lpstr>
      <vt:lpstr>Contentious politics rising?</vt:lpstr>
      <vt:lpstr>Why do people participate in contentious politics?</vt:lpstr>
      <vt:lpstr>Postcommunist patience</vt:lpstr>
      <vt:lpstr>Civil society</vt:lpstr>
      <vt:lpstr>Tocqueville’s Argument</vt:lpstr>
      <vt:lpstr>How does civil society help government work better?</vt:lpstr>
      <vt:lpstr>Weakness of postcommunist civil society</vt:lpstr>
      <vt:lpstr>PowerPoint Presentation</vt:lpstr>
      <vt:lpstr>PowerPoint Presentation</vt:lpstr>
      <vt:lpstr>Why so weak?</vt:lpstr>
      <vt:lpstr>How does civic community get started? </vt:lpstr>
      <vt:lpstr>Creative leadership?</vt:lpstr>
      <vt:lpstr>PowerPoint Presentation</vt:lpstr>
      <vt:lpstr>PowerPoint Presentation</vt:lpstr>
      <vt:lpstr>PowerPoint Presentation</vt:lpstr>
      <vt:lpstr>PowerPoint Presentation</vt:lpstr>
      <vt:lpstr>America the leader?</vt:lpstr>
      <vt:lpstr>PowerPoint Presentation</vt:lpstr>
      <vt:lpstr>Why has social capital declined in America?</vt:lpstr>
      <vt:lpstr>PowerPoint Presentation</vt:lpstr>
      <vt:lpstr>What happened?</vt:lpstr>
      <vt:lpstr>What can you do?</vt:lpstr>
      <vt:lpstr>Tolerance</vt:lpstr>
      <vt:lpstr>Measuring tolerance</vt:lpstr>
      <vt:lpstr>Levels of tolerance</vt:lpstr>
      <vt:lpstr>PowerPoint Presentation</vt:lpstr>
      <vt:lpstr>PowerPoint Presentation</vt:lpstr>
      <vt:lpstr>Determinants of tolerance</vt:lpstr>
      <vt:lpstr>Recent work by Putnam</vt:lpstr>
      <vt:lpstr>Ethnic homogeneity &amp; trust</vt:lpstr>
      <vt:lpstr>But also long-term decline in violence</vt:lpstr>
      <vt:lpstr>Why?</vt:lpstr>
    </vt:vector>
  </TitlesOfParts>
  <Company>Northwestern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Society and Democracy</dc:title>
  <dc:creator>Andrew Roberts</dc:creator>
  <cp:lastModifiedBy>Andrew Roberts</cp:lastModifiedBy>
  <cp:revision>76</cp:revision>
  <cp:lastPrinted>2016-03-23T13:49:27Z</cp:lastPrinted>
  <dcterms:created xsi:type="dcterms:W3CDTF">2004-03-01T21:00:03Z</dcterms:created>
  <dcterms:modified xsi:type="dcterms:W3CDTF">2017-05-12T10:17:55Z</dcterms:modified>
</cp:coreProperties>
</file>