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9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8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7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6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1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2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2D7D4-E1EC-0B47-BEA0-83BABE1509FC}" type="datetimeFigureOut">
              <a:rPr lang="en-US" smtClean="0"/>
              <a:t>2.5.16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B7FB-A77A-F943-A996-B33EE96AB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Dedičstvo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v </a:t>
            </a:r>
            <a:r>
              <a:rPr lang="en-US" b="1" dirty="0" err="1" smtClean="0"/>
              <a:t>strednej</a:t>
            </a:r>
            <a:r>
              <a:rPr lang="en-US" b="1" dirty="0" smtClean="0"/>
              <a:t> a </a:t>
            </a:r>
            <a:r>
              <a:rPr lang="en-US" b="1" dirty="0" err="1" smtClean="0"/>
              <a:t>východnej</a:t>
            </a:r>
            <a:r>
              <a:rPr lang="en-US" b="1" dirty="0" smtClean="0"/>
              <a:t> </a:t>
            </a:r>
            <a:r>
              <a:rPr lang="en-US" b="1" dirty="0" err="1" smtClean="0"/>
              <a:t>Európe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Postkomunistická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r>
              <a:rPr lang="en-US" dirty="0" smtClean="0"/>
              <a:t>Doc. Marek </a:t>
            </a:r>
            <a:r>
              <a:rPr lang="en-US" dirty="0" err="1"/>
              <a:t>R</a:t>
            </a:r>
            <a:r>
              <a:rPr lang="en-US" dirty="0" err="1" smtClean="0"/>
              <a:t>ybář</a:t>
            </a:r>
            <a:r>
              <a:rPr lang="en-US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0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Príklady</a:t>
            </a:r>
            <a:r>
              <a:rPr lang="en-US" b="1" dirty="0" smtClean="0"/>
              <a:t> 2/2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7664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sociálne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 a </a:t>
            </a:r>
            <a:r>
              <a:rPr lang="en-US" dirty="0" err="1" smtClean="0"/>
              <a:t>štát</a:t>
            </a:r>
            <a:r>
              <a:rPr lang="en-US" dirty="0" smtClean="0"/>
              <a:t> </a:t>
            </a:r>
            <a:r>
              <a:rPr lang="en-US" dirty="0" err="1" smtClean="0"/>
              <a:t>sociálneho</a:t>
            </a:r>
            <a:r>
              <a:rPr lang="en-US" dirty="0" smtClean="0"/>
              <a:t> </a:t>
            </a:r>
            <a:r>
              <a:rPr lang="en-US" dirty="0" err="1" smtClean="0"/>
              <a:t>zabezpečenia</a:t>
            </a:r>
            <a:r>
              <a:rPr lang="en-US" dirty="0" smtClean="0"/>
              <a:t> v </a:t>
            </a:r>
            <a:r>
              <a:rPr lang="en-US" dirty="0" err="1" smtClean="0"/>
              <a:t>západnej</a:t>
            </a:r>
            <a:r>
              <a:rPr lang="en-US" dirty="0" smtClean="0"/>
              <a:t> </a:t>
            </a:r>
            <a:r>
              <a:rPr lang="en-US" dirty="0" err="1" smtClean="0"/>
              <a:t>Európe</a:t>
            </a:r>
            <a:endParaRPr lang="en-US" dirty="0" smtClean="0"/>
          </a:p>
          <a:p>
            <a:r>
              <a:rPr lang="en-US" dirty="0" err="1" smtClean="0"/>
              <a:t>počiatočné</a:t>
            </a:r>
            <a:r>
              <a:rPr lang="en-US" dirty="0" smtClean="0"/>
              <a:t> </a:t>
            </a:r>
            <a:r>
              <a:rPr lang="en-US" dirty="0" err="1" smtClean="0"/>
              <a:t>podmienky</a:t>
            </a:r>
            <a:r>
              <a:rPr lang="en-US" dirty="0" smtClean="0"/>
              <a:t> (</a:t>
            </a:r>
            <a:r>
              <a:rPr lang="en-US" dirty="0" err="1" smtClean="0"/>
              <a:t>vysoká</a:t>
            </a:r>
            <a:r>
              <a:rPr lang="en-US" dirty="0" smtClean="0"/>
              <a:t> </a:t>
            </a:r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aktívnej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r>
              <a:rPr lang="en-US" dirty="0" smtClean="0"/>
              <a:t>), 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rodiny</a:t>
            </a:r>
            <a:r>
              <a:rPr lang="en-US" dirty="0" smtClean="0"/>
              <a:t> a pod.</a:t>
            </a:r>
          </a:p>
          <a:p>
            <a:r>
              <a:rPr lang="en-US" dirty="0" err="1" smtClean="0"/>
              <a:t>zavedenie</a:t>
            </a:r>
            <a:r>
              <a:rPr lang="en-US" dirty="0" smtClean="0"/>
              <a:t> </a:t>
            </a:r>
            <a:r>
              <a:rPr lang="en-US" dirty="0" err="1" smtClean="0"/>
              <a:t>štedrých</a:t>
            </a:r>
            <a:r>
              <a:rPr lang="en-US" dirty="0" smtClean="0"/>
              <a:t> </a:t>
            </a:r>
            <a:r>
              <a:rPr lang="en-US" dirty="0" err="1" smtClean="0"/>
              <a:t>soc.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endParaRPr lang="en-US" dirty="0" smtClean="0"/>
          </a:p>
          <a:p>
            <a:r>
              <a:rPr lang="en-US" dirty="0" err="1" smtClean="0"/>
              <a:t>existencia</a:t>
            </a:r>
            <a:r>
              <a:rPr lang="en-US" dirty="0" smtClean="0"/>
              <a:t> a </a:t>
            </a:r>
            <a:r>
              <a:rPr lang="en-US" dirty="0" err="1" smtClean="0"/>
              <a:t>pretrvanie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</a:t>
            </a:r>
            <a:r>
              <a:rPr lang="en-US" dirty="0" err="1" smtClean="0"/>
              <a:t>iných</a:t>
            </a:r>
            <a:r>
              <a:rPr lang="en-US" dirty="0" smtClean="0"/>
              <a:t> </a:t>
            </a:r>
            <a:r>
              <a:rPr lang="en-US" dirty="0" err="1" smtClean="0"/>
              <a:t>podmienkych</a:t>
            </a:r>
            <a:endParaRPr lang="en-US" dirty="0" smtClean="0"/>
          </a:p>
          <a:p>
            <a:r>
              <a:rPr lang="en-US" dirty="0" err="1" smtClean="0"/>
              <a:t>prvotné</a:t>
            </a:r>
            <a:r>
              <a:rPr lang="en-US" dirty="0" smtClean="0"/>
              <a:t> </a:t>
            </a:r>
            <a:r>
              <a:rPr lang="en-US" dirty="0" err="1" smtClean="0"/>
              <a:t>rozhodnutia</a:t>
            </a:r>
            <a:r>
              <a:rPr lang="en-US" dirty="0" smtClean="0"/>
              <a:t> </a:t>
            </a:r>
            <a:r>
              <a:rPr lang="en-US" dirty="0" err="1" smtClean="0"/>
              <a:t>ovplyvňujú</a:t>
            </a:r>
            <a:r>
              <a:rPr lang="en-US" dirty="0" smtClean="0"/>
              <a:t> </a:t>
            </a:r>
            <a:r>
              <a:rPr lang="en-US" dirty="0" err="1" smtClean="0"/>
              <a:t>záujmy</a:t>
            </a:r>
            <a:r>
              <a:rPr lang="en-US" dirty="0" smtClean="0"/>
              <a:t> a </a:t>
            </a:r>
            <a:r>
              <a:rPr lang="en-US" dirty="0" err="1" smtClean="0"/>
              <a:t>niekedy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identity </a:t>
            </a:r>
            <a:r>
              <a:rPr lang="en-US" dirty="0" err="1" smtClean="0"/>
              <a:t>dotknutých</a:t>
            </a:r>
            <a:r>
              <a:rPr lang="en-US" dirty="0" smtClean="0"/>
              <a:t> </a:t>
            </a:r>
            <a:r>
              <a:rPr lang="en-US" dirty="0" err="1" smtClean="0"/>
              <a:t>aktérov</a:t>
            </a:r>
            <a:endParaRPr lang="en-US" dirty="0" smtClean="0"/>
          </a:p>
          <a:p>
            <a:r>
              <a:rPr lang="en-US" dirty="0" err="1" smtClean="0"/>
              <a:t>nezamýšľané</a:t>
            </a:r>
            <a:r>
              <a:rPr lang="en-US" dirty="0" smtClean="0"/>
              <a:t> </a:t>
            </a: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prvotných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616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Legacy (</a:t>
            </a:r>
            <a:r>
              <a:rPr lang="en-US" b="1" dirty="0" err="1" smtClean="0"/>
              <a:t>Dedičstvo</a:t>
            </a:r>
            <a:r>
              <a:rPr lang="en-US" b="1" dirty="0" smtClean="0"/>
              <a:t>, </a:t>
            </a:r>
            <a:r>
              <a:rPr lang="en-US" b="1" dirty="0" err="1" smtClean="0"/>
              <a:t>Odkaz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veľká</a:t>
            </a:r>
            <a:r>
              <a:rPr lang="en-US" dirty="0" smtClean="0"/>
              <a:t> </a:t>
            </a:r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neistoty</a:t>
            </a:r>
            <a:r>
              <a:rPr lang="en-US" dirty="0" smtClean="0"/>
              <a:t> a </a:t>
            </a:r>
            <a:r>
              <a:rPr lang="en-US" dirty="0" err="1" smtClean="0"/>
              <a:t>neurčitosti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používaní</a:t>
            </a:r>
            <a:r>
              <a:rPr lang="en-US" dirty="0" smtClean="0"/>
              <a:t> </a:t>
            </a:r>
            <a:r>
              <a:rPr lang="en-US" dirty="0" err="1" smtClean="0"/>
              <a:t>tohto</a:t>
            </a:r>
            <a:r>
              <a:rPr lang="en-US" dirty="0" smtClean="0"/>
              <a:t> </a:t>
            </a:r>
            <a:r>
              <a:rPr lang="en-US" dirty="0" err="1" smtClean="0"/>
              <a:t>pojmu</a:t>
            </a:r>
            <a:endParaRPr lang="en-US" dirty="0" smtClean="0"/>
          </a:p>
          <a:p>
            <a:r>
              <a:rPr lang="en-US" dirty="0" smtClean="0"/>
              <a:t>“concept stretching”</a:t>
            </a:r>
          </a:p>
          <a:p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absencia</a:t>
            </a:r>
            <a:r>
              <a:rPr lang="en-US" dirty="0" smtClean="0"/>
              <a:t> </a:t>
            </a:r>
            <a:r>
              <a:rPr lang="en-US" dirty="0" err="1" smtClean="0"/>
              <a:t>mechanizmov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stoja</a:t>
            </a:r>
            <a:r>
              <a:rPr lang="en-US" dirty="0" smtClean="0"/>
              <a:t> v </a:t>
            </a:r>
            <a:r>
              <a:rPr lang="en-US" dirty="0" err="1" smtClean="0"/>
              <a:t>pozadí</a:t>
            </a:r>
            <a:r>
              <a:rPr lang="en-US" dirty="0" smtClean="0"/>
              <a:t> </a:t>
            </a:r>
            <a:r>
              <a:rPr lang="en-US" dirty="0" err="1" smtClean="0"/>
              <a:t>pretrvania</a:t>
            </a:r>
            <a:r>
              <a:rPr lang="en-US" dirty="0" smtClean="0"/>
              <a:t> a/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reprodukcie</a:t>
            </a:r>
            <a:r>
              <a:rPr lang="en-US" dirty="0" smtClean="0"/>
              <a:t> </a:t>
            </a:r>
            <a:r>
              <a:rPr lang="en-US" dirty="0" err="1" smtClean="0"/>
              <a:t>dedičstva</a:t>
            </a:r>
            <a:r>
              <a:rPr lang="en-US" dirty="0" smtClean="0"/>
              <a:t> </a:t>
            </a:r>
            <a:r>
              <a:rPr lang="en-US" dirty="0" err="1" smtClean="0"/>
              <a:t>minulosti</a:t>
            </a:r>
            <a:endParaRPr lang="en-US" dirty="0" smtClean="0"/>
          </a:p>
          <a:p>
            <a:r>
              <a:rPr lang="en-US" dirty="0" err="1" smtClean="0"/>
              <a:t>množstvo</a:t>
            </a:r>
            <a:r>
              <a:rPr lang="en-US" dirty="0" smtClean="0"/>
              <a:t> </a:t>
            </a:r>
            <a:r>
              <a:rPr lang="en-US" dirty="0" err="1" smtClean="0"/>
              <a:t>histórií</a:t>
            </a:r>
            <a:r>
              <a:rPr lang="en-US" dirty="0" smtClean="0"/>
              <a:t> – extra </a:t>
            </a:r>
            <a:r>
              <a:rPr lang="en-US" dirty="0" err="1" smtClean="0"/>
              <a:t>veľa</a:t>
            </a:r>
            <a:r>
              <a:rPr lang="en-US" dirty="0" smtClean="0"/>
              <a:t> v </a:t>
            </a:r>
            <a:r>
              <a:rPr lang="en-US" dirty="0" err="1" smtClean="0"/>
              <a:t>regióne</a:t>
            </a:r>
            <a:r>
              <a:rPr lang="en-US" dirty="0" smtClean="0"/>
              <a:t> SVE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53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Pozitívny</a:t>
            </a:r>
            <a:r>
              <a:rPr lang="en-US" b="1" dirty="0" smtClean="0"/>
              <a:t> (?) </a:t>
            </a:r>
            <a:r>
              <a:rPr lang="en-US" b="1" dirty="0" err="1" smtClean="0"/>
              <a:t>príklad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81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Putnam: Making Democracy Work</a:t>
            </a:r>
          </a:p>
          <a:p>
            <a:r>
              <a:rPr lang="en-US" dirty="0" err="1" smtClean="0"/>
              <a:t>Taliansko</a:t>
            </a:r>
            <a:r>
              <a:rPr lang="en-US" dirty="0" smtClean="0"/>
              <a:t> 1970: </a:t>
            </a:r>
            <a:r>
              <a:rPr lang="en-US" dirty="0" err="1" smtClean="0"/>
              <a:t>regionalizácia</a:t>
            </a:r>
            <a:r>
              <a:rPr lang="en-US" dirty="0" smtClean="0"/>
              <a:t> – 15 </a:t>
            </a:r>
            <a:r>
              <a:rPr lang="en-US" dirty="0" err="1" smtClean="0"/>
              <a:t>regiónov</a:t>
            </a:r>
            <a:r>
              <a:rPr lang="en-US" dirty="0" smtClean="0"/>
              <a:t> s </a:t>
            </a:r>
            <a:r>
              <a:rPr lang="en-US" dirty="0" err="1" smtClean="0"/>
              <a:t>takmer</a:t>
            </a:r>
            <a:r>
              <a:rPr lang="en-US" dirty="0" smtClean="0"/>
              <a:t> </a:t>
            </a:r>
            <a:r>
              <a:rPr lang="en-US" dirty="0" err="1" smtClean="0"/>
              <a:t>identickými</a:t>
            </a:r>
            <a:r>
              <a:rPr lang="en-US" dirty="0" smtClean="0"/>
              <a:t> </a:t>
            </a:r>
            <a:r>
              <a:rPr lang="en-US" dirty="0" err="1" smtClean="0"/>
              <a:t>právomocami</a:t>
            </a:r>
            <a:endParaRPr lang="en-US" dirty="0" smtClean="0"/>
          </a:p>
          <a:p>
            <a:r>
              <a:rPr lang="en-US" dirty="0" err="1" smtClean="0"/>
              <a:t>obrovské</a:t>
            </a:r>
            <a:r>
              <a:rPr lang="en-US" dirty="0" smtClean="0"/>
              <a:t> </a:t>
            </a:r>
            <a:r>
              <a:rPr lang="en-US" dirty="0" err="1" smtClean="0"/>
              <a:t>rozdiely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fungovaní</a:t>
            </a:r>
            <a:r>
              <a:rPr lang="en-US" dirty="0" smtClean="0"/>
              <a:t> </a:t>
            </a:r>
            <a:r>
              <a:rPr lang="en-US" dirty="0" err="1" smtClean="0"/>
              <a:t>týchto</a:t>
            </a:r>
            <a:r>
              <a:rPr lang="en-US" dirty="0" smtClean="0"/>
              <a:t> </a:t>
            </a:r>
            <a:r>
              <a:rPr lang="en-US" dirty="0" err="1" smtClean="0"/>
              <a:t>regiónov</a:t>
            </a:r>
            <a:r>
              <a:rPr lang="en-US" dirty="0" smtClean="0"/>
              <a:t>: Sever/</a:t>
            </a:r>
            <a:r>
              <a:rPr lang="en-US" dirty="0" err="1" smtClean="0"/>
              <a:t>Juh</a:t>
            </a:r>
            <a:endParaRPr lang="en-US" dirty="0" smtClean="0"/>
          </a:p>
          <a:p>
            <a:r>
              <a:rPr lang="en-US" dirty="0" err="1" smtClean="0"/>
              <a:t>rozdiely</a:t>
            </a:r>
            <a:r>
              <a:rPr lang="en-US" dirty="0" smtClean="0"/>
              <a:t> </a:t>
            </a:r>
            <a:r>
              <a:rPr lang="en-US" dirty="0" err="1" smtClean="0"/>
              <a:t>spôsobené</a:t>
            </a:r>
            <a:r>
              <a:rPr lang="en-US" dirty="0" smtClean="0"/>
              <a:t> </a:t>
            </a:r>
            <a:r>
              <a:rPr lang="en-US" dirty="0" err="1" smtClean="0"/>
              <a:t>historickými</a:t>
            </a:r>
            <a:r>
              <a:rPr lang="en-US" dirty="0" smtClean="0"/>
              <a:t> </a:t>
            </a:r>
            <a:r>
              <a:rPr lang="en-US" dirty="0" err="1" smtClean="0"/>
              <a:t>vzormi</a:t>
            </a:r>
            <a:r>
              <a:rPr lang="en-US" dirty="0" smtClean="0"/>
              <a:t> </a:t>
            </a:r>
            <a:r>
              <a:rPr lang="en-US" dirty="0" err="1" smtClean="0"/>
              <a:t>správania</a:t>
            </a:r>
            <a:r>
              <a:rPr lang="en-US" dirty="0" smtClean="0"/>
              <a:t>: </a:t>
            </a:r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tradície</a:t>
            </a:r>
            <a:r>
              <a:rPr lang="en-US" dirty="0" smtClean="0"/>
              <a:t> </a:t>
            </a:r>
            <a:r>
              <a:rPr lang="en-US" dirty="0" err="1" smtClean="0"/>
              <a:t>samosprávy</a:t>
            </a:r>
            <a:r>
              <a:rPr lang="en-US" dirty="0" smtClean="0"/>
              <a:t> (</a:t>
            </a:r>
            <a:r>
              <a:rPr lang="en-US" dirty="0" err="1" smtClean="0"/>
              <a:t>cechy</a:t>
            </a:r>
            <a:r>
              <a:rPr lang="en-US" dirty="0" smtClean="0"/>
              <a:t>, </a:t>
            </a:r>
            <a:r>
              <a:rPr lang="en-US" dirty="0" err="1" smtClean="0"/>
              <a:t>spolky</a:t>
            </a:r>
            <a:r>
              <a:rPr lang="en-US" dirty="0" smtClean="0"/>
              <a:t>) a </a:t>
            </a:r>
            <a:r>
              <a:rPr lang="en-US" dirty="0" err="1" smtClean="0"/>
              <a:t>sociálneho</a:t>
            </a:r>
            <a:r>
              <a:rPr lang="en-US" dirty="0" smtClean="0"/>
              <a:t> </a:t>
            </a:r>
            <a:r>
              <a:rPr lang="en-US" dirty="0" err="1" smtClean="0"/>
              <a:t>kapitálu</a:t>
            </a:r>
            <a:r>
              <a:rPr lang="en-US" dirty="0" smtClean="0"/>
              <a:t> </a:t>
            </a:r>
            <a:r>
              <a:rPr lang="en-US" dirty="0" err="1" smtClean="0"/>
              <a:t>viedli</a:t>
            </a:r>
            <a:r>
              <a:rPr lang="en-US" dirty="0" smtClean="0"/>
              <a:t> k </a:t>
            </a:r>
            <a:r>
              <a:rPr lang="en-US" dirty="0" err="1" smtClean="0"/>
              <a:t>lepšiemu</a:t>
            </a:r>
            <a:r>
              <a:rPr lang="en-US" dirty="0" smtClean="0"/>
              <a:t> </a:t>
            </a:r>
            <a:r>
              <a:rPr lang="en-US" dirty="0" err="1" smtClean="0"/>
              <a:t>fungovaniu</a:t>
            </a:r>
            <a:r>
              <a:rPr lang="en-US" dirty="0" smtClean="0"/>
              <a:t> v 20. </a:t>
            </a:r>
            <a:r>
              <a:rPr lang="en-US" dirty="0" err="1" smtClean="0"/>
              <a:t>storočí</a:t>
            </a:r>
            <a:endParaRPr lang="en-US" dirty="0" smtClean="0"/>
          </a:p>
          <a:p>
            <a:r>
              <a:rPr lang="en-US" dirty="0" err="1" smtClean="0"/>
              <a:t>problém</a:t>
            </a:r>
            <a:r>
              <a:rPr lang="en-US" dirty="0" smtClean="0"/>
              <a:t>: </a:t>
            </a:r>
            <a:r>
              <a:rPr lang="en-US" dirty="0" err="1" smtClean="0"/>
              <a:t>nepreukazuje</a:t>
            </a:r>
            <a:r>
              <a:rPr lang="en-US" dirty="0" smtClean="0"/>
              <a:t> </a:t>
            </a:r>
            <a:r>
              <a:rPr lang="en-US" dirty="0" err="1" smtClean="0"/>
              <a:t>kauzalitu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04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Dedičstvo</a:t>
            </a:r>
            <a:r>
              <a:rPr lang="en-US" b="1" dirty="0" smtClean="0"/>
              <a:t> </a:t>
            </a:r>
            <a:r>
              <a:rPr lang="en-US" b="1" dirty="0" err="1" smtClean="0"/>
              <a:t>komunistickej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K. </a:t>
            </a:r>
            <a:r>
              <a:rPr lang="en-US" dirty="0" err="1" smtClean="0"/>
              <a:t>Jowitt</a:t>
            </a:r>
            <a:r>
              <a:rPr lang="en-US" dirty="0" smtClean="0"/>
              <a:t> (1992): “</a:t>
            </a:r>
            <a:r>
              <a:rPr lang="en-US" dirty="0" err="1" smtClean="0"/>
              <a:t>fragmentované</a:t>
            </a:r>
            <a:r>
              <a:rPr lang="en-US" dirty="0" smtClean="0"/>
              <a:t> a </a:t>
            </a:r>
            <a:r>
              <a:rPr lang="en-US" dirty="0" err="1" smtClean="0"/>
              <a:t>navzájom</a:t>
            </a:r>
            <a:r>
              <a:rPr lang="en-US" dirty="0" smtClean="0"/>
              <a:t> </a:t>
            </a:r>
            <a:r>
              <a:rPr lang="en-US" dirty="0" err="1" smtClean="0"/>
              <a:t>podozrievavé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r>
              <a:rPr lang="en-US" dirty="0" smtClean="0"/>
              <a:t>, s </a:t>
            </a:r>
            <a:r>
              <a:rPr lang="en-US" dirty="0" err="1" smtClean="0"/>
              <a:t>minimom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 pre </a:t>
            </a:r>
            <a:r>
              <a:rPr lang="en-US" dirty="0" err="1" smtClean="0"/>
              <a:t>individualistické</a:t>
            </a:r>
            <a:r>
              <a:rPr lang="en-US" dirty="0" smtClean="0"/>
              <a:t> a </a:t>
            </a:r>
            <a:r>
              <a:rPr lang="en-US" dirty="0" err="1" smtClean="0"/>
              <a:t>samostatné</a:t>
            </a:r>
            <a:r>
              <a:rPr lang="en-US" dirty="0" smtClean="0"/>
              <a:t> </a:t>
            </a:r>
            <a:r>
              <a:rPr lang="en-US" dirty="0" err="1" smtClean="0"/>
              <a:t>správanie</a:t>
            </a:r>
            <a:r>
              <a:rPr lang="en-US" dirty="0" smtClean="0"/>
              <a:t>”; </a:t>
            </a:r>
            <a:r>
              <a:rPr lang="en-US" dirty="0" err="1" smtClean="0"/>
              <a:t>fragmentovaný</a:t>
            </a:r>
            <a:r>
              <a:rPr lang="en-US" dirty="0" smtClean="0"/>
              <a:t> </a:t>
            </a:r>
            <a:r>
              <a:rPr lang="en-US" dirty="0" err="1" smtClean="0"/>
              <a:t>región</a:t>
            </a:r>
            <a:r>
              <a:rPr lang="en-US" dirty="0" smtClean="0"/>
              <a:t> s </a:t>
            </a:r>
            <a:r>
              <a:rPr lang="en-US" dirty="0" err="1" smtClean="0"/>
              <a:t>navzájom</a:t>
            </a:r>
            <a:r>
              <a:rPr lang="en-US" dirty="0" smtClean="0"/>
              <a:t> </a:t>
            </a:r>
            <a:r>
              <a:rPr lang="en-US" dirty="0" err="1" smtClean="0"/>
              <a:t>nepriateľsky</a:t>
            </a:r>
            <a:r>
              <a:rPr lang="en-US" dirty="0" smtClean="0"/>
              <a:t> </a:t>
            </a:r>
            <a:r>
              <a:rPr lang="en-US" dirty="0" err="1" smtClean="0"/>
              <a:t>naladenými</a:t>
            </a:r>
            <a:r>
              <a:rPr lang="en-US" dirty="0" smtClean="0"/>
              <a:t> </a:t>
            </a:r>
            <a:r>
              <a:rPr lang="en-US" dirty="0" err="1" smtClean="0"/>
              <a:t>krajinami</a:t>
            </a:r>
            <a:r>
              <a:rPr lang="en-US" dirty="0" smtClean="0"/>
              <a:t>, </a:t>
            </a:r>
            <a:r>
              <a:rPr lang="en-US" dirty="0" err="1" smtClean="0"/>
              <a:t>čo</a:t>
            </a:r>
            <a:r>
              <a:rPr lang="en-US" dirty="0" smtClean="0"/>
              <a:t> </a:t>
            </a:r>
            <a:r>
              <a:rPr lang="en-US" dirty="0" err="1" smtClean="0"/>
              <a:t>vedie</a:t>
            </a:r>
            <a:r>
              <a:rPr lang="en-US" dirty="0" smtClean="0"/>
              <a:t> k </a:t>
            </a:r>
            <a:r>
              <a:rPr lang="en-US" dirty="0" err="1" smtClean="0"/>
              <a:t>podpore</a:t>
            </a:r>
            <a:r>
              <a:rPr lang="en-US" dirty="0" smtClean="0"/>
              <a:t> </a:t>
            </a:r>
            <a:r>
              <a:rPr lang="en-US" dirty="0" err="1" smtClean="0"/>
              <a:t>autoritárskeho</a:t>
            </a:r>
            <a:r>
              <a:rPr lang="en-US" dirty="0" smtClean="0"/>
              <a:t>, a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liberálne</a:t>
            </a:r>
            <a:r>
              <a:rPr lang="en-US" dirty="0" smtClean="0"/>
              <a:t> </a:t>
            </a:r>
            <a:r>
              <a:rPr lang="en-US" dirty="0" err="1" smtClean="0"/>
              <a:t>demokratického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endParaRPr lang="en-US" dirty="0" smtClean="0"/>
          </a:p>
          <a:p>
            <a:r>
              <a:rPr lang="en-US" dirty="0" err="1" smtClean="0"/>
              <a:t>dedičstvo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dedičstvá</a:t>
            </a:r>
            <a:r>
              <a:rPr lang="en-US" dirty="0" smtClean="0"/>
              <a:t>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3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Dedičstvá</a:t>
            </a:r>
            <a:r>
              <a:rPr lang="en-US" b="1" dirty="0" smtClean="0"/>
              <a:t> </a:t>
            </a:r>
            <a:r>
              <a:rPr lang="en-US" b="1" dirty="0" err="1" smtClean="0"/>
              <a:t>komunistickej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rozličné</a:t>
            </a:r>
            <a:r>
              <a:rPr lang="en-US" dirty="0" smtClean="0"/>
              <a:t> </a:t>
            </a:r>
            <a:r>
              <a:rPr lang="en-US" dirty="0" err="1" smtClean="0"/>
              <a:t>elementy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 v </a:t>
            </a:r>
            <a:r>
              <a:rPr lang="en-US" dirty="0" err="1" smtClean="0"/>
              <a:t>komunizme</a:t>
            </a:r>
            <a:r>
              <a:rPr lang="en-US" dirty="0" smtClean="0"/>
              <a:t> </a:t>
            </a:r>
            <a:r>
              <a:rPr lang="en-US" dirty="0" err="1" smtClean="0"/>
              <a:t>môžu</a:t>
            </a:r>
            <a:r>
              <a:rPr lang="en-US" dirty="0" smtClean="0"/>
              <a:t> </a:t>
            </a:r>
            <a:r>
              <a:rPr lang="en-US" dirty="0" err="1" smtClean="0"/>
              <a:t>absentovať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naopak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vyskytovať</a:t>
            </a:r>
            <a:r>
              <a:rPr lang="en-US" dirty="0" smtClean="0"/>
              <a:t> v </a:t>
            </a:r>
            <a:r>
              <a:rPr lang="en-US" dirty="0" err="1" smtClean="0"/>
              <a:t>rozličnej</a:t>
            </a:r>
            <a:r>
              <a:rPr lang="en-US" dirty="0" smtClean="0"/>
              <a:t> </a:t>
            </a:r>
            <a:r>
              <a:rPr lang="en-US" dirty="0" err="1" smtClean="0"/>
              <a:t>miere</a:t>
            </a:r>
            <a:r>
              <a:rPr lang="en-US" dirty="0" smtClean="0"/>
              <a:t> v </a:t>
            </a:r>
            <a:r>
              <a:rPr lang="en-US" dirty="0" err="1" smtClean="0"/>
              <a:t>krajinách</a:t>
            </a:r>
            <a:r>
              <a:rPr lang="en-US" dirty="0" smtClean="0"/>
              <a:t> SVE:</a:t>
            </a:r>
          </a:p>
          <a:p>
            <a:r>
              <a:rPr lang="en-US" dirty="0" err="1" smtClean="0"/>
              <a:t>slabé</a:t>
            </a:r>
            <a:r>
              <a:rPr lang="en-US" dirty="0" smtClean="0"/>
              <a:t> </a:t>
            </a:r>
            <a:r>
              <a:rPr lang="en-US" dirty="0" err="1" smtClean="0"/>
              <a:t>štátne</a:t>
            </a:r>
            <a:r>
              <a:rPr lang="en-US" dirty="0" smtClean="0"/>
              <a:t> </a:t>
            </a:r>
            <a:r>
              <a:rPr lang="en-US" dirty="0" err="1" smtClean="0"/>
              <a:t>inštitúcie</a:t>
            </a:r>
            <a:endParaRPr lang="en-US" dirty="0" smtClean="0"/>
          </a:p>
          <a:p>
            <a:r>
              <a:rPr lang="en-US" dirty="0" err="1" smtClean="0"/>
              <a:t>nadmerná</a:t>
            </a:r>
            <a:r>
              <a:rPr lang="en-US" dirty="0" smtClean="0"/>
              <a:t> </a:t>
            </a:r>
            <a:r>
              <a:rPr lang="en-US" dirty="0" err="1" smtClean="0"/>
              <a:t>byrokracia</a:t>
            </a:r>
            <a:endParaRPr lang="en-US" dirty="0" smtClean="0"/>
          </a:p>
          <a:p>
            <a:r>
              <a:rPr lang="en-US" dirty="0" err="1" smtClean="0"/>
              <a:t>centrálne</a:t>
            </a:r>
            <a:r>
              <a:rPr lang="en-US" dirty="0" smtClean="0"/>
              <a:t> </a:t>
            </a:r>
            <a:r>
              <a:rPr lang="en-US" dirty="0" err="1" smtClean="0"/>
              <a:t>plánované</a:t>
            </a:r>
            <a:r>
              <a:rPr lang="en-US" dirty="0" smtClean="0"/>
              <a:t> </a:t>
            </a:r>
            <a:r>
              <a:rPr lang="en-US" dirty="0" err="1" smtClean="0"/>
              <a:t>hospodárstvo</a:t>
            </a:r>
            <a:endParaRPr lang="en-US" dirty="0" smtClean="0"/>
          </a:p>
          <a:p>
            <a:r>
              <a:rPr lang="en-US" dirty="0" err="1" smtClean="0"/>
              <a:t>monopolné</a:t>
            </a:r>
            <a:r>
              <a:rPr lang="en-US" dirty="0" smtClean="0"/>
              <a:t> </a:t>
            </a:r>
            <a:r>
              <a:rPr lang="en-US" dirty="0" err="1" smtClean="0"/>
              <a:t>štátne</a:t>
            </a:r>
            <a:r>
              <a:rPr lang="en-US" dirty="0" smtClean="0"/>
              <a:t> </a:t>
            </a:r>
            <a:r>
              <a:rPr lang="en-US" dirty="0" err="1" smtClean="0"/>
              <a:t>vlastníctvo</a:t>
            </a:r>
            <a:endParaRPr lang="en-US" dirty="0" smtClean="0"/>
          </a:p>
          <a:p>
            <a:r>
              <a:rPr lang="en-US" dirty="0" err="1" smtClean="0"/>
              <a:t>vysoké</a:t>
            </a:r>
            <a:r>
              <a:rPr lang="en-US" dirty="0" smtClean="0"/>
              <a:t> </a:t>
            </a:r>
            <a:r>
              <a:rPr lang="en-US" dirty="0" err="1" smtClean="0"/>
              <a:t>očakávania</a:t>
            </a:r>
            <a:r>
              <a:rPr lang="en-US" dirty="0" smtClean="0"/>
              <a:t> </a:t>
            </a:r>
            <a:r>
              <a:rPr lang="en-US" dirty="0" err="1" smtClean="0"/>
              <a:t>občanov</a:t>
            </a:r>
            <a:r>
              <a:rPr lang="en-US" dirty="0" smtClean="0"/>
              <a:t> od </a:t>
            </a:r>
            <a:r>
              <a:rPr lang="en-US" dirty="0" err="1" smtClean="0"/>
              <a:t>štátu</a:t>
            </a:r>
            <a:r>
              <a:rPr lang="en-US" dirty="0" smtClean="0"/>
              <a:t> </a:t>
            </a:r>
            <a:r>
              <a:rPr lang="en-US" dirty="0" err="1" smtClean="0"/>
              <a:t>ohľadom</a:t>
            </a:r>
            <a:r>
              <a:rPr lang="en-US" dirty="0" smtClean="0"/>
              <a:t> </a:t>
            </a:r>
            <a:r>
              <a:rPr lang="en-US" dirty="0" err="1" smtClean="0"/>
              <a:t>sociálneho</a:t>
            </a:r>
            <a:r>
              <a:rPr lang="en-US" dirty="0" smtClean="0"/>
              <a:t> </a:t>
            </a:r>
            <a:r>
              <a:rPr lang="en-US" dirty="0" err="1" smtClean="0"/>
              <a:t>zaopatrenia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42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Dedičstvá</a:t>
            </a:r>
            <a:r>
              <a:rPr lang="en-US" b="1" dirty="0" smtClean="0"/>
              <a:t> </a:t>
            </a:r>
            <a:r>
              <a:rPr lang="en-US" b="1" dirty="0" err="1" smtClean="0"/>
              <a:t>komunistickej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2/2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dedičstvá</a:t>
            </a:r>
            <a:r>
              <a:rPr lang="en-US" dirty="0" smtClean="0"/>
              <a:t>/</a:t>
            </a:r>
            <a:r>
              <a:rPr lang="en-US" dirty="0" err="1" smtClean="0"/>
              <a:t>odkazy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premenné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operujúce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rozličných</a:t>
            </a:r>
            <a:r>
              <a:rPr lang="en-US" dirty="0" smtClean="0"/>
              <a:t> </a:t>
            </a:r>
            <a:r>
              <a:rPr lang="en-US" dirty="0" err="1" smtClean="0"/>
              <a:t>úrovniach</a:t>
            </a:r>
            <a:r>
              <a:rPr lang="en-US" dirty="0" smtClean="0"/>
              <a:t>, </a:t>
            </a:r>
            <a:r>
              <a:rPr lang="en-US" dirty="0" err="1" smtClean="0"/>
              <a:t>ovplyvňujú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inštitúcie</a:t>
            </a:r>
            <a:r>
              <a:rPr lang="en-US" dirty="0" smtClean="0"/>
              <a:t> a </a:t>
            </a:r>
            <a:r>
              <a:rPr lang="en-US" dirty="0" err="1" smtClean="0"/>
              <a:t>iné</a:t>
            </a:r>
            <a:r>
              <a:rPr lang="en-US" dirty="0" smtClean="0"/>
              <a:t> </a:t>
            </a:r>
            <a:r>
              <a:rPr lang="en-US" dirty="0" err="1" smtClean="0"/>
              <a:t>štruktúry</a:t>
            </a:r>
            <a:endParaRPr lang="en-US" dirty="0" smtClean="0"/>
          </a:p>
          <a:p>
            <a:r>
              <a:rPr lang="en-US" dirty="0" err="1" smtClean="0"/>
              <a:t>idey</a:t>
            </a:r>
            <a:endParaRPr lang="en-US" dirty="0" smtClean="0"/>
          </a:p>
          <a:p>
            <a:r>
              <a:rPr lang="en-US" dirty="0" err="1" smtClean="0"/>
              <a:t>vzorce</a:t>
            </a:r>
            <a:r>
              <a:rPr lang="en-US" dirty="0" smtClean="0"/>
              <a:t> </a:t>
            </a:r>
            <a:r>
              <a:rPr lang="en-US" dirty="0" err="1" smtClean="0"/>
              <a:t>správania</a:t>
            </a:r>
            <a:r>
              <a:rPr lang="en-US" dirty="0" smtClean="0"/>
              <a:t> </a:t>
            </a:r>
            <a:r>
              <a:rPr lang="en-US" dirty="0" err="1" smtClean="0"/>
              <a:t>elít</a:t>
            </a:r>
            <a:endParaRPr lang="en-US" dirty="0" smtClean="0"/>
          </a:p>
          <a:p>
            <a:r>
              <a:rPr lang="en-US" dirty="0" err="1" smtClean="0"/>
              <a:t>hodnotové</a:t>
            </a:r>
            <a:r>
              <a:rPr lang="en-US" dirty="0" smtClean="0"/>
              <a:t> </a:t>
            </a:r>
            <a:r>
              <a:rPr lang="en-US" dirty="0" err="1" smtClean="0"/>
              <a:t>orientácie</a:t>
            </a:r>
            <a:r>
              <a:rPr lang="en-US" dirty="0" smtClean="0"/>
              <a:t> v </a:t>
            </a:r>
            <a:r>
              <a:rPr lang="en-US" dirty="0" err="1" smtClean="0"/>
              <a:t>spoločnosti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85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Dedičstvo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“v </a:t>
            </a:r>
            <a:r>
              <a:rPr lang="en-US" b="1" dirty="0" err="1" smtClean="0"/>
              <a:t>akcii</a:t>
            </a:r>
            <a:r>
              <a:rPr lang="en-US" b="1" dirty="0" smtClean="0"/>
              <a:t>” 1/3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1) </a:t>
            </a: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závislé</a:t>
            </a:r>
            <a:r>
              <a:rPr lang="en-US" b="1" dirty="0" smtClean="0"/>
              <a:t> </a:t>
            </a:r>
            <a:r>
              <a:rPr lang="en-US" b="1" dirty="0" err="1" smtClean="0"/>
              <a:t>premenné</a:t>
            </a:r>
            <a:r>
              <a:rPr lang="en-US" dirty="0" smtClean="0"/>
              <a:t>: </a:t>
            </a:r>
            <a:r>
              <a:rPr lang="en-US" dirty="0" err="1" smtClean="0"/>
              <a:t>mechanizmy</a:t>
            </a:r>
            <a:r>
              <a:rPr lang="en-US" dirty="0" smtClean="0"/>
              <a:t> a </a:t>
            </a:r>
            <a:r>
              <a:rPr lang="en-US" dirty="0" err="1" smtClean="0"/>
              <a:t>roziely</a:t>
            </a:r>
            <a:r>
              <a:rPr lang="en-US" dirty="0" smtClean="0"/>
              <a:t> v </a:t>
            </a:r>
            <a:r>
              <a:rPr lang="en-US" dirty="0" err="1" smtClean="0"/>
              <a:t>prežívaní</a:t>
            </a:r>
            <a:r>
              <a:rPr lang="en-US" dirty="0" smtClean="0"/>
              <a:t> </a:t>
            </a:r>
            <a:r>
              <a:rPr lang="en-US" dirty="0" err="1" smtClean="0"/>
              <a:t>elementov</a:t>
            </a:r>
            <a:r>
              <a:rPr lang="en-US" dirty="0" smtClean="0"/>
              <a:t> </a:t>
            </a:r>
            <a:r>
              <a:rPr lang="en-US" dirty="0" err="1" smtClean="0"/>
              <a:t>komunizmu</a:t>
            </a:r>
            <a:r>
              <a:rPr lang="en-US" dirty="0" smtClean="0"/>
              <a:t> v </a:t>
            </a:r>
            <a:r>
              <a:rPr lang="en-US" dirty="0" err="1" smtClean="0"/>
              <a:t>postkomunistickom</a:t>
            </a:r>
            <a:r>
              <a:rPr lang="en-US" dirty="0" smtClean="0"/>
              <a:t> </a:t>
            </a:r>
            <a:r>
              <a:rPr lang="en-US" dirty="0" err="1" smtClean="0"/>
              <a:t>období</a:t>
            </a:r>
            <a:r>
              <a:rPr lang="en-US" dirty="0" smtClean="0"/>
              <a:t> – </a:t>
            </a:r>
            <a:r>
              <a:rPr lang="en-US" dirty="0" err="1" smtClean="0"/>
              <a:t>málo</a:t>
            </a:r>
            <a:r>
              <a:rPr lang="en-US" dirty="0" smtClean="0"/>
              <a:t> </a:t>
            </a:r>
            <a:r>
              <a:rPr lang="en-US" dirty="0" err="1" smtClean="0"/>
              <a:t>pokusov</a:t>
            </a:r>
            <a:r>
              <a:rPr lang="en-US" dirty="0" smtClean="0"/>
              <a:t> o </a:t>
            </a:r>
            <a:r>
              <a:rPr lang="en-US" dirty="0" err="1" smtClean="0"/>
              <a:t>vysvetlenie</a:t>
            </a:r>
            <a:r>
              <a:rPr lang="en-US" dirty="0" smtClean="0"/>
              <a:t>, </a:t>
            </a:r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niekde</a:t>
            </a:r>
            <a:r>
              <a:rPr lang="en-US" dirty="0" smtClean="0"/>
              <a:t> </a:t>
            </a:r>
            <a:r>
              <a:rPr lang="en-US" dirty="0" err="1" smtClean="0"/>
              <a:t>pretrvali</a:t>
            </a:r>
            <a:r>
              <a:rPr lang="en-US" dirty="0" smtClean="0"/>
              <a:t> a </a:t>
            </a:r>
            <a:r>
              <a:rPr lang="en-US" dirty="0" err="1" smtClean="0"/>
              <a:t>inde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2) </a:t>
            </a: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nezávislé</a:t>
            </a:r>
            <a:r>
              <a:rPr lang="en-US" b="1" dirty="0" smtClean="0"/>
              <a:t> </a:t>
            </a:r>
            <a:r>
              <a:rPr lang="en-US" b="1" dirty="0" err="1" smtClean="0"/>
              <a:t>premenné</a:t>
            </a:r>
            <a:r>
              <a:rPr lang="en-US" dirty="0" smtClean="0"/>
              <a:t>: </a:t>
            </a:r>
            <a:r>
              <a:rPr lang="en-US" dirty="0" err="1" smtClean="0"/>
              <a:t>faktory</a:t>
            </a:r>
            <a:r>
              <a:rPr lang="en-US" dirty="0" smtClean="0"/>
              <a:t> </a:t>
            </a:r>
            <a:r>
              <a:rPr lang="en-US" dirty="0" err="1" smtClean="0"/>
              <a:t>ovplyvňujúce</a:t>
            </a:r>
            <a:r>
              <a:rPr lang="en-US" dirty="0" smtClean="0"/>
              <a:t> </a:t>
            </a:r>
            <a:r>
              <a:rPr lang="en-US" dirty="0" err="1" smtClean="0"/>
              <a:t>zmenu</a:t>
            </a:r>
            <a:endParaRPr lang="en-US" dirty="0" smtClean="0"/>
          </a:p>
          <a:p>
            <a:r>
              <a:rPr lang="en-US" dirty="0" smtClean="0"/>
              <a:t>M. Howard: </a:t>
            </a:r>
            <a:r>
              <a:rPr lang="en-US" dirty="0" err="1" smtClean="0"/>
              <a:t>nedôvera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verejných</a:t>
            </a:r>
            <a:r>
              <a:rPr lang="en-US" dirty="0" smtClean="0"/>
              <a:t> </a:t>
            </a:r>
            <a:r>
              <a:rPr lang="en-US" dirty="0" err="1" smtClean="0"/>
              <a:t>organizácií</a:t>
            </a:r>
            <a:r>
              <a:rPr lang="en-US" dirty="0" smtClean="0"/>
              <a:t> a </a:t>
            </a:r>
            <a:r>
              <a:rPr lang="en-US" dirty="0" err="1" smtClean="0"/>
              <a:t>existencia</a:t>
            </a:r>
            <a:r>
              <a:rPr lang="en-US" dirty="0" smtClean="0"/>
              <a:t> </a:t>
            </a:r>
            <a:r>
              <a:rPr lang="en-US" dirty="0" err="1" smtClean="0"/>
              <a:t>neformálnych</a:t>
            </a:r>
            <a:r>
              <a:rPr lang="en-US" dirty="0" smtClean="0"/>
              <a:t> </a:t>
            </a:r>
            <a:r>
              <a:rPr lang="en-US" dirty="0" err="1" smtClean="0"/>
              <a:t>rodinných</a:t>
            </a:r>
            <a:r>
              <a:rPr lang="en-US" dirty="0" smtClean="0"/>
              <a:t>/</a:t>
            </a:r>
            <a:r>
              <a:rPr lang="en-US" dirty="0" err="1" smtClean="0"/>
              <a:t>priateľských</a:t>
            </a:r>
            <a:r>
              <a:rPr lang="en-US" dirty="0" smtClean="0"/>
              <a:t> </a:t>
            </a:r>
            <a:r>
              <a:rPr lang="en-US" dirty="0" err="1" smtClean="0"/>
              <a:t>sietí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</a:p>
          <a:p>
            <a:r>
              <a:rPr lang="en-US" dirty="0" err="1" smtClean="0">
                <a:sym typeface="Wingdings"/>
              </a:rPr>
              <a:t>nízka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miera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občianskeho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aktivizmu</a:t>
            </a:r>
            <a:r>
              <a:rPr lang="en-US" dirty="0" smtClean="0">
                <a:sym typeface="Wingdings"/>
              </a:rPr>
              <a:t> v SVE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86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Dedičstvo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“v </a:t>
            </a:r>
            <a:r>
              <a:rPr lang="en-US" b="1" dirty="0" err="1" smtClean="0"/>
              <a:t>akcii</a:t>
            </a:r>
            <a:r>
              <a:rPr lang="en-US" b="1" dirty="0" smtClean="0"/>
              <a:t>” 2/3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A.Grzymala-Busse</a:t>
            </a:r>
            <a:r>
              <a:rPr lang="en-US" dirty="0" smtClean="0"/>
              <a:t>: </a:t>
            </a:r>
            <a:r>
              <a:rPr lang="en-US" dirty="0" err="1" smtClean="0"/>
              <a:t>odlišné</a:t>
            </a:r>
            <a:r>
              <a:rPr lang="en-US" dirty="0" smtClean="0"/>
              <a:t> </a:t>
            </a:r>
            <a:r>
              <a:rPr lang="en-US" dirty="0" err="1" smtClean="0"/>
              <a:t>dedičstvo</a:t>
            </a:r>
            <a:r>
              <a:rPr lang="en-US" dirty="0" smtClean="0"/>
              <a:t> v </a:t>
            </a:r>
            <a:r>
              <a:rPr lang="en-US" dirty="0" err="1" smtClean="0"/>
              <a:t>spôsoboch</a:t>
            </a:r>
            <a:r>
              <a:rPr lang="en-US" dirty="0" smtClean="0"/>
              <a:t> </a:t>
            </a:r>
            <a:r>
              <a:rPr lang="en-US" dirty="0" err="1" smtClean="0"/>
              <a:t>regrutácie</a:t>
            </a:r>
            <a:r>
              <a:rPr lang="en-US" dirty="0" smtClean="0"/>
              <a:t> </a:t>
            </a:r>
            <a:r>
              <a:rPr lang="en-US" dirty="0" err="1" smtClean="0"/>
              <a:t>nových</a:t>
            </a:r>
            <a:r>
              <a:rPr lang="en-US" dirty="0" smtClean="0"/>
              <a:t> </a:t>
            </a:r>
            <a:r>
              <a:rPr lang="en-US" dirty="0" err="1" smtClean="0"/>
              <a:t>kádrov</a:t>
            </a:r>
            <a:r>
              <a:rPr lang="en-US" dirty="0" smtClean="0"/>
              <a:t> do </a:t>
            </a:r>
            <a:r>
              <a:rPr lang="en-US" dirty="0" err="1" smtClean="0"/>
              <a:t>kom</a:t>
            </a:r>
            <a:r>
              <a:rPr lang="en-US" dirty="0" smtClean="0"/>
              <a:t>. </a:t>
            </a:r>
            <a:r>
              <a:rPr lang="en-US" dirty="0" err="1" smtClean="0"/>
              <a:t>strany</a:t>
            </a:r>
            <a:r>
              <a:rPr lang="en-US" dirty="0" smtClean="0"/>
              <a:t> v CZE, SVK, POL, HUN</a:t>
            </a:r>
          </a:p>
          <a:p>
            <a:r>
              <a:rPr lang="en-US" dirty="0" err="1" smtClean="0"/>
              <a:t>tieto</a:t>
            </a:r>
            <a:r>
              <a:rPr lang="en-US" dirty="0" smtClean="0"/>
              <a:t> </a:t>
            </a:r>
            <a:r>
              <a:rPr lang="en-US" dirty="0" err="1" smtClean="0"/>
              <a:t>odlišné</a:t>
            </a:r>
            <a:r>
              <a:rPr lang="en-US" dirty="0" smtClean="0"/>
              <a:t> </a:t>
            </a:r>
            <a:r>
              <a:rPr lang="en-US" dirty="0" err="1" smtClean="0"/>
              <a:t>postupy</a:t>
            </a:r>
            <a:r>
              <a:rPr lang="en-US" dirty="0" smtClean="0"/>
              <a:t> </a:t>
            </a:r>
            <a:r>
              <a:rPr lang="en-US" dirty="0" err="1" smtClean="0"/>
              <a:t>spôsobili</a:t>
            </a:r>
            <a:r>
              <a:rPr lang="en-US" dirty="0" smtClean="0"/>
              <a:t> </a:t>
            </a:r>
            <a:r>
              <a:rPr lang="en-US" dirty="0" err="1" smtClean="0"/>
              <a:t>odlišnú</a:t>
            </a:r>
            <a:r>
              <a:rPr lang="en-US" dirty="0" smtClean="0"/>
              <a:t> </a:t>
            </a:r>
            <a:r>
              <a:rPr lang="en-US" dirty="0" err="1" smtClean="0"/>
              <a:t>mieru</a:t>
            </a:r>
            <a:r>
              <a:rPr lang="en-US" dirty="0" smtClean="0"/>
              <a:t> </a:t>
            </a:r>
            <a:r>
              <a:rPr lang="en-US" dirty="0" err="1" smtClean="0"/>
              <a:t>získaných</a:t>
            </a:r>
            <a:r>
              <a:rPr lang="en-US" dirty="0" smtClean="0"/>
              <a:t> </a:t>
            </a:r>
            <a:r>
              <a:rPr lang="en-US" dirty="0" err="1" smtClean="0"/>
              <a:t>zručností</a:t>
            </a:r>
            <a:r>
              <a:rPr lang="en-US" dirty="0" smtClean="0"/>
              <a:t> a </a:t>
            </a:r>
            <a:r>
              <a:rPr lang="en-US" dirty="0" err="1" smtClean="0"/>
              <a:t>použiteľných</a:t>
            </a:r>
            <a:r>
              <a:rPr lang="en-US" dirty="0" smtClean="0"/>
              <a:t> </a:t>
            </a:r>
            <a:r>
              <a:rPr lang="en-US" dirty="0" err="1" smtClean="0"/>
              <a:t>skúseností</a:t>
            </a:r>
            <a:r>
              <a:rPr lang="en-US" dirty="0" smtClean="0"/>
              <a:t> v </a:t>
            </a:r>
            <a:r>
              <a:rPr lang="en-US" dirty="0" err="1" smtClean="0"/>
              <a:t>novom</a:t>
            </a:r>
            <a:r>
              <a:rPr lang="en-US" dirty="0" smtClean="0"/>
              <a:t> </a:t>
            </a:r>
            <a:r>
              <a:rPr lang="en-US" dirty="0" err="1" smtClean="0"/>
              <a:t>režime</a:t>
            </a:r>
            <a:endParaRPr lang="en-US" dirty="0"/>
          </a:p>
          <a:p>
            <a:r>
              <a:rPr lang="en-US" dirty="0" err="1" smtClean="0"/>
              <a:t>odlišnosti</a:t>
            </a:r>
            <a:r>
              <a:rPr lang="en-US" dirty="0" smtClean="0"/>
              <a:t> v </a:t>
            </a:r>
            <a:r>
              <a:rPr lang="en-US" dirty="0" err="1" smtClean="0"/>
              <a:t>spôsobe</a:t>
            </a:r>
            <a:r>
              <a:rPr lang="en-US" dirty="0" smtClean="0"/>
              <a:t> </a:t>
            </a:r>
            <a:r>
              <a:rPr lang="en-US" dirty="0" err="1" smtClean="0"/>
              <a:t>transformácie</a:t>
            </a:r>
            <a:r>
              <a:rPr lang="en-US" dirty="0" smtClean="0"/>
              <a:t> </a:t>
            </a:r>
            <a:r>
              <a:rPr lang="en-US" dirty="0" err="1" smtClean="0"/>
              <a:t>komunistických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r>
              <a:rPr lang="en-US" dirty="0" smtClean="0"/>
              <a:t> v </a:t>
            </a:r>
            <a:r>
              <a:rPr lang="en-US" dirty="0" err="1" smtClean="0"/>
              <a:t>strednej</a:t>
            </a:r>
            <a:r>
              <a:rPr lang="en-US" dirty="0" smtClean="0"/>
              <a:t> </a:t>
            </a:r>
            <a:r>
              <a:rPr lang="en-US" dirty="0" err="1" smtClean="0"/>
              <a:t>Európe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713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Dedičstvo</a:t>
            </a:r>
            <a:r>
              <a:rPr lang="en-US" b="1" dirty="0" smtClean="0"/>
              <a:t> </a:t>
            </a:r>
            <a:r>
              <a:rPr lang="en-US" b="1" dirty="0" err="1" smtClean="0"/>
              <a:t>minulosti</a:t>
            </a:r>
            <a:r>
              <a:rPr lang="en-US" b="1" dirty="0" smtClean="0"/>
              <a:t> “v </a:t>
            </a:r>
            <a:r>
              <a:rPr lang="en-US" b="1" dirty="0" err="1" smtClean="0"/>
              <a:t>akcii</a:t>
            </a:r>
            <a:r>
              <a:rPr lang="en-US" b="1" dirty="0" smtClean="0"/>
              <a:t>” 3/3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3) </a:t>
            </a: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intervenujúce</a:t>
            </a:r>
            <a:r>
              <a:rPr lang="en-US" b="1" dirty="0" smtClean="0"/>
              <a:t> </a:t>
            </a:r>
            <a:r>
              <a:rPr lang="en-US" b="1" dirty="0" err="1" smtClean="0"/>
              <a:t>premenné</a:t>
            </a:r>
            <a:r>
              <a:rPr lang="en-US" dirty="0" smtClean="0"/>
              <a:t>: </a:t>
            </a:r>
            <a:r>
              <a:rPr lang="en-US" dirty="0" err="1" smtClean="0"/>
              <a:t>premenné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ovplvňujú</a:t>
            </a:r>
            <a:r>
              <a:rPr lang="en-US" dirty="0" smtClean="0"/>
              <a:t> </a:t>
            </a:r>
            <a:r>
              <a:rPr lang="en-US" dirty="0" err="1" smtClean="0"/>
              <a:t>bezprostrednejšie</a:t>
            </a:r>
            <a:r>
              <a:rPr lang="en-US" dirty="0" smtClean="0"/>
              <a:t> </a:t>
            </a:r>
            <a:r>
              <a:rPr lang="en-US" dirty="0" err="1" smtClean="0"/>
              <a:t>kauzálne</a:t>
            </a:r>
            <a:r>
              <a:rPr lang="en-US" dirty="0" smtClean="0"/>
              <a:t> </a:t>
            </a:r>
            <a:r>
              <a:rPr lang="en-US" dirty="0" err="1" smtClean="0"/>
              <a:t>faktory</a:t>
            </a:r>
            <a:endParaRPr lang="en-US" dirty="0" smtClean="0"/>
          </a:p>
          <a:p>
            <a:r>
              <a:rPr lang="en-US" dirty="0" err="1" smtClean="0"/>
              <a:t>dedičstvo</a:t>
            </a:r>
            <a:r>
              <a:rPr lang="en-US" dirty="0" smtClean="0"/>
              <a:t> </a:t>
            </a:r>
            <a:r>
              <a:rPr lang="en-US" dirty="0" err="1" smtClean="0"/>
              <a:t>minulosti</a:t>
            </a:r>
            <a:r>
              <a:rPr lang="en-US" dirty="0" smtClean="0"/>
              <a:t> </a:t>
            </a:r>
            <a:r>
              <a:rPr lang="en-US" dirty="0" err="1" smtClean="0"/>
              <a:t>ovplyvnilo</a:t>
            </a:r>
            <a:r>
              <a:rPr lang="en-US" dirty="0" smtClean="0"/>
              <a:t>, </a:t>
            </a:r>
            <a:r>
              <a:rPr lang="en-US" dirty="0" err="1" smtClean="0"/>
              <a:t>aký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lídrov</a:t>
            </a:r>
            <a:r>
              <a:rPr lang="en-US" dirty="0" smtClean="0"/>
              <a:t> </a:t>
            </a:r>
            <a:r>
              <a:rPr lang="en-US" dirty="0" err="1" smtClean="0"/>
              <a:t>získal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1989</a:t>
            </a:r>
          </a:p>
          <a:p>
            <a:r>
              <a:rPr lang="en-US" dirty="0" err="1" smtClean="0"/>
              <a:t>aké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/</a:t>
            </a:r>
            <a:r>
              <a:rPr lang="en-US" dirty="0" err="1" smtClean="0"/>
              <a:t>priestor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politici</a:t>
            </a:r>
            <a:r>
              <a:rPr lang="en-US" dirty="0" smtClean="0"/>
              <a:t> v </a:t>
            </a:r>
            <a:r>
              <a:rPr lang="en-US" dirty="0" err="1" smtClean="0"/>
              <a:t>realizácii</a:t>
            </a:r>
            <a:r>
              <a:rPr lang="en-US" dirty="0" smtClean="0"/>
              <a:t> </a:t>
            </a:r>
            <a:r>
              <a:rPr lang="en-US" dirty="0" err="1" smtClean="0"/>
              <a:t>hospodárskych</a:t>
            </a:r>
            <a:r>
              <a:rPr lang="en-US" dirty="0" smtClean="0"/>
              <a:t> a </a:t>
            </a:r>
            <a:r>
              <a:rPr lang="en-US" dirty="0" err="1" smtClean="0"/>
              <a:t>sociálnych</a:t>
            </a:r>
            <a:r>
              <a:rPr lang="en-US" dirty="0" smtClean="0"/>
              <a:t> </a:t>
            </a:r>
            <a:r>
              <a:rPr lang="en-US" dirty="0" err="1" smtClean="0"/>
              <a:t>politík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7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Typológia</a:t>
            </a:r>
            <a:r>
              <a:rPr lang="en-US" b="1" dirty="0" smtClean="0"/>
              <a:t> </a:t>
            </a:r>
            <a:r>
              <a:rPr lang="en-US" b="1" dirty="0" err="1" smtClean="0"/>
              <a:t>komunistických</a:t>
            </a:r>
            <a:r>
              <a:rPr lang="en-US" b="1" dirty="0" smtClean="0"/>
              <a:t> </a:t>
            </a:r>
            <a:r>
              <a:rPr lang="en-US" b="1" dirty="0" err="1" smtClean="0"/>
              <a:t>dedičstiev</a:t>
            </a:r>
            <a:r>
              <a:rPr lang="en-US" b="1" dirty="0" smtClean="0"/>
              <a:t> (</a:t>
            </a:r>
            <a:r>
              <a:rPr lang="en-US" b="1" dirty="0" err="1" smtClean="0"/>
              <a:t>LaPorta</a:t>
            </a:r>
            <a:r>
              <a:rPr lang="en-US" b="1" dirty="0" smtClean="0"/>
              <a:t> a </a:t>
            </a:r>
            <a:r>
              <a:rPr lang="en-US" b="1" dirty="0" err="1" smtClean="0"/>
              <a:t>Lussier</a:t>
            </a:r>
            <a:r>
              <a:rPr lang="en-US" b="1" dirty="0" smtClean="0"/>
              <a:t>) 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875"/>
            <a:ext cx="8229600" cy="4723803"/>
          </a:xfrm>
        </p:spPr>
        <p:txBody>
          <a:bodyPr/>
          <a:lstStyle/>
          <a:p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dimenzie</a:t>
            </a:r>
            <a:r>
              <a:rPr lang="en-US" dirty="0" smtClean="0"/>
              <a:t> </a:t>
            </a:r>
            <a:r>
              <a:rPr lang="en-US" dirty="0" err="1" smtClean="0"/>
              <a:t>komunist</a:t>
            </a:r>
            <a:r>
              <a:rPr lang="en-US" dirty="0" smtClean="0"/>
              <a:t>. </a:t>
            </a:r>
            <a:r>
              <a:rPr lang="en-US" dirty="0" err="1" smtClean="0"/>
              <a:t>dedičstva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oblasť</a:t>
            </a:r>
            <a:r>
              <a:rPr lang="en-US" dirty="0" smtClean="0"/>
              <a:t>, v </a:t>
            </a:r>
            <a:r>
              <a:rPr lang="en-US" dirty="0" err="1" smtClean="0"/>
              <a:t>ktorej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nachádza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politická</a:t>
            </a:r>
            <a:r>
              <a:rPr lang="en-US" dirty="0"/>
              <a:t>, </a:t>
            </a:r>
            <a:r>
              <a:rPr lang="en-US" dirty="0" err="1"/>
              <a:t>hospodárska</a:t>
            </a:r>
            <a:r>
              <a:rPr lang="en-US" dirty="0"/>
              <a:t>, </a:t>
            </a:r>
            <a:r>
              <a:rPr lang="en-US" dirty="0" err="1"/>
              <a:t>sociálna</a:t>
            </a:r>
            <a:endParaRPr lang="en-US" dirty="0"/>
          </a:p>
          <a:p>
            <a:r>
              <a:rPr lang="en-US" dirty="0" err="1" smtClean="0"/>
              <a:t>analytická</a:t>
            </a:r>
            <a:r>
              <a:rPr lang="en-US" dirty="0" smtClean="0"/>
              <a:t> </a:t>
            </a:r>
            <a:r>
              <a:rPr lang="en-US" dirty="0" err="1" smtClean="0"/>
              <a:t>rovina</a:t>
            </a:r>
            <a:r>
              <a:rPr lang="en-US" dirty="0" smtClean="0"/>
              <a:t>, v </a:t>
            </a:r>
            <a:r>
              <a:rPr lang="en-US" dirty="0" err="1" smtClean="0"/>
              <a:t>ktorej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dedičstvo</a:t>
            </a:r>
            <a:r>
              <a:rPr lang="en-US" dirty="0" smtClean="0"/>
              <a:t> </a:t>
            </a:r>
            <a:r>
              <a:rPr lang="en-US" dirty="0" err="1" smtClean="0"/>
              <a:t>prejavuje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inštitucionálna</a:t>
            </a:r>
            <a:r>
              <a:rPr lang="en-US" dirty="0" smtClean="0"/>
              <a:t>, </a:t>
            </a:r>
            <a:r>
              <a:rPr lang="en-US" dirty="0" err="1" smtClean="0"/>
              <a:t>postojová</a:t>
            </a:r>
            <a:r>
              <a:rPr lang="en-US" dirty="0" smtClean="0"/>
              <a:t>, </a:t>
            </a:r>
            <a:r>
              <a:rPr lang="en-US" dirty="0" err="1" smtClean="0"/>
              <a:t>behaviorálna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9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Minulosť</a:t>
            </a:r>
            <a:r>
              <a:rPr lang="en-US" b="1" dirty="0" smtClean="0"/>
              <a:t> je </a:t>
            </a:r>
            <a:r>
              <a:rPr lang="en-US" b="1" dirty="0" err="1" smtClean="0"/>
              <a:t>dôležitá</a:t>
            </a:r>
            <a:r>
              <a:rPr lang="en-US" b="1" dirty="0" smtClean="0"/>
              <a:t> 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množstvo</a:t>
            </a:r>
            <a:r>
              <a:rPr lang="en-US" dirty="0" smtClean="0"/>
              <a:t> </a:t>
            </a:r>
            <a:r>
              <a:rPr lang="en-US" dirty="0" err="1" smtClean="0"/>
              <a:t>anekdotických</a:t>
            </a:r>
            <a:r>
              <a:rPr lang="en-US" dirty="0" smtClean="0"/>
              <a:t> </a:t>
            </a:r>
            <a:r>
              <a:rPr lang="en-US" dirty="0" err="1" smtClean="0"/>
              <a:t>príbehov</a:t>
            </a:r>
            <a:r>
              <a:rPr lang="en-US" dirty="0" smtClean="0"/>
              <a:t> </a:t>
            </a:r>
            <a:r>
              <a:rPr lang="en-US" dirty="0" err="1" smtClean="0"/>
              <a:t>ilustrujúcich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“</a:t>
            </a:r>
            <a:r>
              <a:rPr lang="en-US" dirty="0" err="1" smtClean="0"/>
              <a:t>minulosť</a:t>
            </a:r>
            <a:r>
              <a:rPr lang="en-US" dirty="0" smtClean="0"/>
              <a:t>”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prejavuje</a:t>
            </a:r>
            <a:r>
              <a:rPr lang="en-US" dirty="0" smtClean="0"/>
              <a:t> v </a:t>
            </a:r>
            <a:r>
              <a:rPr lang="en-US" dirty="0" err="1" smtClean="0"/>
              <a:t>súčasných</a:t>
            </a:r>
            <a:r>
              <a:rPr lang="en-US" dirty="0" smtClean="0"/>
              <a:t> </a:t>
            </a:r>
            <a:r>
              <a:rPr lang="en-US" dirty="0" err="1" smtClean="0"/>
              <a:t>udalostiach</a:t>
            </a:r>
            <a:endParaRPr lang="en-US" dirty="0" smtClean="0"/>
          </a:p>
          <a:p>
            <a:r>
              <a:rPr lang="en-US" dirty="0" err="1" smtClean="0"/>
              <a:t>Maďarsko</a:t>
            </a:r>
            <a:r>
              <a:rPr lang="en-US" dirty="0" smtClean="0"/>
              <a:t> a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historické</a:t>
            </a:r>
            <a:r>
              <a:rPr lang="en-US" dirty="0" smtClean="0"/>
              <a:t> </a:t>
            </a:r>
            <a:r>
              <a:rPr lang="en-US" dirty="0" err="1" smtClean="0"/>
              <a:t>regióny</a:t>
            </a:r>
            <a:r>
              <a:rPr lang="en-US" dirty="0" smtClean="0"/>
              <a:t> – </a:t>
            </a:r>
            <a:r>
              <a:rPr lang="en-US" dirty="0" err="1" smtClean="0"/>
              <a:t>Rímska</a:t>
            </a:r>
            <a:r>
              <a:rPr lang="en-US" dirty="0" smtClean="0"/>
              <a:t> </a:t>
            </a:r>
            <a:r>
              <a:rPr lang="en-US" dirty="0" err="1" smtClean="0"/>
              <a:t>ríša</a:t>
            </a:r>
            <a:endParaRPr lang="en-US" dirty="0" smtClean="0"/>
          </a:p>
          <a:p>
            <a:r>
              <a:rPr lang="en-US" dirty="0" err="1" smtClean="0"/>
              <a:t>Poľsko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historické</a:t>
            </a:r>
            <a:r>
              <a:rPr lang="en-US" dirty="0" smtClean="0"/>
              <a:t> </a:t>
            </a:r>
            <a:r>
              <a:rPr lang="en-US" dirty="0" err="1" smtClean="0"/>
              <a:t>regióny</a:t>
            </a:r>
            <a:r>
              <a:rPr lang="en-US" dirty="0" smtClean="0"/>
              <a:t> – </a:t>
            </a:r>
            <a:r>
              <a:rPr lang="en-US" dirty="0" err="1" smtClean="0"/>
              <a:t>Ruská</a:t>
            </a:r>
            <a:r>
              <a:rPr lang="en-US" dirty="0" smtClean="0"/>
              <a:t>, </a:t>
            </a:r>
            <a:r>
              <a:rPr lang="en-US" dirty="0" err="1" smtClean="0"/>
              <a:t>Pruská</a:t>
            </a:r>
            <a:r>
              <a:rPr lang="en-US" dirty="0" smtClean="0"/>
              <a:t> a </a:t>
            </a:r>
            <a:r>
              <a:rPr lang="en-US" dirty="0" err="1" smtClean="0"/>
              <a:t>Habsburgská</a:t>
            </a:r>
            <a:r>
              <a:rPr lang="en-US" dirty="0" smtClean="0"/>
              <a:t> </a:t>
            </a:r>
            <a:r>
              <a:rPr lang="en-US" dirty="0" err="1" smtClean="0"/>
              <a:t>monarchia</a:t>
            </a:r>
            <a:endParaRPr lang="en-US" dirty="0" smtClean="0"/>
          </a:p>
          <a:p>
            <a:r>
              <a:rPr lang="en-US" dirty="0" err="1" smtClean="0"/>
              <a:t>Slovensko</a:t>
            </a:r>
            <a:r>
              <a:rPr lang="en-US" dirty="0" smtClean="0"/>
              <a:t> a </a:t>
            </a:r>
            <a:r>
              <a:rPr lang="en-US" dirty="0" err="1" smtClean="0"/>
              <a:t>regióny</a:t>
            </a:r>
            <a:r>
              <a:rPr lang="en-US" dirty="0" smtClean="0"/>
              <a:t> s </a:t>
            </a:r>
            <a:r>
              <a:rPr lang="en-US" dirty="0" err="1" smtClean="0"/>
              <a:t>podporou</a:t>
            </a:r>
            <a:r>
              <a:rPr lang="en-US" dirty="0" smtClean="0"/>
              <a:t> HSĽS a HZDS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62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Inštitucionálna</a:t>
            </a:r>
            <a:r>
              <a:rPr lang="en-US" b="1" dirty="0" smtClean="0"/>
              <a:t> </a:t>
            </a:r>
            <a:r>
              <a:rPr lang="en-US" b="1" dirty="0" err="1" smtClean="0"/>
              <a:t>analytická</a:t>
            </a:r>
            <a:r>
              <a:rPr lang="en-US" b="1" dirty="0" smtClean="0"/>
              <a:t> </a:t>
            </a:r>
            <a:r>
              <a:rPr lang="en-US" b="1" dirty="0" err="1" smtClean="0"/>
              <a:t>rovina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organizácie</a:t>
            </a:r>
            <a:r>
              <a:rPr lang="en-US" dirty="0" smtClean="0"/>
              <a:t> a </a:t>
            </a:r>
            <a:r>
              <a:rPr lang="en-US" dirty="0" err="1" smtClean="0"/>
              <a:t>iné</a:t>
            </a:r>
            <a:r>
              <a:rPr lang="en-US" dirty="0" smtClean="0"/>
              <a:t> </a:t>
            </a:r>
            <a:r>
              <a:rPr lang="en-US" dirty="0" err="1" smtClean="0"/>
              <a:t>štruktúry</a:t>
            </a:r>
            <a:r>
              <a:rPr lang="en-US" dirty="0" smtClean="0"/>
              <a:t> a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vyplývajúce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r>
              <a:rPr lang="en-US" dirty="0" smtClean="0"/>
              <a:t>, </a:t>
            </a:r>
            <a:r>
              <a:rPr lang="en-US" dirty="0" err="1" smtClean="0"/>
              <a:t>interakcie</a:t>
            </a:r>
            <a:r>
              <a:rPr lang="en-US" dirty="0" smtClean="0"/>
              <a:t> a </a:t>
            </a:r>
            <a:r>
              <a:rPr lang="en-US" dirty="0" err="1" smtClean="0"/>
              <a:t>prax</a:t>
            </a:r>
            <a:endParaRPr lang="en-US" dirty="0" smtClean="0"/>
          </a:p>
          <a:p>
            <a:r>
              <a:rPr lang="en-US" dirty="0" err="1" smtClean="0"/>
              <a:t>hranice</a:t>
            </a:r>
            <a:r>
              <a:rPr lang="en-US" dirty="0" smtClean="0"/>
              <a:t> </a:t>
            </a:r>
            <a:r>
              <a:rPr lang="en-US" dirty="0" err="1" smtClean="0"/>
              <a:t>štátov</a:t>
            </a:r>
            <a:r>
              <a:rPr lang="en-US" dirty="0" smtClean="0"/>
              <a:t>/</a:t>
            </a:r>
            <a:r>
              <a:rPr lang="en-US" dirty="0" err="1" smtClean="0"/>
              <a:t>regiónov</a:t>
            </a:r>
            <a:r>
              <a:rPr lang="en-US" dirty="0" smtClean="0"/>
              <a:t>, </a:t>
            </a:r>
            <a:r>
              <a:rPr lang="en-US" dirty="0" err="1" smtClean="0"/>
              <a:t>silná</a:t>
            </a:r>
            <a:r>
              <a:rPr lang="en-US" dirty="0" smtClean="0"/>
              <a:t> </a:t>
            </a:r>
            <a:r>
              <a:rPr lang="en-US" dirty="0" err="1" smtClean="0"/>
              <a:t>centralizácia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kolektivizované</a:t>
            </a:r>
            <a:r>
              <a:rPr lang="en-US" dirty="0" smtClean="0"/>
              <a:t> </a:t>
            </a:r>
            <a:r>
              <a:rPr lang="en-US" dirty="0" err="1" smtClean="0"/>
              <a:t>poľnohospodárstvo</a:t>
            </a:r>
            <a:r>
              <a:rPr lang="en-US" dirty="0" smtClean="0"/>
              <a:t>, </a:t>
            </a:r>
            <a:r>
              <a:rPr lang="en-US" dirty="0" err="1" smtClean="0"/>
              <a:t>centrálne</a:t>
            </a:r>
            <a:r>
              <a:rPr lang="en-US" dirty="0" smtClean="0"/>
              <a:t> </a:t>
            </a:r>
            <a:r>
              <a:rPr lang="en-US" dirty="0" err="1" smtClean="0"/>
              <a:t>plánované</a:t>
            </a:r>
            <a:r>
              <a:rPr lang="en-US" dirty="0" smtClean="0"/>
              <a:t> hosp., </a:t>
            </a:r>
          </a:p>
          <a:p>
            <a:r>
              <a:rPr lang="en-US" dirty="0" err="1" smtClean="0"/>
              <a:t>sociálne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, </a:t>
            </a:r>
            <a:r>
              <a:rPr lang="en-US" dirty="0" err="1" smtClean="0"/>
              <a:t>zdevastované</a:t>
            </a:r>
            <a:r>
              <a:rPr lang="en-US" dirty="0" smtClean="0"/>
              <a:t> </a:t>
            </a:r>
            <a:r>
              <a:rPr lang="en-US" dirty="0" err="1" smtClean="0"/>
              <a:t>životné</a:t>
            </a:r>
            <a:r>
              <a:rPr lang="en-US" dirty="0" smtClean="0"/>
              <a:t> </a:t>
            </a:r>
            <a:r>
              <a:rPr lang="en-US" dirty="0" err="1" smtClean="0"/>
              <a:t>prostredie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14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Postojová</a:t>
            </a:r>
            <a:r>
              <a:rPr lang="en-US" b="1" dirty="0" smtClean="0"/>
              <a:t> </a:t>
            </a:r>
            <a:r>
              <a:rPr lang="en-US" b="1" dirty="0" err="1" smtClean="0"/>
              <a:t>analytická</a:t>
            </a:r>
            <a:r>
              <a:rPr lang="en-US" b="1" dirty="0" smtClean="0"/>
              <a:t> </a:t>
            </a:r>
            <a:r>
              <a:rPr lang="en-US" b="1" dirty="0" err="1" smtClean="0"/>
              <a:t>rovina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postoje</a:t>
            </a:r>
            <a:r>
              <a:rPr lang="en-US" dirty="0" smtClean="0"/>
              <a:t> a </a:t>
            </a:r>
            <a:r>
              <a:rPr lang="en-US" dirty="0" err="1" smtClean="0"/>
              <a:t>očakávania</a:t>
            </a:r>
            <a:r>
              <a:rPr lang="en-US" dirty="0" smtClean="0"/>
              <a:t> </a:t>
            </a:r>
            <a:r>
              <a:rPr lang="en-US" dirty="0" err="1" smtClean="0"/>
              <a:t>jednotlivcov</a:t>
            </a:r>
            <a:r>
              <a:rPr lang="en-US" dirty="0" smtClean="0"/>
              <a:t> a </a:t>
            </a:r>
            <a:r>
              <a:rPr lang="en-US" dirty="0" err="1" smtClean="0"/>
              <a:t>sociálnych</a:t>
            </a:r>
            <a:r>
              <a:rPr lang="en-US" dirty="0" smtClean="0"/>
              <a:t> </a:t>
            </a:r>
            <a:r>
              <a:rPr lang="en-US" dirty="0" err="1" smtClean="0"/>
              <a:t>skupín</a:t>
            </a:r>
            <a:endParaRPr lang="en-US" dirty="0" smtClean="0"/>
          </a:p>
          <a:p>
            <a:r>
              <a:rPr lang="en-US" dirty="0" err="1" smtClean="0"/>
              <a:t>nízka</a:t>
            </a:r>
            <a:r>
              <a:rPr lang="en-US" dirty="0" smtClean="0"/>
              <a:t> </a:t>
            </a:r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dôvery</a:t>
            </a:r>
            <a:r>
              <a:rPr lang="en-US" dirty="0" smtClean="0"/>
              <a:t> v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inštitúcie</a:t>
            </a:r>
            <a:r>
              <a:rPr lang="en-US" dirty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voči</a:t>
            </a:r>
            <a:r>
              <a:rPr lang="en-US" dirty="0" smtClean="0"/>
              <a:t> </a:t>
            </a:r>
            <a:r>
              <a:rPr lang="en-US" dirty="0" err="1" smtClean="0"/>
              <a:t>iným</a:t>
            </a:r>
            <a:r>
              <a:rPr lang="en-US" dirty="0" smtClean="0"/>
              <a:t> </a:t>
            </a:r>
            <a:r>
              <a:rPr lang="en-US" dirty="0" err="1" smtClean="0"/>
              <a:t>ľuďom</a:t>
            </a:r>
            <a:endParaRPr lang="en-US" dirty="0" smtClean="0"/>
          </a:p>
          <a:p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vládnych</a:t>
            </a:r>
            <a:r>
              <a:rPr lang="en-US" dirty="0" smtClean="0"/>
              <a:t> </a:t>
            </a:r>
            <a:r>
              <a:rPr lang="en-US" dirty="0" err="1" smtClean="0"/>
              <a:t>zásahov</a:t>
            </a:r>
            <a:r>
              <a:rPr lang="en-US" dirty="0" smtClean="0"/>
              <a:t> do </a:t>
            </a:r>
            <a:r>
              <a:rPr lang="en-US" dirty="0" err="1" smtClean="0"/>
              <a:t>ekonomiky</a:t>
            </a:r>
            <a:endParaRPr lang="en-US" dirty="0" smtClean="0"/>
          </a:p>
          <a:p>
            <a:r>
              <a:rPr lang="en-US" dirty="0" err="1" smtClean="0"/>
              <a:t>očakávanie</a:t>
            </a:r>
            <a:r>
              <a:rPr lang="en-US" dirty="0" smtClean="0"/>
              <a:t> </a:t>
            </a:r>
            <a:r>
              <a:rPr lang="en-US" dirty="0" err="1" smtClean="0"/>
              <a:t>sociálneho</a:t>
            </a:r>
            <a:r>
              <a:rPr lang="en-US" dirty="0" smtClean="0"/>
              <a:t> </a:t>
            </a:r>
            <a:r>
              <a:rPr lang="en-US" dirty="0" err="1" smtClean="0"/>
              <a:t>zabezpečenia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08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Behaviorálna</a:t>
            </a:r>
            <a:r>
              <a:rPr lang="en-US" b="1" dirty="0" smtClean="0"/>
              <a:t> </a:t>
            </a:r>
            <a:r>
              <a:rPr lang="en-US" b="1" dirty="0" err="1" smtClean="0"/>
              <a:t>analytická</a:t>
            </a:r>
            <a:r>
              <a:rPr lang="en-US" b="1" dirty="0" smtClean="0"/>
              <a:t> </a:t>
            </a:r>
            <a:r>
              <a:rPr lang="en-US" b="1" dirty="0" err="1" smtClean="0"/>
              <a:t>rovina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spoliehanie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neformálnu</a:t>
            </a:r>
            <a:r>
              <a:rPr lang="en-US" dirty="0" smtClean="0"/>
              <a:t> </a:t>
            </a:r>
            <a:r>
              <a:rPr lang="en-US" dirty="0" err="1" smtClean="0"/>
              <a:t>ekonomiku</a:t>
            </a:r>
            <a:endParaRPr lang="en-US" dirty="0" smtClean="0"/>
          </a:p>
          <a:p>
            <a:r>
              <a:rPr lang="en-US" dirty="0" err="1" smtClean="0"/>
              <a:t>spoliehanie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neformálne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</a:t>
            </a:r>
            <a:r>
              <a:rPr lang="en-US" dirty="0" err="1" smtClean="0"/>
              <a:t>rodiny</a:t>
            </a:r>
            <a:r>
              <a:rPr lang="en-US" dirty="0" smtClean="0"/>
              <a:t> a </a:t>
            </a:r>
            <a:r>
              <a:rPr lang="en-US" dirty="0" err="1" smtClean="0"/>
              <a:t>priateľov</a:t>
            </a:r>
            <a:endParaRPr lang="en-US" dirty="0" smtClean="0"/>
          </a:p>
          <a:p>
            <a:r>
              <a:rPr lang="en-US" dirty="0" err="1" smtClean="0"/>
              <a:t>zásadným</a:t>
            </a:r>
            <a:r>
              <a:rPr lang="en-US" dirty="0" smtClean="0"/>
              <a:t> </a:t>
            </a:r>
            <a:r>
              <a:rPr lang="en-US" dirty="0" err="1" smtClean="0"/>
              <a:t>problémom</a:t>
            </a:r>
            <a:r>
              <a:rPr lang="en-US" dirty="0" smtClean="0"/>
              <a:t> </a:t>
            </a:r>
            <a:r>
              <a:rPr lang="en-US" dirty="0" err="1" smtClean="0"/>
              <a:t>ostáva</a:t>
            </a:r>
            <a:r>
              <a:rPr lang="en-US" dirty="0" smtClean="0"/>
              <a:t> </a:t>
            </a:r>
            <a:r>
              <a:rPr lang="en-US" dirty="0" err="1" smtClean="0"/>
              <a:t>preukázanie</a:t>
            </a:r>
            <a:r>
              <a:rPr lang="en-US" dirty="0" smtClean="0"/>
              <a:t>: </a:t>
            </a:r>
            <a:r>
              <a:rPr lang="en-US" dirty="0" err="1" smtClean="0"/>
              <a:t>mechanizmy</a:t>
            </a:r>
            <a:r>
              <a:rPr lang="en-US" dirty="0" smtClean="0"/>
              <a:t> </a:t>
            </a:r>
            <a:r>
              <a:rPr lang="en-US" dirty="0" err="1" smtClean="0"/>
              <a:t>kauzálneho</a:t>
            </a:r>
            <a:r>
              <a:rPr lang="en-US" dirty="0" smtClean="0"/>
              <a:t> </a:t>
            </a:r>
            <a:r>
              <a:rPr lang="en-US" dirty="0" err="1" smtClean="0"/>
              <a:t>vplyvu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súťaž</a:t>
            </a:r>
            <a:r>
              <a:rPr lang="en-US" dirty="0" smtClean="0"/>
              <a:t>” </a:t>
            </a:r>
            <a:r>
              <a:rPr lang="en-US" dirty="0" err="1" smtClean="0"/>
              <a:t>komunistických</a:t>
            </a:r>
            <a:r>
              <a:rPr lang="en-US" dirty="0" smtClean="0"/>
              <a:t> a </a:t>
            </a:r>
            <a:r>
              <a:rPr lang="en-US" dirty="0" err="1" smtClean="0"/>
              <a:t>predkomunistických</a:t>
            </a:r>
            <a:r>
              <a:rPr lang="en-US" dirty="0" smtClean="0"/>
              <a:t> </a:t>
            </a:r>
            <a:r>
              <a:rPr lang="en-US" dirty="0" err="1" smtClean="0"/>
              <a:t>minulostí</a:t>
            </a:r>
            <a:r>
              <a:rPr lang="en-US" dirty="0" smtClean="0"/>
              <a:t> (</a:t>
            </a:r>
            <a:r>
              <a:rPr lang="en-US" dirty="0" err="1" smtClean="0"/>
              <a:t>dedičstva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28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Predkomunistické</a:t>
            </a:r>
            <a:r>
              <a:rPr lang="en-US" b="1" dirty="0" smtClean="0"/>
              <a:t> </a:t>
            </a:r>
            <a:r>
              <a:rPr lang="en-US" b="1" dirty="0" err="1" smtClean="0"/>
              <a:t>dedičstvo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4702"/>
          </a:xfrm>
        </p:spPr>
        <p:txBody>
          <a:bodyPr>
            <a:normAutofit/>
          </a:bodyPr>
          <a:lstStyle/>
          <a:p>
            <a:r>
              <a:rPr lang="en-US" dirty="0" smtClean="0"/>
              <a:t>Darden a </a:t>
            </a:r>
            <a:r>
              <a:rPr lang="en-US" dirty="0" err="1" smtClean="0"/>
              <a:t>Grzymala-Busse</a:t>
            </a:r>
            <a:r>
              <a:rPr lang="en-US" dirty="0" smtClean="0"/>
              <a:t>: </a:t>
            </a:r>
            <a:r>
              <a:rPr lang="en-US" dirty="0" err="1" smtClean="0"/>
              <a:t>načasovanie</a:t>
            </a:r>
            <a:r>
              <a:rPr lang="en-US" dirty="0" smtClean="0"/>
              <a:t> a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všeobecného</a:t>
            </a:r>
            <a:r>
              <a:rPr lang="en-US" dirty="0" smtClean="0"/>
              <a:t> </a:t>
            </a:r>
            <a:r>
              <a:rPr lang="en-US" dirty="0" err="1" smtClean="0"/>
              <a:t>vzdelávania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zavedením</a:t>
            </a:r>
            <a:r>
              <a:rPr lang="en-US" dirty="0" smtClean="0"/>
              <a:t> </a:t>
            </a:r>
            <a:r>
              <a:rPr lang="en-US" dirty="0" err="1" smtClean="0"/>
              <a:t>komunizmu</a:t>
            </a:r>
            <a:r>
              <a:rPr lang="en-US" dirty="0" smtClean="0"/>
              <a:t> mal </a:t>
            </a:r>
            <a:r>
              <a:rPr lang="en-US" dirty="0" err="1" smtClean="0"/>
              <a:t>vplyv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výsledok</a:t>
            </a:r>
            <a:r>
              <a:rPr lang="en-US" dirty="0" smtClean="0"/>
              <a:t> </a:t>
            </a:r>
            <a:r>
              <a:rPr lang="en-US" dirty="0" err="1" smtClean="0"/>
              <a:t>prvých</a:t>
            </a:r>
            <a:r>
              <a:rPr lang="en-US" dirty="0" smtClean="0"/>
              <a:t> </a:t>
            </a:r>
            <a:r>
              <a:rPr lang="en-US" dirty="0" err="1" smtClean="0"/>
              <a:t>volieb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páde</a:t>
            </a:r>
            <a:r>
              <a:rPr lang="en-US" dirty="0" smtClean="0"/>
              <a:t> </a:t>
            </a:r>
            <a:r>
              <a:rPr lang="en-US" dirty="0" err="1" smtClean="0"/>
              <a:t>komunizmu</a:t>
            </a:r>
            <a:endParaRPr lang="en-US" dirty="0" smtClean="0"/>
          </a:p>
          <a:p>
            <a:r>
              <a:rPr lang="en-US" dirty="0" err="1" smtClean="0"/>
              <a:t>masové</a:t>
            </a:r>
            <a:r>
              <a:rPr lang="en-US" dirty="0" smtClean="0"/>
              <a:t> </a:t>
            </a:r>
            <a:r>
              <a:rPr lang="en-US" dirty="0" err="1" smtClean="0"/>
              <a:t>vzdelávania</a:t>
            </a:r>
            <a:r>
              <a:rPr lang="en-US" dirty="0" smtClean="0"/>
              <a:t> </a:t>
            </a:r>
            <a:r>
              <a:rPr lang="en-US" dirty="0" err="1" smtClean="0"/>
              <a:t>vplývalo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vytvárania</a:t>
            </a:r>
            <a:r>
              <a:rPr lang="en-US" dirty="0" smtClean="0"/>
              <a:t> / </a:t>
            </a:r>
            <a:r>
              <a:rPr lang="en-US" dirty="0" err="1" smtClean="0"/>
              <a:t>posilňovanie</a:t>
            </a:r>
            <a:r>
              <a:rPr lang="en-US" dirty="0" smtClean="0"/>
              <a:t> </a:t>
            </a:r>
            <a:r>
              <a:rPr lang="en-US" dirty="0" err="1" smtClean="0"/>
              <a:t>národnej</a:t>
            </a:r>
            <a:r>
              <a:rPr lang="en-US" dirty="0" smtClean="0"/>
              <a:t> identity</a:t>
            </a:r>
          </a:p>
          <a:p>
            <a:r>
              <a:rPr lang="en-US" dirty="0" smtClean="0"/>
              <a:t>to </a:t>
            </a:r>
            <a:r>
              <a:rPr lang="en-US" dirty="0" err="1" smtClean="0"/>
              <a:t>viedlo</a:t>
            </a:r>
            <a:r>
              <a:rPr lang="en-US" dirty="0" smtClean="0"/>
              <a:t> k </a:t>
            </a:r>
            <a:r>
              <a:rPr lang="en-US" dirty="0" err="1" smtClean="0"/>
              <a:t>odmietaniu</a:t>
            </a:r>
            <a:r>
              <a:rPr lang="en-US" dirty="0" smtClean="0"/>
              <a:t> </a:t>
            </a:r>
            <a:r>
              <a:rPr lang="en-US" dirty="0" err="1" smtClean="0"/>
              <a:t>komunizmu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cudzieho</a:t>
            </a:r>
            <a:r>
              <a:rPr lang="en-US" dirty="0" smtClean="0"/>
              <a:t> </a:t>
            </a:r>
            <a:r>
              <a:rPr lang="en-US" dirty="0" err="1" smtClean="0"/>
              <a:t>elementu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71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Darden a </a:t>
            </a:r>
            <a:r>
              <a:rPr lang="en-US" b="1" dirty="0" err="1" smtClean="0"/>
              <a:t>Grzymala-Busse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predkomunistické</a:t>
            </a:r>
            <a:r>
              <a:rPr lang="en-US" dirty="0" smtClean="0"/>
              <a:t> </a:t>
            </a:r>
            <a:r>
              <a:rPr lang="en-US" dirty="0" err="1" smtClean="0"/>
              <a:t>vzdelávanie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indoktrinácia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obyvateľov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história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národná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literatúra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mýty</a:t>
            </a:r>
            <a:r>
              <a:rPr lang="en-US" dirty="0" smtClean="0">
                <a:sym typeface="Wingdings"/>
              </a:rPr>
              <a:t> a pod.)  </a:t>
            </a:r>
            <a:r>
              <a:rPr lang="en-US" dirty="0" err="1" smtClean="0">
                <a:sym typeface="Wingdings"/>
              </a:rPr>
              <a:t>delegitimizácia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komunistického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režimu</a:t>
            </a:r>
            <a:r>
              <a:rPr lang="en-US" dirty="0" smtClean="0">
                <a:sym typeface="Wingdings"/>
              </a:rPr>
              <a:t>  </a:t>
            </a:r>
            <a:r>
              <a:rPr lang="en-US" dirty="0" err="1" smtClean="0">
                <a:sym typeface="Wingdings"/>
              </a:rPr>
              <a:t>porážka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komunistov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idey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získané</a:t>
            </a:r>
            <a:r>
              <a:rPr lang="en-US" dirty="0" smtClean="0">
                <a:sym typeface="Wingdings"/>
              </a:rPr>
              <a:t> v </a:t>
            </a:r>
            <a:r>
              <a:rPr lang="en-US" dirty="0" err="1" smtClean="0">
                <a:sym typeface="Wingdings"/>
              </a:rPr>
              <a:t>školách</a:t>
            </a:r>
            <a:r>
              <a:rPr lang="en-US" dirty="0" smtClean="0">
                <a:sym typeface="Wingdings"/>
              </a:rPr>
              <a:t> </a:t>
            </a:r>
            <a:r>
              <a:rPr lang="en-US" dirty="0" err="1" smtClean="0">
                <a:sym typeface="Wingdings"/>
              </a:rPr>
              <a:t>súčasť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ľudovej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kultúry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organizovaný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antikomunizmus</a:t>
            </a:r>
            <a:r>
              <a:rPr lang="en-US" dirty="0" smtClean="0">
                <a:sym typeface="Wingdings"/>
              </a:rPr>
              <a:t> (POL, MAĎ)</a:t>
            </a:r>
          </a:p>
          <a:p>
            <a:r>
              <a:rPr lang="en-US" dirty="0" err="1" smtClean="0">
                <a:sym typeface="Wingdings"/>
              </a:rPr>
              <a:t>ľudový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antikomunizmus</a:t>
            </a:r>
            <a:r>
              <a:rPr lang="en-US" dirty="0" smtClean="0">
                <a:sym typeface="Wingdings"/>
              </a:rPr>
              <a:t> (ČSR, </a:t>
            </a:r>
            <a:r>
              <a:rPr lang="en-US" dirty="0" err="1" smtClean="0">
                <a:sym typeface="Wingdings"/>
              </a:rPr>
              <a:t>Pobaltie</a:t>
            </a:r>
            <a:r>
              <a:rPr lang="en-US" dirty="0" smtClean="0">
                <a:sym typeface="Wingdings"/>
              </a:rPr>
              <a:t>,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9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Darden a </a:t>
            </a:r>
            <a:r>
              <a:rPr lang="en-US" b="1" dirty="0" err="1" smtClean="0"/>
              <a:t>Grzymala-Busse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CZE, EST, HUN, LAT, SVK, SLO, POL, LIT, CRO, ROM, </a:t>
            </a:r>
            <a:r>
              <a:rPr lang="en-US" dirty="0" err="1" smtClean="0"/>
              <a:t>westUKR</a:t>
            </a:r>
            <a:r>
              <a:rPr lang="en-US" dirty="0" smtClean="0"/>
              <a:t>, ARM, GEOR,</a:t>
            </a:r>
          </a:p>
          <a:p>
            <a:r>
              <a:rPr lang="en-US" dirty="0" smtClean="0"/>
              <a:t>vs. </a:t>
            </a:r>
            <a:r>
              <a:rPr lang="en-US" dirty="0" err="1" smtClean="0"/>
              <a:t>ostatné</a:t>
            </a:r>
            <a:r>
              <a:rPr lang="en-US" dirty="0" smtClean="0"/>
              <a:t> </a:t>
            </a:r>
            <a:r>
              <a:rPr lang="en-US" dirty="0" err="1" smtClean="0"/>
              <a:t>postkomunistické</a:t>
            </a:r>
            <a:r>
              <a:rPr lang="en-US" dirty="0" smtClean="0"/>
              <a:t> </a:t>
            </a:r>
            <a:r>
              <a:rPr lang="en-US" dirty="0" err="1" smtClean="0"/>
              <a:t>štáty</a:t>
            </a:r>
            <a:endParaRPr lang="en-US" dirty="0" smtClean="0"/>
          </a:p>
          <a:p>
            <a:r>
              <a:rPr lang="en-US" b="1" dirty="0" smtClean="0"/>
              <a:t>KULTÚRNE FAKTORY</a:t>
            </a:r>
            <a:r>
              <a:rPr lang="en-US" dirty="0" smtClean="0"/>
              <a:t>:  “culture matters” – ale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štruktúrna</a:t>
            </a:r>
            <a:r>
              <a:rPr lang="en-US" dirty="0" smtClean="0"/>
              <a:t> </a:t>
            </a:r>
            <a:r>
              <a:rPr lang="en-US" dirty="0" err="1" smtClean="0"/>
              <a:t>predispozícia</a:t>
            </a:r>
            <a:r>
              <a:rPr lang="en-US" dirty="0" smtClean="0"/>
              <a:t> </a:t>
            </a:r>
            <a:r>
              <a:rPr lang="en-US" dirty="0" err="1" smtClean="0"/>
              <a:t>obyvateľstva</a:t>
            </a:r>
            <a:r>
              <a:rPr lang="en-US" dirty="0" smtClean="0"/>
              <a:t>, ale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historicky</a:t>
            </a:r>
            <a:r>
              <a:rPr lang="en-US" dirty="0" smtClean="0"/>
              <a:t> </a:t>
            </a:r>
            <a:r>
              <a:rPr lang="en-US" dirty="0" err="1" smtClean="0"/>
              <a:t>vytvorený</a:t>
            </a:r>
            <a:r>
              <a:rPr lang="en-US" dirty="0" smtClean="0"/>
              <a:t> </a:t>
            </a:r>
            <a:r>
              <a:rPr lang="en-US" dirty="0" err="1" smtClean="0"/>
              <a:t>súbor</a:t>
            </a:r>
            <a:r>
              <a:rPr lang="en-US" dirty="0" smtClean="0"/>
              <a:t> </a:t>
            </a:r>
            <a:r>
              <a:rPr lang="en-US" dirty="0" err="1" smtClean="0"/>
              <a:t>očakávaní</a:t>
            </a:r>
            <a:r>
              <a:rPr lang="en-US" dirty="0" smtClean="0"/>
              <a:t> o </a:t>
            </a:r>
            <a:r>
              <a:rPr lang="en-US" dirty="0" err="1" smtClean="0"/>
              <a:t>pôvode</a:t>
            </a:r>
            <a:r>
              <a:rPr lang="en-US" dirty="0" smtClean="0"/>
              <a:t>, </a:t>
            </a:r>
            <a:r>
              <a:rPr lang="en-US" dirty="0" err="1" smtClean="0"/>
              <a:t>legitímnosti</a:t>
            </a:r>
            <a:r>
              <a:rPr lang="en-US" dirty="0" smtClean="0"/>
              <a:t> a </a:t>
            </a:r>
            <a:r>
              <a:rPr lang="en-US" dirty="0" err="1" smtClean="0"/>
              <a:t>výkone</a:t>
            </a:r>
            <a:r>
              <a:rPr lang="en-US" dirty="0" smtClean="0"/>
              <a:t> </a:t>
            </a:r>
            <a:r>
              <a:rPr lang="en-US" dirty="0" err="1" smtClean="0"/>
              <a:t>vládnutia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3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Minulosť</a:t>
            </a:r>
            <a:r>
              <a:rPr lang="en-US" b="1" dirty="0" smtClean="0"/>
              <a:t> je </a:t>
            </a:r>
            <a:r>
              <a:rPr lang="en-US" b="1" dirty="0" err="1" smtClean="0"/>
              <a:t>dôležitá</a:t>
            </a:r>
            <a:r>
              <a:rPr lang="en-US" b="1" dirty="0" smtClean="0"/>
              <a:t> 2/2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korelácia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kauzalita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chýbajú</a:t>
            </a:r>
            <a:r>
              <a:rPr lang="en-US" dirty="0" smtClean="0"/>
              <a:t> </a:t>
            </a:r>
            <a:r>
              <a:rPr lang="en-US" dirty="0" err="1" smtClean="0"/>
              <a:t>presne</a:t>
            </a:r>
            <a:r>
              <a:rPr lang="en-US" dirty="0" smtClean="0"/>
              <a:t> </a:t>
            </a:r>
            <a:r>
              <a:rPr lang="en-US" dirty="0" err="1" smtClean="0"/>
              <a:t>popísané</a:t>
            </a:r>
            <a:r>
              <a:rPr lang="en-US" dirty="0" smtClean="0"/>
              <a:t> </a:t>
            </a:r>
            <a:r>
              <a:rPr lang="en-US" dirty="0" err="1" smtClean="0"/>
              <a:t>mechanizmy</a:t>
            </a:r>
            <a:r>
              <a:rPr lang="en-US" dirty="0" smtClean="0"/>
              <a:t>, </a:t>
            </a:r>
            <a:r>
              <a:rPr lang="en-US" dirty="0" err="1" smtClean="0"/>
              <a:t>ktorými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minulé</a:t>
            </a:r>
            <a:r>
              <a:rPr lang="en-US" dirty="0" smtClean="0"/>
              <a:t> </a:t>
            </a:r>
            <a:r>
              <a:rPr lang="en-US" dirty="0" err="1" smtClean="0"/>
              <a:t>rozhodnutia</a:t>
            </a:r>
            <a:r>
              <a:rPr lang="en-US" dirty="0" smtClean="0"/>
              <a:t> </a:t>
            </a:r>
            <a:r>
              <a:rPr lang="en-US" dirty="0" err="1" smtClean="0"/>
              <a:t>prejavujú</a:t>
            </a:r>
            <a:r>
              <a:rPr lang="en-US" dirty="0" smtClean="0"/>
              <a:t> v </a:t>
            </a:r>
            <a:r>
              <a:rPr lang="en-US" dirty="0" err="1" smtClean="0"/>
              <a:t>súčasnosti</a:t>
            </a:r>
            <a:endParaRPr lang="en-US" dirty="0" smtClean="0"/>
          </a:p>
          <a:p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výskumné</a:t>
            </a:r>
            <a:r>
              <a:rPr lang="en-US" dirty="0" smtClean="0"/>
              <a:t> “</a:t>
            </a:r>
            <a:r>
              <a:rPr lang="en-US" dirty="0" err="1" smtClean="0"/>
              <a:t>tradície</a:t>
            </a:r>
            <a:r>
              <a:rPr lang="en-US" dirty="0" smtClean="0"/>
              <a:t>”:</a:t>
            </a:r>
          </a:p>
          <a:p>
            <a:r>
              <a:rPr lang="en-US" dirty="0" err="1" smtClean="0"/>
              <a:t>historický</a:t>
            </a:r>
            <a:r>
              <a:rPr lang="en-US" dirty="0" smtClean="0"/>
              <a:t> </a:t>
            </a:r>
            <a:r>
              <a:rPr lang="en-US" dirty="0" err="1" smtClean="0"/>
              <a:t>inštitucionalizmus</a:t>
            </a:r>
            <a:endParaRPr lang="en-US" dirty="0" smtClean="0"/>
          </a:p>
          <a:p>
            <a:r>
              <a:rPr lang="en-US" dirty="0" smtClean="0"/>
              <a:t>legacy (</a:t>
            </a:r>
            <a:r>
              <a:rPr lang="en-US" dirty="0" err="1" smtClean="0"/>
              <a:t>dedičstvo</a:t>
            </a:r>
            <a:r>
              <a:rPr lang="en-US" dirty="0" smtClean="0"/>
              <a:t>, </a:t>
            </a:r>
            <a:r>
              <a:rPr lang="en-US" dirty="0" err="1" smtClean="0"/>
              <a:t>odkaz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8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Historický</a:t>
            </a:r>
            <a:r>
              <a:rPr lang="en-US" b="1" dirty="0" smtClean="0"/>
              <a:t> </a:t>
            </a:r>
            <a:r>
              <a:rPr lang="en-US" b="1" dirty="0" err="1" smtClean="0"/>
              <a:t>inštitucionalizmus</a:t>
            </a:r>
            <a:r>
              <a:rPr lang="en-US" b="1" dirty="0" smtClean="0"/>
              <a:t> 1/3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k-SK" dirty="0"/>
              <a:t>80.roky: „institutions matter</a:t>
            </a:r>
            <a:r>
              <a:rPr lang="ja-JP" altLang="sk-SK" dirty="0">
                <a:latin typeface="Arial"/>
              </a:rPr>
              <a:t>“</a:t>
            </a:r>
            <a:endParaRPr lang="sk-SK" dirty="0"/>
          </a:p>
          <a:p>
            <a:pPr>
              <a:lnSpc>
                <a:spcPct val="90000"/>
              </a:lnSpc>
              <a:defRPr/>
            </a:pPr>
            <a:r>
              <a:rPr lang="sk-SK" dirty="0"/>
              <a:t>Širší a prepracovanejší význam pojmu inštitúcia: „</a:t>
            </a:r>
            <a:r>
              <a:rPr lang="sk-SK" dirty="0" smtClean="0"/>
              <a:t>stabilný, hodnotný </a:t>
            </a:r>
            <a:r>
              <a:rPr lang="sk-SK" dirty="0"/>
              <a:t>a </a:t>
            </a:r>
            <a:r>
              <a:rPr lang="sk-SK" dirty="0" smtClean="0"/>
              <a:t>opakujúci </a:t>
            </a:r>
            <a:r>
              <a:rPr lang="sk-SK" dirty="0"/>
              <a:t>sa </a:t>
            </a:r>
            <a:r>
              <a:rPr lang="sk-SK" dirty="0" smtClean="0"/>
              <a:t>vzorec </a:t>
            </a:r>
            <a:r>
              <a:rPr lang="sk-SK" dirty="0"/>
              <a:t>správania</a:t>
            </a:r>
            <a:r>
              <a:rPr lang="ja-JP" altLang="sk-SK" dirty="0">
                <a:latin typeface="Arial"/>
              </a:rPr>
              <a:t>“</a:t>
            </a:r>
            <a:endParaRPr lang="sk-SK" dirty="0"/>
          </a:p>
          <a:p>
            <a:pPr>
              <a:lnSpc>
                <a:spcPct val="90000"/>
              </a:lnSpc>
              <a:defRPr/>
            </a:pPr>
            <a:r>
              <a:rPr lang="sk-SK" dirty="0"/>
              <a:t>Niektoré inštitúcie sú organizácie</a:t>
            </a:r>
          </a:p>
          <a:p>
            <a:pPr>
              <a:lnSpc>
                <a:spcPct val="90000"/>
              </a:lnSpc>
              <a:defRPr/>
            </a:pPr>
            <a:r>
              <a:rPr lang="sk-SK" dirty="0"/>
              <a:t>Formálne a neformálne inštitúcie</a:t>
            </a:r>
          </a:p>
          <a:p>
            <a:pPr>
              <a:lnSpc>
                <a:spcPct val="90000"/>
              </a:lnSpc>
              <a:defRPr/>
            </a:pPr>
            <a:r>
              <a:rPr lang="sk-SK" dirty="0"/>
              <a:t>Inštitúcie vplývajú na konanie aktérov, vzájomné interakcie inštitúcií a aktérov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2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Historický</a:t>
            </a:r>
            <a:r>
              <a:rPr lang="en-US" b="1" dirty="0" smtClean="0"/>
              <a:t> </a:t>
            </a:r>
            <a:r>
              <a:rPr lang="en-US" b="1" dirty="0" err="1" smtClean="0"/>
              <a:t>inštitucionalizmus</a:t>
            </a:r>
            <a:r>
              <a:rPr lang="en-US" b="1" dirty="0" smtClean="0"/>
              <a:t> 2/3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cs typeface="+mn-cs"/>
              </a:rPr>
              <a:t>March a Olsen (1984) autonómnosť inštitúcií v ovplyvňovaní výsledkov politických procesov</a:t>
            </a:r>
          </a:p>
          <a:p>
            <a:pPr>
              <a:lnSpc>
                <a:spcPct val="90000"/>
              </a:lnSpc>
              <a:defRPr/>
            </a:pPr>
            <a:r>
              <a:rPr lang="sk-SK" dirty="0"/>
              <a:t>inštitúcie menia hodnoty, normy, záujmy, identity a presvedčenie aktérov</a:t>
            </a:r>
          </a:p>
          <a:p>
            <a:pPr>
              <a:lnSpc>
                <a:spcPct val="90000"/>
              </a:lnSpc>
              <a:defRPr/>
            </a:pPr>
            <a:r>
              <a:rPr lang="sk-SK" dirty="0"/>
              <a:t>ukotvenie inštitúcií v konkrétnom kontexte </a:t>
            </a:r>
          </a:p>
          <a:p>
            <a:r>
              <a:rPr lang="sk-SK" dirty="0" smtClean="0">
                <a:cs typeface="+mn-cs"/>
              </a:rPr>
              <a:t>inštitúcie nie sú výsledkom racionálnej kalkulácie, ich zmena je zložitá lebo veľa aktérov a kontextov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9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Historický</a:t>
            </a:r>
            <a:r>
              <a:rPr lang="en-US" b="1" dirty="0" smtClean="0"/>
              <a:t> </a:t>
            </a:r>
            <a:r>
              <a:rPr lang="en-US" b="1" dirty="0" err="1" smtClean="0"/>
              <a:t>inštitucionalizmus</a:t>
            </a:r>
            <a:r>
              <a:rPr lang="en-US" b="1" dirty="0" smtClean="0"/>
              <a:t> 3/3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sk-SK" dirty="0"/>
              <a:t>riešenia zvolené v minulosti obmedzili do budúcnosti možné či realizovateľné </a:t>
            </a:r>
            <a:r>
              <a:rPr lang="sk-SK" dirty="0" smtClean="0"/>
              <a:t>riešenia</a:t>
            </a:r>
          </a:p>
          <a:p>
            <a:pPr>
              <a:defRPr/>
            </a:pPr>
            <a:r>
              <a:rPr lang="sk-SK" dirty="0" smtClean="0"/>
              <a:t>inštitúcie </a:t>
            </a:r>
            <a:r>
              <a:rPr lang="sk-SK" dirty="0"/>
              <a:t>sú teda ukotvené v </a:t>
            </a:r>
            <a:r>
              <a:rPr lang="sk-SK" dirty="0" smtClean="0"/>
              <a:t>minulosti, exitujú, aj keď ich pôvodný zmysel už pominul</a:t>
            </a:r>
          </a:p>
          <a:p>
            <a:pPr>
              <a:defRPr/>
            </a:pPr>
            <a:r>
              <a:rPr lang="sk-SK" dirty="0" smtClean="0"/>
              <a:t>QWERTY</a:t>
            </a:r>
          </a:p>
          <a:p>
            <a:pPr>
              <a:defRPr/>
            </a:pPr>
            <a:r>
              <a:rPr lang="sk-SK" dirty="0" smtClean="0"/>
              <a:t>základom mechanizmu identifikovaného HI sú </a:t>
            </a:r>
            <a:r>
              <a:rPr lang="sk-SK" b="1" dirty="0" smtClean="0"/>
              <a:t>critical junctures </a:t>
            </a:r>
            <a:r>
              <a:rPr lang="sk-SK" dirty="0" smtClean="0"/>
              <a:t>(bod zlomu), </a:t>
            </a:r>
            <a:r>
              <a:rPr lang="sk-SK" b="1" dirty="0" smtClean="0"/>
              <a:t>path-dependence</a:t>
            </a:r>
            <a:r>
              <a:rPr lang="sk-SK" dirty="0" smtClean="0"/>
              <a:t> (závislosť na zvolenej ceste) a </a:t>
            </a:r>
            <a:r>
              <a:rPr lang="sk-SK" b="1" dirty="0" smtClean="0"/>
              <a:t>reactive sequences </a:t>
            </a:r>
            <a:r>
              <a:rPr lang="sk-SK" dirty="0" smtClean="0"/>
              <a:t>(reakčná následnosť)</a:t>
            </a:r>
          </a:p>
          <a:p>
            <a:pPr>
              <a:defRPr/>
            </a:pP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67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Critical Juncture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mimoriadne</a:t>
            </a:r>
            <a:r>
              <a:rPr lang="en-US" dirty="0" smtClean="0"/>
              <a:t> </a:t>
            </a:r>
            <a:r>
              <a:rPr lang="en-US" dirty="0" err="1" smtClean="0"/>
              <a:t>historické</a:t>
            </a:r>
            <a:r>
              <a:rPr lang="en-US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, v </a:t>
            </a:r>
            <a:r>
              <a:rPr lang="en-US" dirty="0" err="1" smtClean="0"/>
              <a:t>ktorých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dramaticky</a:t>
            </a:r>
            <a:r>
              <a:rPr lang="en-US" dirty="0" smtClean="0"/>
              <a:t> </a:t>
            </a:r>
            <a:r>
              <a:rPr lang="en-US" dirty="0" err="1" smtClean="0"/>
              <a:t>zvyšuje</a:t>
            </a:r>
            <a:r>
              <a:rPr lang="en-US" dirty="0" smtClean="0"/>
              <a:t> </a:t>
            </a:r>
            <a:r>
              <a:rPr lang="en-US" dirty="0" err="1" smtClean="0"/>
              <a:t>autonómnosť</a:t>
            </a:r>
            <a:r>
              <a:rPr lang="en-US" dirty="0" smtClean="0"/>
              <a:t> </a:t>
            </a:r>
            <a:r>
              <a:rPr lang="en-US" dirty="0" err="1" smtClean="0"/>
              <a:t>aktérov</a:t>
            </a:r>
            <a:r>
              <a:rPr lang="en-US" dirty="0" smtClean="0"/>
              <a:t> (</a:t>
            </a:r>
            <a:r>
              <a:rPr lang="en-US" dirty="0" err="1" smtClean="0"/>
              <a:t>elít</a:t>
            </a:r>
            <a:r>
              <a:rPr lang="en-US" dirty="0" smtClean="0"/>
              <a:t>) od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štruktúrneho</a:t>
            </a:r>
            <a:r>
              <a:rPr lang="en-US" dirty="0" smtClean="0"/>
              <a:t> </a:t>
            </a:r>
            <a:r>
              <a:rPr lang="en-US" dirty="0" err="1" smtClean="0"/>
              <a:t>prostredia</a:t>
            </a:r>
            <a:endParaRPr lang="en-US" dirty="0" smtClean="0"/>
          </a:p>
          <a:p>
            <a:r>
              <a:rPr lang="en-US" dirty="0" err="1" smtClean="0"/>
              <a:t>situácia</a:t>
            </a:r>
            <a:r>
              <a:rPr lang="en-US" dirty="0" smtClean="0"/>
              <a:t> </a:t>
            </a:r>
            <a:r>
              <a:rPr lang="en-US" dirty="0" err="1" smtClean="0"/>
              <a:t>dôležitého</a:t>
            </a:r>
            <a:r>
              <a:rPr lang="en-US" dirty="0" smtClean="0"/>
              <a:t> </a:t>
            </a:r>
            <a:r>
              <a:rPr lang="en-US" dirty="0" err="1" smtClean="0"/>
              <a:t>rozhodnutia</a:t>
            </a:r>
            <a:r>
              <a:rPr lang="en-US" dirty="0" smtClean="0"/>
              <a:t>, v </a:t>
            </a:r>
            <a:r>
              <a:rPr lang="en-US" dirty="0" err="1" smtClean="0"/>
              <a:t>ktorej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výber</a:t>
            </a:r>
            <a:r>
              <a:rPr lang="en-US" dirty="0" smtClean="0"/>
              <a:t> z </a:t>
            </a:r>
            <a:r>
              <a:rPr lang="en-US" dirty="0" err="1" smtClean="0"/>
              <a:t>viacerých</a:t>
            </a:r>
            <a:r>
              <a:rPr lang="en-US" dirty="0" smtClean="0"/>
              <a:t> </a:t>
            </a:r>
            <a:r>
              <a:rPr lang="en-US" dirty="0" err="1" smtClean="0"/>
              <a:t>odlišných</a:t>
            </a:r>
            <a:r>
              <a:rPr lang="en-US" dirty="0" smtClean="0"/>
              <a:t> </a:t>
            </a:r>
            <a:r>
              <a:rPr lang="en-US" dirty="0" err="1" smtClean="0"/>
              <a:t>riešení</a:t>
            </a:r>
            <a:endParaRPr lang="en-US" dirty="0" smtClean="0"/>
          </a:p>
          <a:p>
            <a:r>
              <a:rPr lang="en-US" dirty="0" err="1" smtClean="0"/>
              <a:t>tieto</a:t>
            </a:r>
            <a:r>
              <a:rPr lang="en-US" dirty="0" smtClean="0"/>
              <a:t> </a:t>
            </a:r>
            <a:r>
              <a:rPr lang="en-US" dirty="0" err="1" smtClean="0"/>
              <a:t>riešenia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podmienené</a:t>
            </a:r>
            <a:r>
              <a:rPr lang="en-US" dirty="0" smtClean="0"/>
              <a:t>/</a:t>
            </a:r>
            <a:r>
              <a:rPr lang="en-US" dirty="0" err="1" smtClean="0"/>
              <a:t>determinované</a:t>
            </a:r>
            <a:r>
              <a:rPr lang="en-US" dirty="0" smtClean="0"/>
              <a:t> </a:t>
            </a:r>
            <a:r>
              <a:rPr lang="en-US" dirty="0" err="1" smtClean="0"/>
              <a:t>predchádzajúcimi</a:t>
            </a:r>
            <a:r>
              <a:rPr lang="en-US" dirty="0" smtClean="0"/>
              <a:t> </a:t>
            </a:r>
            <a:r>
              <a:rPr lang="en-US" dirty="0" err="1" smtClean="0"/>
              <a:t>udalosťami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2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</a:t>
            </a:r>
            <a:r>
              <a:rPr lang="sk-SK" b="1" dirty="0" smtClean="0"/>
              <a:t>ath</a:t>
            </a:r>
            <a:r>
              <a:rPr lang="sk-SK" b="1" dirty="0" smtClean="0"/>
              <a:t>-Dependence 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en-US" b="1" dirty="0" smtClean="0"/>
              <a:t>a Reactive Sequence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závislosť</a:t>
            </a:r>
            <a:r>
              <a:rPr lang="en-US" dirty="0" smtClean="0"/>
              <a:t> od </a:t>
            </a:r>
            <a:r>
              <a:rPr lang="en-US" dirty="0" err="1" smtClean="0"/>
              <a:t>zvolenej</a:t>
            </a:r>
            <a:r>
              <a:rPr lang="en-US" dirty="0" smtClean="0"/>
              <a:t> </a:t>
            </a:r>
            <a:r>
              <a:rPr lang="en-US" dirty="0" err="1" smtClean="0"/>
              <a:t>cesty</a:t>
            </a:r>
            <a:endParaRPr lang="en-US" dirty="0" smtClean="0"/>
          </a:p>
          <a:p>
            <a:r>
              <a:rPr lang="en-US" dirty="0" err="1" smtClean="0"/>
              <a:t>primárna</a:t>
            </a:r>
            <a:r>
              <a:rPr lang="en-US" dirty="0" smtClean="0"/>
              <a:t> </a:t>
            </a:r>
            <a:r>
              <a:rPr lang="en-US" dirty="0" err="1" smtClean="0"/>
              <a:t>udalosť</a:t>
            </a:r>
            <a:r>
              <a:rPr lang="en-US" dirty="0" smtClean="0"/>
              <a:t> </a:t>
            </a:r>
            <a:r>
              <a:rPr lang="en-US" dirty="0" err="1" smtClean="0"/>
              <a:t>spustí</a:t>
            </a:r>
            <a:r>
              <a:rPr lang="en-US" dirty="0" smtClean="0"/>
              <a:t> v </a:t>
            </a:r>
            <a:r>
              <a:rPr lang="en-US" dirty="0" err="1" smtClean="0"/>
              <a:t>krátkosti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sebou</a:t>
            </a:r>
            <a:r>
              <a:rPr lang="en-US" dirty="0" smtClean="0"/>
              <a:t> </a:t>
            </a:r>
            <a:r>
              <a:rPr lang="en-US" dirty="0" err="1" smtClean="0"/>
              <a:t>nasledujúcu</a:t>
            </a:r>
            <a:r>
              <a:rPr lang="en-US" dirty="0" smtClean="0"/>
              <a:t> </a:t>
            </a:r>
            <a:r>
              <a:rPr lang="en-US" dirty="0" err="1" smtClean="0"/>
              <a:t>reťaz</a:t>
            </a:r>
            <a:r>
              <a:rPr lang="en-US" dirty="0" smtClean="0"/>
              <a:t> </a:t>
            </a:r>
            <a:r>
              <a:rPr lang="en-US" dirty="0" err="1" smtClean="0"/>
              <a:t>udalostí</a:t>
            </a:r>
            <a:r>
              <a:rPr lang="en-US" dirty="0" smtClean="0"/>
              <a:t>, </a:t>
            </a:r>
            <a:r>
              <a:rPr lang="en-US" dirty="0" err="1" smtClean="0"/>
              <a:t>ktorá</a:t>
            </a:r>
            <a:r>
              <a:rPr lang="en-US" dirty="0" smtClean="0"/>
              <a:t> je </a:t>
            </a:r>
            <a:r>
              <a:rPr lang="en-US" dirty="0" err="1" smtClean="0"/>
              <a:t>kauzálna</a:t>
            </a:r>
            <a:endParaRPr lang="en-US" dirty="0" smtClean="0"/>
          </a:p>
          <a:p>
            <a:r>
              <a:rPr lang="en-US" dirty="0" err="1" smtClean="0"/>
              <a:t>tieto</a:t>
            </a:r>
            <a:r>
              <a:rPr lang="en-US" dirty="0" smtClean="0"/>
              <a:t> </a:t>
            </a:r>
            <a:r>
              <a:rPr lang="en-US" dirty="0" err="1" smtClean="0"/>
              <a:t>udalosti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takmer</a:t>
            </a:r>
            <a:r>
              <a:rPr lang="en-US" dirty="0" smtClean="0"/>
              <a:t> </a:t>
            </a:r>
            <a:r>
              <a:rPr lang="en-US" dirty="0" err="1" smtClean="0"/>
              <a:t>nenarušitelné</a:t>
            </a:r>
            <a:endParaRPr lang="en-US" dirty="0" smtClean="0"/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pohľad</a:t>
            </a:r>
            <a:r>
              <a:rPr lang="en-US" dirty="0" smtClean="0"/>
              <a:t> </a:t>
            </a:r>
            <a:r>
              <a:rPr lang="en-US" dirty="0" err="1" smtClean="0"/>
              <a:t>malé</a:t>
            </a:r>
            <a:r>
              <a:rPr lang="en-US" dirty="0" smtClean="0"/>
              <a:t> </a:t>
            </a:r>
            <a:r>
              <a:rPr lang="en-US" dirty="0" err="1" smtClean="0"/>
              <a:t>rozhodnutia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začiatku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prostredníctvom</a:t>
            </a:r>
            <a:r>
              <a:rPr lang="en-US" dirty="0" smtClean="0"/>
              <a:t> PD a RS </a:t>
            </a:r>
            <a:r>
              <a:rPr lang="en-US" dirty="0" err="1" smtClean="0"/>
              <a:t>prehlbujú</a:t>
            </a:r>
            <a:r>
              <a:rPr lang="en-US" dirty="0" smtClean="0"/>
              <a:t> a </a:t>
            </a:r>
            <a:r>
              <a:rPr lang="en-US" dirty="0" err="1" smtClean="0"/>
              <a:t>upevňujú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konci</a:t>
            </a:r>
            <a:r>
              <a:rPr lang="en-US" dirty="0" smtClean="0"/>
              <a:t> </a:t>
            </a:r>
            <a:r>
              <a:rPr lang="en-US" dirty="0" err="1" smtClean="0"/>
              <a:t>skúmaného</a:t>
            </a:r>
            <a:r>
              <a:rPr lang="en-US" dirty="0" smtClean="0"/>
              <a:t> </a:t>
            </a:r>
            <a:r>
              <a:rPr lang="en-US" dirty="0" err="1" smtClean="0"/>
              <a:t>reťazca</a:t>
            </a:r>
            <a:r>
              <a:rPr lang="en-US" dirty="0" smtClean="0"/>
              <a:t> </a:t>
            </a:r>
            <a:r>
              <a:rPr lang="en-US" dirty="0" err="1" smtClean="0"/>
              <a:t>spôsobujú</a:t>
            </a:r>
            <a:r>
              <a:rPr lang="en-US" dirty="0" smtClean="0"/>
              <a:t> </a:t>
            </a:r>
            <a:r>
              <a:rPr lang="en-US" dirty="0" err="1" smtClean="0"/>
              <a:t>zásadné</a:t>
            </a:r>
            <a:r>
              <a:rPr lang="en-US" dirty="0" smtClean="0"/>
              <a:t> </a:t>
            </a:r>
            <a:r>
              <a:rPr lang="en-US" dirty="0" err="1" smtClean="0"/>
              <a:t>následky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Príklady</a:t>
            </a:r>
            <a:r>
              <a:rPr lang="en-US" b="1" dirty="0" smtClean="0"/>
              <a:t> 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Mahoney: </a:t>
            </a:r>
            <a:r>
              <a:rPr lang="en-US" dirty="0" err="1" smtClean="0"/>
              <a:t>rozdiely</a:t>
            </a:r>
            <a:r>
              <a:rPr lang="en-US" dirty="0" smtClean="0"/>
              <a:t> v </a:t>
            </a:r>
            <a:r>
              <a:rPr lang="en-US" dirty="0" err="1" smtClean="0"/>
              <a:t>parametroch</a:t>
            </a:r>
            <a:r>
              <a:rPr lang="en-US" dirty="0" smtClean="0"/>
              <a:t> </a:t>
            </a:r>
            <a:r>
              <a:rPr lang="en-US" dirty="0" err="1" smtClean="0"/>
              <a:t>pozemkovej</a:t>
            </a:r>
            <a:r>
              <a:rPr lang="en-US" dirty="0" smtClean="0"/>
              <a:t> </a:t>
            </a:r>
            <a:r>
              <a:rPr lang="en-US" dirty="0" err="1" smtClean="0"/>
              <a:t>reformy</a:t>
            </a:r>
            <a:r>
              <a:rPr lang="en-US" dirty="0" smtClean="0"/>
              <a:t> v </a:t>
            </a:r>
            <a:r>
              <a:rPr lang="en-US" dirty="0" err="1" smtClean="0"/>
              <a:t>strednej</a:t>
            </a:r>
            <a:r>
              <a:rPr lang="en-US" dirty="0" smtClean="0"/>
              <a:t> </a:t>
            </a:r>
            <a:r>
              <a:rPr lang="en-US" dirty="0" err="1" smtClean="0"/>
              <a:t>Amerike</a:t>
            </a:r>
            <a:r>
              <a:rPr lang="en-US" dirty="0" smtClean="0"/>
              <a:t> </a:t>
            </a:r>
            <a:r>
              <a:rPr lang="en-US" dirty="0" err="1" smtClean="0"/>
              <a:t>viedli</a:t>
            </a:r>
            <a:r>
              <a:rPr lang="en-US" dirty="0" smtClean="0"/>
              <a:t> v </a:t>
            </a:r>
            <a:r>
              <a:rPr lang="en-US" dirty="0" err="1" smtClean="0"/>
              <a:t>konečnom</a:t>
            </a:r>
            <a:r>
              <a:rPr lang="en-US" dirty="0" smtClean="0"/>
              <a:t> </a:t>
            </a:r>
            <a:r>
              <a:rPr lang="en-US" dirty="0" err="1" smtClean="0"/>
              <a:t>dôsledku</a:t>
            </a:r>
            <a:r>
              <a:rPr lang="en-US" dirty="0" smtClean="0"/>
              <a:t> k </a:t>
            </a:r>
            <a:r>
              <a:rPr lang="en-US" dirty="0" err="1" smtClean="0"/>
              <a:t>odlišným</a:t>
            </a:r>
            <a:r>
              <a:rPr lang="en-US" dirty="0" smtClean="0"/>
              <a:t> </a:t>
            </a:r>
            <a:r>
              <a:rPr lang="en-US" dirty="0" err="1" smtClean="0"/>
              <a:t>typom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režimov</a:t>
            </a:r>
            <a:r>
              <a:rPr lang="en-US" dirty="0" smtClean="0"/>
              <a:t>:</a:t>
            </a:r>
          </a:p>
          <a:p>
            <a:r>
              <a:rPr lang="en-US" dirty="0" smtClean="0"/>
              <a:t>Guatemala, Salvador, </a:t>
            </a:r>
            <a:r>
              <a:rPr lang="en-US" dirty="0" err="1" smtClean="0"/>
              <a:t>Nikaragua</a:t>
            </a:r>
            <a:r>
              <a:rPr lang="en-US" dirty="0" smtClean="0"/>
              <a:t>, Honduras, </a:t>
            </a:r>
            <a:r>
              <a:rPr lang="en-US" dirty="0" err="1" smtClean="0"/>
              <a:t>Kostarika</a:t>
            </a:r>
            <a:endParaRPr lang="en-US" dirty="0" smtClean="0"/>
          </a:p>
          <a:p>
            <a:r>
              <a:rPr lang="en-US" dirty="0" err="1" smtClean="0"/>
              <a:t>rozsah</a:t>
            </a:r>
            <a:r>
              <a:rPr lang="en-US" dirty="0" smtClean="0"/>
              <a:t> </a:t>
            </a:r>
            <a:r>
              <a:rPr lang="en-US" dirty="0" err="1" smtClean="0"/>
              <a:t>pozemkovej</a:t>
            </a:r>
            <a:r>
              <a:rPr lang="en-US" dirty="0" smtClean="0"/>
              <a:t> </a:t>
            </a:r>
            <a:r>
              <a:rPr lang="en-US" dirty="0" err="1" smtClean="0"/>
              <a:t>reformy</a:t>
            </a:r>
            <a:endParaRPr lang="en-US" dirty="0" smtClean="0"/>
          </a:p>
          <a:p>
            <a:r>
              <a:rPr lang="en-US" dirty="0" err="1" smtClean="0"/>
              <a:t>veľkosť</a:t>
            </a:r>
            <a:r>
              <a:rPr lang="en-US" dirty="0" smtClean="0"/>
              <a:t> </a:t>
            </a:r>
            <a:r>
              <a:rPr lang="en-US" dirty="0" err="1" smtClean="0"/>
              <a:t>rozdelených</a:t>
            </a:r>
            <a:r>
              <a:rPr lang="en-US" dirty="0" smtClean="0"/>
              <a:t> </a:t>
            </a:r>
            <a:r>
              <a:rPr lang="en-US" dirty="0" err="1" smtClean="0"/>
              <a:t>pozemkov</a:t>
            </a:r>
            <a:endParaRPr lang="en-US" dirty="0" smtClean="0"/>
          </a:p>
          <a:p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štátneho</a:t>
            </a:r>
            <a:r>
              <a:rPr lang="en-US" dirty="0" smtClean="0"/>
              <a:t> </a:t>
            </a:r>
            <a:r>
              <a:rPr lang="en-US" dirty="0" err="1" smtClean="0"/>
              <a:t>nátlaku</a:t>
            </a:r>
            <a:r>
              <a:rPr lang="en-US" dirty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realizácii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45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1072</Words>
  <Application>Microsoft Macintosh PowerPoint</Application>
  <PresentationFormat>On-screen Show (4:3)</PresentationFormat>
  <Paragraphs>127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Dedičstvo minulosti v strednej a východnej Európe</vt:lpstr>
      <vt:lpstr>Minulosť je dôležitá 1/2</vt:lpstr>
      <vt:lpstr>Minulosť je dôležitá 2/2</vt:lpstr>
      <vt:lpstr>Historický inštitucionalizmus 1/3</vt:lpstr>
      <vt:lpstr>Historický inštitucionalizmus 2/3</vt:lpstr>
      <vt:lpstr>Historický inštitucionalizmus 3/3</vt:lpstr>
      <vt:lpstr>Critical Juncture</vt:lpstr>
      <vt:lpstr>Path-Dependence  a Reactive Sequence</vt:lpstr>
      <vt:lpstr>Príklady 1/2</vt:lpstr>
      <vt:lpstr>Príklady 2/2</vt:lpstr>
      <vt:lpstr>Legacy (Dedičstvo, Odkaz)</vt:lpstr>
      <vt:lpstr>Pozitívny (?) príklad</vt:lpstr>
      <vt:lpstr>Dedičstvo komunistickej minulosti</vt:lpstr>
      <vt:lpstr>Dedičstvá komunistickej minulosti 1/2</vt:lpstr>
      <vt:lpstr>Dedičstvá komunistickej minulosti 2/2</vt:lpstr>
      <vt:lpstr>Dedičstvo minulosti “v akcii” 1/3</vt:lpstr>
      <vt:lpstr>Dedičstvo minulosti “v akcii” 2/3</vt:lpstr>
      <vt:lpstr>Dedičstvo minulosti “v akcii” 3/3</vt:lpstr>
      <vt:lpstr>Typológia komunistických dedičstiev (LaPorta a Lussier) 1/2</vt:lpstr>
      <vt:lpstr>Inštitucionálna analytická rovina</vt:lpstr>
      <vt:lpstr>Postojová analytická rovina</vt:lpstr>
      <vt:lpstr>Behaviorálna analytická rovina</vt:lpstr>
      <vt:lpstr>Predkomunistické dedičstvo</vt:lpstr>
      <vt:lpstr>Darden a Grzymala-Busse</vt:lpstr>
      <vt:lpstr>Darden a Grzymala-Busse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Dedičstvo minulosti v strednej a východnej Európe</dc:title>
  <dc:creator>Marek</dc:creator>
  <cp:lastModifiedBy>Marek</cp:lastModifiedBy>
  <cp:revision>20</cp:revision>
  <dcterms:created xsi:type="dcterms:W3CDTF">2015-04-30T07:57:06Z</dcterms:created>
  <dcterms:modified xsi:type="dcterms:W3CDTF">2016-05-02T08:18:11Z</dcterms:modified>
</cp:coreProperties>
</file>