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43" r:id="rId1"/>
  </p:sldMasterIdLst>
  <p:notesMasterIdLst>
    <p:notesMasterId r:id="rId39"/>
  </p:notesMasterIdLst>
  <p:sldIdLst>
    <p:sldId id="256" r:id="rId2"/>
    <p:sldId id="276" r:id="rId3"/>
    <p:sldId id="275" r:id="rId4"/>
    <p:sldId id="278" r:id="rId5"/>
    <p:sldId id="279" r:id="rId6"/>
    <p:sldId id="259" r:id="rId7"/>
    <p:sldId id="280" r:id="rId8"/>
    <p:sldId id="282" r:id="rId9"/>
    <p:sldId id="281" r:id="rId10"/>
    <p:sldId id="283" r:id="rId11"/>
    <p:sldId id="284" r:id="rId12"/>
    <p:sldId id="285" r:id="rId13"/>
    <p:sldId id="286" r:id="rId14"/>
    <p:sldId id="268" r:id="rId15"/>
    <p:sldId id="267" r:id="rId16"/>
    <p:sldId id="270" r:id="rId17"/>
    <p:sldId id="287" r:id="rId18"/>
    <p:sldId id="288" r:id="rId19"/>
    <p:sldId id="289" r:id="rId20"/>
    <p:sldId id="290" r:id="rId21"/>
    <p:sldId id="271" r:id="rId22"/>
    <p:sldId id="294" r:id="rId23"/>
    <p:sldId id="295" r:id="rId24"/>
    <p:sldId id="296" r:id="rId25"/>
    <p:sldId id="291" r:id="rId26"/>
    <p:sldId id="292" r:id="rId27"/>
    <p:sldId id="293" r:id="rId28"/>
    <p:sldId id="297" r:id="rId29"/>
    <p:sldId id="298" r:id="rId30"/>
    <p:sldId id="299" r:id="rId31"/>
    <p:sldId id="300" r:id="rId32"/>
    <p:sldId id="301" r:id="rId33"/>
    <p:sldId id="302" r:id="rId34"/>
    <p:sldId id="303" r:id="rId35"/>
    <p:sldId id="304" r:id="rId36"/>
    <p:sldId id="305" r:id="rId37"/>
    <p:sldId id="306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8"/>
  </p:normalViewPr>
  <p:slideViewPr>
    <p:cSldViewPr>
      <p:cViewPr varScale="1">
        <p:scale>
          <a:sx n="107" d="100"/>
          <a:sy n="107" d="100"/>
        </p:scale>
        <p:origin x="1760" y="1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5CC5A80-D991-2D4F-B834-D085B62482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51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F1B693-FC78-AB41-A34E-4CC6C26694A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7EFB6D-9F38-6041-A03B-622B4C6E500C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1CC561-F985-2A43-A667-A9F45A81AD0E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A2BB3F-6340-C949-8A88-ED39F46DF3C2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D40C31-8A08-D346-982F-8B79F33943C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8B6AD0-2073-6040-8CF9-63353D9F59DC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BA3D67-6298-754C-9A75-8695EE69C667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49C30-184D-F141-B719-3DDB474FA2D8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2E933D-D8B3-B446-9E09-A7235DCED70E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7C80FE-C228-3F4A-9C2B-4684A36AB4FA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1E0D223-C22B-5146-9E01-005CE375F12C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Click to edit Master text styles</a:t>
            </a:r>
          </a:p>
          <a:p>
            <a:pPr lvl="1"/>
            <a:r>
              <a:rPr lang="sk-SK" smtClean="0"/>
              <a:t>Second level</a:t>
            </a:r>
          </a:p>
          <a:p>
            <a:pPr lvl="2"/>
            <a:r>
              <a:rPr lang="sk-SK" smtClean="0"/>
              <a:t>Third level</a:t>
            </a:r>
          </a:p>
          <a:p>
            <a:pPr lvl="3"/>
            <a:r>
              <a:rPr lang="sk-SK" smtClean="0"/>
              <a:t>Fourth level</a:t>
            </a:r>
          </a:p>
          <a:p>
            <a:pPr lvl="4"/>
            <a:r>
              <a:rPr lang="sk-SK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DC55247-D0E2-BF4A-9B8A-9E1B40B45DFF}" type="slidenum">
              <a:rPr lang="sk-SK" smtClean="0"/>
              <a:pPr>
                <a:defRPr/>
              </a:pPr>
              <a:t>‹#›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Grp="1" noChangeArrowheads="1"/>
          </p:cNvSpPr>
          <p:nvPr>
            <p:ph type="ctrTitle"/>
          </p:nvPr>
        </p:nvSpPr>
        <p:spPr>
          <a:xfrm>
            <a:off x="179512" y="404664"/>
            <a:ext cx="8208912" cy="1800200"/>
          </a:xfrm>
        </p:spPr>
        <p:txBody>
          <a:bodyPr/>
          <a:lstStyle/>
          <a:p>
            <a:pPr algn="ctr">
              <a:defRPr/>
            </a:pPr>
            <a:r>
              <a:rPr lang="en-US" sz="4500" b="1" dirty="0" err="1" smtClean="0"/>
              <a:t>Občianska</a:t>
            </a:r>
            <a:r>
              <a:rPr lang="en-US" sz="4500" b="1" dirty="0" smtClean="0"/>
              <a:t> </a:t>
            </a:r>
            <a:r>
              <a:rPr lang="en-US" sz="4500" b="1" dirty="0" err="1" smtClean="0"/>
              <a:t>spoločnosť</a:t>
            </a:r>
            <a:r>
              <a:rPr lang="en-US" sz="4500" b="1" dirty="0" smtClean="0"/>
              <a:t>, </a:t>
            </a:r>
            <a:r>
              <a:rPr lang="en-US" sz="4500" b="1" dirty="0" err="1" smtClean="0"/>
              <a:t>záujmové</a:t>
            </a:r>
            <a:r>
              <a:rPr lang="en-US" sz="4500" b="1" dirty="0" smtClean="0"/>
              <a:t> </a:t>
            </a:r>
            <a:r>
              <a:rPr lang="en-US" sz="4500" b="1" dirty="0" err="1" smtClean="0"/>
              <a:t>skupiny</a:t>
            </a:r>
            <a:r>
              <a:rPr lang="en-US" sz="4500" b="1" dirty="0" smtClean="0"/>
              <a:t> a </a:t>
            </a:r>
            <a:r>
              <a:rPr lang="en-US" sz="4500" b="1" dirty="0" err="1" smtClean="0"/>
              <a:t>aktivizmus</a:t>
            </a:r>
            <a:endParaRPr lang="en-US" sz="4500" b="1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886200"/>
            <a:ext cx="6800850" cy="227910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sk-SK" sz="3000" dirty="0" smtClean="0">
                <a:cs typeface="+mn-cs"/>
              </a:rPr>
              <a:t>Postkomunistická politika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000" dirty="0" smtClean="0">
                <a:cs typeface="+mn-cs"/>
              </a:rPr>
              <a:t>Doc. Marek Rybář,PhD.</a:t>
            </a:r>
            <a:endParaRPr lang="en-US" sz="30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000" b="1" dirty="0" smtClean="0"/>
              <a:t>Korporativizmus</a:t>
            </a:r>
            <a:endParaRPr lang="en-US" sz="40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06916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hr-HR" sz="3000" dirty="0" smtClean="0">
                <a:cs typeface="+mn-cs"/>
              </a:rPr>
              <a:t>Š</a:t>
            </a:r>
            <a:r>
              <a:rPr lang="en-US" sz="3000" dirty="0" err="1" smtClean="0">
                <a:cs typeface="+mn-cs"/>
              </a:rPr>
              <a:t>tát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vedie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usmerňuje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spoločnosť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Vláda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poskytuje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vedenie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organizovanej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integrovanej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spoločnosti</a:t>
            </a:r>
            <a:r>
              <a:rPr lang="en-US" sz="3000" dirty="0" smtClean="0">
                <a:cs typeface="+mn-cs"/>
              </a:rPr>
              <a:t>, s </a:t>
            </a:r>
            <a:r>
              <a:rPr lang="en-US" sz="3000" dirty="0" err="1" smtClean="0">
                <a:cs typeface="+mn-cs"/>
              </a:rPr>
              <a:t>ktorou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zdieľa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vízie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ciele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Predpokladá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hierarchiu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organizovaných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záujmov</a:t>
            </a:r>
            <a:r>
              <a:rPr lang="en-US" sz="3000" dirty="0" smtClean="0">
                <a:cs typeface="+mn-cs"/>
              </a:rPr>
              <a:t>, </a:t>
            </a:r>
            <a:r>
              <a:rPr lang="en-US" sz="3000" dirty="0" err="1" smtClean="0">
                <a:cs typeface="+mn-cs"/>
              </a:rPr>
              <a:t>zvýhodnenie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najväčších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najsilnejších</a:t>
            </a:r>
            <a:r>
              <a:rPr lang="en-US" sz="3000" dirty="0" smtClean="0">
                <a:cs typeface="+mn-cs"/>
              </a:rPr>
              <a:t> z </a:t>
            </a:r>
            <a:r>
              <a:rPr lang="en-US" sz="3000" dirty="0" err="1" smtClean="0">
                <a:cs typeface="+mn-cs"/>
              </a:rPr>
              <a:t>nich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Predpokladá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vysokú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mieru</a:t>
            </a:r>
            <a:r>
              <a:rPr lang="en-US" sz="3000" dirty="0" smtClean="0">
                <a:cs typeface="+mn-cs"/>
              </a:rPr>
              <a:t> (</a:t>
            </a:r>
            <a:r>
              <a:rPr lang="en-US" sz="3000" dirty="0" err="1" smtClean="0">
                <a:cs typeface="+mn-cs"/>
              </a:rPr>
              <a:t>povinnej</a:t>
            </a:r>
            <a:r>
              <a:rPr lang="en-US" sz="3000" dirty="0" smtClean="0">
                <a:cs typeface="+mn-cs"/>
              </a:rPr>
              <a:t>) </a:t>
            </a:r>
            <a:r>
              <a:rPr lang="en-US" sz="3000" dirty="0" err="1" smtClean="0">
                <a:cs typeface="+mn-cs"/>
              </a:rPr>
              <a:t>organizovanosti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endParaRPr lang="en-US" sz="3000" dirty="0" smtClean="0"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4000" b="1" dirty="0" err="1" smtClean="0">
                <a:cs typeface="+mj-cs"/>
              </a:rPr>
              <a:t>Korporativizmus</a:t>
            </a:r>
            <a:r>
              <a:rPr lang="en-US" sz="4000" b="1" dirty="0" smtClean="0">
                <a:cs typeface="+mj-cs"/>
              </a:rPr>
              <a:t> v </a:t>
            </a:r>
            <a:r>
              <a:rPr lang="en-US" sz="4000" b="1" dirty="0" err="1" smtClean="0">
                <a:cs typeface="+mj-cs"/>
              </a:rPr>
              <a:t>záp</a:t>
            </a:r>
            <a:r>
              <a:rPr lang="en-US" sz="4000" b="1" dirty="0" smtClean="0">
                <a:cs typeface="+mj-cs"/>
              </a:rPr>
              <a:t>. </a:t>
            </a:r>
            <a:r>
              <a:rPr lang="en-US" sz="4000" b="1" dirty="0" err="1" smtClean="0">
                <a:cs typeface="+mj-cs"/>
              </a:rPr>
              <a:t>Európe</a:t>
            </a:r>
            <a:endParaRPr lang="en-US" sz="4000" b="1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Súčasný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korporativizmus</a:t>
            </a:r>
            <a:r>
              <a:rPr lang="en-US" sz="3000" dirty="0" smtClean="0">
                <a:cs typeface="+mn-cs"/>
              </a:rPr>
              <a:t> (</a:t>
            </a:r>
            <a:r>
              <a:rPr lang="en-US" sz="3000" dirty="0" err="1" smtClean="0">
                <a:cs typeface="+mn-cs"/>
              </a:rPr>
              <a:t>niekedy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aj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liberálny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korporativizmus</a:t>
            </a:r>
            <a:r>
              <a:rPr lang="en-US" sz="3000" dirty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alebo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tiež</a:t>
            </a:r>
            <a:r>
              <a:rPr lang="en-US" sz="3000" dirty="0" smtClean="0">
                <a:cs typeface="+mn-cs"/>
              </a:rPr>
              <a:t> neo-</a:t>
            </a:r>
            <a:r>
              <a:rPr lang="en-US" sz="3000" dirty="0" err="1" smtClean="0">
                <a:cs typeface="+mn-cs"/>
              </a:rPr>
              <a:t>korporativizmus</a:t>
            </a:r>
            <a:r>
              <a:rPr lang="en-US" sz="3000" dirty="0" smtClean="0">
                <a:cs typeface="+mn-cs"/>
              </a:rPr>
              <a:t>) </a:t>
            </a:r>
            <a:r>
              <a:rPr lang="en-US" sz="3000" dirty="0" err="1" smtClean="0">
                <a:cs typeface="+mn-cs"/>
              </a:rPr>
              <a:t>má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viacero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historických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ideových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inšpirácií</a:t>
            </a:r>
            <a:r>
              <a:rPr lang="en-US" sz="3000" dirty="0" smtClean="0">
                <a:cs typeface="+mn-cs"/>
              </a:rPr>
              <a:t>:</a:t>
            </a: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Fašizmus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medzivojnového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obdobia</a:t>
            </a:r>
            <a:r>
              <a:rPr lang="en-US" sz="3000" dirty="0" smtClean="0">
                <a:cs typeface="+mn-cs"/>
              </a:rPr>
              <a:t> (TAL, POR)</a:t>
            </a: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Katolícka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sociálna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náuka</a:t>
            </a:r>
            <a:endParaRPr lang="en-US" sz="3000" dirty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Povojnové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vlády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národnej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jednoty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Väzba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odborov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socdem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strán</a:t>
            </a:r>
            <a:endParaRPr lang="en-US" sz="3000" dirty="0" smtClean="0"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 err="1" smtClean="0">
                <a:cs typeface="+mj-cs"/>
              </a:rPr>
              <a:t>Čo</a:t>
            </a:r>
            <a:r>
              <a:rPr lang="en-US" b="1" dirty="0" smtClean="0">
                <a:cs typeface="+mj-cs"/>
              </a:rPr>
              <a:t> je </a:t>
            </a:r>
            <a:r>
              <a:rPr lang="en-US" b="1" dirty="0" err="1" smtClean="0">
                <a:cs typeface="+mj-cs"/>
              </a:rPr>
              <a:t>korporativizmus</a:t>
            </a:r>
            <a:r>
              <a:rPr lang="en-US" b="1" dirty="0" smtClean="0">
                <a:cs typeface="+mj-cs"/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en-US" sz="3200" dirty="0" err="1" smtClean="0">
                <a:cs typeface="+mn-cs"/>
              </a:rPr>
              <a:t>Hospodársky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b="1" dirty="0" err="1" smtClean="0">
                <a:cs typeface="+mn-cs"/>
              </a:rPr>
              <a:t>rozvinutá</a:t>
            </a:r>
            <a:r>
              <a:rPr lang="en-US" sz="3200" b="1" dirty="0" smtClean="0">
                <a:cs typeface="+mn-cs"/>
              </a:rPr>
              <a:t> </a:t>
            </a:r>
            <a:r>
              <a:rPr lang="en-US" sz="3200" b="1" dirty="0" err="1" smtClean="0">
                <a:cs typeface="+mn-cs"/>
              </a:rPr>
              <a:t>demokratická</a:t>
            </a:r>
            <a:r>
              <a:rPr lang="en-US" sz="3200" b="1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krajina</a:t>
            </a:r>
            <a:r>
              <a:rPr lang="en-US" sz="3200" dirty="0" smtClean="0">
                <a:cs typeface="+mn-cs"/>
              </a:rPr>
              <a:t>, </a:t>
            </a:r>
            <a:r>
              <a:rPr lang="en-US" sz="3200" dirty="0" err="1" smtClean="0">
                <a:cs typeface="+mn-cs"/>
              </a:rPr>
              <a:t>kde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existuje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b="1" dirty="0" err="1" smtClean="0">
                <a:cs typeface="+mn-cs"/>
              </a:rPr>
              <a:t>koordinovaný</a:t>
            </a:r>
            <a:r>
              <a:rPr lang="en-US" sz="3200" dirty="0" smtClean="0">
                <a:cs typeface="+mn-cs"/>
              </a:rPr>
              <a:t>, </a:t>
            </a:r>
            <a:r>
              <a:rPr lang="en-US" sz="3200" b="1" dirty="0" err="1" smtClean="0">
                <a:cs typeface="+mn-cs"/>
              </a:rPr>
              <a:t>kooperatívny</a:t>
            </a:r>
            <a:r>
              <a:rPr lang="en-US" sz="3200" dirty="0" smtClean="0">
                <a:cs typeface="+mn-cs"/>
              </a:rPr>
              <a:t> a </a:t>
            </a:r>
            <a:r>
              <a:rPr lang="en-US" sz="3200" b="1" dirty="0" err="1" smtClean="0">
                <a:cs typeface="+mn-cs"/>
              </a:rPr>
              <a:t>systematický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manažment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národného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hospodárstva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b="1" dirty="0" err="1" smtClean="0">
                <a:cs typeface="+mn-cs"/>
              </a:rPr>
              <a:t>štátom</a:t>
            </a:r>
            <a:r>
              <a:rPr lang="en-US" sz="3200" dirty="0" smtClean="0">
                <a:cs typeface="+mn-cs"/>
              </a:rPr>
              <a:t>, </a:t>
            </a:r>
            <a:r>
              <a:rPr lang="en-US" sz="3200" b="1" dirty="0" err="1" smtClean="0">
                <a:cs typeface="+mn-cs"/>
              </a:rPr>
              <a:t>odbormi</a:t>
            </a:r>
            <a:r>
              <a:rPr lang="en-US" sz="3200" dirty="0" smtClean="0">
                <a:cs typeface="+mn-cs"/>
              </a:rPr>
              <a:t> a </a:t>
            </a:r>
            <a:r>
              <a:rPr lang="en-US" sz="3200" b="1" dirty="0" err="1" smtClean="0">
                <a:cs typeface="+mn-cs"/>
              </a:rPr>
              <a:t>zamestnávateľmi</a:t>
            </a:r>
            <a:r>
              <a:rPr lang="en-US" sz="3200" dirty="0" smtClean="0">
                <a:cs typeface="+mn-cs"/>
              </a:rPr>
              <a:t>, </a:t>
            </a:r>
            <a:r>
              <a:rPr lang="en-US" sz="3200" dirty="0" err="1" smtClean="0">
                <a:cs typeface="+mn-cs"/>
              </a:rPr>
              <a:t>ktorý</a:t>
            </a:r>
            <a:r>
              <a:rPr lang="en-US" sz="3200" dirty="0" smtClean="0">
                <a:cs typeface="+mn-cs"/>
              </a:rPr>
              <a:t> je </a:t>
            </a:r>
            <a:r>
              <a:rPr lang="en-US" sz="3200" dirty="0" err="1" smtClean="0">
                <a:cs typeface="+mn-cs"/>
              </a:rPr>
              <a:t>na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prospech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všetkých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zúčastnených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strán</a:t>
            </a:r>
            <a:endParaRPr lang="en-US" sz="3200" dirty="0" smtClean="0">
              <a:cs typeface="+mn-cs"/>
            </a:endParaRPr>
          </a:p>
          <a:p>
            <a:pPr algn="just" eaLnBrk="1" hangingPunct="1">
              <a:defRPr/>
            </a:pPr>
            <a:endParaRPr lang="en-US" sz="3200" dirty="0" smtClean="0"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 err="1" smtClean="0">
                <a:cs typeface="+mj-cs"/>
              </a:rPr>
              <a:t>Korporativistická</a:t>
            </a:r>
            <a:r>
              <a:rPr lang="en-US" b="1" dirty="0" smtClean="0">
                <a:cs typeface="+mj-cs"/>
              </a:rPr>
              <a:t> </a:t>
            </a:r>
            <a:r>
              <a:rPr lang="en-US" b="1" dirty="0" err="1" smtClean="0">
                <a:cs typeface="+mj-cs"/>
              </a:rPr>
              <a:t>politika</a:t>
            </a:r>
            <a:endParaRPr lang="en-US" b="1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sz="3600" dirty="0" smtClean="0">
                <a:cs typeface="+mn-cs"/>
              </a:rPr>
              <a:t>Š</a:t>
            </a:r>
            <a:r>
              <a:rPr lang="en-US" sz="3600" dirty="0" err="1" smtClean="0">
                <a:cs typeface="+mn-cs"/>
              </a:rPr>
              <a:t>trukturálne</a:t>
            </a:r>
            <a:r>
              <a:rPr lang="en-US" sz="3600" dirty="0" smtClean="0">
                <a:cs typeface="+mn-cs"/>
              </a:rPr>
              <a:t> </a:t>
            </a:r>
            <a:r>
              <a:rPr lang="en-US" sz="3600" dirty="0" err="1" smtClean="0">
                <a:cs typeface="+mn-cs"/>
              </a:rPr>
              <a:t>predpoklady</a:t>
            </a:r>
            <a:r>
              <a:rPr lang="en-US" sz="3600" dirty="0" smtClean="0">
                <a:cs typeface="+mn-cs"/>
              </a:rPr>
              <a:t> </a:t>
            </a:r>
            <a:r>
              <a:rPr lang="en-US" sz="3600" dirty="0" err="1" smtClean="0">
                <a:cs typeface="+mn-cs"/>
              </a:rPr>
              <a:t>korportivizmu</a:t>
            </a:r>
            <a:endParaRPr lang="en-US" sz="36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600" dirty="0" err="1" smtClean="0">
                <a:cs typeface="+mn-cs"/>
              </a:rPr>
              <a:t>Roly</a:t>
            </a:r>
            <a:r>
              <a:rPr lang="en-US" sz="3600" dirty="0" smtClean="0">
                <a:cs typeface="+mn-cs"/>
              </a:rPr>
              <a:t> </a:t>
            </a:r>
            <a:r>
              <a:rPr lang="en-US" sz="3600" dirty="0" err="1" smtClean="0">
                <a:cs typeface="+mn-cs"/>
              </a:rPr>
              <a:t>zúčastnených</a:t>
            </a:r>
            <a:r>
              <a:rPr lang="en-US" sz="3600" dirty="0" smtClean="0">
                <a:cs typeface="+mn-cs"/>
              </a:rPr>
              <a:t> </a:t>
            </a:r>
            <a:r>
              <a:rPr lang="en-US" sz="3600" dirty="0" err="1" smtClean="0">
                <a:cs typeface="+mn-cs"/>
              </a:rPr>
              <a:t>aktérov</a:t>
            </a:r>
            <a:endParaRPr lang="en-US" sz="36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600" dirty="0" err="1" smtClean="0">
                <a:cs typeface="+mn-cs"/>
              </a:rPr>
              <a:t>Vzorce</a:t>
            </a:r>
            <a:r>
              <a:rPr lang="en-US" sz="3600" dirty="0" smtClean="0">
                <a:cs typeface="+mn-cs"/>
              </a:rPr>
              <a:t> </a:t>
            </a:r>
            <a:r>
              <a:rPr lang="en-US" sz="3600" dirty="0" err="1" smtClean="0">
                <a:cs typeface="+mn-cs"/>
              </a:rPr>
              <a:t>správnia</a:t>
            </a:r>
            <a:r>
              <a:rPr lang="en-US" sz="3600" dirty="0" smtClean="0">
                <a:cs typeface="+mn-cs"/>
              </a:rPr>
              <a:t> </a:t>
            </a:r>
            <a:r>
              <a:rPr lang="en-US" sz="3600" dirty="0" err="1" smtClean="0">
                <a:cs typeface="+mn-cs"/>
              </a:rPr>
              <a:t>aktérov</a:t>
            </a:r>
            <a:endParaRPr lang="en-US" sz="36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600" dirty="0" err="1" smtClean="0">
                <a:cs typeface="+mn-cs"/>
              </a:rPr>
              <a:t>Podporný</a:t>
            </a:r>
            <a:r>
              <a:rPr lang="en-US" sz="3600" dirty="0" smtClean="0">
                <a:cs typeface="+mn-cs"/>
              </a:rPr>
              <a:t> </a:t>
            </a:r>
            <a:r>
              <a:rPr lang="en-US" sz="3600" dirty="0" err="1" smtClean="0">
                <a:cs typeface="+mn-cs"/>
              </a:rPr>
              <a:t>kontext</a:t>
            </a:r>
            <a:endParaRPr lang="en-US" sz="3600" dirty="0" smtClean="0"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hr-HR" sz="4500" b="1" dirty="0"/>
              <a:t>Š</a:t>
            </a:r>
            <a:r>
              <a:rPr lang="en-US" sz="4500" b="1" dirty="0" err="1"/>
              <a:t>trukturálne</a:t>
            </a:r>
            <a:r>
              <a:rPr lang="en-US" sz="4500" b="1" dirty="0"/>
              <a:t> </a:t>
            </a:r>
            <a:r>
              <a:rPr lang="en-US" sz="4500" b="1" dirty="0" err="1" smtClean="0"/>
              <a:t>predpoklady</a:t>
            </a:r>
            <a:endParaRPr lang="en-US" sz="4500" b="1" dirty="0"/>
          </a:p>
        </p:txBody>
      </p:sp>
      <p:sp>
        <p:nvSpPr>
          <p:cNvPr id="1853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 smtClean="0">
                <a:cs typeface="+mn-cs"/>
              </a:rPr>
              <a:t>V</a:t>
            </a:r>
            <a:r>
              <a:rPr lang="sk-SK" sz="3000" dirty="0" smtClean="0">
                <a:cs typeface="+mn-cs"/>
              </a:rPr>
              <a:t>äčšina zamestnaného obyvateľstva je organizovaná v malom počte odborových organizácií</a:t>
            </a:r>
          </a:p>
          <a:p>
            <a:pPr eaLnBrk="1" hangingPunct="1">
              <a:defRPr/>
            </a:pPr>
            <a:r>
              <a:rPr lang="en-US" sz="3000" dirty="0" smtClean="0">
                <a:cs typeface="+mn-cs"/>
              </a:rPr>
              <a:t>P</a:t>
            </a:r>
            <a:r>
              <a:rPr lang="sk-SK" sz="3000" dirty="0" smtClean="0">
                <a:cs typeface="+mn-cs"/>
              </a:rPr>
              <a:t>odnikateľskej komunite dominuje malé množstvo firiem združených v silnom zamestnávateľskom zväze</a:t>
            </a:r>
          </a:p>
          <a:p>
            <a:pPr eaLnBrk="1" hangingPunct="1">
              <a:defRPr/>
            </a:pPr>
            <a:r>
              <a:rPr lang="en-US" sz="3000" dirty="0" smtClean="0">
                <a:cs typeface="+mn-cs"/>
              </a:rPr>
              <a:t>C</a:t>
            </a:r>
            <a:r>
              <a:rPr lang="sk-SK" sz="3000" dirty="0" smtClean="0">
                <a:cs typeface="+mn-cs"/>
              </a:rPr>
              <a:t>entralizované dohadovanie miezd</a:t>
            </a:r>
          </a:p>
          <a:p>
            <a:pPr eaLnBrk="1" hangingPunct="1">
              <a:defRPr/>
            </a:pPr>
            <a:r>
              <a:rPr lang="en-US" sz="3000" dirty="0" smtClean="0">
                <a:cs typeface="+mn-cs"/>
              </a:rPr>
              <a:t>S</a:t>
            </a:r>
            <a:r>
              <a:rPr lang="sk-SK" sz="3000" dirty="0" err="1" smtClean="0">
                <a:cs typeface="+mn-cs"/>
              </a:rPr>
              <a:t>ilná</a:t>
            </a:r>
            <a:r>
              <a:rPr lang="sk-SK" sz="3000" dirty="0" smtClean="0">
                <a:cs typeface="+mn-cs"/>
              </a:rPr>
              <a:t> </a:t>
            </a:r>
            <a:r>
              <a:rPr lang="sk-SK" sz="3000" dirty="0" smtClean="0">
                <a:cs typeface="+mn-cs"/>
              </a:rPr>
              <a:t>angažovanosť </a:t>
            </a:r>
            <a:r>
              <a:rPr lang="sk-SK" sz="3000" dirty="0" smtClean="0">
                <a:cs typeface="+mn-cs"/>
              </a:rPr>
              <a:t>štátu v hospodárstve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500" b="1" dirty="0" smtClean="0">
                <a:cs typeface="+mj-cs"/>
              </a:rPr>
              <a:t>Roly aktérov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dirty="0" err="1" smtClean="0">
                <a:cs typeface="+mn-cs"/>
              </a:rPr>
              <a:t>Ú</a:t>
            </a:r>
            <a:r>
              <a:rPr lang="sk-SK" sz="3600" dirty="0" smtClean="0">
                <a:cs typeface="+mn-cs"/>
              </a:rPr>
              <a:t>časť organizácií zamestnávateľov a zamestnancov na tvorbe parametrov verejných politík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>
                <a:cs typeface="+mn-cs"/>
              </a:rPr>
              <a:t>K</a:t>
            </a:r>
            <a:r>
              <a:rPr lang="sk-SK" sz="3600" dirty="0" smtClean="0">
                <a:cs typeface="+mn-cs"/>
              </a:rPr>
              <a:t>onsenzuálne rozhodovanie o najdôležitejších zmenách hosp. </a:t>
            </a:r>
            <a:r>
              <a:rPr lang="en-US" sz="3600" dirty="0" err="1" smtClean="0">
                <a:cs typeface="+mn-cs"/>
              </a:rPr>
              <a:t>polit</a:t>
            </a:r>
            <a:r>
              <a:rPr lang="sk-SK" sz="3600" dirty="0" err="1" smtClean="0"/>
              <a:t>i</a:t>
            </a:r>
            <a:r>
              <a:rPr lang="sk-SK" sz="3600" dirty="0" err="1" smtClean="0">
                <a:cs typeface="+mn-cs"/>
              </a:rPr>
              <a:t>ky</a:t>
            </a:r>
            <a:endParaRPr lang="sk-SK" sz="36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>
                <a:cs typeface="+mn-cs"/>
              </a:rPr>
              <a:t>Z</a:t>
            </a:r>
            <a:r>
              <a:rPr lang="sk-SK" sz="3600" dirty="0" smtClean="0">
                <a:cs typeface="+mn-cs"/>
              </a:rPr>
              <a:t>amestnávatelia a zamestnanci sa podieľajú aj na </a:t>
            </a:r>
            <a:r>
              <a:rPr lang="sk-SK" sz="3600" b="1" dirty="0" smtClean="0">
                <a:cs typeface="+mn-cs"/>
              </a:rPr>
              <a:t>implementácií</a:t>
            </a:r>
            <a:r>
              <a:rPr lang="sk-SK" sz="3600" dirty="0" smtClean="0">
                <a:cs typeface="+mn-cs"/>
              </a:rPr>
              <a:t> týchto rozhodnutí</a:t>
            </a:r>
          </a:p>
          <a:p>
            <a:pPr eaLnBrk="1" hangingPunct="1">
              <a:lnSpc>
                <a:spcPct val="90000"/>
              </a:lnSpc>
              <a:defRPr/>
            </a:pPr>
            <a:endParaRPr lang="sk-SK" sz="36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sk-SK" sz="3600" dirty="0" smtClean="0">
              <a:cs typeface="+mn-cs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500" b="1" dirty="0" smtClean="0">
                <a:cs typeface="+mj-cs"/>
              </a:rPr>
              <a:t>Vzorce správania aktérov</a:t>
            </a:r>
          </a:p>
        </p:txBody>
      </p:sp>
      <p:sp>
        <p:nvSpPr>
          <p:cNvPr id="1884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+mn-cs"/>
              </a:rPr>
              <a:t>Z</a:t>
            </a:r>
            <a:r>
              <a:rPr lang="sk-SK" sz="3200" dirty="0" smtClean="0">
                <a:cs typeface="+mn-cs"/>
              </a:rPr>
              <a:t>hoda všetých troch aktérov na najširších spoločenských hodnotách</a:t>
            </a:r>
          </a:p>
          <a:p>
            <a:pPr marL="114300" indent="0" eaLnBrk="1" hangingPunct="1">
              <a:lnSpc>
                <a:spcPct val="90000"/>
              </a:lnSpc>
              <a:buNone/>
              <a:defRPr/>
            </a:pPr>
            <a:endParaRPr lang="sk-SK" sz="32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sk-SK" sz="3200" dirty="0" smtClean="0">
                <a:cs typeface="+mn-cs"/>
              </a:rPr>
              <a:t>Kultúra konsenzu a kompromisu</a:t>
            </a:r>
          </a:p>
          <a:p>
            <a:pPr marL="114300" indent="0" eaLnBrk="1" hangingPunct="1">
              <a:lnSpc>
                <a:spcPct val="90000"/>
              </a:lnSpc>
              <a:buNone/>
              <a:defRPr/>
            </a:pPr>
            <a:endParaRPr lang="sk-SK" sz="32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200" dirty="0" smtClean="0">
                <a:cs typeface="+mn-cs"/>
              </a:rPr>
              <a:t>U</a:t>
            </a:r>
            <a:r>
              <a:rPr lang="sk-SK" sz="3200" dirty="0" smtClean="0">
                <a:cs typeface="+mn-cs"/>
              </a:rPr>
              <a:t>prednostňujú dojednané výsledky pred nanútenými výsledkami, resp. pred silným konfliktom zúčastnených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 err="1" smtClean="0">
                <a:cs typeface="+mj-cs"/>
              </a:rPr>
              <a:t>Nápomocný</a:t>
            </a:r>
            <a:r>
              <a:rPr lang="en-US" b="1" dirty="0" smtClean="0">
                <a:cs typeface="+mj-cs"/>
              </a:rPr>
              <a:t> </a:t>
            </a:r>
            <a:r>
              <a:rPr lang="en-US" b="1" dirty="0" err="1" smtClean="0">
                <a:cs typeface="+mj-cs"/>
              </a:rPr>
              <a:t>kontext</a:t>
            </a:r>
            <a:endParaRPr lang="en-US" b="1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3200" dirty="0" err="1" smtClean="0">
                <a:cs typeface="+mn-cs"/>
              </a:rPr>
              <a:t>Tradície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sociálnodemokratických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vlád</a:t>
            </a:r>
            <a:endParaRPr lang="en-US" sz="3200" dirty="0" smtClean="0">
              <a:cs typeface="+mn-cs"/>
            </a:endParaRPr>
          </a:p>
          <a:p>
            <a:pPr marL="114300" indent="0" eaLnBrk="1" hangingPunct="1">
              <a:buNone/>
              <a:defRPr/>
            </a:pPr>
            <a:endParaRPr lang="en-US" sz="32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200" dirty="0" err="1" smtClean="0">
                <a:cs typeface="+mn-cs"/>
              </a:rPr>
              <a:t>Vysoké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výdavky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na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sociálne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programy</a:t>
            </a:r>
            <a:endParaRPr lang="en-US" sz="3200" dirty="0" smtClean="0">
              <a:cs typeface="+mn-cs"/>
            </a:endParaRPr>
          </a:p>
          <a:p>
            <a:pPr marL="114300" indent="0" eaLnBrk="1" hangingPunct="1">
              <a:buNone/>
              <a:defRPr/>
            </a:pPr>
            <a:endParaRPr lang="en-US" sz="32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200" dirty="0" err="1" smtClean="0">
                <a:cs typeface="+mn-cs"/>
              </a:rPr>
              <a:t>Nízke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výdaje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na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obranu</a:t>
            </a:r>
            <a:endParaRPr lang="en-US" sz="3200" dirty="0" smtClean="0">
              <a:cs typeface="+mn-cs"/>
            </a:endParaRPr>
          </a:p>
          <a:p>
            <a:pPr marL="114300" indent="0" eaLnBrk="1" hangingPunct="1">
              <a:buNone/>
              <a:defRPr/>
            </a:pPr>
            <a:endParaRPr lang="en-US" sz="32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200" dirty="0" err="1" smtClean="0">
                <a:cs typeface="+mn-cs"/>
              </a:rPr>
              <a:t>Malá</a:t>
            </a:r>
            <a:r>
              <a:rPr lang="en-US" sz="3200" dirty="0" smtClean="0">
                <a:cs typeface="+mn-cs"/>
              </a:rPr>
              <a:t> a </a:t>
            </a:r>
            <a:r>
              <a:rPr lang="en-US" sz="3200" dirty="0" err="1" smtClean="0">
                <a:cs typeface="+mn-cs"/>
              </a:rPr>
              <a:t>otvorená</a:t>
            </a:r>
            <a:r>
              <a:rPr lang="en-US" sz="3200" dirty="0" smtClean="0">
                <a:cs typeface="+mn-cs"/>
              </a:rPr>
              <a:t> </a:t>
            </a:r>
            <a:r>
              <a:rPr lang="en-US" sz="3200" dirty="0" err="1" smtClean="0">
                <a:cs typeface="+mn-cs"/>
              </a:rPr>
              <a:t>ekonomika</a:t>
            </a:r>
            <a:endParaRPr lang="en-US" sz="3200" dirty="0" smtClean="0">
              <a:cs typeface="+mn-cs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b="1" dirty="0" err="1" smtClean="0">
                <a:cs typeface="+mj-cs"/>
              </a:rPr>
              <a:t>Korporativizmus</a:t>
            </a:r>
            <a:endParaRPr lang="en-US" b="1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Nie</a:t>
            </a:r>
            <a:r>
              <a:rPr lang="en-US" sz="3000" dirty="0" smtClean="0">
                <a:cs typeface="+mn-cs"/>
              </a:rPr>
              <a:t> je to </a:t>
            </a:r>
            <a:r>
              <a:rPr lang="en-US" sz="3000" dirty="0" err="1" smtClean="0">
                <a:cs typeface="+mn-cs"/>
              </a:rPr>
              <a:t>len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inštitucionálna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štruktúra</a:t>
            </a:r>
            <a:r>
              <a:rPr lang="en-US" sz="3000" dirty="0" smtClean="0">
                <a:cs typeface="+mn-cs"/>
              </a:rPr>
              <a:t>, </a:t>
            </a:r>
            <a:r>
              <a:rPr lang="en-US" sz="3000" dirty="0" err="1" smtClean="0">
                <a:cs typeface="+mn-cs"/>
              </a:rPr>
              <a:t>združujúca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špecificky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definovaných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aktérov</a:t>
            </a:r>
            <a:r>
              <a:rPr lang="en-US" sz="3000" dirty="0" smtClean="0">
                <a:cs typeface="+mn-cs"/>
              </a:rPr>
              <a:t>, ale </a:t>
            </a:r>
            <a:r>
              <a:rPr lang="en-US" sz="3000" dirty="0" err="1" smtClean="0">
                <a:cs typeface="+mn-cs"/>
              </a:rPr>
              <a:t>aj</a:t>
            </a:r>
            <a:r>
              <a:rPr lang="en-US" sz="3000" dirty="0" smtClean="0">
                <a:cs typeface="+mn-cs"/>
              </a:rPr>
              <a:t>:</a:t>
            </a: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systém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na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alokovanie</a:t>
            </a:r>
            <a:r>
              <a:rPr lang="en-US" sz="3000" dirty="0" smtClean="0">
                <a:cs typeface="+mn-cs"/>
              </a:rPr>
              <a:t>/</a:t>
            </a:r>
            <a:r>
              <a:rPr lang="en-US" sz="3000" dirty="0" err="1" smtClean="0">
                <a:cs typeface="+mn-cs"/>
              </a:rPr>
              <a:t>rozdelenie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hodnôt</a:t>
            </a:r>
            <a:r>
              <a:rPr lang="en-US" sz="3000" dirty="0" smtClean="0">
                <a:cs typeface="+mn-cs"/>
              </a:rPr>
              <a:t> a</a:t>
            </a: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systém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tvorby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implementácie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rozhodnutí</a:t>
            </a:r>
            <a:endParaRPr lang="en-US" sz="3000" dirty="0" smtClean="0"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b="1" dirty="0" smtClean="0">
                <a:cs typeface="+mj-cs"/>
              </a:rPr>
              <a:t>USA a Rakúsko</a:t>
            </a:r>
            <a:endParaRPr lang="en-US" b="1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Pluralizmus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korporativizmus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sú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ideálne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typy</a:t>
            </a:r>
            <a:r>
              <a:rPr lang="en-US" sz="3000" dirty="0" smtClean="0">
                <a:cs typeface="+mn-cs"/>
              </a:rPr>
              <a:t> (</a:t>
            </a:r>
            <a:r>
              <a:rPr lang="en-US" sz="3000" dirty="0" err="1" smtClean="0">
                <a:cs typeface="+mn-cs"/>
              </a:rPr>
              <a:t>modely</a:t>
            </a:r>
            <a:r>
              <a:rPr lang="en-US" sz="3000" dirty="0" smtClean="0">
                <a:cs typeface="+mn-cs"/>
              </a:rPr>
              <a:t>)</a:t>
            </a:r>
          </a:p>
          <a:p>
            <a:pPr eaLnBrk="1" hangingPunct="1">
              <a:defRPr/>
            </a:pPr>
            <a:r>
              <a:rPr lang="en-US" sz="3000" dirty="0" smtClean="0">
                <a:cs typeface="+mn-cs"/>
              </a:rPr>
              <a:t>USA </a:t>
            </a:r>
            <a:r>
              <a:rPr lang="en-US" sz="3000" dirty="0" err="1" smtClean="0">
                <a:cs typeface="+mn-cs"/>
              </a:rPr>
              <a:t>ako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príklad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pluralizmu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Rakúsko</a:t>
            </a:r>
            <a:r>
              <a:rPr lang="en-US" sz="3000" dirty="0" smtClean="0">
                <a:cs typeface="+mn-cs"/>
              </a:rPr>
              <a:t> (min. do 90.-tych </a:t>
            </a:r>
            <a:r>
              <a:rPr lang="en-US" sz="3000" dirty="0" err="1" smtClean="0">
                <a:cs typeface="+mn-cs"/>
              </a:rPr>
              <a:t>rokov</a:t>
            </a:r>
            <a:r>
              <a:rPr lang="en-US" sz="3000" dirty="0" smtClean="0">
                <a:cs typeface="+mn-cs"/>
              </a:rPr>
              <a:t>) </a:t>
            </a:r>
            <a:r>
              <a:rPr lang="en-US" sz="3000" dirty="0" err="1" smtClean="0">
                <a:cs typeface="+mn-cs"/>
              </a:rPr>
              <a:t>ako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príklad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korporativizmu</a:t>
            </a:r>
            <a:r>
              <a:rPr lang="en-US" sz="3000" dirty="0" smtClean="0">
                <a:cs typeface="+mn-cs"/>
              </a:rPr>
              <a:t>:</a:t>
            </a:r>
          </a:p>
          <a:p>
            <a:pPr eaLnBrk="1" hangingPunct="1">
              <a:defRPr/>
            </a:pPr>
            <a:r>
              <a:rPr lang="en-US" sz="3000" b="1" dirty="0" err="1" smtClean="0">
                <a:cs typeface="+mn-cs"/>
              </a:rPr>
              <a:t>Rakúsko</a:t>
            </a:r>
            <a:r>
              <a:rPr lang="en-US" sz="3000" dirty="0" smtClean="0">
                <a:cs typeface="+mn-cs"/>
              </a:rPr>
              <a:t>: </a:t>
            </a:r>
            <a:r>
              <a:rPr lang="en-US" sz="3000" dirty="0" err="1" smtClean="0">
                <a:cs typeface="+mn-cs"/>
              </a:rPr>
              <a:t>všetci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zamestnanci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členmi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jednej</a:t>
            </a:r>
            <a:r>
              <a:rPr lang="en-US" sz="3000" dirty="0" smtClean="0">
                <a:cs typeface="+mn-cs"/>
              </a:rPr>
              <a:t> z troch </a:t>
            </a:r>
            <a:r>
              <a:rPr lang="en-US" sz="3000" dirty="0" err="1" smtClean="0">
                <a:cs typeface="+mn-cs"/>
              </a:rPr>
              <a:t>komôr</a:t>
            </a:r>
            <a:r>
              <a:rPr lang="en-US" sz="3000" dirty="0" smtClean="0">
                <a:cs typeface="+mn-cs"/>
              </a:rPr>
              <a:t>: </a:t>
            </a:r>
            <a:r>
              <a:rPr lang="en-US" sz="3000" dirty="0" err="1" smtClean="0">
                <a:cs typeface="+mn-cs"/>
              </a:rPr>
              <a:t>zamestnaneckej</a:t>
            </a:r>
            <a:r>
              <a:rPr lang="en-US" sz="3000" dirty="0" smtClean="0">
                <a:cs typeface="+mn-cs"/>
              </a:rPr>
              <a:t>, </a:t>
            </a:r>
            <a:r>
              <a:rPr lang="en-US" sz="3000" dirty="0" err="1" smtClean="0">
                <a:cs typeface="+mn-cs"/>
              </a:rPr>
              <a:t>obchodnej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alebo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poľnohospodárskej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endParaRPr lang="en-US" sz="3000" dirty="0" smtClean="0"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b="1" dirty="0" smtClean="0">
                <a:cs typeface="+mj-cs"/>
              </a:rPr>
              <a:t>Potiaže s kolektívnou akciou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sk-SK" sz="3000" dirty="0" smtClean="0">
                <a:cs typeface="+mn-cs"/>
              </a:rPr>
              <a:t>Olson (1968): ľudia nemajú dôvod vstupovať do záujmových organizácií ak sú výsledky ich aktivít dostupné aj pre nečlenov</a:t>
            </a:r>
          </a:p>
          <a:p>
            <a:pPr eaLnBrk="1" hangingPunct="1">
              <a:defRPr/>
            </a:pPr>
            <a:r>
              <a:rPr lang="en-US" sz="3000" dirty="0" smtClean="0">
                <a:cs typeface="+mn-cs"/>
              </a:rPr>
              <a:t>P</a:t>
            </a:r>
            <a:r>
              <a:rPr lang="sk-SK" sz="3000" dirty="0" smtClean="0">
                <a:cs typeface="+mn-cs"/>
              </a:rPr>
              <a:t>roblém čierneho pasažiera: nemá dôvod vynakladať úsilie (čas, preniaze atď.) ak má prospech z aktivít angažovaných aktérov</a:t>
            </a:r>
          </a:p>
          <a:p>
            <a:pPr eaLnBrk="1" hangingPunct="1">
              <a:defRPr/>
            </a:pPr>
            <a:r>
              <a:rPr lang="en-US" sz="3000" dirty="0" smtClean="0">
                <a:cs typeface="+mn-cs"/>
              </a:rPr>
              <a:t>P</a:t>
            </a:r>
            <a:r>
              <a:rPr lang="sk-SK" sz="3000" dirty="0" smtClean="0">
                <a:cs typeface="+mn-cs"/>
              </a:rPr>
              <a:t>rečo by mal zamestnanec vstupovať do odborov, ak sa nimi vyrokované výhody vzťahujú na všetkých zamestnancov?</a:t>
            </a:r>
          </a:p>
          <a:p>
            <a:pPr eaLnBrk="1" hangingPunct="1">
              <a:defRPr/>
            </a:pPr>
            <a:endParaRPr lang="sk-SK" sz="3000" dirty="0" smtClean="0"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b="1" dirty="0"/>
              <a:t>Rakúsko </a:t>
            </a:r>
            <a:r>
              <a:rPr lang="sk-SK" b="1" dirty="0" smtClean="0"/>
              <a:t>a </a:t>
            </a:r>
            <a:r>
              <a:rPr lang="sk-SK" b="1" dirty="0"/>
              <a:t>korporativizmus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Komory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majú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právo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nominovať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svojich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predstaviteľov</a:t>
            </a:r>
            <a:r>
              <a:rPr lang="en-US" sz="3000" dirty="0" smtClean="0">
                <a:cs typeface="+mn-cs"/>
              </a:rPr>
              <a:t> do </a:t>
            </a:r>
            <a:r>
              <a:rPr lang="en-US" sz="3000" dirty="0" err="1" smtClean="0">
                <a:cs typeface="+mn-cs"/>
              </a:rPr>
              <a:t>množstva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verejnoprávnych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inštitúcií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Právo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byť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konzultovaný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pri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príprave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dôležitých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ekonomických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sociálnych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politík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Navyše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existovali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aj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dve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organizácie</a:t>
            </a:r>
            <a:r>
              <a:rPr lang="en-US" sz="3000" dirty="0" smtClean="0">
                <a:cs typeface="+mn-cs"/>
              </a:rPr>
              <a:t> s </a:t>
            </a:r>
            <a:r>
              <a:rPr lang="en-US" sz="3000" dirty="0" err="1" smtClean="0">
                <a:cs typeface="+mn-cs"/>
              </a:rPr>
              <a:t>dobrovoľným</a:t>
            </a:r>
            <a:r>
              <a:rPr lang="en-US" sz="3000" dirty="0" smtClean="0">
                <a:cs typeface="+mn-cs"/>
              </a:rPr>
              <a:t> (ale </a:t>
            </a:r>
            <a:r>
              <a:rPr lang="en-US" sz="3000" dirty="0" err="1" smtClean="0">
                <a:cs typeface="+mn-cs"/>
              </a:rPr>
              <a:t>vysoko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reprezentatívnym</a:t>
            </a:r>
            <a:r>
              <a:rPr lang="en-US" sz="3000" dirty="0" smtClean="0">
                <a:cs typeface="+mn-cs"/>
              </a:rPr>
              <a:t>) </a:t>
            </a:r>
            <a:r>
              <a:rPr lang="en-US" sz="3000" dirty="0" err="1" smtClean="0">
                <a:cs typeface="+mn-cs"/>
              </a:rPr>
              <a:t>členstvom</a:t>
            </a:r>
            <a:r>
              <a:rPr lang="en-US" sz="3000" dirty="0" smtClean="0">
                <a:cs typeface="+mn-cs"/>
              </a:rPr>
              <a:t>: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b="1" dirty="0" smtClean="0">
                <a:cs typeface="+mj-cs"/>
              </a:rPr>
              <a:t>Rakúsko a korporativizmus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sk-SK" sz="3000" dirty="0" smtClean="0"/>
              <a:t>Odborová centrála ÖGB a Liga rakúskych priemyselníkov  VÖI</a:t>
            </a:r>
          </a:p>
          <a:p>
            <a:pPr eaLnBrk="1" hangingPunct="1">
              <a:defRPr/>
            </a:pPr>
            <a:r>
              <a:rPr lang="en-US" sz="3000" dirty="0" smtClean="0"/>
              <a:t>O</a:t>
            </a:r>
            <a:r>
              <a:rPr lang="sk-SK" sz="3000" dirty="0" smtClean="0"/>
              <a:t>dborová centrála združovala všetky existujúce odborové zväzy a centrum malo väčšie právomoci než jednotlivé zväzy</a:t>
            </a:r>
          </a:p>
          <a:p>
            <a:pPr eaLnBrk="1" hangingPunct="1">
              <a:defRPr/>
            </a:pPr>
            <a:r>
              <a:rPr lang="en-US" sz="3000" dirty="0" err="1" smtClean="0"/>
              <a:t>Výrazné</a:t>
            </a:r>
            <a:r>
              <a:rPr lang="en-US" sz="3000" dirty="0" smtClean="0"/>
              <a:t> </a:t>
            </a:r>
            <a:r>
              <a:rPr lang="en-US" sz="3000" dirty="0" err="1" smtClean="0"/>
              <a:t>prepojenie</a:t>
            </a:r>
            <a:r>
              <a:rPr lang="en-US" sz="3000" dirty="0" smtClean="0"/>
              <a:t> </a:t>
            </a:r>
            <a:r>
              <a:rPr lang="en-US" sz="3000" dirty="0" err="1" smtClean="0"/>
              <a:t>komôr</a:t>
            </a:r>
            <a:r>
              <a:rPr lang="en-US" sz="3000" dirty="0" smtClean="0"/>
              <a:t> a </a:t>
            </a:r>
            <a:r>
              <a:rPr lang="en-US" sz="3000" dirty="0" err="1" smtClean="0"/>
              <a:t>zväzov</a:t>
            </a:r>
            <a:r>
              <a:rPr lang="en-US" sz="3000" dirty="0" smtClean="0"/>
              <a:t> s </a:t>
            </a:r>
            <a:r>
              <a:rPr lang="en-US" sz="3000" dirty="0" err="1" smtClean="0"/>
              <a:t>hlavnými</a:t>
            </a:r>
            <a:r>
              <a:rPr lang="en-US" sz="3000" dirty="0" smtClean="0"/>
              <a:t> </a:t>
            </a:r>
            <a:r>
              <a:rPr lang="en-US" sz="3000" dirty="0" err="1" smtClean="0"/>
              <a:t>politickými</a:t>
            </a:r>
            <a:r>
              <a:rPr lang="en-US" sz="3000" dirty="0" smtClean="0"/>
              <a:t> </a:t>
            </a:r>
            <a:r>
              <a:rPr lang="en-US" sz="3000" dirty="0" err="1" smtClean="0"/>
              <a:t>stranami</a:t>
            </a:r>
            <a:r>
              <a:rPr lang="en-US" sz="3000" dirty="0" smtClean="0"/>
              <a:t>: </a:t>
            </a:r>
            <a:r>
              <a:rPr lang="en-US" sz="3000" dirty="0" err="1" smtClean="0"/>
              <a:t>Socialisti</a:t>
            </a:r>
            <a:r>
              <a:rPr lang="en-US" sz="3000" dirty="0" smtClean="0"/>
              <a:t> s </a:t>
            </a:r>
            <a:r>
              <a:rPr lang="en-US" sz="3000" dirty="0" err="1" smtClean="0"/>
              <a:t>odbormi</a:t>
            </a:r>
            <a:r>
              <a:rPr lang="en-US" sz="3000" dirty="0" smtClean="0"/>
              <a:t> a </a:t>
            </a:r>
            <a:r>
              <a:rPr lang="en-US" sz="3000" dirty="0" err="1" smtClean="0"/>
              <a:t>zamestnaneckou</a:t>
            </a:r>
            <a:r>
              <a:rPr lang="en-US" sz="3000" dirty="0" smtClean="0"/>
              <a:t> </a:t>
            </a:r>
            <a:r>
              <a:rPr lang="en-US" sz="3000" dirty="0" err="1" smtClean="0"/>
              <a:t>komorou</a:t>
            </a:r>
            <a:r>
              <a:rPr lang="en-US" sz="3000" dirty="0" smtClean="0"/>
              <a:t>, </a:t>
            </a:r>
            <a:r>
              <a:rPr lang="en-US" sz="3000" dirty="0" err="1" smtClean="0"/>
              <a:t>ľudovci</a:t>
            </a:r>
            <a:r>
              <a:rPr lang="en-US" sz="3000" dirty="0" smtClean="0"/>
              <a:t> s </a:t>
            </a:r>
            <a:r>
              <a:rPr lang="en-US" sz="3000" dirty="0" err="1" smtClean="0"/>
              <a:t>obchodnou</a:t>
            </a:r>
            <a:r>
              <a:rPr lang="en-US" sz="3000" dirty="0" smtClean="0"/>
              <a:t> a </a:t>
            </a:r>
            <a:r>
              <a:rPr lang="en-US" sz="3000" dirty="0" err="1" smtClean="0"/>
              <a:t>poľnohospodárskou</a:t>
            </a:r>
            <a:r>
              <a:rPr lang="en-US" sz="3000" dirty="0" smtClean="0"/>
              <a:t> </a:t>
            </a:r>
            <a:r>
              <a:rPr lang="en-US" sz="3000" dirty="0" err="1" smtClean="0"/>
              <a:t>komorou</a:t>
            </a:r>
            <a:r>
              <a:rPr lang="en-US" sz="3000" dirty="0" smtClean="0"/>
              <a:t> a </a:t>
            </a:r>
            <a:r>
              <a:rPr lang="en-US" sz="3000" dirty="0" err="1" smtClean="0"/>
              <a:t>priemyselníkmi</a:t>
            </a:r>
            <a:endParaRPr lang="en-US" sz="3000" dirty="0" smtClean="0"/>
          </a:p>
          <a:p>
            <a:pPr eaLnBrk="1" hangingPunct="1">
              <a:defRPr/>
            </a:pPr>
            <a:endParaRPr lang="sk-SK" sz="3000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b="1" dirty="0" err="1" smtClean="0"/>
              <a:t>Odbory</a:t>
            </a:r>
            <a:r>
              <a:rPr lang="en-US" sz="4000" b="1" dirty="0" smtClean="0"/>
              <a:t> a </a:t>
            </a:r>
            <a:r>
              <a:rPr lang="en-US" sz="4000" b="1" dirty="0" err="1" smtClean="0"/>
              <a:t>záujmy</a:t>
            </a:r>
            <a:r>
              <a:rPr lang="en-US" sz="4000" b="1" dirty="0" smtClean="0"/>
              <a:t> v </a:t>
            </a:r>
            <a:r>
              <a:rPr lang="en-US" sz="4000" b="1" dirty="0" err="1" smtClean="0"/>
              <a:t>komunizme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hr-HR" sz="3000" dirty="0" smtClean="0"/>
              <a:t>Š</a:t>
            </a:r>
            <a:r>
              <a:rPr lang="en-US" sz="3000" dirty="0" err="1" smtClean="0"/>
              <a:t>tát</a:t>
            </a:r>
            <a:r>
              <a:rPr lang="en-US" sz="3000" dirty="0" smtClean="0"/>
              <a:t> </a:t>
            </a:r>
            <a:r>
              <a:rPr lang="en-US" sz="3000" dirty="0" err="1" smtClean="0"/>
              <a:t>ako</a:t>
            </a:r>
            <a:r>
              <a:rPr lang="en-US" sz="3000" dirty="0" smtClean="0"/>
              <a:t> </a:t>
            </a:r>
            <a:r>
              <a:rPr lang="en-US" sz="3000" dirty="0" err="1" smtClean="0"/>
              <a:t>nástoj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kontrolu</a:t>
            </a:r>
            <a:r>
              <a:rPr lang="en-US" sz="3000" dirty="0" smtClean="0"/>
              <a:t> </a:t>
            </a:r>
            <a:r>
              <a:rPr lang="en-US" sz="3000" dirty="0" err="1" smtClean="0"/>
              <a:t>spoločnosti</a:t>
            </a:r>
            <a:endParaRPr lang="en-US" sz="3000" dirty="0" smtClean="0"/>
          </a:p>
          <a:p>
            <a:pPr>
              <a:defRPr/>
            </a:pPr>
            <a:r>
              <a:rPr lang="en-US" sz="3000" dirty="0" err="1" smtClean="0"/>
              <a:t>Komunistické</a:t>
            </a:r>
            <a:r>
              <a:rPr lang="en-US" sz="3000" dirty="0" smtClean="0"/>
              <a:t> </a:t>
            </a:r>
            <a:r>
              <a:rPr lang="en-US" sz="3000" dirty="0" err="1" smtClean="0"/>
              <a:t>spoločnosti</a:t>
            </a:r>
            <a:r>
              <a:rPr lang="en-US" sz="3000" dirty="0" smtClean="0"/>
              <a:t> </a:t>
            </a:r>
            <a:r>
              <a:rPr lang="en-US" sz="3000" dirty="0" err="1" smtClean="0"/>
              <a:t>boli</a:t>
            </a:r>
            <a:r>
              <a:rPr lang="en-US" sz="3000" dirty="0" smtClean="0"/>
              <a:t> </a:t>
            </a:r>
            <a:r>
              <a:rPr lang="en-US" sz="3000" dirty="0" err="1" smtClean="0"/>
              <a:t>vysoko</a:t>
            </a:r>
            <a:r>
              <a:rPr lang="en-US" sz="3000" dirty="0" smtClean="0"/>
              <a:t> </a:t>
            </a:r>
            <a:r>
              <a:rPr lang="en-US" sz="3000" dirty="0" err="1" smtClean="0"/>
              <a:t>organizované</a:t>
            </a:r>
            <a:r>
              <a:rPr lang="en-US" sz="3000" dirty="0" smtClean="0"/>
              <a:t> (</a:t>
            </a:r>
            <a:r>
              <a:rPr lang="en-US" sz="3000" dirty="0" err="1" smtClean="0"/>
              <a:t>existencia</a:t>
            </a:r>
            <a:r>
              <a:rPr lang="en-US" sz="3000" dirty="0" smtClean="0"/>
              <a:t> </a:t>
            </a:r>
            <a:r>
              <a:rPr lang="en-US" sz="3000" dirty="0" err="1" smtClean="0"/>
              <a:t>výlučných</a:t>
            </a:r>
            <a:r>
              <a:rPr lang="en-US" sz="3000" dirty="0" smtClean="0"/>
              <a:t> “</a:t>
            </a:r>
            <a:r>
              <a:rPr lang="en-US" sz="3000" dirty="0" err="1" smtClean="0"/>
              <a:t>spoločenských</a:t>
            </a:r>
            <a:r>
              <a:rPr lang="en-US" sz="3000" dirty="0" smtClean="0"/>
              <a:t>” </a:t>
            </a:r>
            <a:r>
              <a:rPr lang="en-US" sz="3000" dirty="0" err="1" smtClean="0"/>
              <a:t>organizácií</a:t>
            </a:r>
            <a:r>
              <a:rPr lang="en-US" sz="3000" dirty="0" smtClean="0"/>
              <a:t>)  s </a:t>
            </a:r>
            <a:r>
              <a:rPr lang="en-US" sz="3000" i="1" dirty="0" smtClean="0"/>
              <a:t>de facto </a:t>
            </a:r>
            <a:r>
              <a:rPr lang="en-US" sz="3000" dirty="0" err="1" smtClean="0"/>
              <a:t>povinným</a:t>
            </a:r>
            <a:r>
              <a:rPr lang="en-US" sz="3000" dirty="0" smtClean="0"/>
              <a:t> </a:t>
            </a:r>
            <a:r>
              <a:rPr lang="en-US" sz="3000" dirty="0" err="1" smtClean="0"/>
              <a:t>členstvom</a:t>
            </a:r>
            <a:endParaRPr lang="en-US" sz="3000" dirty="0" smtClean="0"/>
          </a:p>
          <a:p>
            <a:pPr>
              <a:defRPr/>
            </a:pPr>
            <a:r>
              <a:rPr lang="en-US" sz="3000" dirty="0" err="1" smtClean="0"/>
              <a:t>Nezávislá</a:t>
            </a:r>
            <a:r>
              <a:rPr lang="en-US" sz="3000" dirty="0" smtClean="0"/>
              <a:t> </a:t>
            </a:r>
            <a:r>
              <a:rPr lang="en-US" sz="3000" dirty="0" err="1" smtClean="0"/>
              <a:t>angažovanosť</a:t>
            </a:r>
            <a:r>
              <a:rPr lang="en-US" sz="3000" dirty="0" smtClean="0"/>
              <a:t> bola </a:t>
            </a:r>
            <a:r>
              <a:rPr lang="en-US" sz="3000" dirty="0" err="1" smtClean="0"/>
              <a:t>postihovaná</a:t>
            </a:r>
            <a:endParaRPr lang="en-US" sz="3000" dirty="0" smtClean="0"/>
          </a:p>
          <a:p>
            <a:pPr>
              <a:defRPr/>
            </a:pPr>
            <a:r>
              <a:rPr lang="en-US" sz="3000" dirty="0" err="1" smtClean="0"/>
              <a:t>Strešné</a:t>
            </a:r>
            <a:r>
              <a:rPr lang="en-US" sz="3000" dirty="0" smtClean="0"/>
              <a:t> </a:t>
            </a:r>
            <a:r>
              <a:rPr lang="en-US" sz="3000" dirty="0" err="1" smtClean="0"/>
              <a:t>organizácie</a:t>
            </a:r>
            <a:r>
              <a:rPr lang="en-US" sz="3000" dirty="0" smtClean="0"/>
              <a:t> </a:t>
            </a:r>
            <a:r>
              <a:rPr lang="en-US" sz="3000" dirty="0" err="1" smtClean="0"/>
              <a:t>typu</a:t>
            </a:r>
            <a:r>
              <a:rPr lang="en-US" sz="3000" dirty="0" smtClean="0"/>
              <a:t> “</a:t>
            </a:r>
            <a:r>
              <a:rPr lang="en-US" sz="3000" dirty="0" err="1" smtClean="0"/>
              <a:t>Národný</a:t>
            </a:r>
            <a:r>
              <a:rPr lang="en-US" sz="3000" dirty="0" smtClean="0"/>
              <a:t> front” (</a:t>
            </a:r>
            <a:r>
              <a:rPr lang="en-US" sz="3000" dirty="0" err="1" smtClean="0"/>
              <a:t>komunistická</a:t>
            </a:r>
            <a:r>
              <a:rPr lang="en-US" sz="3000" dirty="0" smtClean="0"/>
              <a:t> </a:t>
            </a:r>
            <a:r>
              <a:rPr lang="en-US" sz="3000" dirty="0" err="1" smtClean="0"/>
              <a:t>strana</a:t>
            </a:r>
            <a:r>
              <a:rPr lang="en-US" sz="3000" dirty="0" smtClean="0"/>
              <a:t>, </a:t>
            </a:r>
            <a:r>
              <a:rPr lang="en-US" sz="3000" dirty="0" err="1" smtClean="0"/>
              <a:t>prípadne</a:t>
            </a:r>
            <a:r>
              <a:rPr lang="en-US" sz="3000" dirty="0" smtClean="0"/>
              <a:t> </a:t>
            </a:r>
            <a:r>
              <a:rPr lang="en-US" sz="3000" dirty="0" err="1" smtClean="0"/>
              <a:t>ďalšie</a:t>
            </a:r>
            <a:r>
              <a:rPr lang="en-US" sz="3000" dirty="0" smtClean="0"/>
              <a:t> </a:t>
            </a:r>
            <a:r>
              <a:rPr lang="en-US" sz="3000" dirty="0" err="1" smtClean="0"/>
              <a:t>strany</a:t>
            </a:r>
            <a:r>
              <a:rPr lang="en-US" sz="3000" dirty="0" smtClean="0"/>
              <a:t>, </a:t>
            </a:r>
            <a:r>
              <a:rPr lang="en-US" sz="3000" dirty="0" err="1" smtClean="0"/>
              <a:t>odbory</a:t>
            </a:r>
            <a:r>
              <a:rPr lang="en-US" sz="3000" dirty="0" smtClean="0"/>
              <a:t>, </a:t>
            </a:r>
            <a:r>
              <a:rPr lang="en-US" sz="3000" dirty="0" err="1" smtClean="0"/>
              <a:t>kultúrne</a:t>
            </a:r>
            <a:r>
              <a:rPr lang="en-US" sz="3000" dirty="0" smtClean="0"/>
              <a:t> a </a:t>
            </a:r>
            <a:r>
              <a:rPr lang="en-US" sz="3000" dirty="0" err="1" smtClean="0"/>
              <a:t>športové</a:t>
            </a:r>
            <a:r>
              <a:rPr lang="en-US" sz="3000" dirty="0" smtClean="0"/>
              <a:t> </a:t>
            </a:r>
            <a:r>
              <a:rPr lang="en-US" sz="3000" dirty="0" err="1" smtClean="0"/>
              <a:t>organizácie</a:t>
            </a:r>
            <a:r>
              <a:rPr lang="en-US" sz="3000" dirty="0" smtClean="0"/>
              <a:t> </a:t>
            </a:r>
            <a:r>
              <a:rPr lang="en-US" sz="3000" dirty="0" err="1" smtClean="0"/>
              <a:t>atď</a:t>
            </a:r>
            <a:r>
              <a:rPr lang="en-US" sz="3000" dirty="0" smtClean="0"/>
              <a:t>.)</a:t>
            </a:r>
          </a:p>
          <a:p>
            <a:pPr>
              <a:defRPr/>
            </a:pPr>
            <a:endParaRPr lang="en-US" sz="3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b="1" dirty="0" err="1" smtClean="0"/>
              <a:t>Odbory</a:t>
            </a:r>
            <a:r>
              <a:rPr lang="en-US" b="1" dirty="0" smtClean="0"/>
              <a:t> v </a:t>
            </a:r>
            <a:r>
              <a:rPr lang="en-US" b="1" dirty="0" err="1" smtClean="0"/>
              <a:t>komunizme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000" dirty="0" err="1" smtClean="0"/>
              <a:t>Významná</a:t>
            </a:r>
            <a:r>
              <a:rPr lang="en-US" sz="3000" dirty="0" smtClean="0"/>
              <a:t> </a:t>
            </a:r>
            <a:r>
              <a:rPr lang="en-US" sz="3000" dirty="0" err="1" smtClean="0"/>
              <a:t>súčasť</a:t>
            </a:r>
            <a:r>
              <a:rPr lang="en-US" sz="3000" dirty="0" smtClean="0"/>
              <a:t> </a:t>
            </a:r>
            <a:r>
              <a:rPr lang="en-US" sz="3000" dirty="0" err="1" smtClean="0"/>
              <a:t>ideologickej</a:t>
            </a:r>
            <a:r>
              <a:rPr lang="en-US" sz="3000" dirty="0" smtClean="0"/>
              <a:t> </a:t>
            </a:r>
            <a:r>
              <a:rPr lang="en-US" sz="3000" dirty="0" err="1" smtClean="0"/>
              <a:t>legitimizácie</a:t>
            </a:r>
            <a:r>
              <a:rPr lang="en-US" sz="3000" dirty="0" smtClean="0"/>
              <a:t> </a:t>
            </a:r>
            <a:r>
              <a:rPr lang="en-US" sz="3000" dirty="0" err="1" smtClean="0"/>
              <a:t>režimu</a:t>
            </a:r>
            <a:endParaRPr lang="en-US" sz="3000" dirty="0" smtClean="0"/>
          </a:p>
          <a:p>
            <a:pPr>
              <a:defRPr/>
            </a:pPr>
            <a:r>
              <a:rPr lang="en-US" sz="3000" dirty="0" err="1" smtClean="0"/>
              <a:t>Prevodové</a:t>
            </a:r>
            <a:r>
              <a:rPr lang="en-US" sz="3000" dirty="0" smtClean="0"/>
              <a:t> </a:t>
            </a:r>
            <a:r>
              <a:rPr lang="en-US" sz="3000" dirty="0" err="1" smtClean="0"/>
              <a:t>páky</a:t>
            </a:r>
            <a:r>
              <a:rPr lang="en-US" sz="3000" dirty="0" smtClean="0"/>
              <a:t> </a:t>
            </a:r>
            <a:r>
              <a:rPr lang="en-US" sz="3000" dirty="0" err="1" smtClean="0"/>
              <a:t>pri</a:t>
            </a:r>
            <a:r>
              <a:rPr lang="en-US" sz="3000" dirty="0" smtClean="0"/>
              <a:t> </a:t>
            </a:r>
            <a:r>
              <a:rPr lang="en-US" sz="3000" dirty="0" err="1" smtClean="0"/>
              <a:t>prenose</a:t>
            </a:r>
            <a:r>
              <a:rPr lang="en-US" sz="3000" dirty="0" smtClean="0"/>
              <a:t> a </a:t>
            </a:r>
            <a:r>
              <a:rPr lang="en-US" sz="3000" dirty="0" err="1" smtClean="0"/>
              <a:t>implementácii</a:t>
            </a:r>
            <a:r>
              <a:rPr lang="en-US" sz="3000" dirty="0" smtClean="0"/>
              <a:t> </a:t>
            </a:r>
            <a:r>
              <a:rPr lang="en-US" sz="3000" dirty="0" err="1" smtClean="0"/>
              <a:t>rozhodnutí</a:t>
            </a:r>
            <a:r>
              <a:rPr lang="en-US" sz="3000" dirty="0" smtClean="0"/>
              <a:t> </a:t>
            </a:r>
            <a:r>
              <a:rPr lang="en-US" sz="3000" dirty="0" err="1" smtClean="0"/>
              <a:t>zo</a:t>
            </a:r>
            <a:r>
              <a:rPr lang="en-US" sz="3000" dirty="0" smtClean="0"/>
              <a:t> </a:t>
            </a:r>
            <a:r>
              <a:rPr lang="en-US" sz="3000" dirty="0" err="1" smtClean="0"/>
              <a:t>štátu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spoločnosť</a:t>
            </a:r>
            <a:endParaRPr lang="en-US" sz="3000" dirty="0" smtClean="0"/>
          </a:p>
          <a:p>
            <a:pPr>
              <a:defRPr/>
            </a:pPr>
            <a:r>
              <a:rPr lang="en-US" sz="3000" dirty="0" smtClean="0"/>
              <a:t>80. </a:t>
            </a:r>
            <a:r>
              <a:rPr lang="en-US" sz="3000" dirty="0" err="1" smtClean="0"/>
              <a:t>roky</a:t>
            </a:r>
            <a:r>
              <a:rPr lang="en-US" sz="3000" dirty="0" smtClean="0"/>
              <a:t>: </a:t>
            </a:r>
            <a:r>
              <a:rPr lang="en-US" sz="3000" dirty="0" err="1" smtClean="0"/>
              <a:t>oponenti</a:t>
            </a:r>
            <a:r>
              <a:rPr lang="en-US" sz="3000" dirty="0" smtClean="0"/>
              <a:t> </a:t>
            </a:r>
            <a:r>
              <a:rPr lang="en-US" sz="3000" dirty="0" err="1" smtClean="0"/>
              <a:t>režimu</a:t>
            </a:r>
            <a:r>
              <a:rPr lang="en-US" sz="3000" dirty="0" smtClean="0"/>
              <a:t> </a:t>
            </a:r>
            <a:r>
              <a:rPr lang="en-US" sz="3000" dirty="0" err="1" smtClean="0"/>
              <a:t>používali</a:t>
            </a:r>
            <a:r>
              <a:rPr lang="en-US" sz="3000" dirty="0" smtClean="0"/>
              <a:t> </a:t>
            </a:r>
            <a:r>
              <a:rPr lang="en-US" sz="3000" dirty="0" err="1" smtClean="0"/>
              <a:t>záujmové</a:t>
            </a:r>
            <a:r>
              <a:rPr lang="en-US" sz="3000" dirty="0" smtClean="0"/>
              <a:t> </a:t>
            </a:r>
            <a:r>
              <a:rPr lang="en-US" sz="3000" dirty="0" err="1" smtClean="0"/>
              <a:t>organizácie</a:t>
            </a:r>
            <a:r>
              <a:rPr lang="en-US" sz="3000" dirty="0" smtClean="0"/>
              <a:t> </a:t>
            </a:r>
            <a:r>
              <a:rPr lang="en-US" sz="3000" dirty="0" err="1" smtClean="0"/>
              <a:t>ako</a:t>
            </a:r>
            <a:r>
              <a:rPr lang="en-US" sz="3000" dirty="0" smtClean="0"/>
              <a:t> </a:t>
            </a:r>
            <a:r>
              <a:rPr lang="en-US" sz="3000" dirty="0" err="1" smtClean="0"/>
              <a:t>východisko</a:t>
            </a:r>
            <a:r>
              <a:rPr lang="en-US" sz="3000" dirty="0" smtClean="0"/>
              <a:t> pre </a:t>
            </a:r>
            <a:r>
              <a:rPr lang="en-US" sz="3000" dirty="0" err="1" smtClean="0"/>
              <a:t>svoju</a:t>
            </a:r>
            <a:r>
              <a:rPr lang="en-US" sz="3000" dirty="0" smtClean="0"/>
              <a:t> </a:t>
            </a:r>
            <a:r>
              <a:rPr lang="en-US" sz="3000" dirty="0" err="1" smtClean="0"/>
              <a:t>činnosť</a:t>
            </a:r>
            <a:r>
              <a:rPr lang="en-US" sz="3000" dirty="0" smtClean="0"/>
              <a:t>:</a:t>
            </a:r>
          </a:p>
          <a:p>
            <a:pPr>
              <a:defRPr/>
            </a:pPr>
            <a:r>
              <a:rPr lang="en-US" sz="3000" dirty="0" err="1" smtClean="0"/>
              <a:t>Odbory</a:t>
            </a:r>
            <a:r>
              <a:rPr lang="en-US" sz="3000" dirty="0" smtClean="0"/>
              <a:t> </a:t>
            </a:r>
            <a:r>
              <a:rPr lang="en-US" sz="3000" dirty="0" err="1" smtClean="0"/>
              <a:t>Solidarita</a:t>
            </a:r>
            <a:r>
              <a:rPr lang="en-US" sz="3000" dirty="0" smtClean="0"/>
              <a:t> (POĽ), </a:t>
            </a:r>
            <a:r>
              <a:rPr lang="en-US" sz="3000" dirty="0" err="1" smtClean="0"/>
              <a:t>Podkrepa</a:t>
            </a:r>
            <a:r>
              <a:rPr lang="en-US" sz="3000" dirty="0" smtClean="0"/>
              <a:t> (BUL), </a:t>
            </a:r>
            <a:r>
              <a:rPr lang="en-US" sz="3000" dirty="0" err="1" smtClean="0"/>
              <a:t>Nezávislé</a:t>
            </a:r>
            <a:r>
              <a:rPr lang="en-US" sz="3000" dirty="0" smtClean="0"/>
              <a:t> </a:t>
            </a:r>
            <a:r>
              <a:rPr lang="en-US" sz="3000" dirty="0" err="1" smtClean="0"/>
              <a:t>odbory</a:t>
            </a:r>
            <a:r>
              <a:rPr lang="en-US" sz="3000" dirty="0" smtClean="0"/>
              <a:t> (MAĎ), </a:t>
            </a:r>
            <a:endParaRPr lang="en-US" sz="3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b="1" dirty="0" err="1" smtClean="0"/>
              <a:t>Reprezentácia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záujmov</a:t>
            </a:r>
            <a:r>
              <a:rPr lang="en-US" sz="4000" b="1" dirty="0" smtClean="0"/>
              <a:t> v SVE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000" dirty="0" err="1" smtClean="0"/>
              <a:t>Transformačný</a:t>
            </a:r>
            <a:r>
              <a:rPr lang="en-US" sz="3000" dirty="0" smtClean="0"/>
              <a:t> </a:t>
            </a:r>
            <a:r>
              <a:rPr lang="en-US" sz="3000" dirty="0" err="1" smtClean="0"/>
              <a:t>korporativizmus</a:t>
            </a:r>
            <a:r>
              <a:rPr lang="en-US" sz="3000" dirty="0" smtClean="0"/>
              <a:t>?: </a:t>
            </a:r>
            <a:r>
              <a:rPr lang="en-US" sz="3000" dirty="0" err="1" smtClean="0"/>
              <a:t>tripartitné</a:t>
            </a:r>
            <a:r>
              <a:rPr lang="en-US" sz="3000" dirty="0" smtClean="0"/>
              <a:t> </a:t>
            </a:r>
            <a:r>
              <a:rPr lang="en-US" sz="3000" dirty="0" err="1" smtClean="0"/>
              <a:t>štruktúry</a:t>
            </a:r>
            <a:r>
              <a:rPr lang="en-US" sz="3000" dirty="0" smtClean="0"/>
              <a:t> s </a:t>
            </a:r>
            <a:r>
              <a:rPr lang="en-US" sz="3000" dirty="0" err="1" smtClean="0"/>
              <a:t>cieľom</a:t>
            </a:r>
            <a:r>
              <a:rPr lang="en-US" sz="3000" dirty="0" smtClean="0"/>
              <a:t> </a:t>
            </a:r>
            <a:r>
              <a:rPr lang="en-US" sz="3000" dirty="0" err="1" smtClean="0"/>
              <a:t>zabezpečiť</a:t>
            </a:r>
            <a:r>
              <a:rPr lang="en-US" sz="3000" dirty="0" smtClean="0"/>
              <a:t> </a:t>
            </a:r>
            <a:r>
              <a:rPr lang="en-US" sz="3000" dirty="0" err="1" smtClean="0"/>
              <a:t>sociálny</a:t>
            </a:r>
            <a:r>
              <a:rPr lang="en-US" sz="3000" dirty="0" smtClean="0"/>
              <a:t> </a:t>
            </a:r>
            <a:r>
              <a:rPr lang="en-US" sz="3000" dirty="0" err="1" smtClean="0"/>
              <a:t>zmier</a:t>
            </a:r>
            <a:r>
              <a:rPr lang="en-US" sz="3000" dirty="0" smtClean="0"/>
              <a:t> v </a:t>
            </a:r>
            <a:r>
              <a:rPr lang="en-US" sz="3000" dirty="0" err="1" smtClean="0"/>
              <a:t>ťažkom</a:t>
            </a:r>
            <a:r>
              <a:rPr lang="en-US" sz="3000" dirty="0" smtClean="0"/>
              <a:t> </a:t>
            </a:r>
            <a:r>
              <a:rPr lang="en-US" sz="3000" dirty="0" err="1" smtClean="0"/>
              <a:t>prechode</a:t>
            </a:r>
            <a:r>
              <a:rPr lang="en-US" sz="3000" dirty="0" smtClean="0"/>
              <a:t> od </a:t>
            </a:r>
            <a:r>
              <a:rPr lang="en-US" sz="3000" dirty="0" err="1" smtClean="0"/>
              <a:t>plánovanej</a:t>
            </a:r>
            <a:r>
              <a:rPr lang="en-US" sz="3000" dirty="0" smtClean="0"/>
              <a:t> k </a:t>
            </a:r>
            <a:r>
              <a:rPr lang="en-US" sz="3000" dirty="0" err="1" smtClean="0"/>
              <a:t>trhovej</a:t>
            </a:r>
            <a:r>
              <a:rPr lang="en-US" sz="3000" dirty="0" smtClean="0"/>
              <a:t> </a:t>
            </a:r>
            <a:r>
              <a:rPr lang="en-US" sz="3000" dirty="0" err="1" smtClean="0"/>
              <a:t>ekonomike</a:t>
            </a:r>
            <a:endParaRPr lang="en-US" sz="3000" dirty="0" smtClean="0"/>
          </a:p>
          <a:p>
            <a:pPr>
              <a:defRPr/>
            </a:pPr>
            <a:r>
              <a:rPr lang="en-US" sz="3000" dirty="0" err="1" smtClean="0"/>
              <a:t>Vláda</a:t>
            </a:r>
            <a:r>
              <a:rPr lang="en-US" sz="3000" dirty="0" smtClean="0"/>
              <a:t>, </a:t>
            </a:r>
            <a:r>
              <a:rPr lang="en-US" sz="3000" dirty="0" err="1" smtClean="0"/>
              <a:t>odbory</a:t>
            </a:r>
            <a:r>
              <a:rPr lang="en-US" sz="3000" dirty="0" smtClean="0"/>
              <a:t> a </a:t>
            </a:r>
            <a:r>
              <a:rPr lang="en-US" sz="3000" dirty="0" err="1" smtClean="0"/>
              <a:t>zamestnávatelia</a:t>
            </a:r>
            <a:r>
              <a:rPr lang="en-US" sz="3000" dirty="0" smtClean="0"/>
              <a:t> (</a:t>
            </a:r>
            <a:r>
              <a:rPr lang="en-US" sz="3000" dirty="0" err="1" smtClean="0"/>
              <a:t>vtedy</a:t>
            </a:r>
            <a:r>
              <a:rPr lang="en-US" sz="3000" dirty="0" smtClean="0"/>
              <a:t> </a:t>
            </a:r>
            <a:r>
              <a:rPr lang="en-US" sz="3000" dirty="0" err="1" smtClean="0"/>
              <a:t>štátne</a:t>
            </a:r>
            <a:r>
              <a:rPr lang="en-US" sz="3000" dirty="0" smtClean="0"/>
              <a:t> </a:t>
            </a:r>
            <a:r>
              <a:rPr lang="en-US" sz="3000" dirty="0" err="1" smtClean="0"/>
              <a:t>podniky</a:t>
            </a:r>
            <a:r>
              <a:rPr lang="en-US" sz="3000" dirty="0" smtClean="0"/>
              <a:t>!) </a:t>
            </a:r>
            <a:endParaRPr lang="en-US" sz="30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b="1" dirty="0" err="1" smtClean="0"/>
              <a:t>Reprezentácia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záujmov</a:t>
            </a:r>
            <a:r>
              <a:rPr lang="en-US" sz="4000" b="1" dirty="0" smtClean="0"/>
              <a:t> v SVE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000" dirty="0" err="1" smtClean="0"/>
              <a:t>Vznik</a:t>
            </a:r>
            <a:r>
              <a:rPr lang="en-US" sz="3000" dirty="0" smtClean="0"/>
              <a:t> </a:t>
            </a:r>
            <a:r>
              <a:rPr lang="en-US" sz="3000" dirty="0" err="1" smtClean="0"/>
              <a:t>prvých</a:t>
            </a:r>
            <a:r>
              <a:rPr lang="en-US" sz="3000" dirty="0" smtClean="0"/>
              <a:t> </a:t>
            </a:r>
            <a:r>
              <a:rPr lang="en-US" sz="3000" dirty="0" err="1" smtClean="0"/>
              <a:t>tripartitných</a:t>
            </a:r>
            <a:r>
              <a:rPr lang="en-US" sz="3000" dirty="0" smtClean="0"/>
              <a:t> </a:t>
            </a:r>
            <a:r>
              <a:rPr lang="en-US" sz="3000" dirty="0" err="1" smtClean="0"/>
              <a:t>štruktúr</a:t>
            </a:r>
            <a:r>
              <a:rPr lang="en-US" sz="3000" dirty="0" smtClean="0"/>
              <a:t> </a:t>
            </a:r>
            <a:r>
              <a:rPr lang="en-US" sz="3000" dirty="0" err="1" smtClean="0"/>
              <a:t>už</a:t>
            </a:r>
            <a:r>
              <a:rPr lang="en-US" sz="3000" dirty="0" smtClean="0"/>
              <a:t> v </a:t>
            </a:r>
            <a:r>
              <a:rPr lang="en-US" sz="3000" dirty="0" err="1" smtClean="0"/>
              <a:t>roku</a:t>
            </a:r>
            <a:r>
              <a:rPr lang="en-US" sz="3000" dirty="0" smtClean="0"/>
              <a:t> 1990 (ČR, SR, BUL)</a:t>
            </a:r>
          </a:p>
          <a:p>
            <a:pPr>
              <a:defRPr/>
            </a:pPr>
            <a:r>
              <a:rPr lang="en-US" sz="3000" dirty="0" err="1" smtClean="0"/>
              <a:t>Všade</a:t>
            </a:r>
            <a:r>
              <a:rPr lang="en-US" sz="3000" dirty="0" smtClean="0"/>
              <a:t> </a:t>
            </a:r>
            <a:r>
              <a:rPr lang="en-US" sz="3000" dirty="0" err="1" smtClean="0"/>
              <a:t>len</a:t>
            </a:r>
            <a:r>
              <a:rPr lang="en-US" sz="3000" dirty="0" smtClean="0"/>
              <a:t> </a:t>
            </a:r>
            <a:r>
              <a:rPr lang="en-US" sz="3000" dirty="0" err="1" smtClean="0"/>
              <a:t>symbolický</a:t>
            </a:r>
            <a:r>
              <a:rPr lang="en-US" sz="3000" dirty="0" smtClean="0"/>
              <a:t> a </a:t>
            </a:r>
            <a:r>
              <a:rPr lang="en-US" sz="3000" dirty="0" err="1" smtClean="0"/>
              <a:t>formálny</a:t>
            </a:r>
            <a:r>
              <a:rPr lang="en-US" sz="3000" dirty="0" smtClean="0"/>
              <a:t> </a:t>
            </a:r>
            <a:r>
              <a:rPr lang="en-US" sz="3000" dirty="0" err="1" smtClean="0"/>
              <a:t>prístup</a:t>
            </a:r>
            <a:r>
              <a:rPr lang="en-US" sz="3000" dirty="0" smtClean="0"/>
              <a:t> k </a:t>
            </a:r>
            <a:r>
              <a:rPr lang="en-US" sz="3000" dirty="0" err="1" smtClean="0"/>
              <a:t>rozhodovaniu</a:t>
            </a:r>
            <a:r>
              <a:rPr lang="en-US" sz="3000" dirty="0" smtClean="0"/>
              <a:t> a </a:t>
            </a:r>
            <a:r>
              <a:rPr lang="en-US" sz="3000" dirty="0" err="1" smtClean="0"/>
              <a:t>fakticky</a:t>
            </a:r>
            <a:r>
              <a:rPr lang="en-US" sz="3000" dirty="0" smtClean="0"/>
              <a:t> </a:t>
            </a:r>
            <a:r>
              <a:rPr lang="en-US" sz="3000" dirty="0" err="1" smtClean="0"/>
              <a:t>žiadnu</a:t>
            </a:r>
            <a:r>
              <a:rPr lang="en-US" sz="3000" dirty="0" smtClean="0"/>
              <a:t> </a:t>
            </a:r>
            <a:r>
              <a:rPr lang="en-US" sz="3000" dirty="0" err="1" smtClean="0"/>
              <a:t>účasť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implementácii</a:t>
            </a:r>
            <a:endParaRPr lang="en-US" sz="3000" dirty="0" smtClean="0"/>
          </a:p>
          <a:p>
            <a:pPr>
              <a:defRPr/>
            </a:pPr>
            <a:r>
              <a:rPr lang="en-US" sz="3000" dirty="0" err="1" smtClean="0"/>
              <a:t>Tripartita</a:t>
            </a:r>
            <a:r>
              <a:rPr lang="en-US" sz="3000" dirty="0" smtClean="0"/>
              <a:t> </a:t>
            </a:r>
            <a:r>
              <a:rPr lang="en-US" sz="3000" dirty="0" err="1" smtClean="0"/>
              <a:t>ako</a:t>
            </a:r>
            <a:r>
              <a:rPr lang="en-US" sz="3000" dirty="0" smtClean="0"/>
              <a:t> </a:t>
            </a:r>
            <a:r>
              <a:rPr lang="en-US" sz="3000" dirty="0" err="1" smtClean="0"/>
              <a:t>legitimizačný</a:t>
            </a:r>
            <a:r>
              <a:rPr lang="en-US" sz="3000" dirty="0" smtClean="0"/>
              <a:t> </a:t>
            </a:r>
            <a:r>
              <a:rPr lang="en-US" sz="3000" dirty="0" err="1" smtClean="0"/>
              <a:t>nástroj</a:t>
            </a:r>
            <a:r>
              <a:rPr lang="en-US" sz="3000" dirty="0" smtClean="0"/>
              <a:t> </a:t>
            </a:r>
            <a:r>
              <a:rPr lang="en-US" sz="3000" dirty="0" err="1" smtClean="0"/>
              <a:t>vlád</a:t>
            </a:r>
            <a:r>
              <a:rPr lang="en-US" sz="3000" dirty="0" smtClean="0"/>
              <a:t> s </a:t>
            </a:r>
            <a:r>
              <a:rPr lang="en-US" sz="3000" dirty="0" err="1" smtClean="0"/>
              <a:t>transformačnou</a:t>
            </a:r>
            <a:r>
              <a:rPr lang="en-US" sz="3000" dirty="0" smtClean="0"/>
              <a:t> </a:t>
            </a:r>
            <a:r>
              <a:rPr lang="en-US" sz="3000" dirty="0" err="1" smtClean="0"/>
              <a:t>agendou</a:t>
            </a:r>
            <a:r>
              <a:rPr lang="en-US" sz="3000" dirty="0" smtClean="0"/>
              <a:t>?</a:t>
            </a:r>
            <a:endParaRPr lang="en-US" sz="3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b="1" dirty="0" err="1" smtClean="0"/>
              <a:t>Reprezentácia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záujmov</a:t>
            </a:r>
            <a:r>
              <a:rPr lang="en-US" sz="4000" b="1" dirty="0" smtClean="0"/>
              <a:t> v SVE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200" dirty="0" err="1" smtClean="0"/>
              <a:t>Vlády</a:t>
            </a:r>
            <a:r>
              <a:rPr lang="en-US" sz="3200" dirty="0" smtClean="0"/>
              <a:t> (</a:t>
            </a:r>
            <a:r>
              <a:rPr lang="en-US" sz="3200" dirty="0" err="1" smtClean="0"/>
              <a:t>bez</a:t>
            </a:r>
            <a:r>
              <a:rPr lang="en-US" sz="3200" dirty="0" smtClean="0"/>
              <a:t> </a:t>
            </a:r>
            <a:r>
              <a:rPr lang="en-US" sz="3200" dirty="0" err="1" smtClean="0"/>
              <a:t>ohľadu</a:t>
            </a:r>
            <a:r>
              <a:rPr lang="en-US" sz="3200" dirty="0" smtClean="0"/>
              <a:t> </a:t>
            </a:r>
            <a:r>
              <a:rPr lang="en-US" sz="3200" dirty="0" err="1" smtClean="0"/>
              <a:t>na</a:t>
            </a:r>
            <a:r>
              <a:rPr lang="en-US" sz="3200" dirty="0" smtClean="0"/>
              <a:t> </a:t>
            </a:r>
            <a:r>
              <a:rPr lang="en-US" sz="3200" dirty="0" err="1" smtClean="0"/>
              <a:t>ich</a:t>
            </a:r>
            <a:r>
              <a:rPr lang="en-US" sz="3200" dirty="0" smtClean="0"/>
              <a:t> </a:t>
            </a:r>
            <a:r>
              <a:rPr lang="en-US" sz="3200" dirty="0" err="1" smtClean="0"/>
              <a:t>politické</a:t>
            </a:r>
            <a:r>
              <a:rPr lang="en-US" sz="3200" dirty="0" smtClean="0"/>
              <a:t> </a:t>
            </a:r>
            <a:r>
              <a:rPr lang="en-US" sz="3200" dirty="0" err="1" smtClean="0"/>
              <a:t>zafarbenie</a:t>
            </a:r>
            <a:r>
              <a:rPr lang="en-US" sz="3200" dirty="0" smtClean="0"/>
              <a:t>) </a:t>
            </a:r>
            <a:r>
              <a:rPr lang="en-US" sz="3200" dirty="0" err="1" smtClean="0"/>
              <a:t>sa</a:t>
            </a:r>
            <a:r>
              <a:rPr lang="en-US" sz="3200" dirty="0" smtClean="0"/>
              <a:t> </a:t>
            </a:r>
            <a:r>
              <a:rPr lang="en-US" sz="3200" dirty="0" err="1" smtClean="0"/>
              <a:t>snažili</a:t>
            </a:r>
            <a:r>
              <a:rPr lang="en-US" sz="3200" dirty="0" smtClean="0"/>
              <a:t> </a:t>
            </a:r>
            <a:r>
              <a:rPr lang="en-US" sz="3200" dirty="0" err="1" smtClean="0"/>
              <a:t>minimalizovať</a:t>
            </a:r>
            <a:r>
              <a:rPr lang="en-US" sz="3200" dirty="0" smtClean="0"/>
              <a:t> </a:t>
            </a:r>
            <a:r>
              <a:rPr lang="en-US" sz="3200" dirty="0" err="1" smtClean="0"/>
              <a:t>faktický</a:t>
            </a:r>
            <a:r>
              <a:rPr lang="en-US" sz="3200" dirty="0" smtClean="0"/>
              <a:t> </a:t>
            </a:r>
            <a:r>
              <a:rPr lang="en-US" sz="3200" dirty="0" err="1" smtClean="0"/>
              <a:t>dopad</a:t>
            </a:r>
            <a:r>
              <a:rPr lang="en-US" sz="3200" dirty="0" smtClean="0"/>
              <a:t> </a:t>
            </a:r>
            <a:r>
              <a:rPr lang="en-US" sz="3200" dirty="0" err="1" smtClean="0"/>
              <a:t>tripartitných</a:t>
            </a:r>
            <a:r>
              <a:rPr lang="en-US" sz="3200" dirty="0" smtClean="0"/>
              <a:t> </a:t>
            </a:r>
            <a:r>
              <a:rPr lang="en-US" sz="3200" dirty="0" err="1" smtClean="0"/>
              <a:t>rokovaní</a:t>
            </a:r>
            <a:endParaRPr lang="en-US" sz="3200" dirty="0" smtClean="0"/>
          </a:p>
          <a:p>
            <a:pPr>
              <a:defRPr/>
            </a:pPr>
            <a:r>
              <a:rPr lang="cs-CZ" sz="3200" dirty="0" err="1" smtClean="0"/>
              <a:t>Č</a:t>
            </a:r>
            <a:r>
              <a:rPr lang="en-US" sz="3200" dirty="0" err="1" smtClean="0"/>
              <a:t>asté</a:t>
            </a:r>
            <a:r>
              <a:rPr lang="en-US" sz="3200" dirty="0" smtClean="0"/>
              <a:t> </a:t>
            </a:r>
            <a:r>
              <a:rPr lang="en-US" sz="3200" dirty="0" err="1" smtClean="0"/>
              <a:t>prerušenie</a:t>
            </a:r>
            <a:r>
              <a:rPr lang="en-US" sz="3200" dirty="0" smtClean="0"/>
              <a:t> “</a:t>
            </a:r>
            <a:r>
              <a:rPr lang="en-US" sz="3200" dirty="0" err="1" smtClean="0"/>
              <a:t>sociálneho</a:t>
            </a:r>
            <a:r>
              <a:rPr lang="en-US" sz="3200" dirty="0" smtClean="0"/>
              <a:t> </a:t>
            </a:r>
            <a:r>
              <a:rPr lang="en-US" sz="3200" dirty="0" err="1" smtClean="0"/>
              <a:t>dialógu</a:t>
            </a:r>
            <a:r>
              <a:rPr lang="en-US" sz="3200" dirty="0" smtClean="0"/>
              <a:t>”</a:t>
            </a:r>
          </a:p>
          <a:p>
            <a:pPr>
              <a:defRPr/>
            </a:pPr>
            <a:r>
              <a:rPr lang="en-US" sz="3200" dirty="0" err="1" smtClean="0"/>
              <a:t>Nízka</a:t>
            </a:r>
            <a:r>
              <a:rPr lang="en-US" sz="3200" dirty="0" smtClean="0"/>
              <a:t> </a:t>
            </a:r>
            <a:r>
              <a:rPr lang="en-US" sz="3200" dirty="0" err="1" smtClean="0"/>
              <a:t>triedna</a:t>
            </a:r>
            <a:r>
              <a:rPr lang="en-US" sz="3200" dirty="0" smtClean="0"/>
              <a:t> </a:t>
            </a:r>
            <a:r>
              <a:rPr lang="en-US" sz="3200" dirty="0" err="1" smtClean="0"/>
              <a:t>identita</a:t>
            </a:r>
            <a:r>
              <a:rPr lang="en-US" sz="3200" dirty="0" smtClean="0"/>
              <a:t> </a:t>
            </a:r>
            <a:r>
              <a:rPr lang="en-US" sz="3200" dirty="0" err="1" smtClean="0"/>
              <a:t>zamestnancov</a:t>
            </a:r>
            <a:r>
              <a:rPr lang="en-US" sz="3200" dirty="0" smtClean="0"/>
              <a:t>?</a:t>
            </a:r>
          </a:p>
          <a:p>
            <a:pPr>
              <a:defRPr/>
            </a:pPr>
            <a:r>
              <a:rPr lang="en-US" sz="3200" dirty="0" err="1" smtClean="0"/>
              <a:t>Prokapitalistická</a:t>
            </a:r>
            <a:r>
              <a:rPr lang="en-US" sz="3200" dirty="0" smtClean="0"/>
              <a:t> </a:t>
            </a:r>
            <a:r>
              <a:rPr lang="en-US" sz="3200" dirty="0" err="1" smtClean="0"/>
              <a:t>atmosféra</a:t>
            </a:r>
            <a:r>
              <a:rPr lang="en-US" sz="3200" dirty="0" smtClean="0"/>
              <a:t> 90.-tych </a:t>
            </a:r>
            <a:r>
              <a:rPr lang="en-US" sz="3200" dirty="0" err="1" smtClean="0"/>
              <a:t>rokov</a:t>
            </a:r>
            <a:r>
              <a:rPr lang="en-US" sz="3200" dirty="0" smtClean="0"/>
              <a:t>?</a:t>
            </a:r>
          </a:p>
          <a:p>
            <a:pPr>
              <a:defRPr/>
            </a:pPr>
            <a:r>
              <a:rPr lang="en-US" sz="3200" dirty="0" err="1" smtClean="0"/>
              <a:t>Porazenecká</a:t>
            </a:r>
            <a:r>
              <a:rPr lang="en-US" sz="3200" dirty="0" smtClean="0"/>
              <a:t> </a:t>
            </a:r>
            <a:r>
              <a:rPr lang="en-US" sz="3200" dirty="0" err="1" smtClean="0"/>
              <a:t>nálada</a:t>
            </a:r>
            <a:r>
              <a:rPr lang="en-US" sz="3200" dirty="0" smtClean="0"/>
              <a:t> a </a:t>
            </a:r>
            <a:r>
              <a:rPr lang="en-US" sz="3200" dirty="0" err="1" smtClean="0"/>
              <a:t>nezáujem</a:t>
            </a:r>
            <a:r>
              <a:rPr lang="en-US" sz="3200" dirty="0" smtClean="0"/>
              <a:t> </a:t>
            </a:r>
            <a:r>
              <a:rPr lang="en-US" sz="3200" dirty="0" err="1" smtClean="0"/>
              <a:t>odborárov</a:t>
            </a:r>
            <a:endParaRPr lang="en-US" sz="3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b="1" dirty="0" err="1" smtClean="0"/>
              <a:t>Reprezentácia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záujmov</a:t>
            </a:r>
            <a:r>
              <a:rPr lang="en-US" sz="4000" b="1" dirty="0" smtClean="0"/>
              <a:t> v SVE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000" b="1" dirty="0" err="1" smtClean="0"/>
              <a:t>Maďarsko</a:t>
            </a:r>
            <a:r>
              <a:rPr lang="en-US" sz="3000" dirty="0" smtClean="0"/>
              <a:t>: </a:t>
            </a:r>
            <a:r>
              <a:rPr lang="en-US" sz="3000" dirty="0" err="1" smtClean="0"/>
              <a:t>prorežimná</a:t>
            </a:r>
            <a:r>
              <a:rPr lang="en-US" sz="3000" dirty="0" smtClean="0"/>
              <a:t> </a:t>
            </a:r>
            <a:r>
              <a:rPr lang="en-US" sz="3000" dirty="0" err="1" smtClean="0"/>
              <a:t>Národná</a:t>
            </a:r>
            <a:r>
              <a:rPr lang="en-US" sz="3000" dirty="0" smtClean="0"/>
              <a:t> </a:t>
            </a:r>
            <a:r>
              <a:rPr lang="en-US" sz="3000" dirty="0" err="1" smtClean="0"/>
              <a:t>rada</a:t>
            </a:r>
            <a:r>
              <a:rPr lang="en-US" sz="3000" dirty="0" smtClean="0"/>
              <a:t> pre </a:t>
            </a:r>
            <a:r>
              <a:rPr lang="en-US" sz="3000" dirty="0" err="1" smtClean="0"/>
              <a:t>zmierovanie</a:t>
            </a:r>
            <a:r>
              <a:rPr lang="en-US" sz="3000" dirty="0" smtClean="0"/>
              <a:t> </a:t>
            </a:r>
            <a:r>
              <a:rPr lang="en-US" sz="3000" dirty="0" err="1" smtClean="0"/>
              <a:t>záujmov</a:t>
            </a:r>
            <a:r>
              <a:rPr lang="en-US" sz="3000" dirty="0" smtClean="0"/>
              <a:t> (1988) s </a:t>
            </a:r>
            <a:r>
              <a:rPr lang="en-US" sz="3000" dirty="0" err="1" smtClean="0"/>
              <a:t>cieľom</a:t>
            </a:r>
            <a:r>
              <a:rPr lang="en-US" sz="3000" dirty="0" smtClean="0"/>
              <a:t> </a:t>
            </a:r>
            <a:r>
              <a:rPr lang="en-US" sz="3000" dirty="0" err="1" smtClean="0"/>
              <a:t>legitimizovať</a:t>
            </a:r>
            <a:r>
              <a:rPr lang="en-US" sz="3000" dirty="0" smtClean="0"/>
              <a:t> </a:t>
            </a:r>
            <a:r>
              <a:rPr lang="en-US" sz="3000" dirty="0" err="1" smtClean="0"/>
              <a:t>prorežimné</a:t>
            </a:r>
            <a:r>
              <a:rPr lang="en-US" sz="3000" dirty="0" smtClean="0"/>
              <a:t> </a:t>
            </a:r>
            <a:r>
              <a:rPr lang="en-US" sz="3000" dirty="0" err="1" smtClean="0"/>
              <a:t>odbory</a:t>
            </a:r>
            <a:r>
              <a:rPr lang="en-US" sz="3000" dirty="0" smtClean="0"/>
              <a:t> v </a:t>
            </a:r>
            <a:r>
              <a:rPr lang="en-US" sz="3000" dirty="0" err="1" smtClean="0"/>
              <a:t>čase</a:t>
            </a:r>
            <a:r>
              <a:rPr lang="en-US" sz="3000" dirty="0" smtClean="0"/>
              <a:t> </a:t>
            </a:r>
            <a:r>
              <a:rPr lang="en-US" sz="3000" dirty="0" err="1" smtClean="0"/>
              <a:t>prechodu</a:t>
            </a:r>
            <a:r>
              <a:rPr lang="en-US" sz="3000" dirty="0" smtClean="0"/>
              <a:t> k (polo)</a:t>
            </a:r>
            <a:r>
              <a:rPr lang="en-US" sz="3000" dirty="0" err="1" smtClean="0"/>
              <a:t>trhovej</a:t>
            </a:r>
            <a:r>
              <a:rPr lang="en-US" sz="3000" dirty="0" smtClean="0"/>
              <a:t> </a:t>
            </a:r>
            <a:r>
              <a:rPr lang="en-US" sz="3000" dirty="0" err="1" smtClean="0"/>
              <a:t>ekonomike</a:t>
            </a:r>
            <a:endParaRPr lang="en-US" sz="3000" dirty="0" smtClean="0"/>
          </a:p>
          <a:p>
            <a:pPr>
              <a:defRPr/>
            </a:pPr>
            <a:r>
              <a:rPr lang="en-US" sz="3000" dirty="0" smtClean="0"/>
              <a:t>Po </a:t>
            </a:r>
            <a:r>
              <a:rPr lang="en-US" sz="3000" dirty="0" err="1" smtClean="0"/>
              <a:t>voľbách</a:t>
            </a:r>
            <a:r>
              <a:rPr lang="en-US" sz="3000" dirty="0" smtClean="0"/>
              <a:t> 1990 </a:t>
            </a:r>
            <a:r>
              <a:rPr lang="en-US" sz="3000" dirty="0" err="1" smtClean="0"/>
              <a:t>nová</a:t>
            </a:r>
            <a:r>
              <a:rPr lang="en-US" sz="3000" dirty="0" smtClean="0"/>
              <a:t> </a:t>
            </a:r>
            <a:r>
              <a:rPr lang="en-US" sz="3000" dirty="0" err="1" smtClean="0"/>
              <a:t>rada</a:t>
            </a:r>
            <a:r>
              <a:rPr lang="en-US" sz="3000" dirty="0" smtClean="0"/>
              <a:t> s </a:t>
            </a:r>
            <a:r>
              <a:rPr lang="en-US" sz="3000" dirty="0" err="1" smtClean="0"/>
              <a:t>účasťou</a:t>
            </a:r>
            <a:r>
              <a:rPr lang="en-US" sz="3000" dirty="0" smtClean="0"/>
              <a:t> </a:t>
            </a:r>
            <a:r>
              <a:rPr lang="en-US" sz="3000" dirty="0" err="1" smtClean="0"/>
              <a:t>aj</a:t>
            </a:r>
            <a:r>
              <a:rPr lang="en-US" sz="3000" dirty="0" smtClean="0"/>
              <a:t> </a:t>
            </a:r>
            <a:r>
              <a:rPr lang="en-US" sz="3000" dirty="0" err="1" smtClean="0"/>
              <a:t>nezávislých</a:t>
            </a:r>
            <a:r>
              <a:rPr lang="en-US" sz="3000" dirty="0" smtClean="0"/>
              <a:t> </a:t>
            </a:r>
            <a:r>
              <a:rPr lang="en-US" sz="3000" dirty="0" err="1" smtClean="0"/>
              <a:t>odborov</a:t>
            </a:r>
            <a:endParaRPr lang="en-US" sz="3000" dirty="0" smtClean="0"/>
          </a:p>
          <a:p>
            <a:pPr>
              <a:defRPr/>
            </a:pPr>
            <a:r>
              <a:rPr lang="en-US" sz="3000" dirty="0" err="1" smtClean="0"/>
              <a:t>Diskusie</a:t>
            </a:r>
            <a:r>
              <a:rPr lang="en-US" sz="3000" dirty="0" smtClean="0"/>
              <a:t> o </a:t>
            </a:r>
            <a:r>
              <a:rPr lang="en-US" sz="3000" dirty="0" err="1" smtClean="0"/>
              <a:t>minimálnej</a:t>
            </a:r>
            <a:r>
              <a:rPr lang="en-US" sz="3000" dirty="0" smtClean="0"/>
              <a:t> </a:t>
            </a:r>
            <a:r>
              <a:rPr lang="en-US" sz="3000" dirty="0" err="1" smtClean="0"/>
              <a:t>mzde</a:t>
            </a:r>
            <a:r>
              <a:rPr lang="en-US" sz="3000" dirty="0" smtClean="0"/>
              <a:t> a </a:t>
            </a:r>
            <a:r>
              <a:rPr lang="en-US" sz="3000" dirty="0" err="1" smtClean="0"/>
              <a:t>kolektívnych</a:t>
            </a:r>
            <a:r>
              <a:rPr lang="en-US" sz="3000" dirty="0" smtClean="0"/>
              <a:t> </a:t>
            </a:r>
            <a:r>
              <a:rPr lang="en-US" sz="3000" dirty="0" err="1" smtClean="0"/>
              <a:t>zmluvách</a:t>
            </a:r>
            <a:r>
              <a:rPr lang="en-US" sz="3000" dirty="0" smtClean="0"/>
              <a:t> , </a:t>
            </a:r>
            <a:r>
              <a:rPr lang="en-US" sz="3000" dirty="0" err="1" smtClean="0"/>
              <a:t>potvrdzovanie</a:t>
            </a:r>
            <a:r>
              <a:rPr lang="en-US" sz="3000" dirty="0" smtClean="0"/>
              <a:t> </a:t>
            </a:r>
            <a:r>
              <a:rPr lang="en-US" sz="3000" dirty="0" err="1" smtClean="0"/>
              <a:t>rozhodnutí</a:t>
            </a:r>
            <a:r>
              <a:rPr lang="en-US" sz="3000" dirty="0" smtClean="0"/>
              <a:t> </a:t>
            </a:r>
            <a:r>
              <a:rPr lang="en-US" sz="3000" dirty="0" err="1" smtClean="0"/>
              <a:t>vlády</a:t>
            </a:r>
            <a:endParaRPr lang="en-US" sz="3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b="1" dirty="0" err="1"/>
              <a:t>Reprezentácia</a:t>
            </a:r>
            <a:r>
              <a:rPr lang="en-US" sz="4000" b="1" dirty="0"/>
              <a:t> </a:t>
            </a:r>
            <a:r>
              <a:rPr lang="en-US" sz="4000" b="1" dirty="0" err="1"/>
              <a:t>záujmov</a:t>
            </a:r>
            <a:r>
              <a:rPr lang="en-US" sz="4000" b="1" dirty="0"/>
              <a:t> v SVE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693025" cy="468052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000" dirty="0" err="1" smtClean="0"/>
              <a:t>Maďarsko</a:t>
            </a:r>
            <a:r>
              <a:rPr lang="en-US" sz="3000" dirty="0" smtClean="0"/>
              <a:t>: </a:t>
            </a:r>
            <a:r>
              <a:rPr lang="en-US" sz="3000" dirty="0" err="1" smtClean="0"/>
              <a:t>žiadne</a:t>
            </a:r>
            <a:r>
              <a:rPr lang="en-US" sz="3000" dirty="0" smtClean="0"/>
              <a:t> </a:t>
            </a:r>
            <a:r>
              <a:rPr lang="en-US" sz="3000" dirty="0" err="1" smtClean="0"/>
              <a:t>zásadnejšie</a:t>
            </a:r>
            <a:r>
              <a:rPr lang="en-US" sz="3000" dirty="0" smtClean="0"/>
              <a:t> </a:t>
            </a:r>
            <a:r>
              <a:rPr lang="en-US" sz="3000" dirty="0" err="1" smtClean="0"/>
              <a:t>rozdiely</a:t>
            </a:r>
            <a:r>
              <a:rPr lang="en-US" sz="3000" dirty="0" smtClean="0"/>
              <a:t> </a:t>
            </a:r>
            <a:r>
              <a:rPr lang="en-US" sz="3000" dirty="0" err="1" smtClean="0"/>
              <a:t>medzi</a:t>
            </a:r>
            <a:r>
              <a:rPr lang="en-US" sz="3000" dirty="0" smtClean="0"/>
              <a:t> </a:t>
            </a:r>
            <a:r>
              <a:rPr lang="en-US" sz="3000" dirty="0" err="1" smtClean="0"/>
              <a:t>pravicovými</a:t>
            </a:r>
            <a:r>
              <a:rPr lang="en-US" sz="3000" dirty="0" smtClean="0"/>
              <a:t> a </a:t>
            </a:r>
            <a:r>
              <a:rPr lang="en-US" sz="3000" dirty="0" err="1" smtClean="0"/>
              <a:t>ľavicovými</a:t>
            </a:r>
            <a:r>
              <a:rPr lang="en-US" sz="3000" dirty="0" smtClean="0"/>
              <a:t> </a:t>
            </a:r>
            <a:r>
              <a:rPr lang="en-US" sz="3000" dirty="0" err="1" smtClean="0"/>
              <a:t>vládami</a:t>
            </a:r>
            <a:r>
              <a:rPr lang="en-US" sz="3000" dirty="0" smtClean="0"/>
              <a:t> </a:t>
            </a:r>
          </a:p>
          <a:p>
            <a:pPr>
              <a:defRPr/>
            </a:pPr>
            <a:r>
              <a:rPr lang="en-US" sz="3000" dirty="0" err="1" smtClean="0"/>
              <a:t>Príklon</a:t>
            </a:r>
            <a:r>
              <a:rPr lang="en-US" sz="3000" dirty="0" smtClean="0"/>
              <a:t> </a:t>
            </a:r>
            <a:r>
              <a:rPr lang="en-US" sz="3000" dirty="0" err="1" smtClean="0"/>
              <a:t>socialistov</a:t>
            </a:r>
            <a:r>
              <a:rPr lang="en-US" sz="3000" dirty="0" smtClean="0"/>
              <a:t> k </a:t>
            </a:r>
            <a:r>
              <a:rPr lang="en-US" sz="3000" dirty="0" err="1" smtClean="0"/>
              <a:t>liberalizačnej</a:t>
            </a:r>
            <a:r>
              <a:rPr lang="en-US" sz="3000" dirty="0" smtClean="0"/>
              <a:t> </a:t>
            </a:r>
            <a:r>
              <a:rPr lang="en-US" sz="3000" dirty="0" err="1" smtClean="0"/>
              <a:t>hospodárskej</a:t>
            </a:r>
            <a:r>
              <a:rPr lang="en-US" sz="3000" dirty="0" smtClean="0"/>
              <a:t> </a:t>
            </a:r>
            <a:r>
              <a:rPr lang="en-US" sz="3000" dirty="0" err="1" smtClean="0"/>
              <a:t>politike</a:t>
            </a:r>
            <a:r>
              <a:rPr lang="en-US" sz="3000" dirty="0" smtClean="0"/>
              <a:t> </a:t>
            </a:r>
          </a:p>
          <a:p>
            <a:pPr>
              <a:defRPr/>
            </a:pPr>
            <a:r>
              <a:rPr lang="en-US" sz="3000" b="1" dirty="0" smtClean="0"/>
              <a:t>ČR a SR</a:t>
            </a:r>
          </a:p>
          <a:p>
            <a:pPr>
              <a:defRPr/>
            </a:pPr>
            <a:r>
              <a:rPr lang="en-US" sz="3000" dirty="0" smtClean="0"/>
              <a:t>(</a:t>
            </a:r>
            <a:r>
              <a:rPr lang="en-US" sz="3000" dirty="0" err="1"/>
              <a:t>f</a:t>
            </a:r>
            <a:r>
              <a:rPr lang="en-US" sz="3000" dirty="0" err="1" smtClean="0"/>
              <a:t>ederálna</a:t>
            </a:r>
            <a:r>
              <a:rPr lang="en-US" sz="3000" dirty="0" smtClean="0"/>
              <a:t>) </a:t>
            </a:r>
            <a:r>
              <a:rPr lang="en-US" sz="3000" dirty="0" err="1" smtClean="0"/>
              <a:t>Rada</a:t>
            </a:r>
            <a:r>
              <a:rPr lang="en-US" sz="3000" dirty="0" smtClean="0"/>
              <a:t> </a:t>
            </a:r>
            <a:r>
              <a:rPr lang="en-US" sz="3000" dirty="0" err="1" smtClean="0"/>
              <a:t>hospodárskej</a:t>
            </a:r>
            <a:r>
              <a:rPr lang="en-US" sz="3000" dirty="0" smtClean="0"/>
              <a:t> a </a:t>
            </a:r>
            <a:r>
              <a:rPr lang="en-US" sz="3000" dirty="0" err="1" smtClean="0"/>
              <a:t>sociálnej</a:t>
            </a:r>
            <a:r>
              <a:rPr lang="en-US" sz="3000" dirty="0" smtClean="0"/>
              <a:t> </a:t>
            </a:r>
            <a:r>
              <a:rPr lang="en-US" sz="3000" dirty="0" err="1" smtClean="0"/>
              <a:t>dohody</a:t>
            </a:r>
            <a:r>
              <a:rPr lang="en-US" sz="3000" dirty="0" smtClean="0"/>
              <a:t> (1990)</a:t>
            </a:r>
          </a:p>
          <a:p>
            <a:pPr>
              <a:defRPr/>
            </a:pPr>
            <a:r>
              <a:rPr lang="en-US" sz="3000" dirty="0" smtClean="0"/>
              <a:t>Po 1993 </a:t>
            </a:r>
            <a:r>
              <a:rPr lang="en-US" sz="3000" dirty="0" err="1" smtClean="0"/>
              <a:t>Rada</a:t>
            </a:r>
            <a:r>
              <a:rPr lang="en-US" sz="3000" dirty="0" smtClean="0"/>
              <a:t> v ČR </a:t>
            </a:r>
            <a:r>
              <a:rPr lang="en-US" sz="3000" dirty="0" err="1" smtClean="0"/>
              <a:t>existovala</a:t>
            </a:r>
            <a:r>
              <a:rPr lang="en-US" sz="3000" dirty="0" smtClean="0"/>
              <a:t> </a:t>
            </a:r>
            <a:r>
              <a:rPr lang="en-US" sz="3000" dirty="0" err="1" smtClean="0"/>
              <a:t>len</a:t>
            </a:r>
            <a:r>
              <a:rPr lang="en-US" sz="3000" dirty="0" smtClean="0"/>
              <a:t> </a:t>
            </a:r>
            <a:r>
              <a:rPr lang="en-US" sz="3000" dirty="0" err="1" smtClean="0"/>
              <a:t>formálne</a:t>
            </a:r>
            <a:r>
              <a:rPr lang="en-US" sz="3000" dirty="0" smtClean="0"/>
              <a:t>, </a:t>
            </a:r>
            <a:r>
              <a:rPr lang="en-US" sz="3000" dirty="0" err="1" smtClean="0"/>
              <a:t>vlády</a:t>
            </a:r>
            <a:r>
              <a:rPr lang="en-US" sz="3000" dirty="0" smtClean="0"/>
              <a:t> </a:t>
            </a:r>
            <a:r>
              <a:rPr lang="en-US" sz="3000" dirty="0" err="1" smtClean="0"/>
              <a:t>pripúšťala</a:t>
            </a:r>
            <a:r>
              <a:rPr lang="en-US" sz="3000" dirty="0" smtClean="0"/>
              <a:t> </a:t>
            </a:r>
            <a:r>
              <a:rPr lang="en-US" sz="3000" dirty="0" err="1" smtClean="0"/>
              <a:t>len</a:t>
            </a:r>
            <a:r>
              <a:rPr lang="en-US" sz="3000" dirty="0" smtClean="0"/>
              <a:t> </a:t>
            </a:r>
            <a:r>
              <a:rPr lang="en-US" sz="3000" dirty="0" err="1" smtClean="0"/>
              <a:t>formálnu</a:t>
            </a:r>
            <a:r>
              <a:rPr lang="en-US" sz="3000" dirty="0" smtClean="0"/>
              <a:t> </a:t>
            </a:r>
            <a:r>
              <a:rPr lang="en-US" sz="3000" dirty="0" err="1" smtClean="0"/>
              <a:t>diskusiu</a:t>
            </a:r>
            <a:endParaRPr lang="en-US" sz="3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b="1" dirty="0" err="1"/>
              <a:t>Reprezentácia</a:t>
            </a:r>
            <a:r>
              <a:rPr lang="en-US" sz="4000" b="1" dirty="0"/>
              <a:t> </a:t>
            </a:r>
            <a:r>
              <a:rPr lang="en-US" sz="4000" b="1" dirty="0" err="1"/>
              <a:t>záujmov</a:t>
            </a:r>
            <a:r>
              <a:rPr lang="en-US" sz="4000" b="1" dirty="0"/>
              <a:t> v SVE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000" dirty="0" smtClean="0"/>
              <a:t>1994: </a:t>
            </a:r>
            <a:r>
              <a:rPr lang="en-US" sz="3000" dirty="0" err="1" smtClean="0"/>
              <a:t>odchod</a:t>
            </a:r>
            <a:r>
              <a:rPr lang="en-US" sz="3000" dirty="0" smtClean="0"/>
              <a:t> ČMKOS z </a:t>
            </a:r>
            <a:r>
              <a:rPr lang="en-US" sz="3000" dirty="0" err="1" smtClean="0"/>
              <a:t>rokovaní</a:t>
            </a:r>
            <a:r>
              <a:rPr lang="en-US" sz="3000" dirty="0" smtClean="0"/>
              <a:t> s </a:t>
            </a:r>
            <a:r>
              <a:rPr lang="en-US" sz="3000" dirty="0" err="1" smtClean="0"/>
              <a:t>vládou</a:t>
            </a:r>
            <a:r>
              <a:rPr lang="en-US" sz="3000" dirty="0" smtClean="0"/>
              <a:t>, </a:t>
            </a:r>
            <a:r>
              <a:rPr lang="en-US" sz="3000" dirty="0" err="1" smtClean="0"/>
              <a:t>až</a:t>
            </a:r>
            <a:r>
              <a:rPr lang="en-US" sz="3000" dirty="0" smtClean="0"/>
              <a:t> do </a:t>
            </a:r>
            <a:r>
              <a:rPr lang="en-US" sz="3000" dirty="0" err="1" smtClean="0"/>
              <a:t>roku</a:t>
            </a:r>
            <a:r>
              <a:rPr lang="en-US" sz="3000" dirty="0" smtClean="0"/>
              <a:t> 1997</a:t>
            </a:r>
          </a:p>
          <a:p>
            <a:pPr>
              <a:defRPr/>
            </a:pPr>
            <a:r>
              <a:rPr lang="en-US" sz="3000" dirty="0" err="1" smtClean="0"/>
              <a:t>Mečiarova</a:t>
            </a:r>
            <a:r>
              <a:rPr lang="en-US" sz="3000" dirty="0" smtClean="0"/>
              <a:t> </a:t>
            </a:r>
            <a:r>
              <a:rPr lang="en-US" sz="3000" dirty="0" err="1" smtClean="0"/>
              <a:t>vláda</a:t>
            </a:r>
            <a:r>
              <a:rPr lang="en-US" sz="3000" dirty="0" smtClean="0"/>
              <a:t> v SR (do r. 1998) </a:t>
            </a:r>
            <a:r>
              <a:rPr lang="en-US" sz="3000" dirty="0" err="1" smtClean="0"/>
              <a:t>formálny</a:t>
            </a:r>
            <a:r>
              <a:rPr lang="en-US" sz="3000" dirty="0" smtClean="0"/>
              <a:t> </a:t>
            </a:r>
            <a:r>
              <a:rPr lang="en-US" sz="3000" dirty="0" err="1" smtClean="0"/>
              <a:t>dialóg</a:t>
            </a:r>
            <a:r>
              <a:rPr lang="en-US" sz="3000" dirty="0" smtClean="0"/>
              <a:t> a </a:t>
            </a:r>
            <a:r>
              <a:rPr lang="en-US" sz="3000" dirty="0" err="1" smtClean="0"/>
              <a:t>dokonca</a:t>
            </a:r>
            <a:r>
              <a:rPr lang="en-US" sz="3000" dirty="0" smtClean="0"/>
              <a:t> </a:t>
            </a:r>
            <a:r>
              <a:rPr lang="en-US" sz="3000" dirty="0" err="1" smtClean="0"/>
              <a:t>jednostranné</a:t>
            </a:r>
            <a:r>
              <a:rPr lang="en-US" sz="3000" dirty="0" smtClean="0"/>
              <a:t> </a:t>
            </a:r>
            <a:r>
              <a:rPr lang="en-US" sz="3000" dirty="0" err="1" smtClean="0"/>
              <a:t>zavedenie</a:t>
            </a:r>
            <a:r>
              <a:rPr lang="en-US" sz="3000" dirty="0" smtClean="0"/>
              <a:t> </a:t>
            </a:r>
            <a:r>
              <a:rPr lang="en-US" sz="3000" dirty="0" err="1" smtClean="0"/>
              <a:t>mzdovej</a:t>
            </a:r>
            <a:r>
              <a:rPr lang="en-US" sz="3000" dirty="0" smtClean="0"/>
              <a:t> </a:t>
            </a:r>
            <a:r>
              <a:rPr lang="en-US" sz="3000" dirty="0" err="1" smtClean="0"/>
              <a:t>regulácie</a:t>
            </a:r>
            <a:r>
              <a:rPr lang="en-US" sz="3000" dirty="0" smtClean="0"/>
              <a:t> v r. 1997 – </a:t>
            </a:r>
            <a:r>
              <a:rPr lang="en-US" sz="3000" dirty="0" err="1" smtClean="0"/>
              <a:t>odchod</a:t>
            </a:r>
            <a:r>
              <a:rPr lang="en-US" sz="3000" dirty="0" smtClean="0"/>
              <a:t> </a:t>
            </a:r>
            <a:r>
              <a:rPr lang="en-US" sz="3000" dirty="0" err="1" smtClean="0"/>
              <a:t>odborov</a:t>
            </a:r>
            <a:r>
              <a:rPr lang="en-US" sz="3000" dirty="0" smtClean="0"/>
              <a:t> z </a:t>
            </a:r>
            <a:r>
              <a:rPr lang="en-US" sz="3000" dirty="0" err="1" smtClean="0"/>
              <a:t>rokovaní</a:t>
            </a:r>
            <a:endParaRPr lang="en-US" sz="3000" dirty="0" smtClean="0"/>
          </a:p>
          <a:p>
            <a:pPr>
              <a:defRPr/>
            </a:pPr>
            <a:endParaRPr lang="en-US" sz="3000" dirty="0" smtClean="0"/>
          </a:p>
          <a:p>
            <a:pPr>
              <a:defRPr/>
            </a:pPr>
            <a:endParaRPr lang="en-US" sz="3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b="1" dirty="0"/>
              <a:t>Potiaže s kolektívnou akciou</a:t>
            </a:r>
            <a:endParaRPr lang="sk-SK" b="1" dirty="0" smtClean="0"/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000" dirty="0" smtClean="0">
                <a:cs typeface="+mn-cs"/>
              </a:rPr>
              <a:t>P</a:t>
            </a:r>
            <a:r>
              <a:rPr lang="sk-SK" sz="3000" dirty="0" smtClean="0">
                <a:cs typeface="+mn-cs"/>
              </a:rPr>
              <a:t>rečo by mala firma platiť členské v zamestnávateľskom združení, ak zisky, ktoré toto združenie vyrokuje, sa vzťahujú na všetky firmy?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 smtClean="0">
                <a:cs typeface="+mn-cs"/>
              </a:rPr>
              <a:t>P</a:t>
            </a:r>
            <a:r>
              <a:rPr lang="sk-SK" sz="3000" dirty="0" smtClean="0">
                <a:cs typeface="+mn-cs"/>
              </a:rPr>
              <a:t>rípadne ak dokáže získať výhody len pre seba, vlastnými aktivitami a kontaktmi</a:t>
            </a:r>
            <a:r>
              <a:rPr lang="sk-SK" sz="3000" dirty="0" smtClean="0">
                <a:cs typeface="+mn-cs"/>
              </a:rPr>
              <a:t>?</a:t>
            </a:r>
            <a:endParaRPr lang="sk-SK" sz="3000" dirty="0" smtClean="0">
              <a:cs typeface="+mn-cs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 err="1" smtClean="0">
                <a:cs typeface="+mn-cs"/>
              </a:rPr>
              <a:t>Možné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riešenie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spočíva</a:t>
            </a:r>
            <a:r>
              <a:rPr lang="en-US" sz="3000" dirty="0" smtClean="0">
                <a:cs typeface="+mn-cs"/>
              </a:rPr>
              <a:t> v </a:t>
            </a:r>
            <a:r>
              <a:rPr lang="en-US" sz="3000" dirty="0" err="1" smtClean="0">
                <a:cs typeface="+mn-cs"/>
              </a:rPr>
              <a:t>poskytovaní</a:t>
            </a:r>
            <a:r>
              <a:rPr lang="en-US" sz="3000" dirty="0" smtClean="0">
                <a:cs typeface="+mn-cs"/>
              </a:rPr>
              <a:t> </a:t>
            </a:r>
            <a:r>
              <a:rPr lang="sk-SK" sz="3000" dirty="0" smtClean="0">
                <a:cs typeface="+mn-cs"/>
              </a:rPr>
              <a:t>selektívnych (a nielen kolektívnych) benefitov</a:t>
            </a:r>
          </a:p>
          <a:p>
            <a:pPr eaLnBrk="1" hangingPunct="1">
              <a:lnSpc>
                <a:spcPct val="90000"/>
              </a:lnSpc>
              <a:defRPr/>
            </a:pPr>
            <a:endParaRPr lang="sk-SK" sz="3000" dirty="0" smtClean="0">
              <a:cs typeface="+mn-cs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sz="4000" b="1" dirty="0" err="1" smtClean="0"/>
              <a:t>Reprezentácia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záujmov</a:t>
            </a:r>
            <a:r>
              <a:rPr lang="en-US" sz="4000" b="1" dirty="0" smtClean="0"/>
              <a:t> v SVE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en-US" sz="3000" dirty="0" err="1" smtClean="0"/>
              <a:t>Poľsko</a:t>
            </a:r>
            <a:r>
              <a:rPr lang="en-US" sz="3000" dirty="0" smtClean="0"/>
              <a:t>: </a:t>
            </a:r>
            <a:r>
              <a:rPr lang="en-US" sz="3000" dirty="0" err="1" smtClean="0"/>
              <a:t>vznik</a:t>
            </a:r>
            <a:r>
              <a:rPr lang="en-US" sz="3000" dirty="0" smtClean="0"/>
              <a:t> </a:t>
            </a:r>
            <a:r>
              <a:rPr lang="en-US" sz="3000" dirty="0" err="1" smtClean="0"/>
              <a:t>tripartity</a:t>
            </a:r>
            <a:r>
              <a:rPr lang="en-US" sz="3000" dirty="0" smtClean="0"/>
              <a:t> </a:t>
            </a:r>
            <a:r>
              <a:rPr lang="en-US" sz="3000" dirty="0" err="1" smtClean="0"/>
              <a:t>až</a:t>
            </a:r>
            <a:r>
              <a:rPr lang="en-US" sz="3000" dirty="0" smtClean="0"/>
              <a:t> v </a:t>
            </a:r>
            <a:r>
              <a:rPr lang="en-US" sz="3000" dirty="0" err="1" smtClean="0"/>
              <a:t>roku</a:t>
            </a:r>
            <a:r>
              <a:rPr lang="en-US" sz="3000" dirty="0" smtClean="0"/>
              <a:t> 1994 (</a:t>
            </a:r>
            <a:r>
              <a:rPr lang="en-US" sz="3000" dirty="0" err="1" smtClean="0"/>
              <a:t>Solidarita</a:t>
            </a:r>
            <a:r>
              <a:rPr lang="en-US" sz="3000" dirty="0" smtClean="0"/>
              <a:t> </a:t>
            </a:r>
            <a:r>
              <a:rPr lang="en-US" sz="3000" dirty="0" err="1" smtClean="0"/>
              <a:t>ako</a:t>
            </a:r>
            <a:r>
              <a:rPr lang="en-US" sz="3000" dirty="0" smtClean="0"/>
              <a:t> </a:t>
            </a:r>
            <a:r>
              <a:rPr lang="en-US" sz="3000" dirty="0" err="1" smtClean="0"/>
              <a:t>odbory</a:t>
            </a:r>
            <a:r>
              <a:rPr lang="en-US" sz="3000" dirty="0" smtClean="0"/>
              <a:t> </a:t>
            </a:r>
            <a:r>
              <a:rPr lang="en-US" sz="3000" dirty="0" err="1" smtClean="0"/>
              <a:t>nemala</a:t>
            </a:r>
            <a:r>
              <a:rPr lang="en-US" sz="3000" dirty="0" smtClean="0"/>
              <a:t> </a:t>
            </a:r>
            <a:r>
              <a:rPr lang="en-US" sz="3000" dirty="0" err="1" smtClean="0"/>
              <a:t>potrebu</a:t>
            </a:r>
            <a:r>
              <a:rPr lang="en-US" sz="3000" dirty="0" smtClean="0"/>
              <a:t> </a:t>
            </a:r>
            <a:r>
              <a:rPr lang="en-US" sz="3000" dirty="0" err="1" smtClean="0"/>
              <a:t>rokovať</a:t>
            </a:r>
            <a:r>
              <a:rPr lang="en-US" sz="3000" dirty="0" smtClean="0"/>
              <a:t> s “</a:t>
            </a:r>
            <a:r>
              <a:rPr lang="en-US" sz="3000" dirty="0" err="1" smtClean="0"/>
              <a:t>vlastnou</a:t>
            </a:r>
            <a:r>
              <a:rPr lang="en-US" sz="3000" dirty="0" smtClean="0"/>
              <a:t>” </a:t>
            </a:r>
            <a:r>
              <a:rPr lang="en-US" sz="3000" dirty="0" err="1" smtClean="0"/>
              <a:t>vládou</a:t>
            </a:r>
            <a:r>
              <a:rPr lang="en-US" sz="3000" dirty="0" smtClean="0"/>
              <a:t>)</a:t>
            </a:r>
          </a:p>
          <a:p>
            <a:pPr>
              <a:defRPr/>
            </a:pPr>
            <a:r>
              <a:rPr lang="en-US" sz="3000" dirty="0" err="1" smtClean="0"/>
              <a:t>Vzájomné</a:t>
            </a:r>
            <a:r>
              <a:rPr lang="en-US" sz="3000" dirty="0" smtClean="0"/>
              <a:t> </a:t>
            </a:r>
            <a:r>
              <a:rPr lang="en-US" sz="3000" dirty="0" err="1" smtClean="0"/>
              <a:t>ignorovanie</a:t>
            </a:r>
            <a:r>
              <a:rPr lang="en-US" sz="3000" dirty="0" smtClean="0"/>
              <a:t> </a:t>
            </a:r>
            <a:r>
              <a:rPr lang="en-US" sz="3000" dirty="0" err="1" smtClean="0"/>
              <a:t>sa</a:t>
            </a:r>
            <a:r>
              <a:rPr lang="en-US" sz="3000" dirty="0" smtClean="0"/>
              <a:t> a </a:t>
            </a:r>
            <a:r>
              <a:rPr lang="en-US" sz="3000" dirty="0" err="1" smtClean="0"/>
              <a:t>odmietanie</a:t>
            </a:r>
            <a:r>
              <a:rPr lang="en-US" sz="3000" dirty="0" smtClean="0"/>
              <a:t> </a:t>
            </a:r>
            <a:r>
              <a:rPr lang="en-US" sz="3000" dirty="0" err="1" smtClean="0"/>
              <a:t>rokovaní</a:t>
            </a:r>
            <a:r>
              <a:rPr lang="en-US" sz="3000" dirty="0" smtClean="0"/>
              <a:t> Solidarity a </a:t>
            </a:r>
            <a:r>
              <a:rPr lang="en-US" sz="3000" dirty="0" err="1" smtClean="0"/>
              <a:t>nástupníckych</a:t>
            </a:r>
            <a:r>
              <a:rPr lang="en-US" sz="3000" dirty="0" smtClean="0"/>
              <a:t> </a:t>
            </a:r>
            <a:r>
              <a:rPr lang="en-US" sz="3000" dirty="0" err="1" smtClean="0"/>
              <a:t>komunistických</a:t>
            </a:r>
            <a:r>
              <a:rPr lang="en-US" sz="3000" dirty="0" smtClean="0"/>
              <a:t> </a:t>
            </a:r>
            <a:r>
              <a:rPr lang="en-US" sz="3000" dirty="0" err="1" smtClean="0"/>
              <a:t>odborov</a:t>
            </a:r>
            <a:r>
              <a:rPr lang="en-US" sz="3000" dirty="0" smtClean="0"/>
              <a:t> (OPZZ)</a:t>
            </a:r>
          </a:p>
          <a:p>
            <a:pPr>
              <a:defRPr/>
            </a:pPr>
            <a:r>
              <a:rPr lang="en-US" sz="3000" dirty="0" smtClean="0"/>
              <a:t> </a:t>
            </a:r>
            <a:r>
              <a:rPr lang="en-US" sz="3000" dirty="0" err="1" smtClean="0"/>
              <a:t>Solidarita</a:t>
            </a:r>
            <a:r>
              <a:rPr lang="en-US" sz="3000" dirty="0" smtClean="0"/>
              <a:t> </a:t>
            </a:r>
            <a:r>
              <a:rPr lang="en-US" sz="3000" dirty="0" err="1" smtClean="0"/>
              <a:t>podporovala</a:t>
            </a:r>
            <a:r>
              <a:rPr lang="en-US" sz="3000" dirty="0" smtClean="0"/>
              <a:t> </a:t>
            </a:r>
            <a:r>
              <a:rPr lang="en-US" sz="3000" dirty="0" err="1" smtClean="0"/>
              <a:t>pravicu</a:t>
            </a:r>
            <a:r>
              <a:rPr lang="en-US" sz="3000" dirty="0" smtClean="0"/>
              <a:t> a </a:t>
            </a:r>
            <a:r>
              <a:rPr lang="en-US" sz="3000" dirty="0" err="1" smtClean="0"/>
              <a:t>ignorovala</a:t>
            </a:r>
            <a:r>
              <a:rPr lang="en-US" sz="3000" dirty="0" smtClean="0"/>
              <a:t> </a:t>
            </a:r>
            <a:r>
              <a:rPr lang="en-US" sz="3000" dirty="0" err="1" smtClean="0"/>
              <a:t>ľavicové</a:t>
            </a:r>
            <a:r>
              <a:rPr lang="en-US" sz="3000" dirty="0" smtClean="0"/>
              <a:t> </a:t>
            </a:r>
            <a:r>
              <a:rPr lang="en-US" sz="3000" dirty="0" err="1" smtClean="0"/>
              <a:t>vlády</a:t>
            </a:r>
            <a:r>
              <a:rPr lang="en-US" sz="3000" dirty="0" smtClean="0"/>
              <a:t> a OPZZ </a:t>
            </a:r>
            <a:r>
              <a:rPr lang="en-US" sz="3000" dirty="0" err="1" smtClean="0"/>
              <a:t>naopak</a:t>
            </a:r>
            <a:endParaRPr lang="en-US" sz="3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Občianska</a:t>
            </a:r>
            <a:r>
              <a:rPr lang="en-US" b="1" dirty="0" smtClean="0"/>
              <a:t> </a:t>
            </a:r>
            <a:r>
              <a:rPr lang="en-US" b="1" dirty="0" err="1" smtClean="0"/>
              <a:t>spoločnosť</a:t>
            </a:r>
            <a:r>
              <a:rPr lang="en-US" b="1" dirty="0" smtClean="0"/>
              <a:t> v SVE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komparatívne</a:t>
            </a:r>
            <a:r>
              <a:rPr lang="en-US" sz="2800" dirty="0" smtClean="0"/>
              <a:t> </a:t>
            </a:r>
            <a:r>
              <a:rPr lang="en-US" sz="2800" dirty="0" err="1" smtClean="0"/>
              <a:t>dáta</a:t>
            </a:r>
            <a:r>
              <a:rPr lang="en-US" sz="2800" dirty="0" smtClean="0"/>
              <a:t> </a:t>
            </a:r>
            <a:r>
              <a:rPr lang="en-US" sz="2800" dirty="0" err="1" smtClean="0"/>
              <a:t>ukazujú</a:t>
            </a:r>
            <a:r>
              <a:rPr lang="en-US" sz="2800" dirty="0" smtClean="0"/>
              <a:t> </a:t>
            </a:r>
            <a:r>
              <a:rPr lang="en-US" sz="2800" dirty="0" err="1" smtClean="0"/>
              <a:t>na</a:t>
            </a:r>
            <a:r>
              <a:rPr lang="en-US" sz="2800" dirty="0" smtClean="0"/>
              <a:t> </a:t>
            </a:r>
            <a:r>
              <a:rPr lang="en-US" sz="2800" dirty="0" err="1" smtClean="0"/>
              <a:t>nižšiu</a:t>
            </a:r>
            <a:r>
              <a:rPr lang="en-US" sz="2800" dirty="0" smtClean="0"/>
              <a:t> </a:t>
            </a:r>
            <a:r>
              <a:rPr lang="en-US" sz="2800" dirty="0" err="1" smtClean="0"/>
              <a:t>mieru</a:t>
            </a:r>
            <a:r>
              <a:rPr lang="en-US" sz="2800" dirty="0" smtClean="0"/>
              <a:t> </a:t>
            </a:r>
            <a:r>
              <a:rPr lang="en-US" sz="2800" dirty="0" err="1" smtClean="0"/>
              <a:t>členstva</a:t>
            </a:r>
            <a:r>
              <a:rPr lang="en-US" sz="2800" dirty="0" smtClean="0"/>
              <a:t> v </a:t>
            </a:r>
            <a:r>
              <a:rPr lang="en-US" sz="2800" dirty="0" err="1" smtClean="0"/>
              <a:t>dobrovoľných</a:t>
            </a:r>
            <a:r>
              <a:rPr lang="en-US" sz="2800" dirty="0" smtClean="0"/>
              <a:t> </a:t>
            </a:r>
            <a:r>
              <a:rPr lang="en-US" sz="2800" dirty="0" err="1" smtClean="0"/>
              <a:t>združeniach</a:t>
            </a:r>
            <a:r>
              <a:rPr lang="en-US" sz="2800" dirty="0" smtClean="0"/>
              <a:t> a </a:t>
            </a:r>
            <a:r>
              <a:rPr lang="en-US" sz="2800" dirty="0" err="1" smtClean="0"/>
              <a:t>nižšiu</a:t>
            </a:r>
            <a:r>
              <a:rPr lang="en-US" sz="2800" dirty="0" smtClean="0"/>
              <a:t> </a:t>
            </a:r>
            <a:r>
              <a:rPr lang="en-US" sz="2800" dirty="0" err="1" smtClean="0"/>
              <a:t>mieru</a:t>
            </a:r>
            <a:r>
              <a:rPr lang="en-US" sz="2800" dirty="0" smtClean="0"/>
              <a:t> </a:t>
            </a:r>
            <a:r>
              <a:rPr lang="en-US" sz="2800" dirty="0" err="1" smtClean="0"/>
              <a:t>dobrovoľníctva</a:t>
            </a:r>
            <a:r>
              <a:rPr lang="en-US" sz="2800" dirty="0" smtClean="0"/>
              <a:t> </a:t>
            </a:r>
            <a:r>
              <a:rPr lang="en-US" sz="2800" dirty="0" err="1" smtClean="0"/>
              <a:t>aj</a:t>
            </a:r>
            <a:r>
              <a:rPr lang="en-US" sz="2800" dirty="0" smtClean="0"/>
              <a:t> </a:t>
            </a:r>
            <a:r>
              <a:rPr lang="en-US" sz="2800" dirty="0" err="1" smtClean="0"/>
              <a:t>protestných</a:t>
            </a:r>
            <a:r>
              <a:rPr lang="en-US" sz="2800" dirty="0" smtClean="0"/>
              <a:t> </a:t>
            </a:r>
            <a:r>
              <a:rPr lang="en-US" sz="2800" dirty="0" err="1" smtClean="0"/>
              <a:t>aktivít</a:t>
            </a:r>
            <a:r>
              <a:rPr lang="en-US" sz="2800" dirty="0" smtClean="0"/>
              <a:t> v SVE</a:t>
            </a:r>
          </a:p>
          <a:p>
            <a:r>
              <a:rPr lang="en-US" sz="2800" dirty="0" err="1" smtClean="0"/>
              <a:t>nielen</a:t>
            </a:r>
            <a:r>
              <a:rPr lang="en-US" sz="2800" dirty="0" smtClean="0"/>
              <a:t> v </a:t>
            </a:r>
            <a:r>
              <a:rPr lang="en-US" sz="2800" dirty="0" err="1" smtClean="0"/>
              <a:t>porovnaní</a:t>
            </a:r>
            <a:r>
              <a:rPr lang="en-US" sz="2800" dirty="0" smtClean="0"/>
              <a:t> so </a:t>
            </a:r>
            <a:r>
              <a:rPr lang="en-US" sz="2800" dirty="0" err="1" smtClean="0"/>
              <a:t>záp</a:t>
            </a:r>
            <a:r>
              <a:rPr lang="en-US" sz="2800" dirty="0" smtClean="0"/>
              <a:t>. </a:t>
            </a:r>
            <a:r>
              <a:rPr lang="en-US" sz="2800" dirty="0" err="1" smtClean="0"/>
              <a:t>Európou</a:t>
            </a:r>
            <a:r>
              <a:rPr lang="en-US" sz="2800" dirty="0" smtClean="0"/>
              <a:t>, ale </a:t>
            </a:r>
            <a:r>
              <a:rPr lang="en-US" sz="2800" dirty="0" err="1" smtClean="0"/>
              <a:t>aj</a:t>
            </a:r>
            <a:r>
              <a:rPr lang="en-US" sz="2800" dirty="0" smtClean="0"/>
              <a:t> </a:t>
            </a:r>
            <a:r>
              <a:rPr lang="en-US" sz="2800" dirty="0" err="1" smtClean="0"/>
              <a:t>ďalšími</a:t>
            </a:r>
            <a:r>
              <a:rPr lang="en-US" sz="2800" dirty="0" smtClean="0"/>
              <a:t> </a:t>
            </a:r>
            <a:r>
              <a:rPr lang="en-US" sz="2800" dirty="0" err="1" smtClean="0"/>
              <a:t>krajinami</a:t>
            </a:r>
            <a:r>
              <a:rPr lang="en-US" sz="2800" dirty="0" smtClean="0"/>
              <a:t> </a:t>
            </a:r>
            <a:r>
              <a:rPr lang="en-US" sz="2800" dirty="0" err="1" smtClean="0"/>
              <a:t>tretej</a:t>
            </a:r>
            <a:r>
              <a:rPr lang="en-US" sz="2800" dirty="0" smtClean="0"/>
              <a:t> </a:t>
            </a:r>
            <a:r>
              <a:rPr lang="en-US" sz="2800" dirty="0" err="1" smtClean="0"/>
              <a:t>demokratizačnej</a:t>
            </a:r>
            <a:r>
              <a:rPr lang="en-US" sz="2800" dirty="0" smtClean="0"/>
              <a:t> </a:t>
            </a:r>
            <a:r>
              <a:rPr lang="en-US" sz="2800" dirty="0" err="1" smtClean="0"/>
              <a:t>vlny</a:t>
            </a:r>
            <a:r>
              <a:rPr lang="en-US" sz="2800" dirty="0" smtClean="0"/>
              <a:t> (</a:t>
            </a:r>
            <a:r>
              <a:rPr lang="en-US" sz="2800" dirty="0" err="1" smtClean="0"/>
              <a:t>južná</a:t>
            </a:r>
            <a:r>
              <a:rPr lang="en-US" sz="2800" dirty="0" smtClean="0"/>
              <a:t> </a:t>
            </a:r>
            <a:r>
              <a:rPr lang="en-US" sz="2800" dirty="0" err="1" smtClean="0"/>
              <a:t>Európa</a:t>
            </a:r>
            <a:r>
              <a:rPr lang="en-US" sz="2800" dirty="0" smtClean="0"/>
              <a:t>, </a:t>
            </a:r>
            <a:r>
              <a:rPr lang="en-US" sz="2800" dirty="0" err="1" smtClean="0"/>
              <a:t>Latinská</a:t>
            </a:r>
            <a:r>
              <a:rPr lang="en-US" sz="2800" dirty="0" smtClean="0"/>
              <a:t> </a:t>
            </a:r>
            <a:r>
              <a:rPr lang="en-US" sz="2800" dirty="0" err="1" smtClean="0"/>
              <a:t>Amerika</a:t>
            </a:r>
            <a:r>
              <a:rPr lang="en-US" sz="2800" dirty="0" smtClean="0"/>
              <a:t>)</a:t>
            </a:r>
          </a:p>
          <a:p>
            <a:r>
              <a:rPr lang="en-US" sz="2800" dirty="0" smtClean="0"/>
              <a:t>to ale </a:t>
            </a:r>
            <a:r>
              <a:rPr lang="en-US" sz="2800" dirty="0" err="1" smtClean="0"/>
              <a:t>neznamená</a:t>
            </a:r>
            <a:r>
              <a:rPr lang="en-US" sz="2800" dirty="0" smtClean="0"/>
              <a:t>, </a:t>
            </a:r>
            <a:r>
              <a:rPr lang="en-US" sz="2800" dirty="0" err="1" smtClean="0"/>
              <a:t>že</a:t>
            </a:r>
            <a:r>
              <a:rPr lang="en-US" sz="2800" dirty="0" smtClean="0"/>
              <a:t> </a:t>
            </a:r>
            <a:r>
              <a:rPr lang="en-US" sz="2800" dirty="0" err="1" smtClean="0"/>
              <a:t>občianska</a:t>
            </a:r>
            <a:r>
              <a:rPr lang="en-US" sz="2800" dirty="0" smtClean="0"/>
              <a:t> </a:t>
            </a:r>
            <a:r>
              <a:rPr lang="en-US" sz="2800" dirty="0" err="1" smtClean="0"/>
              <a:t>spoločnosť</a:t>
            </a:r>
            <a:r>
              <a:rPr lang="en-US" sz="2800" dirty="0" smtClean="0"/>
              <a:t> v SVE </a:t>
            </a:r>
            <a:r>
              <a:rPr lang="en-US" sz="2800" dirty="0" err="1" smtClean="0"/>
              <a:t>vznikala</a:t>
            </a:r>
            <a:r>
              <a:rPr lang="en-US" sz="2800" dirty="0" smtClean="0"/>
              <a:t> </a:t>
            </a:r>
            <a:r>
              <a:rPr lang="en-US" sz="2800" dirty="0" err="1" smtClean="0"/>
              <a:t>až</a:t>
            </a:r>
            <a:r>
              <a:rPr lang="en-US" sz="2800" dirty="0" smtClean="0"/>
              <a:t> </a:t>
            </a:r>
            <a:r>
              <a:rPr lang="en-US" sz="2800" dirty="0" err="1" smtClean="0"/>
              <a:t>po</a:t>
            </a:r>
            <a:r>
              <a:rPr lang="en-US" sz="2800" dirty="0" smtClean="0"/>
              <a:t> </a:t>
            </a:r>
            <a:r>
              <a:rPr lang="en-US" sz="2800" dirty="0" err="1" smtClean="0"/>
              <a:t>páde</a:t>
            </a:r>
            <a:r>
              <a:rPr lang="en-US" sz="2800" dirty="0" smtClean="0"/>
              <a:t> </a:t>
            </a:r>
            <a:r>
              <a:rPr lang="en-US" sz="2800" dirty="0" err="1" smtClean="0"/>
              <a:t>komunizmu</a:t>
            </a:r>
            <a:endParaRPr lang="en-US" sz="2800" dirty="0" smtClean="0"/>
          </a:p>
          <a:p>
            <a:r>
              <a:rPr lang="en-US" sz="2800" dirty="0" err="1" smtClean="0"/>
              <a:t>ani</a:t>
            </a:r>
            <a:r>
              <a:rPr lang="en-US" sz="2800" dirty="0" smtClean="0"/>
              <a:t> to </a:t>
            </a:r>
            <a:r>
              <a:rPr lang="en-US" sz="2800" dirty="0" err="1" smtClean="0"/>
              <a:t>neznamená</a:t>
            </a:r>
            <a:r>
              <a:rPr lang="en-US" sz="2800" dirty="0" smtClean="0"/>
              <a:t> </a:t>
            </a:r>
            <a:r>
              <a:rPr lang="en-US" sz="2800" dirty="0" err="1" smtClean="0"/>
              <a:t>jej</a:t>
            </a:r>
            <a:r>
              <a:rPr lang="en-US" sz="2800" dirty="0" smtClean="0"/>
              <a:t> </a:t>
            </a:r>
            <a:r>
              <a:rPr lang="en-US" sz="2800" dirty="0" err="1" smtClean="0"/>
              <a:t>irelevantnosť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584527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Občianska</a:t>
            </a:r>
            <a:r>
              <a:rPr lang="en-US" b="1" dirty="0"/>
              <a:t> </a:t>
            </a:r>
            <a:r>
              <a:rPr lang="en-US" b="1" dirty="0" err="1"/>
              <a:t>spoločnosť</a:t>
            </a:r>
            <a:r>
              <a:rPr lang="en-US" b="1" dirty="0"/>
              <a:t> v SVE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err="1" smtClean="0"/>
              <a:t>obrovské</a:t>
            </a:r>
            <a:r>
              <a:rPr lang="en-US" sz="3000" dirty="0" smtClean="0"/>
              <a:t> </a:t>
            </a:r>
            <a:r>
              <a:rPr lang="en-US" sz="3000" dirty="0" err="1" smtClean="0"/>
              <a:t>rozdiely</a:t>
            </a:r>
            <a:r>
              <a:rPr lang="en-US" sz="3000" dirty="0" smtClean="0"/>
              <a:t> </a:t>
            </a:r>
            <a:r>
              <a:rPr lang="en-US" sz="3000" dirty="0" err="1" smtClean="0"/>
              <a:t>medzi</a:t>
            </a:r>
            <a:r>
              <a:rPr lang="en-US" sz="3000" dirty="0" smtClean="0"/>
              <a:t> </a:t>
            </a:r>
            <a:r>
              <a:rPr lang="en-US" sz="3000" dirty="0" err="1" smtClean="0"/>
              <a:t>postkom</a:t>
            </a:r>
            <a:r>
              <a:rPr lang="en-US" sz="3000" dirty="0" smtClean="0"/>
              <a:t>. </a:t>
            </a:r>
            <a:r>
              <a:rPr lang="en-US" sz="3000" dirty="0" err="1" smtClean="0"/>
              <a:t>štátmi</a:t>
            </a:r>
            <a:r>
              <a:rPr lang="en-US" sz="3000" dirty="0" smtClean="0"/>
              <a:t> </a:t>
            </a:r>
            <a:r>
              <a:rPr lang="en-US" sz="3000" dirty="0" err="1" smtClean="0"/>
              <a:t>skryté</a:t>
            </a:r>
            <a:r>
              <a:rPr lang="en-US" sz="3000" dirty="0" smtClean="0"/>
              <a:t> </a:t>
            </a:r>
            <a:r>
              <a:rPr lang="en-US" sz="3000" dirty="0" err="1" smtClean="0"/>
              <a:t>za</a:t>
            </a:r>
            <a:r>
              <a:rPr lang="en-US" sz="3000" dirty="0" smtClean="0"/>
              <a:t> </a:t>
            </a:r>
            <a:r>
              <a:rPr lang="en-US" sz="3000" dirty="0" err="1" smtClean="0"/>
              <a:t>fasádou</a:t>
            </a:r>
            <a:r>
              <a:rPr lang="en-US" sz="3000" dirty="0" smtClean="0"/>
              <a:t> </a:t>
            </a:r>
            <a:r>
              <a:rPr lang="en-US" sz="3000" dirty="0" err="1" smtClean="0"/>
              <a:t>spoločného</a:t>
            </a:r>
            <a:r>
              <a:rPr lang="en-US" sz="3000" dirty="0" smtClean="0"/>
              <a:t> </a:t>
            </a:r>
            <a:r>
              <a:rPr lang="en-US" sz="3000" dirty="0" err="1" smtClean="0"/>
              <a:t>komunistického</a:t>
            </a:r>
            <a:r>
              <a:rPr lang="en-US" sz="3000" dirty="0" smtClean="0"/>
              <a:t> </a:t>
            </a:r>
            <a:r>
              <a:rPr lang="en-US" sz="3000" dirty="0" err="1" smtClean="0"/>
              <a:t>režimu</a:t>
            </a:r>
            <a:endParaRPr lang="en-US" sz="3000" dirty="0" smtClean="0"/>
          </a:p>
          <a:p>
            <a:r>
              <a:rPr lang="en-US" sz="3000" dirty="0" err="1" smtClean="0"/>
              <a:t>existencia</a:t>
            </a:r>
            <a:r>
              <a:rPr lang="en-US" sz="3000" dirty="0" smtClean="0"/>
              <a:t> </a:t>
            </a:r>
            <a:r>
              <a:rPr lang="en-US" sz="3000" dirty="0" err="1" smtClean="0"/>
              <a:t>inštitucionalizovanej</a:t>
            </a:r>
            <a:r>
              <a:rPr lang="en-US" sz="3000" dirty="0" smtClean="0"/>
              <a:t> </a:t>
            </a:r>
            <a:r>
              <a:rPr lang="en-US" sz="3000" dirty="0" err="1" smtClean="0"/>
              <a:t>sféry</a:t>
            </a:r>
            <a:r>
              <a:rPr lang="en-US" sz="3000" dirty="0" smtClean="0"/>
              <a:t> </a:t>
            </a:r>
            <a:r>
              <a:rPr lang="en-US" sz="3000" dirty="0" err="1" smtClean="0"/>
              <a:t>spolkov</a:t>
            </a:r>
            <a:r>
              <a:rPr lang="en-US" sz="3000" dirty="0" smtClean="0"/>
              <a:t> a </a:t>
            </a:r>
            <a:r>
              <a:rPr lang="en-US" sz="3000" dirty="0" err="1" smtClean="0"/>
              <a:t>združení</a:t>
            </a:r>
            <a:r>
              <a:rPr lang="en-US" sz="3000" dirty="0" smtClean="0"/>
              <a:t> </a:t>
            </a:r>
            <a:r>
              <a:rPr lang="en-US" sz="3000" dirty="0" err="1" smtClean="0"/>
              <a:t>kontrolovaných</a:t>
            </a:r>
            <a:r>
              <a:rPr lang="en-US" sz="3000" dirty="0" smtClean="0"/>
              <a:t> </a:t>
            </a:r>
            <a:r>
              <a:rPr lang="en-US" sz="3000" dirty="0" err="1" smtClean="0"/>
              <a:t>režimom</a:t>
            </a:r>
            <a:r>
              <a:rPr lang="en-US" sz="3000" dirty="0" smtClean="0"/>
              <a:t> (</a:t>
            </a:r>
            <a:r>
              <a:rPr lang="en-US" sz="3000" dirty="0" err="1" smtClean="0"/>
              <a:t>odbory</a:t>
            </a:r>
            <a:r>
              <a:rPr lang="en-US" sz="3000" dirty="0" smtClean="0"/>
              <a:t>, </a:t>
            </a:r>
            <a:r>
              <a:rPr lang="en-US" sz="3000" dirty="0" err="1" smtClean="0"/>
              <a:t>profesijné</a:t>
            </a:r>
            <a:r>
              <a:rPr lang="en-US" sz="3000" dirty="0" smtClean="0"/>
              <a:t> a </a:t>
            </a:r>
            <a:r>
              <a:rPr lang="en-US" sz="3000" dirty="0" err="1" smtClean="0"/>
              <a:t>záujmové</a:t>
            </a:r>
            <a:r>
              <a:rPr lang="en-US" sz="3000" dirty="0" smtClean="0"/>
              <a:t> </a:t>
            </a:r>
            <a:r>
              <a:rPr lang="en-US" sz="3000" dirty="0" err="1" smtClean="0"/>
              <a:t>zväzy</a:t>
            </a:r>
            <a:r>
              <a:rPr lang="en-US" sz="3000" dirty="0" smtClean="0"/>
              <a:t>, </a:t>
            </a:r>
            <a:r>
              <a:rPr lang="en-US" sz="3000" dirty="0" err="1" smtClean="0"/>
              <a:t>ekológovia</a:t>
            </a:r>
            <a:r>
              <a:rPr lang="en-US" sz="3000" dirty="0" smtClean="0"/>
              <a:t>)</a:t>
            </a:r>
          </a:p>
          <a:p>
            <a:r>
              <a:rPr lang="en-US" sz="3000" dirty="0" err="1" smtClean="0"/>
              <a:t>počas</a:t>
            </a:r>
            <a:r>
              <a:rPr lang="en-US" sz="3000" dirty="0" smtClean="0"/>
              <a:t> </a:t>
            </a:r>
            <a:r>
              <a:rPr lang="en-US" sz="3000" dirty="0" err="1" smtClean="0"/>
              <a:t>komunizmu</a:t>
            </a:r>
            <a:r>
              <a:rPr lang="en-US" sz="3000" dirty="0" smtClean="0"/>
              <a:t>: </a:t>
            </a:r>
            <a:r>
              <a:rPr lang="en-US" sz="3000" dirty="0" err="1" smtClean="0"/>
              <a:t>silno</a:t>
            </a:r>
            <a:r>
              <a:rPr lang="en-US" sz="3000" dirty="0" smtClean="0"/>
              <a:t> </a:t>
            </a:r>
            <a:r>
              <a:rPr lang="en-US" sz="3000" dirty="0" err="1" smtClean="0"/>
              <a:t>centralizovaná</a:t>
            </a:r>
            <a:r>
              <a:rPr lang="en-US" sz="3000" dirty="0" smtClean="0"/>
              <a:t>, </a:t>
            </a:r>
            <a:r>
              <a:rPr lang="en-US" sz="3000" dirty="0" err="1" smtClean="0"/>
              <a:t>byrokratická</a:t>
            </a:r>
            <a:r>
              <a:rPr lang="en-US" sz="3000" dirty="0" smtClean="0"/>
              <a:t> a </a:t>
            </a:r>
            <a:r>
              <a:rPr lang="en-US" sz="3000" dirty="0" err="1" smtClean="0"/>
              <a:t>politizovaná</a:t>
            </a:r>
            <a:r>
              <a:rPr lang="en-US" sz="3000" dirty="0" smtClean="0"/>
              <a:t> </a:t>
            </a:r>
            <a:r>
              <a:rPr lang="en-US" sz="3000" dirty="0" err="1" smtClean="0"/>
              <a:t>sféra</a:t>
            </a:r>
            <a:r>
              <a:rPr lang="en-US" sz="3000" dirty="0" smtClean="0"/>
              <a:t> </a:t>
            </a:r>
          </a:p>
          <a:p>
            <a:r>
              <a:rPr lang="en-US" sz="3000" dirty="0" err="1" smtClean="0"/>
              <a:t>postupne</a:t>
            </a:r>
            <a:r>
              <a:rPr lang="en-US" sz="3000" dirty="0" smtClean="0"/>
              <a:t> </a:t>
            </a:r>
            <a:r>
              <a:rPr lang="en-US" sz="3000" dirty="0" err="1" smtClean="0"/>
              <a:t>rozdiely</a:t>
            </a:r>
            <a:r>
              <a:rPr lang="en-US" sz="3000" dirty="0" smtClean="0"/>
              <a:t> </a:t>
            </a:r>
            <a:r>
              <a:rPr lang="en-US" sz="3000" dirty="0" err="1" smtClean="0"/>
              <a:t>medzi</a:t>
            </a:r>
            <a:r>
              <a:rPr lang="en-US" sz="3000" dirty="0" smtClean="0"/>
              <a:t> POL a MAĎ vs. ČS, RUM, NDR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80935258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Rozdiely</a:t>
            </a:r>
            <a:r>
              <a:rPr lang="en-US" b="1" dirty="0" smtClean="0"/>
              <a:t> </a:t>
            </a:r>
            <a:r>
              <a:rPr lang="en-US" b="1" dirty="0" err="1" smtClean="0"/>
              <a:t>počas</a:t>
            </a:r>
            <a:r>
              <a:rPr lang="en-US" b="1" dirty="0" smtClean="0"/>
              <a:t> </a:t>
            </a:r>
            <a:r>
              <a:rPr lang="en-US" b="1" dirty="0" err="1" smtClean="0"/>
              <a:t>komunizmu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smtClean="0"/>
              <a:t>POL: </a:t>
            </a:r>
            <a:r>
              <a:rPr lang="en-US" sz="3000" dirty="0" err="1" smtClean="0"/>
              <a:t>časté</a:t>
            </a:r>
            <a:r>
              <a:rPr lang="en-US" sz="3000" dirty="0" smtClean="0"/>
              <a:t> </a:t>
            </a:r>
            <a:r>
              <a:rPr lang="en-US" sz="3000" dirty="0" err="1" smtClean="0"/>
              <a:t>protesty</a:t>
            </a:r>
            <a:r>
              <a:rPr lang="en-US" sz="3000" dirty="0" smtClean="0"/>
              <a:t> a </a:t>
            </a:r>
            <a:r>
              <a:rPr lang="en-US" sz="3000" dirty="0" err="1" smtClean="0"/>
              <a:t>odpor</a:t>
            </a:r>
            <a:r>
              <a:rPr lang="en-US" sz="3000" dirty="0" smtClean="0"/>
              <a:t> </a:t>
            </a:r>
            <a:r>
              <a:rPr lang="en-US" sz="3000" dirty="0" err="1" smtClean="0"/>
              <a:t>spoločnosti</a:t>
            </a:r>
            <a:r>
              <a:rPr lang="en-US" sz="3000" dirty="0" smtClean="0"/>
              <a:t> (</a:t>
            </a:r>
            <a:r>
              <a:rPr lang="en-US" sz="3000" dirty="0" err="1" smtClean="0"/>
              <a:t>robotníci</a:t>
            </a:r>
            <a:r>
              <a:rPr lang="en-US" sz="3000" dirty="0" smtClean="0"/>
              <a:t>, </a:t>
            </a:r>
            <a:r>
              <a:rPr lang="en-US" sz="3000" dirty="0" err="1" smtClean="0"/>
              <a:t>študenti</a:t>
            </a:r>
            <a:r>
              <a:rPr lang="en-US" sz="3000" dirty="0" smtClean="0"/>
              <a:t>, </a:t>
            </a:r>
            <a:r>
              <a:rPr lang="en-US" sz="3000" dirty="0" err="1" smtClean="0"/>
              <a:t>cirkev</a:t>
            </a:r>
            <a:r>
              <a:rPr lang="en-US" sz="3000" dirty="0" smtClean="0"/>
              <a:t>, </a:t>
            </a:r>
            <a:r>
              <a:rPr lang="en-US" sz="3000" dirty="0" err="1" smtClean="0"/>
              <a:t>rolníci</a:t>
            </a:r>
            <a:r>
              <a:rPr lang="en-US" sz="3000" dirty="0" smtClean="0"/>
              <a:t>)</a:t>
            </a:r>
          </a:p>
          <a:p>
            <a:r>
              <a:rPr lang="en-US" sz="3000" dirty="0" err="1" smtClean="0"/>
              <a:t>kulminácia</a:t>
            </a:r>
            <a:r>
              <a:rPr lang="en-US" sz="3000" dirty="0" smtClean="0"/>
              <a:t> v </a:t>
            </a:r>
            <a:r>
              <a:rPr lang="en-US" sz="3000" dirty="0" err="1" smtClean="0"/>
              <a:t>roku</a:t>
            </a:r>
            <a:r>
              <a:rPr lang="en-US" sz="3000" dirty="0" smtClean="0"/>
              <a:t> 1980: </a:t>
            </a:r>
            <a:r>
              <a:rPr lang="en-US" sz="3000" dirty="0" err="1" smtClean="0"/>
              <a:t>vznik</a:t>
            </a:r>
            <a:r>
              <a:rPr lang="en-US" sz="3000" dirty="0" smtClean="0"/>
              <a:t> Solidarity, </a:t>
            </a:r>
            <a:r>
              <a:rPr lang="en-US" sz="3000" dirty="0" err="1" smtClean="0"/>
              <a:t>pokračovania</a:t>
            </a:r>
            <a:r>
              <a:rPr lang="en-US" sz="3000" dirty="0" smtClean="0"/>
              <a:t> v </a:t>
            </a:r>
            <a:r>
              <a:rPr lang="en-US" sz="3000" dirty="0" err="1" smtClean="0"/>
              <a:t>rokoch</a:t>
            </a:r>
            <a:r>
              <a:rPr lang="en-US" sz="3000" dirty="0" smtClean="0"/>
              <a:t> 1988-89:</a:t>
            </a:r>
          </a:p>
          <a:p>
            <a:r>
              <a:rPr lang="en-US" sz="3000" dirty="0" err="1" smtClean="0"/>
              <a:t>najmohutnejšia</a:t>
            </a:r>
            <a:r>
              <a:rPr lang="en-US" sz="3000" dirty="0" smtClean="0"/>
              <a:t> </a:t>
            </a:r>
            <a:r>
              <a:rPr lang="en-US" sz="3000" dirty="0" err="1" smtClean="0"/>
              <a:t>obč</a:t>
            </a:r>
            <a:r>
              <a:rPr lang="en-US" sz="3000" dirty="0" smtClean="0"/>
              <a:t>. </a:t>
            </a:r>
            <a:r>
              <a:rPr lang="en-US" sz="3000" dirty="0" err="1" smtClean="0"/>
              <a:t>spoločnosť</a:t>
            </a:r>
            <a:r>
              <a:rPr lang="en-US" sz="3000" dirty="0" smtClean="0"/>
              <a:t> </a:t>
            </a:r>
            <a:r>
              <a:rPr lang="en-US" sz="3000" dirty="0" err="1" smtClean="0"/>
              <a:t>po</a:t>
            </a:r>
            <a:r>
              <a:rPr lang="en-US" sz="3000" dirty="0" smtClean="0"/>
              <a:t> 1989</a:t>
            </a:r>
          </a:p>
          <a:p>
            <a:r>
              <a:rPr lang="en-US" sz="3000" dirty="0" err="1" smtClean="0"/>
              <a:t>vplyvná</a:t>
            </a:r>
            <a:r>
              <a:rPr lang="en-US" sz="3000" dirty="0" smtClean="0"/>
              <a:t> </a:t>
            </a:r>
            <a:r>
              <a:rPr lang="en-US" sz="3000" dirty="0" err="1" smtClean="0"/>
              <a:t>Katolícka</a:t>
            </a:r>
            <a:r>
              <a:rPr lang="en-US" sz="3000" dirty="0" smtClean="0"/>
              <a:t> </a:t>
            </a:r>
            <a:r>
              <a:rPr lang="en-US" sz="3000" dirty="0" err="1" smtClean="0"/>
              <a:t>cirkev</a:t>
            </a:r>
            <a:r>
              <a:rPr lang="en-US" sz="3000" dirty="0" smtClean="0"/>
              <a:t> </a:t>
            </a:r>
          </a:p>
          <a:p>
            <a:r>
              <a:rPr lang="en-US" sz="3000" dirty="0" err="1" smtClean="0"/>
              <a:t>porovnateľná</a:t>
            </a:r>
            <a:r>
              <a:rPr lang="en-US" sz="3000" dirty="0" smtClean="0"/>
              <a:t> </a:t>
            </a:r>
            <a:r>
              <a:rPr lang="en-US" sz="3000" dirty="0" err="1" smtClean="0"/>
              <a:t>situácia</a:t>
            </a:r>
            <a:r>
              <a:rPr lang="en-US" sz="3000" dirty="0" smtClean="0"/>
              <a:t> v </a:t>
            </a:r>
            <a:r>
              <a:rPr lang="en-US" sz="3000" dirty="0" err="1" smtClean="0"/>
              <a:t>Maďarsku</a:t>
            </a:r>
            <a:r>
              <a:rPr lang="en-US" sz="3000" dirty="0" smtClean="0"/>
              <a:t> – </a:t>
            </a:r>
            <a:r>
              <a:rPr lang="en-US" sz="3000" dirty="0" err="1" smtClean="0"/>
              <a:t>stratégie</a:t>
            </a:r>
            <a:r>
              <a:rPr lang="en-US" sz="3000" dirty="0" smtClean="0"/>
              <a:t> </a:t>
            </a:r>
            <a:r>
              <a:rPr lang="en-US" sz="3000" dirty="0" err="1" smtClean="0"/>
              <a:t>kooptácie</a:t>
            </a:r>
            <a:r>
              <a:rPr lang="en-US" sz="3000" dirty="0" smtClean="0"/>
              <a:t> </a:t>
            </a:r>
            <a:r>
              <a:rPr lang="en-US" sz="3000" dirty="0" err="1" smtClean="0"/>
              <a:t>počas</a:t>
            </a:r>
            <a:r>
              <a:rPr lang="en-US" sz="3000" dirty="0" smtClean="0"/>
              <a:t> </a:t>
            </a:r>
            <a:r>
              <a:rPr lang="en-US" sz="3000" dirty="0" err="1" smtClean="0"/>
              <a:t>komunizmu</a:t>
            </a:r>
            <a:r>
              <a:rPr lang="en-US" sz="3000" dirty="0" smtClean="0"/>
              <a:t>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9386012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Rozdiely</a:t>
            </a:r>
            <a:r>
              <a:rPr lang="en-US" b="1" dirty="0"/>
              <a:t> </a:t>
            </a:r>
            <a:r>
              <a:rPr lang="en-US" b="1" dirty="0" err="1"/>
              <a:t>počas</a:t>
            </a:r>
            <a:r>
              <a:rPr lang="en-US" b="1" dirty="0"/>
              <a:t> </a:t>
            </a:r>
            <a:r>
              <a:rPr lang="en-US" b="1" dirty="0" err="1"/>
              <a:t>komunizmu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err="1" smtClean="0"/>
              <a:t>menší</a:t>
            </a:r>
            <a:r>
              <a:rPr lang="en-US" sz="3000" dirty="0" smtClean="0"/>
              <a:t> </a:t>
            </a:r>
            <a:r>
              <a:rPr lang="en-US" sz="3000" dirty="0" err="1" smtClean="0"/>
              <a:t>počet</a:t>
            </a:r>
            <a:r>
              <a:rPr lang="en-US" sz="3000" dirty="0" smtClean="0"/>
              <a:t> </a:t>
            </a:r>
            <a:r>
              <a:rPr lang="en-US" sz="3000" dirty="0" err="1" smtClean="0"/>
              <a:t>dizidentov</a:t>
            </a:r>
            <a:r>
              <a:rPr lang="en-US" sz="3000" dirty="0" smtClean="0"/>
              <a:t> v ČS, </a:t>
            </a:r>
            <a:r>
              <a:rPr lang="en-US" sz="3000" dirty="0" err="1" smtClean="0"/>
              <a:t>Slovinsku</a:t>
            </a:r>
            <a:r>
              <a:rPr lang="en-US" sz="3000" dirty="0" smtClean="0"/>
              <a:t> a </a:t>
            </a:r>
            <a:r>
              <a:rPr lang="en-US" sz="3000" dirty="0" err="1"/>
              <a:t>p</a:t>
            </a:r>
            <a:r>
              <a:rPr lang="en-US" sz="3000" dirty="0" err="1" smtClean="0"/>
              <a:t>obaltských</a:t>
            </a:r>
            <a:r>
              <a:rPr lang="en-US" sz="3000" dirty="0" smtClean="0"/>
              <a:t> </a:t>
            </a:r>
            <a:r>
              <a:rPr lang="en-US" sz="3000" dirty="0" err="1" smtClean="0"/>
              <a:t>štátoch</a:t>
            </a:r>
            <a:r>
              <a:rPr lang="en-US" sz="3000" dirty="0" smtClean="0"/>
              <a:t> – </a:t>
            </a:r>
            <a:r>
              <a:rPr lang="en-US" sz="3000" dirty="0" err="1" smtClean="0"/>
              <a:t>existencia</a:t>
            </a:r>
            <a:r>
              <a:rPr lang="en-US" sz="3000" dirty="0" smtClean="0"/>
              <a:t> </a:t>
            </a:r>
            <a:r>
              <a:rPr lang="en-US" sz="3000" dirty="0" err="1" smtClean="0"/>
              <a:t>politických</a:t>
            </a:r>
            <a:r>
              <a:rPr lang="en-US" sz="3000" dirty="0" smtClean="0"/>
              <a:t>, </a:t>
            </a:r>
            <a:r>
              <a:rPr lang="en-US" sz="3000" dirty="0" err="1" smtClean="0"/>
              <a:t>náboženských</a:t>
            </a:r>
            <a:r>
              <a:rPr lang="en-US" sz="3000" dirty="0" smtClean="0"/>
              <a:t> a </a:t>
            </a:r>
            <a:r>
              <a:rPr lang="en-US" sz="3000" dirty="0" err="1" smtClean="0"/>
              <a:t>kultúrnych</a:t>
            </a:r>
            <a:r>
              <a:rPr lang="en-US" sz="3000" dirty="0" smtClean="0"/>
              <a:t> </a:t>
            </a:r>
            <a:r>
              <a:rPr lang="en-US" sz="3000" dirty="0" err="1" smtClean="0"/>
              <a:t>iniciatív</a:t>
            </a:r>
            <a:endParaRPr lang="en-US" sz="3000" dirty="0" smtClean="0"/>
          </a:p>
          <a:p>
            <a:r>
              <a:rPr lang="en-US" sz="3000" dirty="0" err="1" smtClean="0"/>
              <a:t>množstvo</a:t>
            </a:r>
            <a:r>
              <a:rPr lang="en-US" sz="3000" dirty="0" smtClean="0"/>
              <a:t> </a:t>
            </a:r>
            <a:r>
              <a:rPr lang="en-US" sz="3000" dirty="0" err="1" smtClean="0"/>
              <a:t>režimných</a:t>
            </a:r>
            <a:r>
              <a:rPr lang="en-US" sz="3000" dirty="0" smtClean="0"/>
              <a:t> </a:t>
            </a:r>
            <a:r>
              <a:rPr lang="en-US" sz="3000" dirty="0" err="1" smtClean="0"/>
              <a:t>organizácií</a:t>
            </a:r>
            <a:r>
              <a:rPr lang="en-US" sz="3000" dirty="0" smtClean="0"/>
              <a:t> </a:t>
            </a:r>
            <a:r>
              <a:rPr lang="en-US" sz="3000" dirty="0" err="1" smtClean="0"/>
              <a:t>prežilo</a:t>
            </a:r>
            <a:r>
              <a:rPr lang="en-US" sz="3000" dirty="0" smtClean="0"/>
              <a:t> </a:t>
            </a:r>
            <a:r>
              <a:rPr lang="en-US" sz="3000" dirty="0" err="1" smtClean="0"/>
              <a:t>rok</a:t>
            </a:r>
            <a:r>
              <a:rPr lang="en-US" sz="3000" dirty="0" smtClean="0"/>
              <a:t> 1989: </a:t>
            </a:r>
            <a:r>
              <a:rPr lang="en-US" sz="3000" dirty="0" err="1" smtClean="0"/>
              <a:t>stratili</a:t>
            </a:r>
            <a:r>
              <a:rPr lang="en-US" sz="3000" dirty="0" smtClean="0"/>
              <a:t> </a:t>
            </a:r>
            <a:r>
              <a:rPr lang="en-US" sz="3000" dirty="0" err="1" smtClean="0"/>
              <a:t>členov</a:t>
            </a:r>
            <a:r>
              <a:rPr lang="en-US" sz="3000" dirty="0" smtClean="0"/>
              <a:t>, </a:t>
            </a:r>
            <a:r>
              <a:rPr lang="en-US" sz="3000" dirty="0" err="1" smtClean="0"/>
              <a:t>zmenili</a:t>
            </a:r>
            <a:r>
              <a:rPr lang="en-US" sz="3000" dirty="0" smtClean="0"/>
              <a:t> </a:t>
            </a:r>
            <a:r>
              <a:rPr lang="en-US" sz="3000" dirty="0" err="1" smtClean="0"/>
              <a:t>lídrov</a:t>
            </a:r>
            <a:r>
              <a:rPr lang="en-US" sz="3000" dirty="0" smtClean="0"/>
              <a:t> </a:t>
            </a:r>
            <a:r>
              <a:rPr lang="en-US" sz="3000" dirty="0" err="1" smtClean="0"/>
              <a:t>aj</a:t>
            </a:r>
            <a:r>
              <a:rPr lang="en-US" sz="3000" dirty="0" smtClean="0"/>
              <a:t> </a:t>
            </a:r>
            <a:r>
              <a:rPr lang="en-US" sz="3000" dirty="0" err="1" smtClean="0"/>
              <a:t>názvy</a:t>
            </a:r>
            <a:r>
              <a:rPr lang="en-US" sz="3000" dirty="0" smtClean="0"/>
              <a:t>, </a:t>
            </a:r>
            <a:r>
              <a:rPr lang="en-US" sz="3000" dirty="0" err="1" smtClean="0"/>
              <a:t>udržali</a:t>
            </a:r>
            <a:r>
              <a:rPr lang="en-US" sz="3000" dirty="0" smtClean="0"/>
              <a:t> </a:t>
            </a:r>
            <a:r>
              <a:rPr lang="en-US" sz="3000" dirty="0" err="1" smtClean="0"/>
              <a:t>si</a:t>
            </a:r>
            <a:r>
              <a:rPr lang="en-US" sz="3000" dirty="0" smtClean="0"/>
              <a:t> ale </a:t>
            </a:r>
            <a:r>
              <a:rPr lang="en-US" sz="3000" dirty="0" err="1" smtClean="0"/>
              <a:t>časť</a:t>
            </a:r>
            <a:r>
              <a:rPr lang="en-US" sz="3000" dirty="0" smtClean="0"/>
              <a:t> </a:t>
            </a:r>
            <a:r>
              <a:rPr lang="en-US" sz="3000" dirty="0" err="1" smtClean="0"/>
              <a:t>zdrojov</a:t>
            </a:r>
            <a:endParaRPr lang="en-US" sz="3000" dirty="0" smtClean="0"/>
          </a:p>
          <a:p>
            <a:r>
              <a:rPr lang="en-US" sz="3000" dirty="0" err="1" smtClean="0"/>
              <a:t>pád</a:t>
            </a:r>
            <a:r>
              <a:rPr lang="en-US" sz="3000" dirty="0" smtClean="0"/>
              <a:t> </a:t>
            </a:r>
            <a:r>
              <a:rPr lang="en-US" sz="3000" dirty="0" err="1" smtClean="0"/>
              <a:t>komunizmu</a:t>
            </a:r>
            <a:r>
              <a:rPr lang="en-US" sz="3000" dirty="0" smtClean="0"/>
              <a:t> </a:t>
            </a:r>
            <a:r>
              <a:rPr lang="en-US" sz="3000" dirty="0" err="1" smtClean="0"/>
              <a:t>priniesol</a:t>
            </a:r>
            <a:r>
              <a:rPr lang="en-US" sz="3000" dirty="0" smtClean="0"/>
              <a:t> “</a:t>
            </a:r>
            <a:r>
              <a:rPr lang="en-US" sz="3000" dirty="0" err="1" smtClean="0"/>
              <a:t>organizačnú</a:t>
            </a:r>
            <a:r>
              <a:rPr lang="en-US" sz="3000" dirty="0" smtClean="0"/>
              <a:t> </a:t>
            </a:r>
            <a:r>
              <a:rPr lang="en-US" sz="3000" dirty="0" err="1" smtClean="0"/>
              <a:t>revolúciu</a:t>
            </a:r>
            <a:r>
              <a:rPr lang="en-US" sz="3000" dirty="0" smtClean="0"/>
              <a:t>” – </a:t>
            </a:r>
            <a:r>
              <a:rPr lang="en-US" sz="3000" dirty="0" err="1" smtClean="0"/>
              <a:t>vznik</a:t>
            </a:r>
            <a:r>
              <a:rPr lang="en-US" sz="3000" dirty="0" smtClean="0"/>
              <a:t> </a:t>
            </a:r>
            <a:r>
              <a:rPr lang="en-US" sz="3000" dirty="0" err="1" smtClean="0"/>
              <a:t>množstva</a:t>
            </a:r>
            <a:r>
              <a:rPr lang="en-US" sz="3000" dirty="0" smtClean="0"/>
              <a:t> </a:t>
            </a:r>
            <a:r>
              <a:rPr lang="en-US" sz="3000" dirty="0" err="1" smtClean="0"/>
              <a:t>charitatívnych</a:t>
            </a:r>
            <a:r>
              <a:rPr lang="en-US" sz="3000" dirty="0" smtClean="0"/>
              <a:t> </a:t>
            </a:r>
            <a:r>
              <a:rPr lang="en-US" sz="3000" dirty="0" err="1" smtClean="0"/>
              <a:t>organizácií</a:t>
            </a:r>
            <a:r>
              <a:rPr lang="en-US" sz="3000" dirty="0" smtClean="0"/>
              <a:t>, MVO a </a:t>
            </a:r>
            <a:r>
              <a:rPr lang="en-US" sz="3000" dirty="0" err="1" smtClean="0"/>
              <a:t>nadácií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27286706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Rozdiely</a:t>
            </a:r>
            <a:r>
              <a:rPr lang="en-US" b="1" dirty="0"/>
              <a:t> </a:t>
            </a:r>
            <a:r>
              <a:rPr lang="en-US" b="1" dirty="0" err="1" smtClean="0"/>
              <a:t>po</a:t>
            </a:r>
            <a:r>
              <a:rPr lang="en-US" b="1" dirty="0" smtClean="0"/>
              <a:t> </a:t>
            </a:r>
            <a:r>
              <a:rPr lang="en-US" b="1" dirty="0" err="1" smtClean="0"/>
              <a:t>páde</a:t>
            </a:r>
            <a:r>
              <a:rPr lang="en-US" b="1" dirty="0" smtClean="0"/>
              <a:t> </a:t>
            </a:r>
            <a:r>
              <a:rPr lang="en-US" b="1" dirty="0" err="1"/>
              <a:t>komunizmu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 err="1" smtClean="0"/>
              <a:t>obrovské</a:t>
            </a:r>
            <a:r>
              <a:rPr lang="en-US" sz="3000" dirty="0" smtClean="0"/>
              <a:t> </a:t>
            </a:r>
            <a:r>
              <a:rPr lang="en-US" sz="3000" dirty="0" err="1" smtClean="0"/>
              <a:t>rozdiely</a:t>
            </a:r>
            <a:r>
              <a:rPr lang="en-US" sz="3000" dirty="0" smtClean="0"/>
              <a:t> </a:t>
            </a:r>
            <a:r>
              <a:rPr lang="en-US" sz="3000" dirty="0" err="1" smtClean="0"/>
              <a:t>medzi</a:t>
            </a:r>
            <a:r>
              <a:rPr lang="en-US" sz="3000" dirty="0" smtClean="0"/>
              <a:t> </a:t>
            </a:r>
            <a:r>
              <a:rPr lang="en-US" sz="3000" dirty="0" err="1" smtClean="0"/>
              <a:t>demokratickými</a:t>
            </a:r>
            <a:r>
              <a:rPr lang="en-US" sz="3000" dirty="0" smtClean="0"/>
              <a:t> a </a:t>
            </a:r>
            <a:r>
              <a:rPr lang="en-US" sz="3000" dirty="0" err="1" smtClean="0"/>
              <a:t>nedemokratickými</a:t>
            </a:r>
            <a:r>
              <a:rPr lang="en-US" sz="3000" dirty="0" smtClean="0"/>
              <a:t>/</a:t>
            </a:r>
            <a:r>
              <a:rPr lang="en-US" sz="3000" dirty="0" err="1" smtClean="0"/>
              <a:t>hybridnými</a:t>
            </a:r>
            <a:r>
              <a:rPr lang="en-US" sz="3000" dirty="0" smtClean="0"/>
              <a:t> </a:t>
            </a:r>
            <a:r>
              <a:rPr lang="en-US" sz="3000" dirty="0" err="1" smtClean="0"/>
              <a:t>režimami</a:t>
            </a:r>
            <a:r>
              <a:rPr lang="en-US" sz="3000" dirty="0" smtClean="0"/>
              <a:t>:</a:t>
            </a:r>
            <a:endParaRPr lang="en-US" sz="3000" dirty="0"/>
          </a:p>
          <a:p>
            <a:r>
              <a:rPr lang="en-US" sz="3000" dirty="0" err="1" smtClean="0"/>
              <a:t>počty</a:t>
            </a:r>
            <a:r>
              <a:rPr lang="en-US" sz="3000" dirty="0" smtClean="0"/>
              <a:t> </a:t>
            </a:r>
            <a:r>
              <a:rPr lang="en-US" sz="3000" dirty="0" err="1" smtClean="0"/>
              <a:t>organizácií</a:t>
            </a:r>
            <a:endParaRPr lang="en-US" sz="3000" dirty="0" smtClean="0"/>
          </a:p>
          <a:p>
            <a:r>
              <a:rPr lang="en-US" sz="3000" dirty="0" err="1" smtClean="0"/>
              <a:t>právna</a:t>
            </a:r>
            <a:r>
              <a:rPr lang="en-US" sz="3000" dirty="0" smtClean="0"/>
              <a:t> </a:t>
            </a:r>
            <a:r>
              <a:rPr lang="en-US" sz="3000" dirty="0" err="1" smtClean="0"/>
              <a:t>regulácia</a:t>
            </a:r>
            <a:endParaRPr lang="en-US" sz="3000" dirty="0" smtClean="0"/>
          </a:p>
          <a:p>
            <a:r>
              <a:rPr lang="en-US" sz="3000" dirty="0" smtClean="0"/>
              <a:t>v </a:t>
            </a:r>
            <a:r>
              <a:rPr lang="en-US" sz="3000" dirty="0" err="1" smtClean="0"/>
              <a:t>nedem</a:t>
            </a:r>
            <a:r>
              <a:rPr lang="en-US" sz="3000" dirty="0" smtClean="0"/>
              <a:t>/hybrid. </a:t>
            </a:r>
            <a:r>
              <a:rPr lang="en-US" sz="3000" dirty="0" err="1" smtClean="0"/>
              <a:t>režimoch</a:t>
            </a:r>
            <a:r>
              <a:rPr lang="en-US" sz="3000" dirty="0" smtClean="0"/>
              <a:t> </a:t>
            </a:r>
            <a:r>
              <a:rPr lang="en-US" sz="3000" dirty="0" err="1" smtClean="0"/>
              <a:t>často</a:t>
            </a:r>
            <a:r>
              <a:rPr lang="en-US" sz="3000" dirty="0" smtClean="0"/>
              <a:t> </a:t>
            </a:r>
            <a:r>
              <a:rPr lang="en-US" sz="3000" dirty="0" err="1" smtClean="0"/>
              <a:t>prevažujú</a:t>
            </a:r>
            <a:r>
              <a:rPr lang="en-US" sz="3000" dirty="0" smtClean="0"/>
              <a:t> </a:t>
            </a:r>
            <a:r>
              <a:rPr lang="en-US" sz="3000" dirty="0" err="1" smtClean="0"/>
              <a:t>organizácie</a:t>
            </a:r>
            <a:r>
              <a:rPr lang="en-US" sz="3000" dirty="0" smtClean="0"/>
              <a:t> </a:t>
            </a:r>
            <a:r>
              <a:rPr lang="en-US" sz="3000" dirty="0" err="1" smtClean="0"/>
              <a:t>zdedené</a:t>
            </a:r>
            <a:r>
              <a:rPr lang="en-US" sz="3000" dirty="0" smtClean="0"/>
              <a:t> z </a:t>
            </a:r>
            <a:r>
              <a:rPr lang="en-US" sz="3000" dirty="0" err="1" smtClean="0"/>
              <a:t>komunizmu</a:t>
            </a:r>
            <a:endParaRPr lang="en-US" sz="3000" dirty="0" smtClean="0"/>
          </a:p>
          <a:p>
            <a:r>
              <a:rPr lang="en-US" sz="3000" dirty="0" smtClean="0"/>
              <a:t>“</a:t>
            </a:r>
            <a:r>
              <a:rPr lang="en-US" sz="3000" dirty="0" err="1" smtClean="0"/>
              <a:t>nová</a:t>
            </a:r>
            <a:r>
              <a:rPr lang="en-US" sz="3000" dirty="0" smtClean="0"/>
              <a:t>” </a:t>
            </a:r>
            <a:r>
              <a:rPr lang="en-US" sz="3000" dirty="0" err="1" smtClean="0"/>
              <a:t>občianska</a:t>
            </a:r>
            <a:r>
              <a:rPr lang="en-US" sz="3000" dirty="0" smtClean="0"/>
              <a:t> </a:t>
            </a:r>
            <a:r>
              <a:rPr lang="en-US" sz="3000" dirty="0" err="1" smtClean="0"/>
              <a:t>spoločnosť</a:t>
            </a:r>
            <a:r>
              <a:rPr lang="en-US" sz="3000" dirty="0" smtClean="0"/>
              <a:t> </a:t>
            </a:r>
            <a:r>
              <a:rPr lang="en-US" sz="3000" dirty="0" err="1" smtClean="0"/>
              <a:t>bežne</a:t>
            </a:r>
            <a:r>
              <a:rPr lang="en-US" sz="3000" dirty="0" smtClean="0"/>
              <a:t> </a:t>
            </a:r>
            <a:r>
              <a:rPr lang="en-US" sz="3000" dirty="0" err="1" smtClean="0"/>
              <a:t>funguje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dizidentskom</a:t>
            </a:r>
            <a:r>
              <a:rPr lang="en-US" sz="3000" dirty="0" smtClean="0"/>
              <a:t> </a:t>
            </a:r>
            <a:r>
              <a:rPr lang="en-US" sz="3000" dirty="0" err="1" smtClean="0"/>
              <a:t>princípe</a:t>
            </a:r>
            <a:r>
              <a:rPr lang="en-US" sz="3000" dirty="0" smtClean="0"/>
              <a:t> – </a:t>
            </a:r>
            <a:r>
              <a:rPr lang="en-US" sz="3000" dirty="0" err="1" smtClean="0"/>
              <a:t>protesty</a:t>
            </a:r>
            <a:r>
              <a:rPr lang="en-US" sz="3000" dirty="0" smtClean="0"/>
              <a:t> a </a:t>
            </a:r>
            <a:r>
              <a:rPr lang="en-US" sz="3000" dirty="0" err="1" smtClean="0"/>
              <a:t>soc.</a:t>
            </a:r>
            <a:r>
              <a:rPr lang="en-US" sz="3000" dirty="0" smtClean="0"/>
              <a:t> </a:t>
            </a:r>
            <a:r>
              <a:rPr lang="en-US" sz="3000" dirty="0" err="1" smtClean="0"/>
              <a:t>hnutia</a:t>
            </a:r>
            <a:r>
              <a:rPr lang="en-US" sz="3000" dirty="0" smtClean="0"/>
              <a:t> </a:t>
            </a:r>
            <a:r>
              <a:rPr lang="en-US" sz="3000" dirty="0" err="1" smtClean="0"/>
              <a:t>ako</a:t>
            </a:r>
            <a:r>
              <a:rPr lang="en-US" sz="3000" dirty="0" smtClean="0"/>
              <a:t> </a:t>
            </a:r>
            <a:r>
              <a:rPr lang="en-US" sz="3000" dirty="0" err="1" smtClean="0"/>
              <a:t>reakcia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porušovanie</a:t>
            </a:r>
            <a:r>
              <a:rPr lang="en-US" sz="3000" dirty="0" smtClean="0"/>
              <a:t> </a:t>
            </a:r>
            <a:r>
              <a:rPr lang="en-US" sz="3000" dirty="0" err="1" smtClean="0"/>
              <a:t>noriem</a:t>
            </a:r>
            <a:r>
              <a:rPr lang="en-US" sz="3000" dirty="0" smtClean="0"/>
              <a:t>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6648770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err="1"/>
              <a:t>Rozdiely</a:t>
            </a:r>
            <a:r>
              <a:rPr lang="en-US" sz="4000" b="1" dirty="0"/>
              <a:t> </a:t>
            </a:r>
            <a:r>
              <a:rPr lang="en-US" sz="4000" b="1" dirty="0" err="1" smtClean="0"/>
              <a:t>po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páde</a:t>
            </a:r>
            <a:r>
              <a:rPr lang="en-US" sz="4000" b="1" dirty="0" smtClean="0"/>
              <a:t> </a:t>
            </a:r>
            <a:r>
              <a:rPr lang="en-US" sz="4000" b="1" dirty="0" err="1"/>
              <a:t>komunizmu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b="1" dirty="0" err="1" smtClean="0"/>
              <a:t>silno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autoritárske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režimy</a:t>
            </a:r>
            <a:r>
              <a:rPr lang="en-US" sz="3000" b="1" dirty="0" smtClean="0"/>
              <a:t> </a:t>
            </a:r>
            <a:r>
              <a:rPr lang="en-US" sz="3000" dirty="0" smtClean="0"/>
              <a:t>(</a:t>
            </a:r>
            <a:r>
              <a:rPr lang="en-US" sz="3000" dirty="0" err="1" smtClean="0"/>
              <a:t>Bielorusko</a:t>
            </a:r>
            <a:r>
              <a:rPr lang="en-US" sz="3000" dirty="0" smtClean="0"/>
              <a:t>, </a:t>
            </a:r>
            <a:r>
              <a:rPr lang="en-US" sz="3000" dirty="0" err="1" smtClean="0"/>
              <a:t>Turkménsko</a:t>
            </a:r>
            <a:r>
              <a:rPr lang="en-US" sz="3000" dirty="0" smtClean="0"/>
              <a:t>, Uzbekistan) – </a:t>
            </a:r>
            <a:r>
              <a:rPr lang="en-US" sz="3000" dirty="0" err="1" smtClean="0"/>
              <a:t>pokusy</a:t>
            </a:r>
            <a:r>
              <a:rPr lang="en-US" sz="3000" dirty="0" smtClean="0"/>
              <a:t> </a:t>
            </a:r>
            <a:r>
              <a:rPr lang="en-US" sz="3000" dirty="0" err="1" smtClean="0"/>
              <a:t>eliminovať</a:t>
            </a:r>
            <a:r>
              <a:rPr lang="en-US" sz="3000" dirty="0" smtClean="0"/>
              <a:t> </a:t>
            </a:r>
            <a:r>
              <a:rPr lang="en-US" sz="3000" dirty="0" err="1" smtClean="0"/>
              <a:t>akékoľvek</a:t>
            </a:r>
            <a:r>
              <a:rPr lang="en-US" sz="3000" dirty="0" smtClean="0"/>
              <a:t> </a:t>
            </a:r>
            <a:r>
              <a:rPr lang="en-US" sz="3000" dirty="0" err="1" smtClean="0"/>
              <a:t>aktivity</a:t>
            </a:r>
            <a:r>
              <a:rPr lang="en-US" sz="3000" dirty="0" smtClean="0"/>
              <a:t> </a:t>
            </a:r>
            <a:r>
              <a:rPr lang="en-US" sz="3000" dirty="0" err="1" smtClean="0"/>
              <a:t>autonómnych</a:t>
            </a:r>
            <a:r>
              <a:rPr lang="en-US" sz="3000" dirty="0" smtClean="0"/>
              <a:t> </a:t>
            </a:r>
            <a:r>
              <a:rPr lang="en-US" sz="3000" dirty="0" err="1" smtClean="0"/>
              <a:t>organizácií</a:t>
            </a:r>
            <a:endParaRPr lang="en-US" sz="3000" dirty="0" smtClean="0"/>
          </a:p>
          <a:p>
            <a:r>
              <a:rPr lang="en-US" sz="3000" b="1" dirty="0" err="1" smtClean="0"/>
              <a:t>menej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autorit</a:t>
            </a:r>
            <a:r>
              <a:rPr lang="en-US" sz="3000" b="1" dirty="0" smtClean="0"/>
              <a:t>/</a:t>
            </a:r>
            <a:r>
              <a:rPr lang="en-US" sz="3000" b="1" dirty="0" err="1" smtClean="0"/>
              <a:t>hybridné</a:t>
            </a:r>
            <a:r>
              <a:rPr lang="en-US" sz="3000" b="1" dirty="0" smtClean="0"/>
              <a:t> </a:t>
            </a:r>
            <a:r>
              <a:rPr lang="en-US" sz="3000" b="1" dirty="0" err="1" smtClean="0"/>
              <a:t>režimy</a:t>
            </a:r>
            <a:r>
              <a:rPr lang="en-US" sz="3000" b="1" dirty="0" smtClean="0"/>
              <a:t> </a:t>
            </a:r>
            <a:r>
              <a:rPr lang="en-US" sz="3000" dirty="0" smtClean="0"/>
              <a:t>(</a:t>
            </a:r>
            <a:r>
              <a:rPr lang="en-US" sz="3000" dirty="0" err="1" smtClean="0"/>
              <a:t>napr</a:t>
            </a:r>
            <a:r>
              <a:rPr lang="en-US" sz="3000" dirty="0" smtClean="0"/>
              <a:t>. </a:t>
            </a:r>
            <a:r>
              <a:rPr lang="en-US" sz="3000" dirty="0" err="1" smtClean="0"/>
              <a:t>Rusko</a:t>
            </a:r>
            <a:r>
              <a:rPr lang="en-US" sz="3000" dirty="0" smtClean="0"/>
              <a:t>): </a:t>
            </a:r>
            <a:r>
              <a:rPr lang="en-US" sz="3000" dirty="0" err="1" smtClean="0"/>
              <a:t>marginalizácia</a:t>
            </a:r>
            <a:r>
              <a:rPr lang="en-US" sz="3000" dirty="0" smtClean="0"/>
              <a:t> </a:t>
            </a:r>
            <a:r>
              <a:rPr lang="en-US" sz="3000" dirty="0" err="1" smtClean="0"/>
              <a:t>niektorých</a:t>
            </a:r>
            <a:r>
              <a:rPr lang="en-US" sz="3000" dirty="0" smtClean="0"/>
              <a:t> </a:t>
            </a:r>
            <a:r>
              <a:rPr lang="en-US" sz="3000" dirty="0" err="1" smtClean="0"/>
              <a:t>typov</a:t>
            </a:r>
            <a:r>
              <a:rPr lang="en-US" sz="3000" dirty="0" smtClean="0"/>
              <a:t> </a:t>
            </a:r>
            <a:r>
              <a:rPr lang="en-US" sz="3000" dirty="0" err="1" smtClean="0"/>
              <a:t>organizácií</a:t>
            </a:r>
            <a:r>
              <a:rPr lang="en-US" sz="3000" dirty="0" smtClean="0"/>
              <a:t>, </a:t>
            </a:r>
            <a:r>
              <a:rPr lang="en-US" sz="3000" dirty="0" err="1" smtClean="0"/>
              <a:t>silné</a:t>
            </a:r>
            <a:r>
              <a:rPr lang="en-US" sz="3000" dirty="0" smtClean="0"/>
              <a:t> </a:t>
            </a:r>
            <a:r>
              <a:rPr lang="en-US" sz="3000" dirty="0" err="1" smtClean="0"/>
              <a:t>reštrikcie</a:t>
            </a:r>
            <a:r>
              <a:rPr lang="en-US" sz="3000" dirty="0" smtClean="0"/>
              <a:t> </a:t>
            </a:r>
            <a:r>
              <a:rPr lang="en-US" sz="3000" dirty="0" err="1" smtClean="0"/>
              <a:t>činnosti</a:t>
            </a:r>
            <a:r>
              <a:rPr lang="en-US" sz="3000" dirty="0" smtClean="0"/>
              <a:t> MVO, </a:t>
            </a:r>
            <a:r>
              <a:rPr lang="en-US" sz="3000" dirty="0" err="1" smtClean="0"/>
              <a:t>dotácie</a:t>
            </a:r>
            <a:r>
              <a:rPr lang="en-US" sz="3000" dirty="0" smtClean="0"/>
              <a:t> pre “</a:t>
            </a:r>
            <a:r>
              <a:rPr lang="en-US" sz="3000" dirty="0" err="1" smtClean="0"/>
              <a:t>prorežimné</a:t>
            </a:r>
            <a:r>
              <a:rPr lang="en-US" sz="3000" dirty="0" smtClean="0"/>
              <a:t>”, </a:t>
            </a:r>
            <a:r>
              <a:rPr lang="en-US" sz="3000" dirty="0" err="1" smtClean="0"/>
              <a:t>často</a:t>
            </a:r>
            <a:r>
              <a:rPr lang="en-US" sz="3000" dirty="0" smtClean="0"/>
              <a:t> z </a:t>
            </a:r>
            <a:r>
              <a:rPr lang="en-US" sz="3000" dirty="0" err="1" smtClean="0"/>
              <a:t>komunizmu</a:t>
            </a:r>
            <a:r>
              <a:rPr lang="en-US" sz="3000" dirty="0" smtClean="0"/>
              <a:t> </a:t>
            </a:r>
            <a:r>
              <a:rPr lang="en-US" sz="3000" dirty="0" err="1" smtClean="0"/>
              <a:t>zdedené</a:t>
            </a:r>
            <a:r>
              <a:rPr lang="en-US" sz="3000" dirty="0" smtClean="0"/>
              <a:t> </a:t>
            </a:r>
            <a:r>
              <a:rPr lang="en-US" sz="3000" dirty="0" err="1" smtClean="0"/>
              <a:t>organizácie</a:t>
            </a:r>
            <a:endParaRPr lang="en-US" sz="3000" dirty="0" smtClean="0"/>
          </a:p>
          <a:p>
            <a:r>
              <a:rPr lang="en-US" sz="3000" dirty="0" smtClean="0"/>
              <a:t> </a:t>
            </a:r>
            <a:r>
              <a:rPr lang="en-US" sz="3000" b="1" dirty="0" err="1" smtClean="0"/>
              <a:t>demokracie</a:t>
            </a:r>
            <a:r>
              <a:rPr lang="en-US" sz="3000" b="1" dirty="0" smtClean="0"/>
              <a:t> </a:t>
            </a:r>
            <a:r>
              <a:rPr lang="en-US" sz="3000" dirty="0" smtClean="0"/>
              <a:t>v SVE: </a:t>
            </a:r>
            <a:r>
              <a:rPr lang="en-US" sz="3000" dirty="0" err="1" smtClean="0"/>
              <a:t>právny</a:t>
            </a:r>
            <a:r>
              <a:rPr lang="en-US" sz="3000" dirty="0" smtClean="0"/>
              <a:t> </a:t>
            </a:r>
            <a:r>
              <a:rPr lang="en-US" sz="3000" dirty="0" err="1" smtClean="0"/>
              <a:t>rámec</a:t>
            </a:r>
            <a:r>
              <a:rPr lang="en-US" sz="3000" dirty="0" smtClean="0"/>
              <a:t> a </a:t>
            </a:r>
            <a:r>
              <a:rPr lang="en-US" sz="3000" dirty="0" err="1" smtClean="0"/>
              <a:t>aktivity</a:t>
            </a:r>
            <a:r>
              <a:rPr lang="en-US" sz="3000" dirty="0" smtClean="0"/>
              <a:t> </a:t>
            </a:r>
            <a:r>
              <a:rPr lang="en-US" sz="3000" dirty="0" err="1" smtClean="0"/>
              <a:t>podobné</a:t>
            </a:r>
            <a:r>
              <a:rPr lang="en-US" sz="3000" dirty="0" smtClean="0"/>
              <a:t> </a:t>
            </a:r>
            <a:r>
              <a:rPr lang="en-US" sz="3000" dirty="0" err="1" smtClean="0"/>
              <a:t>ako</a:t>
            </a:r>
            <a:r>
              <a:rPr lang="en-US" sz="3000" dirty="0" smtClean="0"/>
              <a:t> v </a:t>
            </a:r>
            <a:r>
              <a:rPr lang="en-US" sz="3000" dirty="0" err="1" smtClean="0"/>
              <a:t>záp</a:t>
            </a:r>
            <a:r>
              <a:rPr lang="en-US" sz="3000" dirty="0" smtClean="0"/>
              <a:t>. </a:t>
            </a:r>
            <a:r>
              <a:rPr lang="en-US" sz="3000" dirty="0" err="1" smtClean="0"/>
              <a:t>Európe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4168903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b="1" dirty="0" err="1"/>
              <a:t>Rozdiely</a:t>
            </a:r>
            <a:r>
              <a:rPr lang="en-US" sz="4000" b="1" dirty="0"/>
              <a:t> </a:t>
            </a:r>
            <a:r>
              <a:rPr lang="en-US" sz="4000" b="1" dirty="0" err="1"/>
              <a:t>po</a:t>
            </a:r>
            <a:r>
              <a:rPr lang="en-US" sz="4000" b="1" dirty="0"/>
              <a:t> </a:t>
            </a:r>
            <a:r>
              <a:rPr lang="en-US" sz="4000" b="1" dirty="0" err="1"/>
              <a:t>páde</a:t>
            </a:r>
            <a:r>
              <a:rPr lang="en-US" sz="4000" b="1" dirty="0"/>
              <a:t> </a:t>
            </a:r>
            <a:r>
              <a:rPr lang="en-US" sz="4000" b="1" dirty="0" err="1"/>
              <a:t>komunizmu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000" dirty="0" err="1" smtClean="0"/>
              <a:t>ukazovateľom</a:t>
            </a:r>
            <a:r>
              <a:rPr lang="en-US" sz="3000" dirty="0" smtClean="0"/>
              <a:t> </a:t>
            </a:r>
            <a:r>
              <a:rPr lang="en-US" sz="3000" dirty="0" err="1" smtClean="0"/>
              <a:t>reálnej</a:t>
            </a:r>
            <a:r>
              <a:rPr lang="en-US" sz="3000" dirty="0" smtClean="0"/>
              <a:t> </a:t>
            </a:r>
            <a:r>
              <a:rPr lang="en-US" sz="3000" dirty="0" err="1" smtClean="0"/>
              <a:t>sily</a:t>
            </a:r>
            <a:r>
              <a:rPr lang="en-US" sz="3000" dirty="0" smtClean="0"/>
              <a:t> </a:t>
            </a:r>
            <a:r>
              <a:rPr lang="en-US" sz="3000" dirty="0" err="1" smtClean="0"/>
              <a:t>občianskej</a:t>
            </a:r>
            <a:r>
              <a:rPr lang="en-US" sz="3000" dirty="0" smtClean="0"/>
              <a:t> </a:t>
            </a:r>
            <a:r>
              <a:rPr lang="en-US" sz="3000" dirty="0" err="1" smtClean="0"/>
              <a:t>spoločnosti</a:t>
            </a:r>
            <a:r>
              <a:rPr lang="en-US" sz="3000" dirty="0" smtClean="0"/>
              <a:t> </a:t>
            </a:r>
            <a:r>
              <a:rPr lang="en-US" sz="3000" dirty="0" err="1" smtClean="0"/>
              <a:t>nie</a:t>
            </a:r>
            <a:r>
              <a:rPr lang="en-US" sz="3000" dirty="0" smtClean="0"/>
              <a:t> </a:t>
            </a:r>
            <a:r>
              <a:rPr lang="en-US" sz="3000" dirty="0" err="1" smtClean="0"/>
              <a:t>sú</a:t>
            </a:r>
            <a:r>
              <a:rPr lang="en-US" sz="3000" dirty="0" smtClean="0"/>
              <a:t> </a:t>
            </a:r>
            <a:r>
              <a:rPr lang="en-US" sz="3000" dirty="0" err="1" smtClean="0"/>
              <a:t>počty</a:t>
            </a:r>
            <a:r>
              <a:rPr lang="en-US" sz="3000" dirty="0" smtClean="0"/>
              <a:t> </a:t>
            </a:r>
            <a:r>
              <a:rPr lang="en-US" sz="3000" dirty="0" err="1" smtClean="0"/>
              <a:t>členov</a:t>
            </a:r>
            <a:r>
              <a:rPr lang="en-US" sz="3000" dirty="0" smtClean="0"/>
              <a:t>, ale </a:t>
            </a:r>
            <a:r>
              <a:rPr lang="en-US" sz="3000" dirty="0" err="1" smtClean="0"/>
              <a:t>skutočný</a:t>
            </a:r>
            <a:r>
              <a:rPr lang="en-US" sz="3000" dirty="0" smtClean="0"/>
              <a:t> </a:t>
            </a:r>
            <a:r>
              <a:rPr lang="en-US" sz="3000" dirty="0" err="1" smtClean="0"/>
              <a:t>vplyv</a:t>
            </a:r>
            <a:r>
              <a:rPr lang="en-US" sz="3000" dirty="0" smtClean="0"/>
              <a:t> </a:t>
            </a:r>
            <a:r>
              <a:rPr lang="en-US" sz="3000" dirty="0" err="1" smtClean="0"/>
              <a:t>organizácií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tvorbu</a:t>
            </a:r>
            <a:r>
              <a:rPr lang="en-US" sz="3000" dirty="0" smtClean="0"/>
              <a:t> </a:t>
            </a:r>
            <a:r>
              <a:rPr lang="en-US" sz="3000" dirty="0" err="1" smtClean="0"/>
              <a:t>vládnych</a:t>
            </a:r>
            <a:r>
              <a:rPr lang="en-US" sz="3000" dirty="0" smtClean="0"/>
              <a:t> </a:t>
            </a:r>
            <a:r>
              <a:rPr lang="en-US" sz="3000" dirty="0" err="1" smtClean="0"/>
              <a:t>rozhodnutí</a:t>
            </a:r>
            <a:r>
              <a:rPr lang="en-US" sz="3000" dirty="0" smtClean="0"/>
              <a:t>  </a:t>
            </a:r>
          </a:p>
          <a:p>
            <a:r>
              <a:rPr lang="en-US" sz="3000" dirty="0" err="1" smtClean="0"/>
              <a:t>rozdiely</a:t>
            </a:r>
            <a:r>
              <a:rPr lang="en-US" sz="3000" dirty="0" smtClean="0"/>
              <a:t> </a:t>
            </a:r>
            <a:r>
              <a:rPr lang="en-US" sz="3000" dirty="0" err="1" smtClean="0"/>
              <a:t>sú</a:t>
            </a:r>
            <a:r>
              <a:rPr lang="en-US" sz="3000" dirty="0" smtClean="0"/>
              <a:t> </a:t>
            </a:r>
            <a:r>
              <a:rPr lang="en-US" sz="3000" dirty="0" err="1" smtClean="0"/>
              <a:t>aj</a:t>
            </a:r>
            <a:r>
              <a:rPr lang="en-US" sz="3000" dirty="0" smtClean="0"/>
              <a:t> v </a:t>
            </a:r>
            <a:r>
              <a:rPr lang="en-US" sz="3000" dirty="0" err="1" smtClean="0"/>
              <a:t>postojoch</a:t>
            </a:r>
            <a:r>
              <a:rPr lang="en-US" sz="3000" dirty="0" smtClean="0"/>
              <a:t> </a:t>
            </a:r>
            <a:r>
              <a:rPr lang="en-US" sz="3000" dirty="0" err="1" smtClean="0"/>
              <a:t>obč</a:t>
            </a:r>
            <a:r>
              <a:rPr lang="en-US" sz="3000" dirty="0" smtClean="0"/>
              <a:t>. </a:t>
            </a:r>
            <a:r>
              <a:rPr lang="en-US" sz="3000" dirty="0" err="1" smtClean="0"/>
              <a:t>spoločnosti</a:t>
            </a:r>
            <a:r>
              <a:rPr lang="en-US" sz="3000" dirty="0" smtClean="0"/>
              <a:t> </a:t>
            </a:r>
            <a:r>
              <a:rPr lang="en-US" sz="3000" dirty="0" err="1" smtClean="0"/>
              <a:t>voči</a:t>
            </a:r>
            <a:r>
              <a:rPr lang="en-US" sz="3000" dirty="0" smtClean="0"/>
              <a:t> </a:t>
            </a:r>
            <a:r>
              <a:rPr lang="en-US" sz="3000" dirty="0" err="1" smtClean="0"/>
              <a:t>moci</a:t>
            </a:r>
            <a:r>
              <a:rPr lang="en-US" sz="3000" dirty="0" smtClean="0"/>
              <a:t>: </a:t>
            </a:r>
            <a:r>
              <a:rPr lang="en-US" sz="3000" dirty="0" err="1" smtClean="0"/>
              <a:t>prevládajú</a:t>
            </a:r>
            <a:r>
              <a:rPr lang="en-US" sz="3000" dirty="0" smtClean="0"/>
              <a:t> </a:t>
            </a:r>
            <a:r>
              <a:rPr lang="en-US" sz="3000" dirty="0" err="1" smtClean="0"/>
              <a:t>protesty</a:t>
            </a:r>
            <a:r>
              <a:rPr lang="en-US" sz="3000" dirty="0" smtClean="0"/>
              <a:t> </a:t>
            </a:r>
            <a:r>
              <a:rPr lang="en-US" sz="3000" dirty="0" err="1" smtClean="0"/>
              <a:t>alebo</a:t>
            </a:r>
            <a:r>
              <a:rPr lang="en-US" sz="3000" dirty="0" smtClean="0"/>
              <a:t> </a:t>
            </a:r>
            <a:r>
              <a:rPr lang="en-US" sz="3000" dirty="0" err="1" smtClean="0"/>
              <a:t>spolupráca</a:t>
            </a:r>
            <a:r>
              <a:rPr lang="en-US" sz="3000" dirty="0" smtClean="0"/>
              <a:t>?</a:t>
            </a:r>
          </a:p>
          <a:p>
            <a:r>
              <a:rPr lang="en-US" sz="3000" dirty="0" err="1" smtClean="0"/>
              <a:t>nárast</a:t>
            </a:r>
            <a:r>
              <a:rPr lang="en-US" sz="3000" dirty="0" smtClean="0"/>
              <a:t> </a:t>
            </a:r>
            <a:r>
              <a:rPr lang="en-US" sz="3000" dirty="0" err="1" smtClean="0"/>
              <a:t>nového</a:t>
            </a:r>
            <a:r>
              <a:rPr lang="en-US" sz="3000" dirty="0" smtClean="0"/>
              <a:t> </a:t>
            </a:r>
            <a:r>
              <a:rPr lang="en-US" sz="3000" dirty="0" err="1" smtClean="0"/>
              <a:t>ideologického</a:t>
            </a:r>
            <a:r>
              <a:rPr lang="en-US" sz="3000" dirty="0" smtClean="0"/>
              <a:t> </a:t>
            </a:r>
            <a:r>
              <a:rPr lang="en-US" sz="3000" dirty="0" err="1" smtClean="0"/>
              <a:t>typu</a:t>
            </a:r>
            <a:r>
              <a:rPr lang="en-US" sz="3000" dirty="0" smtClean="0"/>
              <a:t>: “uncivil society”: </a:t>
            </a:r>
            <a:r>
              <a:rPr lang="en-US" sz="3000" dirty="0" err="1" smtClean="0"/>
              <a:t>Bul</a:t>
            </a:r>
            <a:r>
              <a:rPr lang="en-US" sz="3000" dirty="0" smtClean="0"/>
              <a:t>, </a:t>
            </a:r>
            <a:r>
              <a:rPr lang="en-US" sz="3000" dirty="0" err="1" smtClean="0"/>
              <a:t>Maď</a:t>
            </a:r>
            <a:r>
              <a:rPr lang="en-US" sz="3000" dirty="0" smtClean="0"/>
              <a:t>, </a:t>
            </a:r>
            <a:r>
              <a:rPr lang="en-US" sz="3000" dirty="0" err="1" smtClean="0"/>
              <a:t>Lotyšsko</a:t>
            </a:r>
            <a:r>
              <a:rPr lang="en-US" sz="3000" dirty="0" smtClean="0"/>
              <a:t> vs. </a:t>
            </a:r>
            <a:r>
              <a:rPr lang="en-US" sz="3000" dirty="0" err="1" smtClean="0"/>
              <a:t>Est</a:t>
            </a:r>
            <a:r>
              <a:rPr lang="en-US" sz="3000" dirty="0" smtClean="0"/>
              <a:t>, Pol, </a:t>
            </a:r>
            <a:r>
              <a:rPr lang="en-US" sz="3000" dirty="0" err="1" smtClean="0"/>
              <a:t>Slovinsko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47549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b="1" dirty="0" smtClean="0">
                <a:cs typeface="+mj-cs"/>
              </a:rPr>
              <a:t>Metódy ovplyvňovania</a:t>
            </a:r>
          </a:p>
        </p:txBody>
      </p:sp>
      <p:sp>
        <p:nvSpPr>
          <p:cNvPr id="1986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600" b="1" dirty="0" smtClean="0">
                <a:cs typeface="+mn-cs"/>
              </a:rPr>
              <a:t>P</a:t>
            </a:r>
            <a:r>
              <a:rPr lang="sk-SK" sz="3600" b="1" dirty="0" smtClean="0">
                <a:cs typeface="+mn-cs"/>
              </a:rPr>
              <a:t>riame: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sk-SK" sz="3600" dirty="0" smtClean="0">
                <a:cs typeface="+mn-cs"/>
              </a:rPr>
              <a:t>konzultácie s ministerstvami (byrokraciou)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>
                <a:cs typeface="+mn-cs"/>
              </a:rPr>
              <a:t>o</a:t>
            </a:r>
            <a:r>
              <a:rPr lang="sk-SK" sz="3600" dirty="0" smtClean="0">
                <a:cs typeface="+mn-cs"/>
              </a:rPr>
              <a:t>vplyvňovanie parlamentov (poslancov)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 smtClean="0">
                <a:cs typeface="+mn-cs"/>
              </a:rPr>
              <a:t>P</a:t>
            </a:r>
            <a:r>
              <a:rPr lang="sk-SK" sz="3600" dirty="0" smtClean="0">
                <a:cs typeface="+mn-cs"/>
              </a:rPr>
              <a:t>odania na súdy (USA, EÚ, inde ako „posledná šanca“)</a:t>
            </a:r>
          </a:p>
          <a:p>
            <a:pPr marL="0" indent="0" eaLnBrk="1" hangingPunct="1">
              <a:lnSpc>
                <a:spcPct val="90000"/>
              </a:lnSpc>
              <a:buFont typeface="Wingdings" charset="0"/>
              <a:buNone/>
              <a:defRPr/>
            </a:pPr>
            <a:endParaRPr lang="sk-SK" sz="3600" dirty="0" smtClean="0"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b="1" dirty="0"/>
              <a:t>Metódy ovplyvňovania</a:t>
            </a:r>
            <a:endParaRPr lang="sk-SK" sz="2400" b="1" dirty="0" smtClean="0"/>
          </a:p>
        </p:txBody>
      </p:sp>
      <p:sp>
        <p:nvSpPr>
          <p:cNvPr id="199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k-SK" sz="3600" b="1" dirty="0"/>
              <a:t>Nepriame</a:t>
            </a:r>
            <a:r>
              <a:rPr lang="sk-SK" sz="3600" b="1" dirty="0" smtClean="0"/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/>
              <a:t>P</a:t>
            </a:r>
            <a:r>
              <a:rPr lang="sk-SK" sz="3600" dirty="0"/>
              <a:t>rostredníctvom politických strán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600" dirty="0"/>
              <a:t>V</a:t>
            </a:r>
            <a:r>
              <a:rPr lang="sk-SK" sz="3600" dirty="0"/>
              <a:t> minulosti trvalé väzby s konkrétnymi stranami, dnes „diverzifikácia“</a:t>
            </a:r>
          </a:p>
          <a:p>
            <a:pPr eaLnBrk="1" hangingPunct="1">
              <a:defRPr/>
            </a:pPr>
            <a:r>
              <a:rPr lang="en-US" sz="3600" dirty="0" smtClean="0"/>
              <a:t>P</a:t>
            </a:r>
            <a:r>
              <a:rPr lang="sk-SK" sz="3600" dirty="0" smtClean="0"/>
              <a:t>rostredníctvom médií so zameraním na širokú verejnosť</a:t>
            </a:r>
          </a:p>
          <a:p>
            <a:pPr eaLnBrk="1" hangingPunct="1">
              <a:defRPr/>
            </a:pPr>
            <a:endParaRPr lang="sk-SK" dirty="0" smtClean="0"/>
          </a:p>
          <a:p>
            <a:pPr eaLnBrk="1" hangingPunct="1">
              <a:defRPr/>
            </a:pPr>
            <a:endParaRPr lang="sk-SK" dirty="0"/>
          </a:p>
          <a:p>
            <a:pPr eaLnBrk="1" hangingPunct="1">
              <a:defRPr/>
            </a:pPr>
            <a:endParaRPr lang="sk-SK" sz="2400" dirty="0" smtClean="0"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3200" b="1" dirty="0" smtClean="0"/>
              <a:t>Environmentalisti v EÚ: Metódy ovplyvňovania (Dalton 2004)</a:t>
            </a:r>
            <a:endParaRPr lang="en-US" sz="3200" b="1" dirty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3000" dirty="0" err="1" smtClean="0"/>
              <a:t>Kontaktovanie</a:t>
            </a:r>
            <a:r>
              <a:rPr lang="en-US" sz="3000" dirty="0" smtClean="0"/>
              <a:t> </a:t>
            </a:r>
            <a:r>
              <a:rPr lang="en-US" sz="3000" dirty="0" err="1" smtClean="0"/>
              <a:t>médií</a:t>
            </a:r>
            <a:r>
              <a:rPr lang="en-US" sz="3000" dirty="0" smtClean="0"/>
              <a:t> (86%), </a:t>
            </a:r>
            <a:r>
              <a:rPr lang="en-US" sz="3000" dirty="0" err="1" smtClean="0"/>
              <a:t>mobilizácia</a:t>
            </a:r>
            <a:r>
              <a:rPr lang="en-US" sz="3000" dirty="0" smtClean="0"/>
              <a:t> </a:t>
            </a:r>
            <a:r>
              <a:rPr lang="en-US" sz="3000" dirty="0" err="1" smtClean="0"/>
              <a:t>verejnej</a:t>
            </a:r>
            <a:r>
              <a:rPr lang="en-US" sz="3000" dirty="0" smtClean="0"/>
              <a:t> </a:t>
            </a:r>
            <a:r>
              <a:rPr lang="en-US" sz="3000" dirty="0" err="1" smtClean="0"/>
              <a:t>mienky</a:t>
            </a:r>
            <a:r>
              <a:rPr lang="en-US" sz="3000" dirty="0" smtClean="0"/>
              <a:t> (72%)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 err="1"/>
              <a:t>Kontaktovanie</a:t>
            </a:r>
            <a:r>
              <a:rPr lang="en-US" sz="3000" dirty="0"/>
              <a:t> </a:t>
            </a:r>
            <a:r>
              <a:rPr lang="en-US" sz="3000" dirty="0" err="1" smtClean="0"/>
              <a:t>exekutívy</a:t>
            </a:r>
            <a:r>
              <a:rPr lang="en-US" sz="3000" dirty="0" smtClean="0"/>
              <a:t> (53%), </a:t>
            </a:r>
            <a:r>
              <a:rPr lang="en-US" sz="3000" dirty="0" err="1" smtClean="0"/>
              <a:t>kontaktovanie</a:t>
            </a:r>
            <a:r>
              <a:rPr lang="en-US" sz="3000" dirty="0" smtClean="0"/>
              <a:t> </a:t>
            </a:r>
            <a:r>
              <a:rPr lang="en-US" sz="3000" dirty="0" err="1" smtClean="0"/>
              <a:t>poslancov</a:t>
            </a:r>
            <a:r>
              <a:rPr lang="en-US" sz="3000" dirty="0" smtClean="0"/>
              <a:t> (53%), </a:t>
            </a:r>
            <a:r>
              <a:rPr lang="en-US" sz="3000" dirty="0" err="1" smtClean="0"/>
              <a:t>kontakty</a:t>
            </a:r>
            <a:r>
              <a:rPr lang="en-US" sz="3000" dirty="0" smtClean="0"/>
              <a:t> s </a:t>
            </a:r>
            <a:r>
              <a:rPr lang="en-US" sz="3000" dirty="0" err="1" smtClean="0"/>
              <a:t>miestnou</a:t>
            </a:r>
            <a:r>
              <a:rPr lang="en-US" sz="3000" dirty="0" smtClean="0"/>
              <a:t> </a:t>
            </a:r>
            <a:r>
              <a:rPr lang="en-US" sz="3000" dirty="0" err="1" smtClean="0"/>
              <a:t>samosprávou</a:t>
            </a:r>
            <a:r>
              <a:rPr lang="en-US" sz="3000" dirty="0" smtClean="0"/>
              <a:t> (45%), </a:t>
            </a:r>
            <a:r>
              <a:rPr lang="en-US" sz="3000" dirty="0" err="1" smtClean="0"/>
              <a:t>kontaktovanie</a:t>
            </a:r>
            <a:r>
              <a:rPr lang="en-US" sz="3000" dirty="0" smtClean="0"/>
              <a:t> </a:t>
            </a:r>
            <a:r>
              <a:rPr lang="en-US" sz="3000" dirty="0" err="1" smtClean="0"/>
              <a:t>straníckych</a:t>
            </a:r>
            <a:r>
              <a:rPr lang="en-US" sz="3000" dirty="0" smtClean="0"/>
              <a:t> </a:t>
            </a:r>
            <a:r>
              <a:rPr lang="en-US" sz="3000" dirty="0" err="1" smtClean="0"/>
              <a:t>lídrov</a:t>
            </a:r>
            <a:r>
              <a:rPr lang="en-US" sz="3000" dirty="0" smtClean="0"/>
              <a:t> (11%)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3000" dirty="0" err="1" smtClean="0"/>
              <a:t>Protestné</a:t>
            </a:r>
            <a:r>
              <a:rPr lang="en-US" sz="3000" dirty="0" smtClean="0"/>
              <a:t> </a:t>
            </a:r>
            <a:r>
              <a:rPr lang="en-US" sz="3000" dirty="0" err="1" smtClean="0"/>
              <a:t>aktivity</a:t>
            </a:r>
            <a:r>
              <a:rPr lang="en-US" sz="3000" dirty="0" smtClean="0"/>
              <a:t> (25%), </a:t>
            </a:r>
            <a:r>
              <a:rPr lang="en-US" sz="3000" dirty="0" err="1" smtClean="0"/>
              <a:t>podania</a:t>
            </a:r>
            <a:r>
              <a:rPr lang="en-US" sz="3000" dirty="0" smtClean="0"/>
              <a:t> </a:t>
            </a:r>
            <a:r>
              <a:rPr lang="en-US" sz="3000" dirty="0" err="1" smtClean="0"/>
              <a:t>na</a:t>
            </a:r>
            <a:r>
              <a:rPr lang="en-US" sz="3000" dirty="0" smtClean="0"/>
              <a:t> </a:t>
            </a:r>
            <a:r>
              <a:rPr lang="en-US" sz="3000" dirty="0" err="1" smtClean="0"/>
              <a:t>súdy</a:t>
            </a:r>
            <a:r>
              <a:rPr lang="en-US" sz="3000" dirty="0" smtClean="0"/>
              <a:t> (20%), </a:t>
            </a:r>
            <a:r>
              <a:rPr lang="en-US" sz="3000" dirty="0" err="1" smtClean="0"/>
              <a:t>odmietnutie</a:t>
            </a:r>
            <a:r>
              <a:rPr lang="en-US" sz="3000" dirty="0" smtClean="0"/>
              <a:t> </a:t>
            </a:r>
            <a:r>
              <a:rPr lang="en-US" sz="3000" dirty="0" err="1" smtClean="0"/>
              <a:t>spolupráce</a:t>
            </a:r>
            <a:r>
              <a:rPr lang="en-US" sz="3000" dirty="0" smtClean="0"/>
              <a:t> s </a:t>
            </a:r>
            <a:r>
              <a:rPr lang="en-US" sz="3000" dirty="0" err="1" smtClean="0"/>
              <a:t>vládou</a:t>
            </a:r>
            <a:r>
              <a:rPr lang="en-US" sz="3000" dirty="0" smtClean="0"/>
              <a:t> (13%)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000" b="1" dirty="0" smtClean="0">
                <a:cs typeface="+mj-cs"/>
              </a:rPr>
              <a:t>Pluralizmus</a:t>
            </a:r>
            <a:endParaRPr lang="en-US" sz="4000" b="1" dirty="0" smtClean="0">
              <a:cs typeface="+mj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99715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sk-SK" sz="3000" dirty="0" smtClean="0">
                <a:cs typeface="+mn-cs"/>
              </a:rPr>
              <a:t>systém, v ktorom množstvo súťažiacich záujmových organizácií vyvíja tlak na responzívnu vládu</a:t>
            </a:r>
          </a:p>
          <a:p>
            <a:pPr eaLnBrk="1" hangingPunct="1">
              <a:defRPr/>
            </a:pPr>
            <a:r>
              <a:rPr lang="en-US" sz="3000" dirty="0" smtClean="0">
                <a:cs typeface="+mn-cs"/>
              </a:rPr>
              <a:t>K</a:t>
            </a:r>
            <a:r>
              <a:rPr lang="sk-SK" sz="3000" dirty="0" smtClean="0">
                <a:cs typeface="+mn-cs"/>
              </a:rPr>
              <a:t>aždá z týchto skupín sa zameriava len na vybraný sektor/odvetvie (zdravotníctvo, vzdelávanie atď)</a:t>
            </a:r>
          </a:p>
          <a:p>
            <a:pPr eaLnBrk="1" hangingPunct="1">
              <a:defRPr/>
            </a:pPr>
            <a:r>
              <a:rPr lang="hr-HR" sz="3000" dirty="0" smtClean="0">
                <a:cs typeface="+mn-cs"/>
              </a:rPr>
              <a:t>Ž</a:t>
            </a:r>
            <a:r>
              <a:rPr lang="sk-SK" sz="3000" dirty="0" smtClean="0">
                <a:cs typeface="+mn-cs"/>
              </a:rPr>
              <a:t>iadna skupina nekontroluje všetky sektory</a:t>
            </a:r>
          </a:p>
          <a:p>
            <a:pPr eaLnBrk="1" hangingPunct="1">
              <a:defRPr/>
            </a:pPr>
            <a:r>
              <a:rPr lang="en-US" sz="3000" dirty="0" smtClean="0">
                <a:cs typeface="+mn-cs"/>
              </a:rPr>
              <a:t>N</a:t>
            </a:r>
            <a:r>
              <a:rPr lang="sk-SK" sz="3000" dirty="0" smtClean="0">
                <a:cs typeface="+mn-cs"/>
              </a:rPr>
              <a:t>ové skupiny vznikajú ľahko, čo prináša konkurenciu</a:t>
            </a:r>
          </a:p>
          <a:p>
            <a:pPr eaLnBrk="1" hangingPunct="1">
              <a:defRPr/>
            </a:pPr>
            <a:endParaRPr lang="sk-SK" sz="3000" dirty="0" smtClean="0"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000" b="1" dirty="0" smtClean="0"/>
              <a:t>Pluralizmus</a:t>
            </a:r>
            <a:endParaRPr lang="en-US" sz="40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 smtClean="0">
                <a:cs typeface="+mn-cs"/>
              </a:rPr>
              <a:t>S</a:t>
            </a:r>
            <a:r>
              <a:rPr lang="hr-HR" sz="3000" dirty="0" smtClean="0">
                <a:cs typeface="+mn-cs"/>
              </a:rPr>
              <a:t>poločnosť dominuje nad štátom</a:t>
            </a:r>
          </a:p>
          <a:p>
            <a:pPr eaLnBrk="1" hangingPunct="1">
              <a:defRPr/>
            </a:pPr>
            <a:r>
              <a:rPr lang="hr-HR" sz="3000" dirty="0" smtClean="0">
                <a:cs typeface="+mn-cs"/>
              </a:rPr>
              <a:t>Vláda reaguje na požiadavky, ktorým je vystavená zo strany súťažiacich záujmov</a:t>
            </a:r>
          </a:p>
          <a:p>
            <a:pPr eaLnBrk="1" hangingPunct="1">
              <a:defRPr/>
            </a:pPr>
            <a:r>
              <a:rPr lang="hr-HR" sz="3000" dirty="0" smtClean="0">
                <a:cs typeface="+mn-cs"/>
              </a:rPr>
              <a:t>Dahl (1993): záujmy vzdelávajú občanov v politickom živote, posilňujú ich voči štátu, zabezpečujú, že žiadna skupina trvalo alebo pravidelne nedominuje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endParaRPr lang="en-US" sz="3000" dirty="0" smtClean="0"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sk-SK" sz="4000" b="1" dirty="0" smtClean="0"/>
              <a:t>Korporativizmus</a:t>
            </a:r>
            <a:endParaRPr lang="en-US" sz="4000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Systém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vzťahov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medzi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vládou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záujmami</a:t>
            </a:r>
            <a:r>
              <a:rPr lang="en-US" sz="3000" dirty="0" smtClean="0">
                <a:cs typeface="+mn-cs"/>
              </a:rPr>
              <a:t>,</a:t>
            </a: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významné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rozhodnutia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vznikajú</a:t>
            </a:r>
            <a:r>
              <a:rPr lang="en-US" sz="3000" dirty="0" smtClean="0">
                <a:cs typeface="+mn-cs"/>
              </a:rPr>
              <a:t> v </a:t>
            </a:r>
            <a:r>
              <a:rPr lang="en-US" sz="3000" dirty="0" err="1" smtClean="0">
                <a:cs typeface="+mn-cs"/>
              </a:rPr>
              <a:t>diskusii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medzi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exekutívou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niekoľkými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strešnými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organizáciami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Tieto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organizácie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zvyčajne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reprezentujú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zamestnávateľov</a:t>
            </a:r>
            <a:r>
              <a:rPr lang="en-US" sz="3000" dirty="0" smtClean="0">
                <a:cs typeface="+mn-cs"/>
              </a:rPr>
              <a:t> a </a:t>
            </a:r>
            <a:r>
              <a:rPr lang="en-US" sz="3000" dirty="0" err="1" smtClean="0">
                <a:cs typeface="+mn-cs"/>
              </a:rPr>
              <a:t>zamestnancov</a:t>
            </a:r>
            <a:endParaRPr lang="en-US" sz="3000" dirty="0" smtClean="0">
              <a:cs typeface="+mn-cs"/>
            </a:endParaRPr>
          </a:p>
          <a:p>
            <a:pPr eaLnBrk="1" hangingPunct="1">
              <a:defRPr/>
            </a:pPr>
            <a:r>
              <a:rPr lang="en-US" sz="3000" dirty="0" err="1" smtClean="0">
                <a:cs typeface="+mn-cs"/>
              </a:rPr>
              <a:t>Vláda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poskytuje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prístup</a:t>
            </a:r>
            <a:r>
              <a:rPr lang="en-US" sz="3000" dirty="0" smtClean="0">
                <a:cs typeface="+mn-cs"/>
              </a:rPr>
              <a:t>, </a:t>
            </a:r>
            <a:r>
              <a:rPr lang="en-US" sz="3000" dirty="0" err="1" smtClean="0">
                <a:cs typeface="+mn-cs"/>
              </a:rPr>
              <a:t>organizácie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súhlas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svojich</a:t>
            </a:r>
            <a:r>
              <a:rPr lang="en-US" sz="3000" dirty="0" smtClean="0">
                <a:cs typeface="+mn-cs"/>
              </a:rPr>
              <a:t> </a:t>
            </a:r>
            <a:r>
              <a:rPr lang="en-US" sz="3000" dirty="0" err="1" smtClean="0">
                <a:cs typeface="+mn-cs"/>
              </a:rPr>
              <a:t>členov</a:t>
            </a:r>
            <a:r>
              <a:rPr lang="en-US" sz="3000" dirty="0" smtClean="0">
                <a:cs typeface="+mn-cs"/>
              </a:rPr>
              <a:t> s </a:t>
            </a:r>
            <a:r>
              <a:rPr lang="en-US" sz="3000" dirty="0" err="1" smtClean="0">
                <a:cs typeface="+mn-cs"/>
              </a:rPr>
              <a:t>rozhodnutiami</a:t>
            </a:r>
            <a:r>
              <a:rPr lang="en-US" sz="3000" dirty="0" smtClean="0">
                <a:cs typeface="+mn-cs"/>
              </a:rPr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4329</TotalTime>
  <Words>1599</Words>
  <Application>Microsoft Macintosh PowerPoint</Application>
  <PresentationFormat>On-screen Show (4:3)</PresentationFormat>
  <Paragraphs>171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Calibri</vt:lpstr>
      <vt:lpstr>Cambria</vt:lpstr>
      <vt:lpstr>ＭＳ Ｐゴシック</vt:lpstr>
      <vt:lpstr>Wingdings</vt:lpstr>
      <vt:lpstr>Arial</vt:lpstr>
      <vt:lpstr>Adjacency</vt:lpstr>
      <vt:lpstr>Občianska spoločnosť, záujmové skupiny a aktivizmus</vt:lpstr>
      <vt:lpstr>Potiaže s kolektívnou akciou</vt:lpstr>
      <vt:lpstr>Potiaže s kolektívnou akciou</vt:lpstr>
      <vt:lpstr>Metódy ovplyvňovania</vt:lpstr>
      <vt:lpstr>Metódy ovplyvňovania</vt:lpstr>
      <vt:lpstr>Environmentalisti v EÚ: Metódy ovplyvňovania (Dalton 2004)</vt:lpstr>
      <vt:lpstr>Pluralizmus</vt:lpstr>
      <vt:lpstr>Pluralizmus</vt:lpstr>
      <vt:lpstr>Korporativizmus</vt:lpstr>
      <vt:lpstr>Korporativizmus</vt:lpstr>
      <vt:lpstr>Korporativizmus v záp. Európe</vt:lpstr>
      <vt:lpstr>Čo je korporativizmus?</vt:lpstr>
      <vt:lpstr>Korporativistická politika</vt:lpstr>
      <vt:lpstr>Štrukturálne predpoklady</vt:lpstr>
      <vt:lpstr>Roly aktérov</vt:lpstr>
      <vt:lpstr>Vzorce správania aktérov</vt:lpstr>
      <vt:lpstr>Nápomocný kontext</vt:lpstr>
      <vt:lpstr>Korporativizmus</vt:lpstr>
      <vt:lpstr>USA a Rakúsko</vt:lpstr>
      <vt:lpstr>Rakúsko a korporativizmus</vt:lpstr>
      <vt:lpstr>Rakúsko a korporativizmus</vt:lpstr>
      <vt:lpstr>Odbory a záujmy v komunizme</vt:lpstr>
      <vt:lpstr>Odbory v komunizme</vt:lpstr>
      <vt:lpstr>Reprezentácia záujmov v SVE</vt:lpstr>
      <vt:lpstr>Reprezentácia záujmov v SVE</vt:lpstr>
      <vt:lpstr>Reprezentácia záujmov v SVE</vt:lpstr>
      <vt:lpstr>Reprezentácia záujmov v SVE</vt:lpstr>
      <vt:lpstr>Reprezentácia záujmov v SVE</vt:lpstr>
      <vt:lpstr>Reprezentácia záujmov v SVE</vt:lpstr>
      <vt:lpstr>Reprezentácia záujmov v SVE</vt:lpstr>
      <vt:lpstr>Občianska spoločnosť v SVE</vt:lpstr>
      <vt:lpstr>Občianska spoločnosť v SVE</vt:lpstr>
      <vt:lpstr>Rozdiely počas komunizmu</vt:lpstr>
      <vt:lpstr>Rozdiely počas komunizmu</vt:lpstr>
      <vt:lpstr>Rozdiely po páde komunizmu</vt:lpstr>
      <vt:lpstr>Rozdiely po páde komunizmu</vt:lpstr>
      <vt:lpstr>Rozdiely po páde komunizmu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Marek Rybar</cp:lastModifiedBy>
  <cp:revision>98</cp:revision>
  <dcterms:created xsi:type="dcterms:W3CDTF">2005-06-20T08:50:09Z</dcterms:created>
  <dcterms:modified xsi:type="dcterms:W3CDTF">2017-03-21T08:02:21Z</dcterms:modified>
</cp:coreProperties>
</file>