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1"/>
  </p:notesMasterIdLst>
  <p:handoutMasterIdLst>
    <p:handoutMasterId r:id="rId22"/>
  </p:handoutMasterIdLst>
  <p:sldIdLst>
    <p:sldId id="284" r:id="rId2"/>
    <p:sldId id="286" r:id="rId3"/>
    <p:sldId id="279" r:id="rId4"/>
    <p:sldId id="285" r:id="rId5"/>
    <p:sldId id="269" r:id="rId6"/>
    <p:sldId id="293" r:id="rId7"/>
    <p:sldId id="294" r:id="rId8"/>
    <p:sldId id="282" r:id="rId9"/>
    <p:sldId id="275" r:id="rId10"/>
    <p:sldId id="295" r:id="rId11"/>
    <p:sldId id="296" r:id="rId12"/>
    <p:sldId id="280" r:id="rId13"/>
    <p:sldId id="281" r:id="rId14"/>
    <p:sldId id="288" r:id="rId15"/>
    <p:sldId id="289" r:id="rId16"/>
    <p:sldId id="290" r:id="rId17"/>
    <p:sldId id="283" r:id="rId18"/>
    <p:sldId id="291" r:id="rId19"/>
    <p:sldId id="292" r:id="rId20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5550" autoAdjust="0"/>
  </p:normalViewPr>
  <p:slideViewPr>
    <p:cSldViewPr>
      <p:cViewPr varScale="1">
        <p:scale>
          <a:sx n="115" d="100"/>
          <a:sy n="115" d="100"/>
        </p:scale>
        <p:origin x="102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0CD6450E-4E44-4545-91E7-D643B86B8079}" type="datetimeFigureOut">
              <a:rPr lang="cs-CZ" smtClean="0"/>
              <a:t>25.04.2017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6BF4781D-2394-4E6C-9A67-6385588A7E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191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0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l" defTabSz="955731" eaLnBrk="1" hangingPunct="1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5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1" tIns="47776" rIns="95551" bIns="47776" numCol="1" anchor="b" anchorCtr="0" compatLnSpc="1">
            <a:prstTxWarp prst="textNoShape">
              <a:avLst/>
            </a:prstTxWarp>
          </a:bodyPr>
          <a:lstStyle>
            <a:lvl1pPr algn="r" defTabSz="955731" eaLnBrk="1" hangingPunct="1">
              <a:defRPr sz="1300" b="0" smtClean="0"/>
            </a:lvl1pPr>
          </a:lstStyle>
          <a:p>
            <a:pPr>
              <a:defRPr/>
            </a:pPr>
            <a:fld id="{07ABDEB1-119B-49A8-B7D1-F402197FD8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56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96295BD-1353-41C5-B654-F80DC76F1F7C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Nejtěžší přednáška.</a:t>
            </a:r>
          </a:p>
          <a:p>
            <a:pPr eaLnBrk="1" hangingPunct="1"/>
            <a:r>
              <a:rPr lang="cs-CZ" altLang="cs-CZ" dirty="0"/>
              <a:t>Vrchol složitosti v tomto semestru. </a:t>
            </a:r>
          </a:p>
          <a:p>
            <a:pPr eaLnBrk="1" hangingPunct="1"/>
            <a:r>
              <a:rPr lang="cs-CZ" altLang="cs-CZ" dirty="0"/>
              <a:t>Zároveň něco, co je používáno velmi problematicky.</a:t>
            </a:r>
          </a:p>
        </p:txBody>
      </p:sp>
    </p:spTree>
    <p:extLst>
      <p:ext uri="{BB962C8B-B14F-4D97-AF65-F5344CB8AC3E}">
        <p14:creationId xmlns:p14="http://schemas.microsoft.com/office/powerpoint/2010/main" val="3231873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86CD01D9-FD4C-44BC-854A-9E653B5A8462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390061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E80C6F61-38AC-4F74-9B16-33FE2B4DDD5A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1482260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2F1EE1BD-7883-4440-803B-BBFBF830B2EB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 dirty="0"/>
              <a:t>Přečíst </a:t>
            </a:r>
            <a:r>
              <a:rPr lang="cs-CZ" altLang="cs-CZ" dirty="0" err="1"/>
              <a:t>Cohena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http://amstat.tandfonline.com/doi/abs/10.1080/00031305.2016.1154108</a:t>
            </a: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3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F4CE9CE-EB11-48E3-8CDB-3460CDC410AC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Cílem výzkumu je obvykle konfrontovat očekávání vyplývající z teorie s empirickými daty.</a:t>
            </a:r>
          </a:p>
          <a:p>
            <a:pPr eaLnBrk="1" hangingPunct="1"/>
            <a:r>
              <a:rPr lang="cs-CZ" altLang="cs-CZ"/>
              <a:t>Upozornit, že hypotézy formulujeme vždy v řeči parametrů. Výběrové statistiky nikoho nezajímají.</a:t>
            </a:r>
          </a:p>
          <a:p>
            <a:pPr eaLnBrk="1" hangingPunct="1"/>
            <a:r>
              <a:rPr lang="cs-CZ" altLang="cs-CZ"/>
              <a:t>Namalovat si TO. – rozložení kolem stofky</a:t>
            </a:r>
          </a:p>
          <a:p>
            <a:pPr eaLnBrk="1" hangingPunct="1"/>
            <a:r>
              <a:rPr lang="cs-CZ" altLang="cs-CZ"/>
              <a:t>A pak ještě jednou pro n=25. </a:t>
            </a:r>
          </a:p>
        </p:txBody>
      </p:sp>
    </p:spTree>
    <p:extLst>
      <p:ext uri="{BB962C8B-B14F-4D97-AF65-F5344CB8AC3E}">
        <p14:creationId xmlns:p14="http://schemas.microsoft.com/office/powerpoint/2010/main" val="368186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0317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B4561329-F48A-46DA-841F-C680241BE4C5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9160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353517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11721447-1DB3-462C-AC2E-F69431FD0B97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Jednostranné pomluvit a že už se jimi zabývat nebudeme.</a:t>
            </a:r>
          </a:p>
          <a:p>
            <a:pPr eaLnBrk="1" hangingPunct="1"/>
            <a:r>
              <a:rPr lang="cs-CZ" altLang="cs-CZ"/>
              <a:t>V mnoha učebnicích je „statistická hypotéza“ nadřazeným pojmem nulové a alternativní. „Statistická“ je pak definovaná jako hypotéza o parametru a nulová a alternativní jsou nerozdělitelnou dvojicí.</a:t>
            </a:r>
          </a:p>
        </p:txBody>
      </p:sp>
    </p:spTree>
    <p:extLst>
      <p:ext uri="{BB962C8B-B14F-4D97-AF65-F5344CB8AC3E}">
        <p14:creationId xmlns:p14="http://schemas.microsoft.com/office/powerpoint/2010/main" val="30215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381B6525-657D-452A-8495-CF745D9B7479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a: efekt nalezen, kde žádný není</a:t>
            </a:r>
          </a:p>
          <a:p>
            <a:pPr eaLnBrk="1" hangingPunct="1"/>
            <a:r>
              <a:rPr lang="cs-CZ" altLang="cs-CZ"/>
              <a:t>b: existující efekt za takový neodhalen</a:t>
            </a:r>
          </a:p>
          <a:p>
            <a:pPr eaLnBrk="1" hangingPunct="1"/>
            <a:r>
              <a:rPr lang="cs-CZ" altLang="cs-CZ"/>
              <a:t>síla: pravděpodobnost odhalení existujícího efektu</a:t>
            </a:r>
          </a:p>
        </p:txBody>
      </p:sp>
    </p:spTree>
    <p:extLst>
      <p:ext uri="{BB962C8B-B14F-4D97-AF65-F5344CB8AC3E}">
        <p14:creationId xmlns:p14="http://schemas.microsoft.com/office/powerpoint/2010/main" val="1609454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A6CC9F92-9A23-463C-AF6B-79C4A7555A8D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„D“ znamená „statistika nebo extrémnější“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49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16798" indent="-275692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02766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543873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1984980" indent="-220553" defTabSz="955731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CCCC1E6-BB90-4B84-9253-ECB51E26C7EE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/>
              <a:t>Zmínit jednostranné hypotézy.</a:t>
            </a:r>
          </a:p>
        </p:txBody>
      </p:sp>
    </p:spTree>
    <p:extLst>
      <p:ext uri="{BB962C8B-B14F-4D97-AF65-F5344CB8AC3E}">
        <p14:creationId xmlns:p14="http://schemas.microsoft.com/office/powerpoint/2010/main" val="392096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88AD8C-1D5D-4A0D-B118-93824562A8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99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8A5B-BFEF-4437-917F-A02BB55BB1A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42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12B69-AA57-4359-8CDB-AB8FA47E82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188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62B68-BA93-4F3D-966D-7CB8A6142D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400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45ACC-F668-42B0-9C94-C1391911B4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749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0E969-010C-44C5-B9D0-6036C313744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13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9A69-C57B-4193-8508-A28F07BD66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768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8F87-4201-45EF-BC81-512D6CA563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927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F5C31-6B7F-451F-93E0-EF5FCCA0A9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451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4142-AA81-4EC4-BFB9-5DF2AB0822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14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9C118-6506-445F-8FA4-0B7CE59A89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986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430C0-ACF7-41AC-AF4A-7A0F82EC8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00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305D-D5BA-40F2-A130-C0C87F8DCD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918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3206C46-6A82-454C-8DA7-A0077FC748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mstat.tandfonline.com/doi/abs/10.1080/00031305.2016.1154108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</a:t>
            </a:r>
            <a:r>
              <a:rPr lang="cs-CZ" altLang="cs-CZ" sz="2400" b="1"/>
              <a:t>9 2017</a:t>
            </a:r>
            <a:endParaRPr lang="cs-CZ" altLang="cs-CZ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>
                <a:solidFill>
                  <a:schemeClr val="accent2"/>
                </a:solidFill>
              </a:rPr>
              <a:t>Statistické testování hypotéz</a:t>
            </a:r>
          </a:p>
          <a:p>
            <a:pPr algn="ctr"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s-CZ" sz="1800"/>
              <a:t>					</a:t>
            </a:r>
            <a:r>
              <a:rPr lang="cs-CZ" altLang="cs-CZ" sz="1800"/>
              <a:t>Země je kulatá (</a:t>
            </a:r>
            <a:r>
              <a:rPr lang="cs-CZ" altLang="cs-CZ" sz="1800" i="1"/>
              <a:t>p</a:t>
            </a:r>
            <a:r>
              <a:rPr lang="en-US" altLang="cs-CZ" sz="1800"/>
              <a:t>&lt;0,05).</a:t>
            </a:r>
            <a:endParaRPr lang="cs-CZ" altLang="cs-CZ" sz="1800"/>
          </a:p>
          <a:p>
            <a:pPr algn="r" eaLnBrk="1" hangingPunct="1">
              <a:spcBef>
                <a:spcPct val="0"/>
              </a:spcBef>
            </a:pPr>
            <a:r>
              <a:rPr lang="en-US" altLang="cs-CZ" sz="1800" i="1"/>
              <a:t>Jacob Cohen</a:t>
            </a:r>
            <a:endParaRPr lang="cs-CZ" altLang="cs-CZ" sz="18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http://rpsychologist.com/d3/NHST/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28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Pravděpodobnosti různých výsledků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a</a:t>
            </a:r>
            <a:r>
              <a:rPr lang="cs-CZ" altLang="cs-CZ" sz="2400" dirty="0"/>
              <a:t> = </a:t>
            </a:r>
            <a:r>
              <a:rPr lang="cs-CZ" altLang="cs-CZ" sz="2400" i="1" dirty="0"/>
              <a:t>P</a:t>
            </a:r>
            <a:r>
              <a:rPr lang="cs-CZ" altLang="cs-CZ" sz="2400" dirty="0"/>
              <a:t>(zamítnutí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</a:t>
            </a:r>
            <a:r>
              <a:rPr lang="cs-CZ" altLang="cs-CZ" sz="2400" dirty="0"/>
              <a:t>hyba I. typu)=</a:t>
            </a:r>
            <a:r>
              <a:rPr lang="cs-CZ" altLang="cs-CZ" sz="2400" dirty="0" err="1">
                <a:latin typeface="Symbol" panose="05050102010706020507" pitchFamily="18" charset="2"/>
              </a:rPr>
              <a:t>a.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pravdivá)</a:t>
            </a:r>
          </a:p>
          <a:p>
            <a:pPr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b</a:t>
            </a:r>
            <a:r>
              <a:rPr lang="cs-CZ" altLang="cs-CZ" sz="2400" dirty="0"/>
              <a:t> </a:t>
            </a:r>
            <a:r>
              <a:rPr lang="cs-CZ" altLang="cs-CZ" sz="2400"/>
              <a:t>= </a:t>
            </a:r>
            <a:r>
              <a:rPr lang="cs-CZ" altLang="cs-CZ" sz="2400" i="1"/>
              <a:t>P</a:t>
            </a:r>
            <a:r>
              <a:rPr lang="cs-CZ" altLang="cs-CZ" sz="2400"/>
              <a:t>(nezamítnutí </a:t>
            </a:r>
            <a:r>
              <a:rPr lang="cs-CZ" altLang="cs-CZ" sz="2400" b="1" i="1"/>
              <a:t>H</a:t>
            </a:r>
            <a:r>
              <a:rPr lang="cs-CZ" altLang="cs-CZ" sz="2400" b="1" baseline="-25000"/>
              <a:t>0</a:t>
            </a:r>
            <a:r>
              <a:rPr lang="cs-CZ" altLang="cs-CZ" sz="2400"/>
              <a:t> </a:t>
            </a:r>
            <a:r>
              <a:rPr lang="cs-CZ" altLang="cs-CZ" sz="2400" dirty="0"/>
              <a:t>| 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altLang="cs-CZ" sz="2400" dirty="0"/>
              <a:t>Nepodmíněná </a:t>
            </a:r>
            <a:r>
              <a:rPr lang="cs-CZ" altLang="cs-CZ" sz="2400" i="1" dirty="0"/>
              <a:t>P</a:t>
            </a:r>
            <a:r>
              <a:rPr lang="cs-CZ" altLang="cs-CZ" sz="2400" dirty="0"/>
              <a:t>(chyba II. typu)=</a:t>
            </a:r>
            <a:r>
              <a:rPr lang="cs-CZ" altLang="cs-CZ" sz="2400" dirty="0" err="1">
                <a:latin typeface="Symbol" panose="05050102010706020507" pitchFamily="18" charset="2"/>
              </a:rPr>
              <a:t>b.</a:t>
            </a:r>
            <a:r>
              <a:rPr lang="cs-CZ" altLang="cs-CZ" sz="2400" i="1" dirty="0" err="1"/>
              <a:t>P</a:t>
            </a:r>
            <a:r>
              <a:rPr lang="cs-CZ" altLang="cs-CZ" sz="2400" dirty="0"/>
              <a:t>(</a:t>
            </a:r>
            <a:r>
              <a:rPr lang="cs-CZ" altLang="cs-CZ" sz="2400" b="1" i="1" dirty="0"/>
              <a:t>H</a:t>
            </a:r>
            <a:r>
              <a:rPr lang="cs-CZ" altLang="cs-CZ" sz="2400" b="1" baseline="-25000" dirty="0"/>
              <a:t>0</a:t>
            </a:r>
            <a:r>
              <a:rPr lang="cs-CZ" altLang="cs-CZ" sz="2400" dirty="0"/>
              <a:t> nepravdivá)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23959"/>
              </p:ext>
            </p:extLst>
          </p:nvPr>
        </p:nvGraphicFramePr>
        <p:xfrm>
          <a:off x="2411760" y="1773109"/>
          <a:ext cx="6048400" cy="2159947"/>
        </p:xfrm>
        <a:graphic>
          <a:graphicData uri="http://schemas.openxmlformats.org/drawingml/2006/table">
            <a:tbl>
              <a:tblPr/>
              <a:tblGrid>
                <a:gridCol w="2016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0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1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8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testování statistické hypotézy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734" cy="4267200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Formulujte </a:t>
            </a:r>
            <a:r>
              <a:rPr lang="cs-CZ" altLang="cs-CZ" sz="2000" b="1" dirty="0"/>
              <a:t>testovou </a:t>
            </a:r>
            <a:r>
              <a:rPr lang="cs-CZ" altLang="cs-CZ" sz="2000" dirty="0"/>
              <a:t>(nulovou)</a:t>
            </a:r>
            <a:r>
              <a:rPr lang="cs-CZ" altLang="cs-CZ" sz="2000" b="1" dirty="0"/>
              <a:t> hypotézu</a:t>
            </a:r>
            <a:r>
              <a:rPr lang="cs-CZ" altLang="cs-CZ" sz="2000" dirty="0"/>
              <a:t>, kterou budete testovat (tj. vyvracet) (př.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0, nebo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6)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Zvolte </a:t>
            </a:r>
            <a:r>
              <a:rPr lang="cs-CZ" altLang="cs-CZ" sz="2000" b="1" dirty="0"/>
              <a:t>hladinu statistické významnosti</a:t>
            </a:r>
            <a:r>
              <a:rPr lang="cs-CZ" altLang="cs-CZ" sz="2000" dirty="0"/>
              <a:t>, tj. míru rizika, že dojde k chybě 1. typu (např. </a:t>
            </a:r>
            <a:r>
              <a:rPr lang="cs-CZ" altLang="cs-CZ" sz="2000" i="1" dirty="0">
                <a:latin typeface="Symbol" panose="05050102010706020507" pitchFamily="18" charset="2"/>
              </a:rPr>
              <a:t>a </a:t>
            </a:r>
            <a:r>
              <a:rPr lang="cs-CZ" altLang="cs-CZ" sz="2000" dirty="0"/>
              <a:t>= 0,05) </a:t>
            </a:r>
            <a:r>
              <a:rPr lang="cs-CZ" altLang="cs-CZ" sz="1600" i="1" dirty="0"/>
              <a:t>(pro </a:t>
            </a:r>
            <a:r>
              <a:rPr lang="cs-CZ" altLang="cs-CZ" sz="1600" i="1" dirty="0" err="1"/>
              <a:t>Fisheriány</a:t>
            </a:r>
            <a:r>
              <a:rPr lang="cs-CZ" altLang="cs-CZ" sz="1600" i="1" dirty="0"/>
              <a:t> není nutno)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Hledáme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získání naší výběrové statistiky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nebo</a:t>
            </a:r>
            <a:r>
              <a:rPr lang="en-US" altLang="cs-CZ" sz="2000" dirty="0"/>
              <a:t> </a:t>
            </a:r>
            <a:r>
              <a:rPr lang="en-US" altLang="cs-CZ" sz="2000" dirty="0" err="1"/>
              <a:t>extr</a:t>
            </a:r>
            <a:r>
              <a:rPr lang="cs-CZ" altLang="cs-CZ" sz="2000" dirty="0" err="1"/>
              <a:t>émnější</a:t>
            </a:r>
            <a:r>
              <a:rPr lang="cs-CZ" altLang="cs-CZ" sz="2000" dirty="0"/>
              <a:t> hodnoty, za předpokladu, že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je pravdivá</a:t>
            </a:r>
            <a:r>
              <a:rPr lang="en-US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baseline="-25000" dirty="0"/>
              <a:t>0</a:t>
            </a:r>
            <a:r>
              <a:rPr lang="en-US" altLang="cs-CZ" sz="2000" dirty="0"/>
              <a:t>)</a:t>
            </a:r>
            <a:r>
              <a:rPr lang="cs-CZ" altLang="cs-CZ" sz="2000" dirty="0"/>
              <a:t>, </a:t>
            </a:r>
            <a:r>
              <a:rPr lang="cs-CZ" altLang="cs-CZ" sz="2000" i="1" dirty="0"/>
              <a:t>p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cesta vede přes znalost výběrového rozložení statistiky</a:t>
            </a:r>
            <a:endParaRPr lang="en-US" altLang="cs-CZ" sz="1800" dirty="0"/>
          </a:p>
          <a:p>
            <a:pPr marL="966788" lvl="1" indent="-495300" eaLnBrk="1" hangingPunct="1"/>
            <a:r>
              <a:rPr lang="cs-CZ" altLang="cs-CZ" sz="1800" dirty="0"/>
              <a:t>např. </a:t>
            </a:r>
            <a:r>
              <a:rPr lang="cs-CZ" altLang="cs-CZ" sz="1800" i="1" dirty="0"/>
              <a:t>m </a:t>
            </a:r>
            <a:r>
              <a:rPr lang="cs-CZ" altLang="cs-CZ" sz="1800" dirty="0"/>
              <a:t>= 0,5.</a:t>
            </a:r>
            <a:r>
              <a:rPr lang="en-US" altLang="cs-CZ" sz="1800" dirty="0"/>
              <a:t> </a:t>
            </a:r>
            <a:r>
              <a:rPr lang="en-US" altLang="cs-CZ" sz="1800" i="1" dirty="0"/>
              <a:t>P</a:t>
            </a:r>
            <a:r>
              <a:rPr lang="cs-CZ" altLang="cs-CZ" sz="1800" i="1" dirty="0"/>
              <a:t> </a:t>
            </a:r>
            <a:r>
              <a:rPr lang="en-US" altLang="cs-CZ" sz="1800" dirty="0"/>
              <a:t>(</a:t>
            </a:r>
            <a:r>
              <a:rPr lang="en-US" altLang="cs-CZ" sz="1600" dirty="0"/>
              <a:t>|</a:t>
            </a:r>
            <a:r>
              <a:rPr lang="en-US" altLang="cs-CZ" sz="1800" i="1" dirty="0"/>
              <a:t>m</a:t>
            </a:r>
            <a:r>
              <a:rPr lang="en-US" altLang="cs-CZ" sz="1600" dirty="0"/>
              <a:t>|</a:t>
            </a:r>
            <a:r>
              <a:rPr lang="en-US" altLang="cs-CZ" sz="1800" dirty="0"/>
              <a:t>≥0,5|</a:t>
            </a:r>
            <a:r>
              <a:rPr lang="en-US" altLang="cs-CZ" sz="1800" i="1" dirty="0">
                <a:latin typeface="Symbol" panose="05050102010706020507" pitchFamily="18" charset="2"/>
              </a:rPr>
              <a:t>m</a:t>
            </a:r>
            <a:r>
              <a:rPr lang="en-US" altLang="cs-CZ" sz="1800" dirty="0"/>
              <a:t>=0)</a:t>
            </a:r>
            <a:endParaRPr lang="cs-CZ" altLang="cs-CZ" sz="1800" dirty="0"/>
          </a:p>
          <a:p>
            <a:pPr marL="966788" lvl="1" indent="-495300" eaLnBrk="1" hangingPunct="1"/>
            <a:r>
              <a:rPr lang="cs-CZ" altLang="cs-CZ" sz="1800" dirty="0"/>
              <a:t>obvykle je nutný přepočet na tzv. </a:t>
            </a:r>
            <a:r>
              <a:rPr lang="cs-CZ" altLang="cs-CZ" sz="1800" i="1" dirty="0"/>
              <a:t>testovou statistiku</a:t>
            </a:r>
            <a:r>
              <a:rPr lang="cs-CZ" altLang="cs-CZ" sz="1800" dirty="0"/>
              <a:t>, např. </a:t>
            </a:r>
            <a:r>
              <a:rPr lang="cs-CZ" altLang="cs-CZ" sz="1800" i="1" dirty="0"/>
              <a:t>t, z… </a:t>
            </a:r>
            <a:r>
              <a:rPr lang="cs-CZ" altLang="cs-CZ" sz="1800" dirty="0"/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Zformulujeme závěr o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endParaRPr lang="en-US" altLang="cs-CZ" sz="2000" dirty="0"/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&lt;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</a:t>
            </a:r>
            <a:r>
              <a:rPr lang="cs-CZ" altLang="cs-CZ" sz="1800" i="1" dirty="0"/>
              <a:t>zamítáme </a:t>
            </a:r>
            <a:r>
              <a:rPr lang="cs-CZ" altLang="cs-CZ" sz="1800" dirty="0"/>
              <a:t>(P-N), zpochybňujeme (F)</a:t>
            </a:r>
          </a:p>
          <a:p>
            <a:pPr marL="966788" lvl="1" indent="-495300" eaLnBrk="1" hangingPunct="1"/>
            <a:r>
              <a:rPr lang="cs-CZ" altLang="cs-CZ" sz="1800" dirty="0"/>
              <a:t>je-li </a:t>
            </a:r>
            <a:r>
              <a:rPr lang="cs-CZ" altLang="cs-CZ" sz="1800" i="1" dirty="0"/>
              <a:t>P</a:t>
            </a:r>
            <a:r>
              <a:rPr lang="cs-CZ" altLang="cs-CZ" sz="1800" dirty="0"/>
              <a:t>(</a:t>
            </a:r>
            <a:r>
              <a:rPr lang="cs-CZ" altLang="cs-CZ" sz="1800" i="1" dirty="0"/>
              <a:t>D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en-US" altLang="cs-CZ" sz="1800" baseline="-25000" dirty="0"/>
              <a:t>0</a:t>
            </a:r>
            <a:r>
              <a:rPr lang="en-US" altLang="cs-CZ" sz="1800" dirty="0"/>
              <a:t>)</a:t>
            </a:r>
            <a:r>
              <a:rPr lang="cs-CZ" altLang="cs-CZ" sz="1800" dirty="0"/>
              <a:t> </a:t>
            </a:r>
            <a:r>
              <a:rPr lang="en-US" altLang="cs-CZ" sz="1800" dirty="0"/>
              <a:t>≥ </a:t>
            </a:r>
            <a:r>
              <a:rPr lang="en-US" altLang="cs-CZ" sz="1800" i="1" dirty="0">
                <a:latin typeface="Symbol" panose="05050102010706020507" pitchFamily="18" charset="2"/>
              </a:rPr>
              <a:t>a </a:t>
            </a:r>
            <a:r>
              <a:rPr lang="en-US" altLang="cs-CZ" sz="1800" i="1" dirty="0"/>
              <a:t>, </a:t>
            </a:r>
            <a:r>
              <a:rPr lang="cs-CZ" altLang="cs-CZ" sz="1800" dirty="0"/>
              <a:t>pak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podpoříme</a:t>
            </a:r>
            <a:endParaRPr lang="en-GB" altLang="cs-CZ" sz="1800" dirty="0"/>
          </a:p>
          <a:p>
            <a:pPr marL="966788" lvl="1" indent="-495300" eaLnBrk="1" hangingPunct="1"/>
            <a:endParaRPr lang="en-US" altLang="cs-CZ" sz="1800" dirty="0">
              <a:latin typeface="Symbol" panose="05050102010706020507" pitchFamily="18" charset="2"/>
            </a:endParaRPr>
          </a:p>
          <a:p>
            <a:pPr marL="966788" lvl="1" indent="-495300" eaLnBrk="1" hangingPunct="1">
              <a:lnSpc>
                <a:spcPct val="90000"/>
              </a:lnSpc>
            </a:pPr>
            <a:endParaRPr lang="en-US" alt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/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/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≠0) – oboustranná 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/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=3,5/√10)=1,1</a:t>
            </a:r>
          </a:p>
          <a:p>
            <a:pPr marL="1347788" lvl="2" indent="-438150" eaLnBrk="1" hangingPunct="1"/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/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</a:t>
            </a:r>
            <a:r>
              <a:rPr lang="en-US" altLang="cs-CZ" sz="1400" dirty="0"/>
              <a:t>|</a:t>
            </a:r>
            <a:r>
              <a:rPr lang="cs-CZ" altLang="cs-CZ" sz="1700" i="1" dirty="0"/>
              <a:t>t</a:t>
            </a:r>
            <a:r>
              <a:rPr lang="cs-CZ" altLang="cs-CZ" sz="1700" dirty="0"/>
              <a:t> </a:t>
            </a:r>
            <a:r>
              <a:rPr lang="en-US" altLang="cs-CZ" sz="1400" dirty="0"/>
              <a:t>|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</a:t>
            </a:r>
            <a:r>
              <a:rPr lang="en-US" altLang="cs-CZ" sz="1700" dirty="0"/>
              <a:t>2*(1–</a:t>
            </a:r>
            <a:r>
              <a:rPr lang="cs-CZ" altLang="cs-CZ" sz="1700" dirty="0"/>
              <a:t>T.DIST(2,45;9;</a:t>
            </a:r>
            <a:r>
              <a:rPr lang="en-US" altLang="cs-CZ" sz="1700" dirty="0"/>
              <a:t>1</a:t>
            </a:r>
            <a:r>
              <a:rPr lang="cs-CZ" altLang="cs-CZ" sz="1700" dirty="0"/>
              <a:t>)</a:t>
            </a:r>
            <a:r>
              <a:rPr lang="en-US" altLang="cs-CZ" sz="1700" dirty="0"/>
              <a:t>)</a:t>
            </a:r>
            <a:r>
              <a:rPr lang="cs-CZ" altLang="cs-CZ" sz="1700" dirty="0"/>
              <a:t> = 0,04</a:t>
            </a:r>
            <a:r>
              <a:rPr lang="en-US" altLang="cs-CZ" sz="1700" dirty="0"/>
              <a:t>    </a:t>
            </a:r>
            <a:r>
              <a:rPr lang="cs-CZ" altLang="cs-CZ" sz="1100" dirty="0"/>
              <a:t>(nebo TDIST(2,45;9;2))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en-US" altLang="cs-CZ" sz="1600" dirty="0"/>
              <a:t>|</a:t>
            </a:r>
            <a:r>
              <a:rPr lang="cs-CZ" altLang="cs-CZ" sz="2000" i="1" dirty="0"/>
              <a:t>m</a:t>
            </a:r>
            <a:r>
              <a:rPr lang="en-US" altLang="cs-CZ" sz="1600" dirty="0"/>
              <a:t>|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zpochybníme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</a:t>
            </a:r>
            <a:r>
              <a:rPr lang="cs-CZ" altLang="cs-CZ" sz="2000" i="1" dirty="0"/>
              <a:t>D</a:t>
            </a:r>
            <a:r>
              <a:rPr lang="cs-CZ" altLang="cs-CZ" sz="2000" dirty="0"/>
              <a:t> a </a:t>
            </a:r>
            <a:r>
              <a:rPr lang="cs-CZ" altLang="cs-CZ" sz="2000" i="1" dirty="0"/>
              <a:t>H</a:t>
            </a:r>
            <a:r>
              <a:rPr lang="cs-CZ" altLang="cs-CZ" sz="2000" i="1" baseline="-25000" dirty="0"/>
              <a:t>0</a:t>
            </a:r>
            <a:r>
              <a:rPr lang="cs-CZ" altLang="cs-CZ" sz="2000" dirty="0"/>
              <a:t>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</a:pPr>
            <a:r>
              <a:rPr lang="cs-CZ" altLang="cs-CZ" sz="2000" dirty="0"/>
              <a:t>Protože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je velmi málo pravděpodobný, kdyby byl rozdíl byl 0, tak nalézáme nepřímou podporu pro přesvědčení, že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750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 </a:t>
            </a:r>
            <a:r>
              <a:rPr lang="cs-CZ" altLang="cs-CZ" sz="1200" dirty="0"/>
              <a:t>(Technicky je to </a:t>
            </a:r>
            <a:r>
              <a:rPr lang="cs-CZ" altLang="cs-CZ" sz="1200" i="1" dirty="0">
                <a:latin typeface="Symbol" panose="05050102010706020507" pitchFamily="18" charset="2"/>
              </a:rPr>
              <a:t>m </a:t>
            </a:r>
            <a:r>
              <a:rPr lang="cs-CZ" altLang="cs-CZ" sz="12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1–T.DIST(2,45;9;1) = 0,02        </a:t>
            </a:r>
            <a:r>
              <a:rPr lang="cs-CZ" altLang="cs-CZ" sz="1050" dirty="0"/>
              <a:t>(nebo TDIST(2,45;9))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- rozdíl mezi D a H0 je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=2,7 málo pravděpodobný, kdyby byl rozdíl 0 nebo menší, tak nalézáme nepřímou podporu pro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GB" altLang="cs-CZ" sz="2000" dirty="0"/>
              <a:t>&gt;</a:t>
            </a:r>
            <a:r>
              <a:rPr lang="cs-CZ" altLang="cs-CZ" sz="2000" dirty="0"/>
              <a:t>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P</a:t>
            </a:r>
            <a:r>
              <a:rPr lang="cs-CZ" altLang="cs-CZ"/>
              <a:t>ří</a:t>
            </a:r>
            <a:r>
              <a:rPr lang="en-US" altLang="cs-CZ"/>
              <a:t>klad</a:t>
            </a:r>
            <a:r>
              <a:rPr lang="cs-CZ" altLang="cs-CZ"/>
              <a:t> – jednovýběrový </a:t>
            </a:r>
            <a:r>
              <a:rPr lang="cs-CZ" altLang="cs-CZ" i="1"/>
              <a:t>t</a:t>
            </a:r>
            <a:r>
              <a:rPr lang="cs-CZ" altLang="cs-CZ"/>
              <a:t>-test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00808"/>
            <a:ext cx="8253734" cy="4772025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Terapie nevhodného chování.</a:t>
            </a:r>
          </a:p>
          <a:p>
            <a:pPr marL="966788" lvl="1" indent="-495300" eaLnBrk="1" hangingPunct="1">
              <a:defRPr/>
            </a:pPr>
            <a:r>
              <a:rPr lang="cs-CZ" altLang="cs-CZ" sz="2000" dirty="0"/>
              <a:t>Rozdíl před-po: </a:t>
            </a:r>
            <a:r>
              <a:rPr lang="cs-CZ" altLang="cs-CZ" sz="2000" i="1" dirty="0"/>
              <a:t>m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2,7; </a:t>
            </a:r>
            <a:r>
              <a:rPr lang="cs-CZ" altLang="cs-CZ" sz="2000" i="1" dirty="0"/>
              <a:t>s</a:t>
            </a:r>
            <a:r>
              <a:rPr lang="cs-CZ" altLang="cs-CZ" sz="2000" dirty="0"/>
              <a:t>=3,5; </a:t>
            </a:r>
            <a:r>
              <a:rPr lang="en-US" altLang="cs-CZ" sz="2000" i="1" dirty="0"/>
              <a:t>N</a:t>
            </a:r>
            <a:r>
              <a:rPr lang="cs-CZ" altLang="cs-CZ" sz="2000" dirty="0"/>
              <a:t>=10</a:t>
            </a:r>
          </a:p>
          <a:p>
            <a:pPr marL="966788" lvl="1" indent="-495300" eaLnBrk="1" hangingPunct="1">
              <a:defRPr/>
            </a:pPr>
            <a:r>
              <a:rPr lang="cs-CZ" altLang="cs-CZ" sz="2000" i="1" dirty="0"/>
              <a:t>H </a:t>
            </a:r>
            <a:r>
              <a:rPr lang="cs-CZ" altLang="cs-CZ" sz="2000" dirty="0"/>
              <a:t>: Terapie má efekt. (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en-US" altLang="cs-CZ" sz="2000" dirty="0"/>
              <a:t>&gt;</a:t>
            </a:r>
            <a:r>
              <a:rPr lang="cs-CZ" altLang="cs-CZ" sz="2000" dirty="0"/>
              <a:t>0) – </a:t>
            </a:r>
            <a:r>
              <a:rPr lang="en-US" altLang="cs-CZ" sz="2000" b="1" i="1" dirty="0" err="1"/>
              <a:t>jedno</a:t>
            </a:r>
            <a:r>
              <a:rPr lang="cs-CZ" altLang="cs-CZ" sz="2000" b="1" i="1" dirty="0" err="1"/>
              <a:t>stranná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hypotéza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H</a:t>
            </a:r>
            <a:r>
              <a:rPr lang="cs-CZ" altLang="cs-CZ" sz="2000" baseline="-25000" dirty="0"/>
              <a:t>0 </a:t>
            </a:r>
            <a:r>
              <a:rPr lang="cs-CZ" altLang="cs-CZ" sz="2000" dirty="0"/>
              <a:t>: Terapie nemá efekt: </a:t>
            </a:r>
            <a:r>
              <a:rPr lang="cs-CZ" altLang="cs-CZ" sz="2000" i="1" dirty="0">
                <a:latin typeface="Symbol" panose="05050102010706020507" pitchFamily="18" charset="2"/>
              </a:rPr>
              <a:t>m </a:t>
            </a:r>
            <a:r>
              <a:rPr lang="cs-CZ" altLang="cs-CZ" sz="2000" dirty="0"/>
              <a:t>= 0 </a:t>
            </a:r>
            <a:r>
              <a:rPr lang="cs-CZ" altLang="cs-CZ" sz="1100" dirty="0"/>
              <a:t>(Technicky je to </a:t>
            </a:r>
            <a:r>
              <a:rPr lang="cs-CZ" altLang="cs-CZ" sz="1100" i="1" dirty="0">
                <a:latin typeface="Symbol" panose="05050102010706020507" pitchFamily="18" charset="2"/>
              </a:rPr>
              <a:t>m </a:t>
            </a:r>
            <a:r>
              <a:rPr lang="cs-CZ" altLang="cs-CZ" sz="1100" dirty="0"/>
              <a:t>≤ 0, ale očekávání budujeme od toho =) </a:t>
            </a:r>
            <a:endParaRPr lang="cs-CZ" altLang="cs-CZ" sz="20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dirty="0"/>
              <a:t>V sociálních vědách běžně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=0,05</a:t>
            </a:r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= ?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=3,5/ √10=1,1</a:t>
            </a:r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t</a:t>
            </a:r>
            <a:r>
              <a:rPr lang="en-US" altLang="cs-CZ" sz="1700" i="1" dirty="0"/>
              <a:t> </a:t>
            </a:r>
            <a:r>
              <a:rPr lang="cs-CZ" altLang="cs-CZ" sz="1700" dirty="0"/>
              <a:t>=(</a:t>
            </a:r>
            <a:r>
              <a:rPr lang="cs-CZ" altLang="cs-CZ" sz="1700" i="1" dirty="0"/>
              <a:t>m-</a:t>
            </a:r>
            <a:r>
              <a:rPr lang="cs-CZ" altLang="cs-CZ" sz="1700" i="1" dirty="0">
                <a:latin typeface="Symbol" panose="05050102010706020507" pitchFamily="18" charset="2"/>
              </a:rPr>
              <a:t>m</a:t>
            </a:r>
            <a:r>
              <a:rPr lang="cs-CZ" altLang="cs-CZ" sz="1700" dirty="0"/>
              <a:t>)/</a:t>
            </a:r>
            <a:r>
              <a:rPr lang="cs-CZ" altLang="cs-CZ" sz="1700" dirty="0" err="1"/>
              <a:t>s</a:t>
            </a:r>
            <a:r>
              <a:rPr lang="cs-CZ" altLang="cs-CZ" sz="1700" baseline="-25000" dirty="0" err="1"/>
              <a:t>m</a:t>
            </a:r>
            <a:r>
              <a:rPr lang="cs-CZ" altLang="cs-CZ" sz="1700" dirty="0"/>
              <a:t>=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2,7/1,1= 2,45</a:t>
            </a:r>
            <a:endParaRPr lang="cs-CZ" altLang="cs-CZ" sz="1700" baseline="-25000" dirty="0"/>
          </a:p>
          <a:p>
            <a:pPr marL="1347788" lvl="2" indent="-438150" eaLnBrk="1" hangingPunct="1">
              <a:defRPr/>
            </a:pPr>
            <a:r>
              <a:rPr lang="cs-CZ" altLang="cs-CZ" sz="1700" i="1" dirty="0"/>
              <a:t>P</a:t>
            </a:r>
            <a:r>
              <a:rPr lang="en-US" altLang="cs-CZ" sz="1700" i="1" dirty="0"/>
              <a:t> </a:t>
            </a:r>
            <a:r>
              <a:rPr lang="cs-CZ" altLang="cs-CZ" sz="1700" dirty="0"/>
              <a:t>( </a:t>
            </a:r>
            <a:r>
              <a:rPr lang="cs-CZ" altLang="cs-CZ" sz="1700" i="1" dirty="0"/>
              <a:t>t</a:t>
            </a:r>
            <a:r>
              <a:rPr lang="cs-CZ" altLang="cs-CZ" sz="1700" dirty="0"/>
              <a:t>≥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 </a:t>
            </a:r>
            <a:r>
              <a:rPr lang="en-US" altLang="cs-CZ" sz="1700" dirty="0"/>
              <a:t>|</a:t>
            </a:r>
            <a:r>
              <a:rPr lang="cs-CZ" altLang="cs-CZ" sz="1700" i="1" dirty="0">
                <a:latin typeface="Symbol" panose="05050102010706020507" pitchFamily="18" charset="2"/>
              </a:rPr>
              <a:t>t</a:t>
            </a:r>
            <a:r>
              <a:rPr lang="cs-CZ" altLang="cs-CZ" sz="1700" i="1" dirty="0"/>
              <a:t> </a:t>
            </a:r>
            <a:r>
              <a:rPr lang="cs-CZ" altLang="cs-CZ" sz="1700" dirty="0"/>
              <a:t>=0) = 1–T.DIST(</a:t>
            </a:r>
            <a:r>
              <a:rPr lang="cs-CZ" altLang="cs-CZ" sz="1800" dirty="0">
                <a:solidFill>
                  <a:srgbClr val="FF0000"/>
                </a:solidFill>
              </a:rPr>
              <a:t>–</a:t>
            </a:r>
            <a:r>
              <a:rPr lang="cs-CZ" altLang="cs-CZ" sz="1700" dirty="0"/>
              <a:t>2,45;9;1) = 0,98        </a:t>
            </a:r>
            <a:r>
              <a:rPr lang="cs-CZ" altLang="cs-CZ" sz="1050" dirty="0"/>
              <a:t>(nebo 1-TDIST(2,45;9;1))</a:t>
            </a:r>
            <a:endParaRPr lang="cs-CZ" altLang="cs-CZ" sz="1700" dirty="0"/>
          </a:p>
          <a:p>
            <a:pPr marL="571500" indent="-5715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cs-CZ" altLang="cs-CZ" sz="2000" i="1" dirty="0"/>
              <a:t>P</a:t>
            </a:r>
            <a:r>
              <a:rPr lang="en-US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i="1" dirty="0"/>
              <a:t>m</a:t>
            </a:r>
            <a:r>
              <a:rPr lang="cs-CZ" altLang="cs-CZ" sz="2000" dirty="0"/>
              <a:t>≥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</a:t>
            </a:r>
            <a:r>
              <a:rPr lang="en-US" altLang="cs-CZ" sz="2000" dirty="0"/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m</a:t>
            </a:r>
            <a:r>
              <a:rPr lang="cs-CZ" altLang="cs-CZ" sz="2000" dirty="0"/>
              <a:t>=0) </a:t>
            </a:r>
            <a:r>
              <a:rPr lang="en-US" altLang="cs-CZ" sz="2000" dirty="0"/>
              <a:t>&lt; 0,05   &gt;&gt; </a:t>
            </a:r>
            <a:r>
              <a:rPr lang="cs-CZ" altLang="cs-CZ" sz="2000" b="1" dirty="0">
                <a:solidFill>
                  <a:srgbClr val="FF0000"/>
                </a:solidFill>
              </a:rPr>
              <a:t>ne</a:t>
            </a:r>
            <a:r>
              <a:rPr lang="cs-CZ" altLang="cs-CZ" sz="2000" dirty="0"/>
              <a:t>zamítáme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  </a:t>
            </a:r>
            <a:r>
              <a:rPr lang="cs-CZ" altLang="cs-CZ" sz="2000" dirty="0"/>
              <a:t>- rozdíl mezi D a H0 není </a:t>
            </a:r>
            <a:r>
              <a:rPr lang="cs-CZ" altLang="cs-CZ" sz="2000" b="1" dirty="0"/>
              <a:t>statisticky významný(průkazný, signifikantní)</a:t>
            </a:r>
            <a:endParaRPr lang="cs-CZ" altLang="cs-CZ" sz="2000" b="1" baseline="-25000" dirty="0"/>
          </a:p>
          <a:p>
            <a:pPr marL="571500" indent="-571500" algn="ctr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/>
              <a:t>Protože při </a:t>
            </a:r>
            <a:r>
              <a:rPr lang="cs-CZ" altLang="cs-CZ" sz="2000" i="1" dirty="0"/>
              <a:t>m</a:t>
            </a:r>
            <a:r>
              <a:rPr lang="en-US" altLang="cs-CZ" sz="2000" i="1" dirty="0"/>
              <a:t> </a:t>
            </a:r>
            <a:r>
              <a:rPr lang="cs-CZ" altLang="cs-CZ" sz="2000" dirty="0"/>
              <a:t>=</a:t>
            </a:r>
            <a:r>
              <a:rPr lang="cs-CZ" altLang="cs-CZ" sz="2000" dirty="0">
                <a:solidFill>
                  <a:srgbClr val="FF0000"/>
                </a:solidFill>
              </a:rPr>
              <a:t>–</a:t>
            </a:r>
            <a:r>
              <a:rPr lang="cs-CZ" altLang="cs-CZ" sz="2000" dirty="0"/>
              <a:t>2,7 je pravděpodobnější, že je rozdíl 0, než že je pozitivní, ponecháváme nulovou hypotézu v platnosti.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Jednostranné testy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Používáme pouze, pokud rozdíl, který by měl opačné znaménko, než čekáme, je bezvýznamný, neinterpretovatelný.</a:t>
            </a:r>
          </a:p>
          <a:p>
            <a:pPr lvl="1"/>
            <a:r>
              <a:rPr lang="cs-CZ" sz="2400" dirty="0"/>
              <a:t>Specificky se dají využít, když si přejeme nalézt explicitní podporu pro neexistenci rozdílu/korelace – TOST (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One-Sided</a:t>
            </a:r>
            <a:r>
              <a:rPr lang="cs-CZ" sz="2400" dirty="0"/>
              <a:t> Test, </a:t>
            </a:r>
            <a:r>
              <a:rPr lang="cs-CZ" sz="2400"/>
              <a:t>test ekvivalence)</a:t>
            </a:r>
            <a:endParaRPr lang="cs-CZ" sz="2400" dirty="0"/>
          </a:p>
          <a:p>
            <a:r>
              <a:rPr lang="cs-CZ" sz="2800" dirty="0"/>
              <a:t>Obvykle </a:t>
            </a:r>
            <a:r>
              <a:rPr lang="cs-CZ" sz="2800" u="sng" dirty="0"/>
              <a:t>uvažujeme</a:t>
            </a:r>
            <a:r>
              <a:rPr lang="cs-CZ" sz="2800" dirty="0"/>
              <a:t> v jednostranných hypotézách, ale </a:t>
            </a:r>
            <a:r>
              <a:rPr lang="cs-CZ" sz="2800" u="sng" dirty="0"/>
              <a:t>testujeme </a:t>
            </a:r>
            <a:r>
              <a:rPr lang="cs-CZ" sz="2800" dirty="0"/>
              <a:t>je oboustranně.</a:t>
            </a:r>
          </a:p>
          <a:p>
            <a:r>
              <a:rPr lang="cs-CZ" sz="2800" dirty="0"/>
              <a:t>Oboustranné testování je „bezpečná“ volba. Jednostranné obvykle přitahuje žádost o zdůvodnění.</a:t>
            </a:r>
          </a:p>
        </p:txBody>
      </p:sp>
    </p:spTree>
    <p:extLst>
      <p:ext uri="{BB962C8B-B14F-4D97-AF65-F5344CB8AC3E}">
        <p14:creationId xmlns:p14="http://schemas.microsoft.com/office/powerpoint/2010/main" val="489697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Problémy statistického testování 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726" cy="44127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Dichotomizace</a:t>
            </a:r>
            <a:r>
              <a:rPr lang="cs-CZ" sz="2000" dirty="0"/>
              <a:t> rozhodnutí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stejná </a:t>
            </a:r>
            <a:r>
              <a:rPr lang="cs-CZ" sz="1800" i="1" dirty="0"/>
              <a:t>velikost účinku</a:t>
            </a:r>
            <a:r>
              <a:rPr lang="cs-CZ" sz="1800" dirty="0"/>
              <a:t> dává při různých </a:t>
            </a:r>
            <a:r>
              <a:rPr lang="cs-CZ" sz="1800" i="1" dirty="0"/>
              <a:t>N</a:t>
            </a:r>
            <a:r>
              <a:rPr lang="cs-CZ" sz="1800" dirty="0"/>
              <a:t> jiné rozhodnutí o </a:t>
            </a:r>
            <a:r>
              <a:rPr lang="cs-CZ" sz="1800" i="1" dirty="0"/>
              <a:t>H</a:t>
            </a:r>
            <a:r>
              <a:rPr lang="cs-CZ" sz="1800" baseline="-25000" dirty="0"/>
              <a:t>0</a:t>
            </a:r>
            <a:r>
              <a:rPr lang="cs-CZ" sz="1800" dirty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komplikuje až znemožňuje kumulativní budování znalostní báze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interpretace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p=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D </a:t>
            </a:r>
            <a:r>
              <a:rPr lang="en-US" sz="1800" dirty="0"/>
              <a:t>|</a:t>
            </a:r>
            <a:r>
              <a:rPr lang="en-US" sz="1800" i="1" dirty="0"/>
              <a:t>H</a:t>
            </a:r>
            <a:r>
              <a:rPr lang="en-US" sz="1800" baseline="-25000" dirty="0"/>
              <a:t>0</a:t>
            </a:r>
            <a:r>
              <a:rPr lang="en-US" sz="1800" dirty="0"/>
              <a:t>)</a:t>
            </a:r>
            <a:r>
              <a:rPr lang="cs-CZ" sz="1800" dirty="0"/>
              <a:t> a nikoli </a:t>
            </a:r>
            <a:r>
              <a:rPr lang="cs-CZ" sz="1800" i="1" dirty="0"/>
              <a:t>P</a:t>
            </a:r>
            <a:r>
              <a:rPr lang="cs-CZ" sz="1800" dirty="0"/>
              <a:t>(</a:t>
            </a:r>
            <a:r>
              <a:rPr lang="cs-CZ" sz="1800" i="1" dirty="0"/>
              <a:t>H </a:t>
            </a:r>
            <a:r>
              <a:rPr lang="en-US" sz="1800" dirty="0"/>
              <a:t>|</a:t>
            </a:r>
            <a:r>
              <a:rPr lang="cs-CZ" sz="1800" i="1" dirty="0"/>
              <a:t>D</a:t>
            </a:r>
            <a:r>
              <a:rPr lang="en-US" sz="1800" dirty="0"/>
              <a:t>)</a:t>
            </a:r>
            <a:endParaRPr lang="cs-CZ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Problém nulové hypotézy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 je smysluplný, jen když je nulová hypotéza smysluplná.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marL="471487" lvl="1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>
                <a:solidFill>
                  <a:srgbClr val="FF0000"/>
                </a:solidFill>
              </a:rPr>
              <a:t>Největší problém je tedy formální, bezmyšlenkovité testování</a:t>
            </a:r>
            <a:r>
              <a:rPr lang="cs-CZ" sz="1800" dirty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1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Jak z problémů ven?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VŽDY se primárně zajímat o velikost účinku (Cohenovo </a:t>
            </a:r>
            <a:r>
              <a:rPr lang="cs-CZ" sz="1800" i="1" dirty="0"/>
              <a:t>d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dirty="0"/>
              <a:t>, </a:t>
            </a:r>
            <a:r>
              <a:rPr lang="cs-CZ" sz="1800" i="1" dirty="0"/>
              <a:t>R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h</a:t>
            </a:r>
            <a:r>
              <a:rPr lang="cs-CZ" sz="1800" baseline="30000" dirty="0"/>
              <a:t>2</a:t>
            </a:r>
            <a:r>
              <a:rPr lang="cs-CZ" sz="1800" dirty="0"/>
              <a:t>, </a:t>
            </a:r>
            <a:r>
              <a:rPr lang="cs-CZ" sz="1800" i="1" dirty="0">
                <a:latin typeface="Symbol" panose="05050102010706020507" pitchFamily="18" charset="2"/>
              </a:rPr>
              <a:t>w</a:t>
            </a:r>
            <a:r>
              <a:rPr lang="cs-CZ" sz="1800" baseline="30000" dirty="0"/>
              <a:t>2</a:t>
            </a:r>
            <a:r>
              <a:rPr lang="cs-CZ" sz="1800" dirty="0"/>
              <a:t> 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používat intervalové odhady, kdy to jen lze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testování hypotéz používat pouze doplňkově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čtení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Cohen</a:t>
            </a:r>
            <a:r>
              <a:rPr lang="cs-CZ" altLang="cs-CZ" dirty="0"/>
              <a:t>.</a:t>
            </a:r>
          </a:p>
          <a:p>
            <a:pPr eaLnBrk="1" hangingPunct="1"/>
            <a:r>
              <a:rPr lang="cs-CZ" altLang="cs-CZ" dirty="0"/>
              <a:t>ASA </a:t>
            </a:r>
            <a:r>
              <a:rPr lang="cs-CZ" altLang="cs-CZ" dirty="0" err="1"/>
              <a:t>statement</a:t>
            </a:r>
            <a:r>
              <a:rPr lang="cs-CZ" altLang="cs-CZ" dirty="0"/>
              <a:t> 2016: </a:t>
            </a:r>
            <a:r>
              <a:rPr lang="cs-CZ" altLang="cs-CZ" sz="1600" dirty="0">
                <a:hlinkClick r:id="rId2"/>
              </a:rPr>
              <a:t>http://amstat.tandfonline.com/doi/abs/10.1080/00031305.2016.1154108</a:t>
            </a:r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eaLnBrk="1" hangingPunct="1"/>
            <a:endParaRPr lang="cs-CZ" altLang="cs-CZ" sz="1600" dirty="0"/>
          </a:p>
          <a:p>
            <a:pPr marL="0" indent="0" eaLnBrk="1" hangingPunct="1">
              <a:buNone/>
            </a:pPr>
            <a:r>
              <a:rPr lang="cs-CZ" altLang="cs-CZ" sz="1600" dirty="0" err="1"/>
              <a:t>Lakensova</a:t>
            </a:r>
            <a:r>
              <a:rPr lang="cs-CZ" altLang="cs-CZ" sz="1600" dirty="0"/>
              <a:t> prezentace pro mírně pokročilé: http://www.educationandlearning.nl/uploads/cfeal/attachments/Presentation%20Daniel%20Lakens%20-%20morning_0.pdf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775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Statistické testování hypotéz vychází z konstrukce intervalu spolehlivosti pro hypotetizovaný parametr</a:t>
            </a:r>
          </a:p>
          <a:p>
            <a:r>
              <a:rPr lang="cs-CZ" dirty="0"/>
              <a:t>Může znamenat (ne)podporu pro hypotézu, nikoli striktně potvrzení/vyvrácení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914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Od vzorku k populaci a zpět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/>
              <a:t>Vzhledem k tomu, jaká nám na vzorku vyšla statistika, jaký je odpovídající populační parametr?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interval spolehlivosti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Pokud předpokládáme, že v populaci je hodnota parametru X, co si myslet o své hypotéze poté, co nám na vzorku vyšlo Y?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				</a:t>
            </a:r>
            <a:r>
              <a:rPr lang="cs-CZ" altLang="cs-CZ" b="1"/>
              <a:t>statistický test hypotézy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Hypotézy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8208962" cy="4629150"/>
          </a:xfrm>
          <a:noFill/>
        </p:spPr>
        <p:txBody>
          <a:bodyPr/>
          <a:lstStyle/>
          <a:p>
            <a:pPr eaLnBrk="1" hangingPunct="1"/>
            <a:r>
              <a:rPr lang="cs-CZ" altLang="cs-CZ" sz="2400"/>
              <a:t>Příklady (statistických) hypotéz</a:t>
            </a:r>
          </a:p>
          <a:p>
            <a:pPr lvl="1" eaLnBrk="1" hangingPunct="1"/>
            <a:r>
              <a:rPr lang="cs-CZ" altLang="cs-CZ" sz="2000" i="1"/>
              <a:t>H</a:t>
            </a:r>
            <a:r>
              <a:rPr lang="cs-CZ" altLang="cs-CZ" sz="2000"/>
              <a:t>: </a:t>
            </a:r>
            <a:r>
              <a:rPr lang="cs-CZ" altLang="cs-CZ" sz="2000" i="1">
                <a:latin typeface="Symbol" panose="05050102010706020507" pitchFamily="18" charset="2"/>
              </a:rPr>
              <a:t>m </a:t>
            </a:r>
            <a:r>
              <a:rPr lang="cs-CZ" altLang="cs-CZ" sz="2000"/>
              <a:t>= 100</a:t>
            </a:r>
            <a:r>
              <a:rPr lang="cs-CZ" altLang="cs-CZ" sz="1500"/>
              <a:t>	: Populační průměr IQ je roven 100.</a:t>
            </a:r>
          </a:p>
          <a:p>
            <a:pPr lvl="1" eaLnBrk="1" hangingPunct="1"/>
            <a:r>
              <a:rPr lang="cs-CZ" altLang="cs-CZ" sz="2000" i="1"/>
              <a:t>H</a:t>
            </a:r>
            <a:r>
              <a:rPr lang="cs-CZ" altLang="cs-CZ" sz="2000"/>
              <a:t>: </a:t>
            </a:r>
            <a:r>
              <a:rPr lang="cs-CZ" altLang="cs-CZ" sz="2000" i="1">
                <a:latin typeface="Symbol" panose="05050102010706020507" pitchFamily="18" charset="2"/>
              </a:rPr>
              <a:t>s</a:t>
            </a:r>
            <a:r>
              <a:rPr lang="cs-CZ" altLang="cs-CZ" sz="2000">
                <a:latin typeface="Symbol" panose="05050102010706020507" pitchFamily="18" charset="2"/>
              </a:rPr>
              <a:t> </a:t>
            </a:r>
            <a:r>
              <a:rPr lang="cs-CZ" altLang="cs-CZ" sz="2000"/>
              <a:t>= 10</a:t>
            </a:r>
            <a:r>
              <a:rPr lang="cs-CZ" altLang="cs-CZ" sz="1500"/>
              <a:t>	: Populační směrodatná odchylka je 10.</a:t>
            </a:r>
          </a:p>
          <a:p>
            <a:pPr lvl="1" eaLnBrk="1" hangingPunct="1"/>
            <a:r>
              <a:rPr lang="cs-CZ" altLang="cs-CZ" sz="2000" i="1"/>
              <a:t>H</a:t>
            </a:r>
            <a:r>
              <a:rPr lang="cs-CZ" altLang="cs-CZ" sz="2000"/>
              <a:t>: </a:t>
            </a:r>
            <a:r>
              <a:rPr lang="cs-CZ" altLang="cs-CZ" sz="2000" i="1">
                <a:latin typeface="Symbol" panose="05050102010706020507" pitchFamily="18" charset="2"/>
              </a:rPr>
              <a:t>m</a:t>
            </a:r>
            <a:r>
              <a:rPr lang="cs-CZ" altLang="cs-CZ" sz="2000" baseline="-25000"/>
              <a:t>1 </a:t>
            </a:r>
            <a:r>
              <a:rPr lang="cs-CZ" altLang="cs-CZ" sz="2000"/>
              <a:t>–</a:t>
            </a:r>
            <a:r>
              <a:rPr lang="cs-CZ" altLang="cs-CZ" sz="2000" baseline="-25000"/>
              <a:t> </a:t>
            </a:r>
            <a:r>
              <a:rPr lang="cs-CZ" altLang="cs-CZ" sz="2000" i="1">
                <a:latin typeface="Symbol" panose="05050102010706020507" pitchFamily="18" charset="2"/>
              </a:rPr>
              <a:t>m</a:t>
            </a:r>
            <a:r>
              <a:rPr lang="cs-CZ" altLang="cs-CZ" sz="2000" baseline="-25000"/>
              <a:t>2 </a:t>
            </a:r>
            <a:r>
              <a:rPr lang="cs-CZ" altLang="cs-CZ" sz="2000"/>
              <a:t>= 0</a:t>
            </a:r>
            <a:r>
              <a:rPr lang="cs-CZ" altLang="cs-CZ" sz="1500"/>
              <a:t>	: Populační průměry </a:t>
            </a:r>
            <a:r>
              <a:rPr lang="cs-CZ" altLang="cs-CZ" sz="1500" i="1">
                <a:latin typeface="Symbol" panose="05050102010706020507" pitchFamily="18" charset="2"/>
              </a:rPr>
              <a:t>m</a:t>
            </a:r>
            <a:r>
              <a:rPr lang="cs-CZ" altLang="cs-CZ" sz="1500" baseline="-25000"/>
              <a:t>1 </a:t>
            </a:r>
            <a:r>
              <a:rPr lang="cs-CZ" altLang="cs-CZ" sz="1500"/>
              <a:t>(psychotici)</a:t>
            </a:r>
            <a:r>
              <a:rPr lang="cs-CZ" altLang="cs-CZ" sz="1500" baseline="-25000"/>
              <a:t> </a:t>
            </a:r>
            <a:r>
              <a:rPr lang="cs-CZ" altLang="cs-CZ" sz="1500"/>
              <a:t>a </a:t>
            </a:r>
            <a:r>
              <a:rPr lang="cs-CZ" altLang="cs-CZ" sz="1500" i="1">
                <a:latin typeface="Symbol" panose="05050102010706020507" pitchFamily="18" charset="2"/>
              </a:rPr>
              <a:t>m</a:t>
            </a:r>
            <a:r>
              <a:rPr lang="cs-CZ" altLang="cs-CZ" sz="1500" baseline="-25000"/>
              <a:t>2</a:t>
            </a:r>
            <a:r>
              <a:rPr lang="cs-CZ" altLang="cs-CZ" sz="1500"/>
              <a:t> (zdraví) jsou stejné.</a:t>
            </a:r>
          </a:p>
          <a:p>
            <a:pPr lvl="1" eaLnBrk="1" hangingPunct="1"/>
            <a:r>
              <a:rPr lang="cs-CZ" altLang="cs-CZ" sz="2000" i="1"/>
              <a:t>H</a:t>
            </a:r>
            <a:r>
              <a:rPr lang="cs-CZ" altLang="cs-CZ" sz="2000"/>
              <a:t>: </a:t>
            </a:r>
            <a:r>
              <a:rPr lang="cs-CZ" altLang="cs-CZ" sz="2000" i="1">
                <a:latin typeface="Symbol" panose="05050102010706020507" pitchFamily="18" charset="2"/>
              </a:rPr>
              <a:t>r</a:t>
            </a:r>
            <a:r>
              <a:rPr lang="cs-CZ" altLang="cs-CZ" sz="2000" baseline="-25000"/>
              <a:t>xy</a:t>
            </a:r>
            <a:r>
              <a:rPr lang="cs-CZ" altLang="cs-CZ" sz="2000"/>
              <a:t>= 0</a:t>
            </a:r>
            <a:r>
              <a:rPr lang="cs-CZ" altLang="cs-CZ" sz="1500"/>
              <a:t>	: Proměnné </a:t>
            </a:r>
            <a:r>
              <a:rPr lang="cs-CZ" altLang="cs-CZ" sz="1500" i="1"/>
              <a:t>X</a:t>
            </a:r>
            <a:r>
              <a:rPr lang="cs-CZ" altLang="cs-CZ" sz="1500"/>
              <a:t> (pití piva) a </a:t>
            </a:r>
            <a:r>
              <a:rPr lang="cs-CZ" altLang="cs-CZ" sz="1500" i="1"/>
              <a:t>Y</a:t>
            </a:r>
            <a:r>
              <a:rPr lang="cs-CZ" altLang="cs-CZ" sz="1500"/>
              <a:t> (dominance) spolu nekorelují </a:t>
            </a:r>
          </a:p>
          <a:p>
            <a:pPr eaLnBrk="1" hangingPunct="1"/>
            <a:endParaRPr lang="cs-CZ" altLang="cs-CZ" sz="1200"/>
          </a:p>
          <a:p>
            <a:pPr eaLnBrk="1" hangingPunct="1"/>
            <a:r>
              <a:rPr lang="cs-CZ" altLang="cs-CZ" sz="2400"/>
              <a:t>Vezměme si tu první hypotézu a konfrontujme ji s daty: </a:t>
            </a:r>
          </a:p>
          <a:p>
            <a:pPr lvl="1" eaLnBrk="1" hangingPunct="1"/>
            <a:r>
              <a:rPr lang="cs-CZ" altLang="cs-CZ" sz="1800"/>
              <a:t>Na vzorku 1000 náhodně vybraných dospělých jsme zjistili průměrné IQ rovné 105 (</a:t>
            </a:r>
            <a:r>
              <a:rPr lang="cs-CZ" altLang="cs-CZ" sz="1800" i="1"/>
              <a:t>s </a:t>
            </a:r>
            <a:r>
              <a:rPr lang="cs-CZ" altLang="cs-CZ" sz="1800"/>
              <a:t>=14).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statistical hypotheses testing, hypothesis, hypothesis supported by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Statistický test hypotézy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300" dirty="0"/>
              <a:t>Statistické testování založeno na p-</a:t>
            </a:r>
            <a:r>
              <a:rPr lang="cs-CZ" altLang="cs-CZ" sz="3300" dirty="0" err="1"/>
              <a:t>nosti</a:t>
            </a:r>
            <a:endParaRPr lang="cs-CZ" altLang="cs-CZ" sz="3300" dirty="0"/>
          </a:p>
          <a:p>
            <a:pPr lvl="1" eaLnBrk="1" hangingPunct="1"/>
            <a:r>
              <a:rPr lang="cs-CZ" altLang="cs-CZ" sz="2000" dirty="0"/>
              <a:t>Známe-li pravděpodobnostní rozložení statistik můžeme usuzovat, </a:t>
            </a:r>
            <a:r>
              <a:rPr lang="cs-CZ" altLang="cs-CZ" sz="2000" b="1" dirty="0"/>
              <a:t>jak pravděpodobná je určitá výběrová statistika vzhledem k hypotéze</a:t>
            </a:r>
            <a:r>
              <a:rPr lang="ru-RU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/>
              <a:t>P </a:t>
            </a:r>
            <a:r>
              <a:rPr lang="cs-CZ" altLang="cs-CZ" sz="2000" b="1" dirty="0"/>
              <a:t>(</a:t>
            </a:r>
            <a:r>
              <a:rPr lang="cs-CZ" altLang="cs-CZ" sz="2000" b="1" i="1" dirty="0"/>
              <a:t>D</a:t>
            </a:r>
            <a:r>
              <a:rPr lang="en-US" altLang="cs-CZ" sz="2000" b="1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b="1" dirty="0"/>
              <a:t>|</a:t>
            </a:r>
            <a:r>
              <a:rPr lang="en-US" altLang="cs-CZ" sz="2000" b="1" i="1" dirty="0"/>
              <a:t>H</a:t>
            </a:r>
            <a:r>
              <a:rPr lang="cs-CZ" altLang="cs-CZ" sz="2000" b="1" i="1" dirty="0"/>
              <a:t> </a:t>
            </a:r>
            <a:r>
              <a:rPr lang="en-US" altLang="cs-CZ" sz="2000" b="1" dirty="0"/>
              <a:t>)</a:t>
            </a:r>
            <a:endParaRPr lang="cs-CZ" altLang="cs-CZ" sz="2000" b="1" dirty="0"/>
          </a:p>
          <a:p>
            <a:pPr lvl="2" eaLnBrk="1" hangingPunct="1"/>
            <a:r>
              <a:rPr lang="cs-CZ" altLang="cs-CZ" sz="1900" i="1" dirty="0"/>
              <a:t>Př. D </a:t>
            </a:r>
            <a:r>
              <a:rPr lang="cs-CZ" altLang="cs-CZ" sz="1900" dirty="0"/>
              <a:t>:  </a:t>
            </a:r>
            <a:r>
              <a:rPr lang="cs-CZ" altLang="cs-CZ" sz="1900" i="1" dirty="0"/>
              <a:t>m</a:t>
            </a:r>
            <a:r>
              <a:rPr lang="cs-CZ" altLang="cs-CZ" sz="1900" dirty="0"/>
              <a:t>=105 </a:t>
            </a:r>
            <a:r>
              <a:rPr lang="cs-CZ" altLang="cs-CZ" sz="1600" dirty="0"/>
              <a:t>nebo rozdíl mezi statistikou a hypotézou</a:t>
            </a:r>
            <a:r>
              <a:rPr lang="cs-CZ" altLang="cs-CZ" sz="1900" dirty="0"/>
              <a:t> 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/>
              <a:t>m–</a:t>
            </a:r>
            <a:r>
              <a:rPr lang="cs-CZ" altLang="cs-CZ" sz="2000" i="1" dirty="0">
                <a:latin typeface="Symbol" panose="05050102010706020507" pitchFamily="18" charset="2"/>
              </a:rPr>
              <a:t> m</a:t>
            </a:r>
            <a:r>
              <a:rPr lang="en-US" altLang="cs-CZ" sz="2000" dirty="0">
                <a:latin typeface="Symbol" panose="05050102010706020507" pitchFamily="18" charset="2"/>
              </a:rPr>
              <a:t>|</a:t>
            </a:r>
            <a:r>
              <a:rPr lang="cs-CZ" altLang="cs-CZ" sz="2000" i="1" dirty="0">
                <a:latin typeface="Symbol" panose="05050102010706020507" pitchFamily="18" charset="2"/>
              </a:rPr>
              <a:t> </a:t>
            </a:r>
            <a:r>
              <a:rPr lang="cs-CZ" alt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000" dirty="0"/>
              <a:t>5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endParaRPr lang="cs-CZ" altLang="cs-CZ" sz="1900" dirty="0"/>
          </a:p>
          <a:p>
            <a:pPr marL="909637" lvl="2" indent="0" eaLnBrk="1" hangingPunct="1">
              <a:buNone/>
            </a:pPr>
            <a:r>
              <a:rPr lang="cs-CZ" altLang="cs-CZ" sz="1900" i="1" dirty="0"/>
              <a:t>	           H</a:t>
            </a:r>
            <a:r>
              <a:rPr lang="cs-CZ" altLang="cs-CZ" sz="1900" dirty="0"/>
              <a:t> :  </a:t>
            </a:r>
            <a:r>
              <a:rPr lang="cs-CZ" altLang="cs-CZ" sz="1900" i="1" dirty="0">
                <a:latin typeface="Symbol" panose="05050102010706020507" pitchFamily="18" charset="2"/>
              </a:rPr>
              <a:t>m </a:t>
            </a:r>
            <a:r>
              <a:rPr lang="cs-CZ" altLang="cs-CZ" sz="1900" dirty="0"/>
              <a:t>=100</a:t>
            </a:r>
          </a:p>
          <a:p>
            <a:pPr lvl="2" eaLnBrk="1" hangingPunct="1"/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>
                <a:sym typeface="Symbol" panose="05050102010706020507" pitchFamily="18" charset="2"/>
              </a:rPr>
              <a:t>D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en-US" altLang="cs-CZ" sz="1800" i="1" dirty="0"/>
              <a:t>H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je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/>
              <a:t>m</a:t>
            </a:r>
            <a:r>
              <a:rPr lang="cs-CZ" altLang="cs-CZ" sz="1800" dirty="0"/>
              <a:t>=105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r>
              <a:rPr lang="cs-CZ" altLang="cs-CZ" sz="1800" dirty="0"/>
              <a:t> resp. </a:t>
            </a:r>
            <a:r>
              <a:rPr lang="cs-CZ" altLang="cs-CZ" sz="1800" i="1" dirty="0"/>
              <a:t>P </a:t>
            </a:r>
            <a:r>
              <a:rPr lang="cs-CZ" altLang="cs-CZ" sz="1800" dirty="0"/>
              <a:t>( 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/>
              <a:t>m–</a:t>
            </a:r>
            <a:r>
              <a:rPr lang="cs-CZ" altLang="cs-CZ" sz="1800" i="1" dirty="0">
                <a:latin typeface="Symbol" panose="05050102010706020507" pitchFamily="18" charset="2"/>
              </a:rPr>
              <a:t> m</a:t>
            </a:r>
            <a:r>
              <a:rPr lang="en-US" altLang="cs-CZ" sz="1800" dirty="0">
                <a:latin typeface="Symbol" panose="05050102010706020507" pitchFamily="18" charset="2"/>
              </a:rPr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 </a:t>
            </a:r>
            <a:r>
              <a:rPr lang="cs-CZ" altLang="cs-CZ" sz="1800" dirty="0"/>
              <a:t>5</a:t>
            </a:r>
            <a:r>
              <a:rPr lang="en-US" altLang="cs-CZ" sz="18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1800" dirty="0"/>
              <a:t>|</a:t>
            </a:r>
            <a:r>
              <a:rPr lang="cs-CZ" altLang="cs-CZ" sz="1800" i="1" dirty="0">
                <a:latin typeface="Symbol" panose="05050102010706020507" pitchFamily="18" charset="2"/>
              </a:rPr>
              <a:t> m </a:t>
            </a:r>
            <a:r>
              <a:rPr lang="cs-CZ" altLang="cs-CZ" sz="1800" dirty="0"/>
              <a:t>=100</a:t>
            </a:r>
            <a:r>
              <a:rPr lang="cs-CZ" altLang="cs-CZ" sz="1800" i="1" dirty="0"/>
              <a:t> </a:t>
            </a:r>
            <a:r>
              <a:rPr lang="en-US" altLang="cs-CZ" sz="1800" dirty="0"/>
              <a:t>)</a:t>
            </a:r>
            <a:endParaRPr lang="ru-RU" altLang="cs-CZ" sz="1800" dirty="0"/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</a:t>
            </a:r>
            <a:r>
              <a:rPr lang="en-US" altLang="cs-CZ" sz="2000" i="1" dirty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vysoká, je tím hypotéza podpořena.</a:t>
            </a:r>
          </a:p>
          <a:p>
            <a:pPr lvl="1" eaLnBrk="1" hangingPunct="1"/>
            <a:r>
              <a:rPr lang="cs-CZ" altLang="cs-CZ" sz="2000" dirty="0"/>
              <a:t>Je-li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>
                <a:sym typeface="Symbol" panose="05050102010706020507" pitchFamily="18" charset="2"/>
              </a:rPr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r>
              <a:rPr lang="cs-CZ" altLang="cs-CZ" sz="2000" dirty="0"/>
              <a:t> relativně nízká, hypotéza je „činěna méně p-</a:t>
            </a:r>
            <a:r>
              <a:rPr lang="cs-CZ" altLang="cs-CZ" sz="2000" dirty="0" err="1"/>
              <a:t>nou</a:t>
            </a:r>
            <a:r>
              <a:rPr lang="cs-CZ" altLang="cs-CZ" sz="2000" dirty="0"/>
              <a:t>“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r>
              <a:rPr lang="cs-CZ" altLang="cs-CZ" sz="2400" dirty="0"/>
              <a:t>Jak relativně „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“ je </a:t>
            </a:r>
            <a:r>
              <a:rPr lang="cs-CZ" altLang="cs-CZ" sz="2400" dirty="0" err="1"/>
              <a:t>vysoká</a:t>
            </a:r>
            <a:r>
              <a:rPr lang="cs-CZ" altLang="cs-CZ" sz="2400" baseline="-25000" dirty="0" err="1"/>
              <a:t>nízká</a:t>
            </a:r>
            <a:r>
              <a:rPr lang="cs-CZ" altLang="cs-CZ" sz="2400" dirty="0"/>
              <a:t> pravděpodobnost, abychom hypotézu </a:t>
            </a:r>
            <a:r>
              <a:rPr lang="cs-CZ" altLang="cs-CZ" sz="2400" dirty="0" err="1"/>
              <a:t>podpořili</a:t>
            </a:r>
            <a:r>
              <a:rPr lang="cs-CZ" altLang="cs-CZ" sz="2400" baseline="-25000" dirty="0" err="1"/>
              <a:t>zpochybnili</a:t>
            </a:r>
            <a:r>
              <a:rPr lang="cs-CZ" altLang="cs-CZ" sz="2400" dirty="0"/>
              <a:t>?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97875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Bayesovský</a:t>
            </a:r>
            <a:r>
              <a:rPr lang="cs-CZ" altLang="cs-CZ" sz="2400" dirty="0"/>
              <a:t> přístup –  otázka není relevantní</a:t>
            </a:r>
          </a:p>
          <a:p>
            <a:pPr lvl="1" eaLnBrk="1" hangingPunct="1"/>
            <a:r>
              <a:rPr lang="cs-CZ" altLang="cs-CZ" sz="2000" dirty="0"/>
              <a:t>s H je spojena určitá p-</a:t>
            </a:r>
            <a:r>
              <a:rPr lang="cs-CZ" altLang="cs-CZ" sz="2000" dirty="0" err="1"/>
              <a:t>nost</a:t>
            </a:r>
            <a:r>
              <a:rPr lang="cs-CZ" altLang="cs-CZ" sz="2000" dirty="0"/>
              <a:t> a ta se díky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en-US" altLang="cs-CZ" sz="2000" dirty="0"/>
              <a:t>)</a:t>
            </a:r>
            <a:r>
              <a:rPr lang="cs-CZ" altLang="cs-CZ" sz="2000" dirty="0"/>
              <a:t> zvyšuje či snižuje</a:t>
            </a:r>
          </a:p>
          <a:p>
            <a:pPr lvl="1" eaLnBrk="1" hangingPunct="1"/>
            <a:r>
              <a:rPr lang="cs-CZ" altLang="cs-CZ" sz="2000" dirty="0" err="1"/>
              <a:t>Bayesův</a:t>
            </a:r>
            <a:r>
              <a:rPr lang="cs-CZ" altLang="cs-CZ" sz="2000" dirty="0"/>
              <a:t> teorém: 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H </a:t>
            </a:r>
            <a:r>
              <a:rPr lang="en-US" altLang="cs-CZ" sz="2000" dirty="0"/>
              <a:t>|</a:t>
            </a:r>
            <a:r>
              <a:rPr lang="cs-CZ" altLang="cs-CZ" sz="2000" i="1" dirty="0"/>
              <a:t>D </a:t>
            </a:r>
            <a:r>
              <a:rPr lang="cs-CZ" altLang="cs-CZ" sz="2000" dirty="0"/>
              <a:t>)</a:t>
            </a:r>
            <a:r>
              <a:rPr lang="en-US" altLang="cs-CZ" sz="2000" dirty="0"/>
              <a:t> </a:t>
            </a:r>
            <a:r>
              <a:rPr lang="cs-CZ" altLang="cs-CZ" sz="2000" dirty="0"/>
              <a:t>=</a:t>
            </a:r>
            <a:r>
              <a:rPr lang="en-US" altLang="cs-CZ" sz="2000" dirty="0"/>
              <a:t>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H </a:t>
            </a:r>
            <a:r>
              <a:rPr lang="cs-CZ" altLang="cs-CZ" sz="2000" dirty="0"/>
              <a:t>) * </a:t>
            </a:r>
            <a:r>
              <a:rPr lang="cs-CZ" altLang="cs-CZ" sz="2000" i="1" dirty="0"/>
              <a:t>P 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en-US" altLang="cs-CZ" sz="2000" i="1" dirty="0"/>
              <a:t>H</a:t>
            </a:r>
            <a:r>
              <a:rPr lang="cs-CZ" altLang="cs-CZ" sz="2000" i="1" dirty="0"/>
              <a:t> </a:t>
            </a:r>
            <a:r>
              <a:rPr lang="en-US" altLang="cs-CZ" sz="2000" dirty="0"/>
              <a:t>) / </a:t>
            </a:r>
            <a:r>
              <a:rPr lang="en-US" altLang="cs-CZ" sz="2000" i="1" dirty="0"/>
              <a:t>P</a:t>
            </a:r>
            <a:r>
              <a:rPr lang="cs-CZ" altLang="cs-CZ" sz="2000" i="1" dirty="0"/>
              <a:t> </a:t>
            </a:r>
            <a:r>
              <a:rPr lang="en-US" altLang="cs-CZ" sz="2000" dirty="0"/>
              <a:t>(</a:t>
            </a:r>
            <a:r>
              <a:rPr lang="en-US" altLang="cs-CZ" sz="2000" i="1" dirty="0"/>
              <a:t>D</a:t>
            </a:r>
            <a:r>
              <a:rPr lang="cs-CZ" altLang="cs-CZ" sz="2000" i="1" dirty="0"/>
              <a:t> </a:t>
            </a:r>
            <a:r>
              <a:rPr lang="en-US" altLang="cs-CZ" sz="2000" dirty="0"/>
              <a:t>)</a:t>
            </a:r>
            <a:endParaRPr lang="cs-CZ" altLang="cs-CZ" sz="2000" dirty="0"/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2400" dirty="0" err="1"/>
              <a:t>Fisher</a:t>
            </a:r>
            <a:r>
              <a:rPr lang="cs-CZ" altLang="cs-CZ" sz="2400" dirty="0"/>
              <a:t> – otázka je celkem relevantní</a:t>
            </a:r>
          </a:p>
          <a:p>
            <a:pPr lvl="1" eaLnBrk="1" hangingPunct="1"/>
            <a:r>
              <a:rPr lang="cs-CZ" altLang="cs-CZ" sz="2000" dirty="0"/>
              <a:t>Princip falzifikace – H nelze potvrdit, pouze vyvrátit</a:t>
            </a:r>
          </a:p>
          <a:p>
            <a:pPr lvl="1" eaLnBrk="1" hangingPunct="1"/>
            <a:r>
              <a:rPr lang="cs-CZ" altLang="cs-CZ" sz="2000" dirty="0"/>
              <a:t>Zamítnutí (zpochybnění)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: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</a:t>
            </a:r>
            <a:r>
              <a:rPr lang="en-US" altLang="cs-CZ" sz="2000" dirty="0"/>
              <a:t>&lt; </a:t>
            </a:r>
            <a:r>
              <a:rPr lang="en-US" altLang="cs-CZ" sz="2000" b="1" dirty="0"/>
              <a:t>0,05</a:t>
            </a:r>
            <a:r>
              <a:rPr lang="cs-CZ" altLang="cs-CZ" sz="2000" dirty="0"/>
              <a:t>;</a:t>
            </a:r>
            <a:r>
              <a:rPr lang="en-US" altLang="cs-CZ" sz="2000" dirty="0"/>
              <a:t> </a:t>
            </a:r>
            <a:r>
              <a:rPr lang="en-US" altLang="cs-CZ" sz="2000" b="1" dirty="0"/>
              <a:t>0,01</a:t>
            </a:r>
            <a:r>
              <a:rPr lang="cs-CZ" altLang="cs-CZ" sz="2000" dirty="0"/>
              <a:t> podle oborových zvyků</a:t>
            </a:r>
          </a:p>
          <a:p>
            <a:pPr lvl="1" eaLnBrk="1" hangingPunct="1"/>
            <a:r>
              <a:rPr lang="cs-CZ" altLang="cs-CZ" sz="2000" dirty="0"/>
              <a:t>Výsledek: Je-li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nízká, buď jsme měli štěstí/smůlu, nebo není 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 vhodným vysvětlením(modelem) dat. Další výzkum by měl prověřit tyto možnosti.</a:t>
            </a:r>
          </a:p>
          <a:p>
            <a:pPr lvl="1" eaLnBrk="1" hangingPunct="1"/>
            <a:r>
              <a:rPr lang="cs-CZ" altLang="cs-CZ" sz="2000" dirty="0"/>
              <a:t>Flexibilní, dosti subjektivní přístup vhodný pro malé výzkumné programy</a:t>
            </a:r>
          </a:p>
          <a:p>
            <a:pPr marL="471487" lvl="1" indent="0" eaLnBrk="1" hangingPunct="1">
              <a:buNone/>
            </a:pPr>
            <a:endParaRPr lang="cs-CZ" altLang="cs-CZ" sz="1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73789" cy="1216025"/>
          </a:xfrm>
        </p:spPr>
        <p:txBody>
          <a:bodyPr/>
          <a:lstStyle/>
          <a:p>
            <a:pPr eaLnBrk="1" hangingPunct="1"/>
            <a:r>
              <a:rPr lang="cs-CZ" altLang="cs-CZ" sz="3400" dirty="0"/>
              <a:t>Jak vysoká </a:t>
            </a:r>
            <a:r>
              <a:rPr lang="cs-CZ" altLang="cs-CZ" sz="3400" i="1" dirty="0"/>
              <a:t>P</a:t>
            </a:r>
            <a:r>
              <a:rPr lang="cs-CZ" altLang="cs-CZ" sz="3400" dirty="0"/>
              <a:t>(</a:t>
            </a:r>
            <a:r>
              <a:rPr lang="cs-CZ" altLang="cs-CZ" sz="3400" i="1" dirty="0"/>
              <a:t>D </a:t>
            </a:r>
            <a:r>
              <a:rPr lang="en-US" altLang="cs-CZ" sz="3400" dirty="0"/>
              <a:t>|</a:t>
            </a:r>
            <a:r>
              <a:rPr lang="cs-CZ" altLang="cs-CZ" sz="3400" i="1" dirty="0"/>
              <a:t>H </a:t>
            </a:r>
            <a:r>
              <a:rPr lang="cs-CZ" altLang="cs-CZ" sz="3400" dirty="0"/>
              <a:t>) je nutná k podpoře </a:t>
            </a:r>
            <a:r>
              <a:rPr lang="cs-CZ" altLang="cs-CZ" sz="3400" i="1" dirty="0"/>
              <a:t>H</a:t>
            </a:r>
            <a:r>
              <a:rPr lang="cs-CZ" altLang="cs-CZ" sz="3400" dirty="0"/>
              <a:t>?</a:t>
            </a:r>
            <a:br>
              <a:rPr lang="cs-CZ" altLang="cs-CZ" sz="3400" dirty="0"/>
            </a:br>
            <a:r>
              <a:rPr lang="cs-CZ" altLang="cs-CZ" sz="2400" dirty="0"/>
              <a:t>(</a:t>
            </a:r>
            <a:r>
              <a:rPr lang="cs-CZ" altLang="cs-CZ" sz="2400" dirty="0" err="1"/>
              <a:t>pokr</a:t>
            </a:r>
            <a:r>
              <a:rPr lang="cs-CZ" altLang="cs-CZ" sz="2400" dirty="0"/>
              <a:t>.)</a:t>
            </a:r>
            <a:endParaRPr lang="cs-CZ" altLang="cs-CZ" sz="34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577262" cy="4845050"/>
          </a:xfrm>
        </p:spPr>
        <p:txBody>
          <a:bodyPr/>
          <a:lstStyle/>
          <a:p>
            <a:pPr eaLnBrk="1" hangingPunct="1"/>
            <a:r>
              <a:rPr lang="cs-CZ" altLang="cs-CZ" sz="2400" dirty="0" err="1"/>
              <a:t>Pearson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Neyman</a:t>
            </a:r>
            <a:r>
              <a:rPr lang="cs-CZ" altLang="cs-CZ" sz="2400" dirty="0"/>
              <a:t> – otázka je naprosto relevantní </a:t>
            </a:r>
          </a:p>
          <a:p>
            <a:pPr lvl="1" eaLnBrk="1" hangingPunct="1"/>
            <a:r>
              <a:rPr lang="cs-CZ" altLang="cs-CZ" sz="2000" dirty="0"/>
              <a:t>Frustrováni subjektivitou </a:t>
            </a:r>
            <a:r>
              <a:rPr lang="cs-CZ" altLang="cs-CZ" sz="2000" dirty="0" err="1"/>
              <a:t>Fisherova</a:t>
            </a:r>
            <a:r>
              <a:rPr lang="cs-CZ" altLang="cs-CZ" sz="2000" dirty="0"/>
              <a:t> přístupu</a:t>
            </a:r>
          </a:p>
          <a:p>
            <a:pPr lvl="1" eaLnBrk="1" hangingPunct="1"/>
            <a:r>
              <a:rPr lang="cs-CZ" altLang="cs-CZ" sz="2000" dirty="0"/>
              <a:t>Jak často se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mýlit, když </a:t>
            </a:r>
            <a:r>
              <a:rPr lang="cs-CZ" altLang="cs-CZ" sz="2000" dirty="0" err="1"/>
              <a:t>budem</a:t>
            </a:r>
            <a:r>
              <a:rPr lang="cs-CZ" altLang="cs-CZ" sz="2000" dirty="0"/>
              <a:t> při nízké </a:t>
            </a:r>
            <a:r>
              <a:rPr lang="cs-CZ" altLang="cs-CZ" sz="2000" i="1" dirty="0"/>
              <a:t>P</a:t>
            </a:r>
            <a:r>
              <a:rPr lang="cs-CZ" altLang="cs-CZ" sz="2000" dirty="0"/>
              <a:t>(</a:t>
            </a:r>
            <a:r>
              <a:rPr lang="cs-CZ" altLang="cs-CZ" sz="2000" i="1" dirty="0"/>
              <a:t>D </a:t>
            </a:r>
            <a:r>
              <a:rPr lang="en-US" altLang="cs-CZ" sz="2000" dirty="0"/>
              <a:t>|</a:t>
            </a:r>
            <a:r>
              <a:rPr lang="cs-CZ" altLang="cs-CZ" sz="2000" i="1" dirty="0"/>
              <a:t>H</a:t>
            </a:r>
            <a:r>
              <a:rPr lang="cs-CZ" altLang="cs-CZ" sz="2000" baseline="-25000" dirty="0"/>
              <a:t>0</a:t>
            </a:r>
            <a:r>
              <a:rPr lang="cs-CZ" altLang="cs-CZ" sz="2000" dirty="0"/>
              <a:t>) </a:t>
            </a:r>
            <a:r>
              <a:rPr lang="cs-CZ" altLang="cs-CZ" sz="2000" u="sng" dirty="0"/>
              <a:t>zamítat?</a:t>
            </a:r>
            <a:endParaRPr lang="cs-CZ" altLang="cs-CZ" sz="2000" dirty="0"/>
          </a:p>
          <a:p>
            <a:pPr lvl="1" eaLnBrk="1" hangingPunct="1"/>
            <a:r>
              <a:rPr lang="cs-CZ" altLang="cs-CZ" sz="2000" dirty="0"/>
              <a:t>K odpovědi potřebujeme</a:t>
            </a:r>
          </a:p>
          <a:p>
            <a:pPr lvl="2" eaLnBrk="1" hangingPunct="1"/>
            <a:r>
              <a:rPr lang="cs-CZ" altLang="cs-CZ" sz="1700" dirty="0"/>
              <a:t>pevně danou hranici zamítání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endParaRPr lang="cs-CZ" altLang="cs-CZ" sz="1700" dirty="0"/>
          </a:p>
          <a:p>
            <a:pPr lvl="2" eaLnBrk="1" hangingPunct="1"/>
            <a:r>
              <a:rPr lang="cs-CZ" altLang="cs-CZ" sz="1700" dirty="0"/>
              <a:t>hypotézu, kterou budeme považovat za platnou, když zamítneme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 </a:t>
            </a:r>
            <a:r>
              <a:rPr lang="cs-CZ" altLang="cs-CZ" sz="1800" dirty="0"/>
              <a:t>– </a:t>
            </a:r>
            <a:r>
              <a:rPr lang="cs-CZ" altLang="cs-CZ" sz="1800" b="1" dirty="0"/>
              <a:t>alternativní hypotéza</a:t>
            </a:r>
          </a:p>
          <a:p>
            <a:pPr lvl="2" eaLnBrk="1" hangingPunct="1"/>
            <a:r>
              <a:rPr lang="cs-CZ" altLang="cs-CZ" sz="1800" dirty="0"/>
              <a:t>představu o velikosti rozdílu mezi nulovou a alternativní hypotézou – </a:t>
            </a:r>
            <a:r>
              <a:rPr lang="cs-CZ" altLang="cs-CZ" sz="1800" b="1" dirty="0"/>
              <a:t>velikost účinku</a:t>
            </a:r>
          </a:p>
          <a:p>
            <a:pPr lvl="2" eaLnBrk="1" hangingPunct="1"/>
            <a:r>
              <a:rPr lang="cs-CZ" altLang="cs-CZ" sz="1800" dirty="0"/>
              <a:t>zajistit, aby pravděpodobnost zamítání H, pokud by H skutečně nebyla pravdivá, byla dostatečně vysoká – </a:t>
            </a:r>
            <a:r>
              <a:rPr lang="cs-CZ" altLang="cs-CZ" sz="1800" b="1" dirty="0"/>
              <a:t>síla testu</a:t>
            </a:r>
            <a:endParaRPr lang="cs-CZ" altLang="cs-CZ" sz="1700" b="1" dirty="0"/>
          </a:p>
          <a:p>
            <a:pPr lvl="1" eaLnBrk="1" hangingPunct="1"/>
            <a:r>
              <a:rPr lang="cs-CZ" altLang="cs-CZ" sz="2000" dirty="0"/>
              <a:t>Zavedli tedy princip vzájemně se doplňujících konkurenčních H</a:t>
            </a:r>
          </a:p>
          <a:p>
            <a:pPr lvl="2" eaLnBrk="1" hangingPunct="1"/>
            <a:r>
              <a:rPr lang="cs-CZ" altLang="cs-CZ" sz="1600" dirty="0"/>
              <a:t>Vytvořme takovou H, </a:t>
            </a:r>
            <a:r>
              <a:rPr lang="cs-CZ" altLang="cs-CZ" sz="1600" dirty="0" err="1"/>
              <a:t>kt</a:t>
            </a:r>
            <a:r>
              <a:rPr lang="cs-CZ" altLang="cs-CZ" sz="1600" dirty="0"/>
              <a:t>. bude </a:t>
            </a:r>
            <a:r>
              <a:rPr lang="cs-CZ" altLang="cs-CZ" sz="1600" u="sng" dirty="0"/>
              <a:t>negací</a:t>
            </a:r>
            <a:r>
              <a:rPr lang="cs-CZ" altLang="cs-CZ" sz="1600" dirty="0"/>
              <a:t> naší vědecké hypotézy a říkejme jí </a:t>
            </a:r>
            <a:r>
              <a:rPr lang="cs-CZ" altLang="cs-CZ" sz="1600" b="1" dirty="0"/>
              <a:t>nulová H</a:t>
            </a:r>
            <a:r>
              <a:rPr lang="cs-CZ" altLang="cs-CZ" sz="1600" dirty="0"/>
              <a:t>. Když se nám podaří nulovou H zamítnout, znamená to </a:t>
            </a:r>
            <a:r>
              <a:rPr lang="cs-CZ" altLang="cs-CZ" sz="1600" b="1" dirty="0"/>
              <a:t>podporu</a:t>
            </a:r>
            <a:r>
              <a:rPr lang="cs-CZ" altLang="cs-CZ" sz="1600" dirty="0"/>
              <a:t> pro naší vědeckou hypotézu.</a:t>
            </a:r>
          </a:p>
          <a:p>
            <a:pPr lvl="1" eaLnBrk="1" hangingPunct="1"/>
            <a:endParaRPr lang="cs-CZ" altLang="cs-CZ" sz="1000" b="1" dirty="0"/>
          </a:p>
        </p:txBody>
      </p:sp>
    </p:spTree>
    <p:extLst>
      <p:ext uri="{BB962C8B-B14F-4D97-AF65-F5344CB8AC3E}">
        <p14:creationId xmlns:p14="http://schemas.microsoft.com/office/powerpoint/2010/main" val="32259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4623"/>
            <a:ext cx="9144000" cy="454875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0" y="6309320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0" dirty="0"/>
              <a:t>převzato z D. </a:t>
            </a:r>
            <a:r>
              <a:rPr lang="cs-CZ" sz="1100" b="0" dirty="0" err="1"/>
              <a:t>Lakens</a:t>
            </a:r>
            <a:r>
              <a:rPr lang="cs-CZ" sz="1100" b="0" dirty="0"/>
              <a:t> http://www.educationandlearning.nl/uploads/cfeal/attachments/Presentation%20Daniel%20Lakens%20-%20morning_0.pdf</a:t>
            </a:r>
          </a:p>
        </p:txBody>
      </p:sp>
    </p:spTree>
    <p:extLst>
      <p:ext uri="{BB962C8B-B14F-4D97-AF65-F5344CB8AC3E}">
        <p14:creationId xmlns:p14="http://schemas.microsoft.com/office/powerpoint/2010/main" val="70065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Dichotomizace výsledků výzkumu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Výsledek výzkumu je v P-N přístupu zredukován na ano-ne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Čím nižší je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, tím vyšší je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. Přesná podoba vztahu závisí na použitém testu. </a:t>
            </a:r>
            <a:r>
              <a:rPr lang="cs-CZ" altLang="cs-CZ" sz="2000" i="1" dirty="0">
                <a:latin typeface="Symbol" panose="05050102010706020507" pitchFamily="18" charset="2"/>
              </a:rPr>
              <a:t>a</a:t>
            </a:r>
            <a:r>
              <a:rPr lang="cs-CZ" altLang="cs-CZ" sz="2000" dirty="0"/>
              <a:t> i </a:t>
            </a:r>
            <a:r>
              <a:rPr lang="cs-CZ" altLang="cs-CZ" sz="2000" i="1" dirty="0">
                <a:latin typeface="Symbol" panose="05050102010706020507" pitchFamily="18" charset="2"/>
              </a:rPr>
              <a:t>b</a:t>
            </a:r>
            <a:r>
              <a:rPr lang="cs-CZ" altLang="cs-CZ" sz="2000" dirty="0"/>
              <a:t> mohou být nízké pouze při vysokých </a:t>
            </a:r>
            <a:r>
              <a:rPr lang="cs-CZ" altLang="cs-CZ" sz="2000" i="1" dirty="0"/>
              <a:t>n</a:t>
            </a:r>
            <a:r>
              <a:rPr lang="cs-CZ" altLang="cs-CZ" sz="20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200" dirty="0"/>
              <a:t>AJ: type-I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type-II </a:t>
            </a:r>
            <a:r>
              <a:rPr lang="cs-CZ" altLang="cs-CZ" sz="1200" dirty="0" err="1"/>
              <a:t>error</a:t>
            </a:r>
            <a:r>
              <a:rPr lang="cs-CZ" altLang="cs-CZ" sz="1200" dirty="0"/>
              <a:t>,  (</a:t>
            </a:r>
            <a:r>
              <a:rPr lang="cs-CZ" altLang="cs-CZ" sz="1200" dirty="0" err="1"/>
              <a:t>statistical</a:t>
            </a:r>
            <a:r>
              <a:rPr lang="cs-CZ" altLang="cs-CZ" sz="1200" dirty="0"/>
              <a:t>) </a:t>
            </a:r>
            <a:r>
              <a:rPr lang="cs-CZ" altLang="cs-CZ" sz="1200" dirty="0" err="1"/>
              <a:t>power</a:t>
            </a:r>
            <a:endParaRPr lang="cs-CZ" altLang="cs-CZ" sz="1200" dirty="0"/>
          </a:p>
        </p:txBody>
      </p:sp>
      <p:graphicFrame>
        <p:nvGraphicFramePr>
          <p:cNvPr id="79895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98497"/>
              </p:ext>
            </p:extLst>
          </p:nvPr>
        </p:nvGraphicFramePr>
        <p:xfrm>
          <a:off x="1331913" y="2133600"/>
          <a:ext cx="7129462" cy="2865438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podr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žena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zamítnuta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≥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(žádný 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1.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(její pravděpodobnost)</a:t>
                      </a:r>
                      <a:endParaRPr kumimoji="0" lang="cs-CZ" sz="1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nepravdivá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(efekt)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chyba 2. typu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: </a:t>
                      </a:r>
                      <a:r>
                        <a:rPr kumimoji="0" 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Síla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2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Terminologická vložka</a:t>
            </a:r>
            <a:endParaRPr lang="cs-CZ" altLang="cs-CZ" sz="2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: </a:t>
            </a:r>
            <a:r>
              <a:rPr lang="cs-CZ" altLang="cs-CZ" sz="1800" b="1" dirty="0"/>
              <a:t>nulová (statistická, </a:t>
            </a:r>
            <a:r>
              <a:rPr lang="cs-CZ" altLang="cs-CZ" sz="1800" b="1" dirty="0">
                <a:solidFill>
                  <a:srgbClr val="FF0000"/>
                </a:solidFill>
              </a:rPr>
              <a:t>testová</a:t>
            </a:r>
            <a:r>
              <a:rPr lang="cs-CZ" altLang="cs-CZ" sz="1800" b="1" dirty="0"/>
              <a:t>, testovaná) hypotéza</a:t>
            </a:r>
            <a:r>
              <a:rPr lang="cs-CZ" altLang="cs-CZ" sz="1800" dirty="0"/>
              <a:t> </a:t>
            </a:r>
            <a:endParaRPr lang="ru-RU" altLang="cs-CZ" sz="18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obvykle logická negace (doplněk) vědecké hypotézy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ve </a:t>
            </a:r>
            <a:r>
              <a:rPr lang="cs-CZ" altLang="cs-CZ" sz="1400" dirty="0" err="1"/>
              <a:t>Fisherovském</a:t>
            </a:r>
            <a:r>
              <a:rPr lang="cs-CZ" altLang="cs-CZ" sz="1400" dirty="0"/>
              <a:t> přístupu prostě hypotéza, jejíž testování pokládáme za přínosné 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i="1" dirty="0"/>
              <a:t>H</a:t>
            </a:r>
            <a:r>
              <a:rPr lang="cs-CZ" altLang="cs-CZ" sz="1800" baseline="-25000" dirty="0"/>
              <a:t>1</a:t>
            </a:r>
            <a:r>
              <a:rPr lang="cs-CZ" altLang="cs-CZ" sz="1800" dirty="0"/>
              <a:t> : </a:t>
            </a:r>
            <a:r>
              <a:rPr lang="cs-CZ" altLang="cs-CZ" sz="1800" b="1" dirty="0"/>
              <a:t>alternativní  (vědecká, výzkumná) hypotéza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N-P (NHST): ta, o kterou nám primárně jde, doplněk nulové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i="1" dirty="0"/>
              <a:t>P </a:t>
            </a:r>
            <a:r>
              <a:rPr lang="cs-CZ" altLang="cs-CZ" sz="1800" dirty="0"/>
              <a:t>(</a:t>
            </a:r>
            <a:r>
              <a:rPr lang="cs-CZ" altLang="cs-CZ" sz="1800" i="1" dirty="0"/>
              <a:t>D </a:t>
            </a:r>
            <a:r>
              <a:rPr lang="en-US" altLang="cs-CZ" sz="1800" dirty="0"/>
              <a:t>|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), podle které rozhodujeme o víře v platnost </a:t>
            </a:r>
            <a:r>
              <a:rPr lang="cs-CZ" altLang="cs-CZ" sz="1800" i="1" dirty="0"/>
              <a:t>H</a:t>
            </a:r>
            <a:r>
              <a:rPr lang="cs-CZ" altLang="cs-CZ" sz="1800" baseline="-25000" dirty="0"/>
              <a:t>0</a:t>
            </a:r>
            <a:r>
              <a:rPr lang="cs-CZ" altLang="cs-CZ" sz="1800" dirty="0"/>
              <a:t> </a:t>
            </a:r>
            <a:endParaRPr lang="ru-RU" altLang="cs-CZ" sz="1800" dirty="0"/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značí se </a:t>
            </a:r>
            <a:r>
              <a:rPr lang="cs-CZ" altLang="cs-CZ" sz="1400" b="1" i="1" dirty="0"/>
              <a:t>p</a:t>
            </a:r>
            <a:r>
              <a:rPr lang="cs-CZ" altLang="cs-CZ" sz="1400" dirty="0"/>
              <a:t>, též p-</a:t>
            </a:r>
            <a:r>
              <a:rPr lang="cs-CZ" altLang="cs-CZ" sz="1400" dirty="0" err="1"/>
              <a:t>value</a:t>
            </a:r>
            <a:r>
              <a:rPr lang="cs-CZ" altLang="cs-CZ" sz="1400" dirty="0"/>
              <a:t>, p-hodnota (nebo v SPSS </a:t>
            </a:r>
            <a:r>
              <a:rPr lang="cs-CZ" altLang="cs-CZ" sz="1400" b="1" i="1" dirty="0" err="1"/>
              <a:t>Sig</a:t>
            </a:r>
            <a:r>
              <a:rPr lang="cs-CZ" altLang="cs-CZ" sz="1400" b="1" i="1" dirty="0"/>
              <a:t>.</a:t>
            </a:r>
            <a:r>
              <a:rPr lang="cs-CZ" altLang="cs-CZ" sz="1400" dirty="0"/>
              <a:t>, ale to je fuj)</a:t>
            </a:r>
            <a:endParaRPr lang="cs-CZ" altLang="cs-CZ" sz="1400" dirty="0">
              <a:latin typeface="Symbol" panose="05050102010706020507" pitchFamily="18" charset="2"/>
            </a:endParaRPr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Je-li stanovena dopředu (N-P): </a:t>
            </a:r>
            <a:r>
              <a:rPr lang="cs-CZ" altLang="cs-CZ" sz="1400" b="1" dirty="0"/>
              <a:t>úroveň/hladina </a:t>
            </a:r>
            <a:r>
              <a:rPr lang="cs-CZ" altLang="cs-CZ" sz="1400" b="1" u="sng" dirty="0"/>
              <a:t>statistické</a:t>
            </a:r>
            <a:r>
              <a:rPr lang="cs-CZ" altLang="cs-CZ" sz="1400" b="1" dirty="0"/>
              <a:t> významnosti</a:t>
            </a:r>
            <a:r>
              <a:rPr lang="cs-CZ" altLang="cs-CZ" sz="1400" dirty="0"/>
              <a:t> (průkaznosti), </a:t>
            </a:r>
            <a:r>
              <a:rPr lang="cs-CZ" altLang="cs-CZ" sz="1400" b="1" i="1" dirty="0">
                <a:latin typeface="Symbol" panose="05050102010706020507" pitchFamily="18" charset="2"/>
              </a:rPr>
              <a:t>a</a:t>
            </a:r>
            <a:r>
              <a:rPr lang="cs-CZ" altLang="cs-CZ" sz="1400" b="1" dirty="0"/>
              <a:t>, </a:t>
            </a:r>
            <a:r>
              <a:rPr lang="cs-CZ" altLang="cs-CZ" sz="1400" dirty="0"/>
              <a:t>udává se často v procentech: 5%, 1%</a:t>
            </a:r>
          </a:p>
          <a:p>
            <a:pPr lvl="2" eaLnBrk="1" hangingPunct="1">
              <a:spcBef>
                <a:spcPct val="30000"/>
              </a:spcBef>
            </a:pPr>
            <a:r>
              <a:rPr lang="cs-CZ" altLang="cs-CZ" sz="1100" dirty="0"/>
              <a:t>p-</a:t>
            </a:r>
            <a:r>
              <a:rPr lang="cs-CZ" altLang="cs-CZ" sz="1100" dirty="0" err="1"/>
              <a:t>nost</a:t>
            </a:r>
            <a:r>
              <a:rPr lang="cs-CZ" altLang="cs-CZ" sz="1100" dirty="0"/>
              <a:t> chybného zamítnutí </a:t>
            </a:r>
            <a:r>
              <a:rPr lang="cs-CZ" altLang="cs-CZ" sz="1100" i="1" dirty="0"/>
              <a:t>H</a:t>
            </a:r>
            <a:r>
              <a:rPr lang="cs-CZ" altLang="cs-CZ" sz="1100" baseline="-25000" dirty="0"/>
              <a:t>0 </a:t>
            </a:r>
            <a:r>
              <a:rPr lang="cs-CZ" altLang="cs-CZ" sz="1100" dirty="0"/>
              <a:t>- </a:t>
            </a:r>
            <a:r>
              <a:rPr lang="cs-CZ" altLang="cs-CZ" sz="1100" b="1" dirty="0"/>
              <a:t>chyba prvního typu</a:t>
            </a:r>
          </a:p>
          <a:p>
            <a:pPr eaLnBrk="1" hangingPunct="1"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1800" b="1" dirty="0"/>
              <a:t>Jednostranné</a:t>
            </a:r>
            <a:r>
              <a:rPr lang="cs-CZ" altLang="cs-CZ" sz="1800" dirty="0"/>
              <a:t> vs. </a:t>
            </a:r>
            <a:r>
              <a:rPr lang="cs-CZ" altLang="cs-CZ" sz="1800" b="1" dirty="0"/>
              <a:t>oboustranné</a:t>
            </a:r>
            <a:r>
              <a:rPr lang="cs-CZ" altLang="cs-CZ" sz="1800" dirty="0"/>
              <a:t> hypotézy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1400" dirty="0"/>
              <a:t>jednostranné, směrové: H</a:t>
            </a:r>
            <a:r>
              <a:rPr lang="cs-CZ" altLang="cs-CZ" sz="1400" baseline="-25000" dirty="0"/>
              <a:t>0</a:t>
            </a:r>
            <a:r>
              <a:rPr lang="cs-CZ" altLang="cs-CZ" sz="1400" dirty="0"/>
              <a:t>: </a:t>
            </a:r>
            <a:r>
              <a:rPr lang="cs-CZ" altLang="cs-CZ" sz="1400" i="1" dirty="0">
                <a:latin typeface="Symbol" panose="05050102010706020507" pitchFamily="18" charset="2"/>
              </a:rPr>
              <a:t>m</a:t>
            </a:r>
            <a:r>
              <a:rPr lang="cs-CZ" altLang="cs-CZ" sz="1400" dirty="0"/>
              <a:t> ≥</a:t>
            </a:r>
            <a:r>
              <a:rPr lang="en-US" altLang="cs-CZ" sz="1400" dirty="0"/>
              <a:t> 23, </a:t>
            </a:r>
            <a:r>
              <a:rPr lang="cs-CZ" altLang="cs-CZ" sz="1400" dirty="0"/>
              <a:t>H</a:t>
            </a:r>
            <a:r>
              <a:rPr lang="cs-CZ" altLang="cs-CZ" sz="1400" baseline="-25000" dirty="0"/>
              <a:t>1</a:t>
            </a:r>
            <a:r>
              <a:rPr lang="cs-CZ" altLang="cs-CZ" sz="1400" dirty="0"/>
              <a:t>: </a:t>
            </a:r>
            <a:r>
              <a:rPr lang="cs-CZ" altLang="cs-CZ" sz="1400" dirty="0">
                <a:latin typeface="Symbol" panose="05050102010706020507" pitchFamily="18" charset="2"/>
              </a:rPr>
              <a:t>m</a:t>
            </a:r>
            <a:r>
              <a:rPr lang="cs-CZ" altLang="cs-CZ" sz="1400" dirty="0"/>
              <a:t> &lt;</a:t>
            </a:r>
            <a:r>
              <a:rPr lang="en-US" altLang="cs-CZ" sz="1400" dirty="0"/>
              <a:t> </a:t>
            </a:r>
            <a:r>
              <a:rPr lang="cs-CZ" altLang="cs-CZ" sz="1400" dirty="0"/>
              <a:t>23, z různých důvodů užíváme zdrženlivě</a:t>
            </a:r>
            <a:endParaRPr lang="en-US" altLang="cs-CZ" sz="1400" dirty="0"/>
          </a:p>
          <a:p>
            <a:pPr lvl="1" eaLnBrk="1" hangingPunct="1">
              <a:spcBef>
                <a:spcPct val="30000"/>
              </a:spcBef>
            </a:pPr>
            <a:r>
              <a:rPr lang="en-US" altLang="cs-CZ" sz="1400" dirty="0" err="1"/>
              <a:t>oboustrann</a:t>
            </a:r>
            <a:r>
              <a:rPr lang="cs-CZ" altLang="cs-CZ" sz="1400" dirty="0"/>
              <a:t>é: H</a:t>
            </a:r>
            <a:r>
              <a:rPr lang="cs-CZ" altLang="cs-CZ" sz="1400" baseline="-25000" dirty="0"/>
              <a:t>0</a:t>
            </a:r>
            <a:r>
              <a:rPr lang="cs-CZ" altLang="cs-CZ" sz="1400" dirty="0"/>
              <a:t>: </a:t>
            </a:r>
            <a:r>
              <a:rPr lang="cs-CZ" altLang="cs-CZ" sz="1400" i="1" dirty="0">
                <a:latin typeface="Symbol" panose="05050102010706020507" pitchFamily="18" charset="2"/>
              </a:rPr>
              <a:t>m</a:t>
            </a:r>
            <a:r>
              <a:rPr lang="cs-CZ" altLang="cs-CZ" sz="1400" dirty="0"/>
              <a:t> =</a:t>
            </a:r>
            <a:r>
              <a:rPr lang="en-US" altLang="cs-CZ" sz="1400" dirty="0"/>
              <a:t> 23, </a:t>
            </a:r>
            <a:r>
              <a:rPr lang="cs-CZ" altLang="cs-CZ" sz="1400" dirty="0"/>
              <a:t>H</a:t>
            </a:r>
            <a:r>
              <a:rPr lang="cs-CZ" altLang="cs-CZ" sz="1400" baseline="-25000" dirty="0"/>
              <a:t>1</a:t>
            </a:r>
            <a:r>
              <a:rPr lang="cs-CZ" altLang="cs-CZ" sz="1400" dirty="0"/>
              <a:t>: </a:t>
            </a:r>
            <a:r>
              <a:rPr lang="cs-CZ" altLang="cs-CZ" sz="1400" dirty="0">
                <a:latin typeface="Symbol" panose="05050102010706020507" pitchFamily="18" charset="2"/>
              </a:rPr>
              <a:t>m</a:t>
            </a:r>
            <a:r>
              <a:rPr lang="cs-CZ" altLang="cs-CZ" sz="1400" dirty="0"/>
              <a:t> ≠</a:t>
            </a:r>
            <a:r>
              <a:rPr lang="en-US" altLang="cs-CZ" sz="1400" dirty="0"/>
              <a:t> </a:t>
            </a:r>
            <a:r>
              <a:rPr lang="cs-CZ" altLang="cs-CZ" sz="1400" dirty="0"/>
              <a:t>23, připouští rozdíl oproti H</a:t>
            </a:r>
            <a:r>
              <a:rPr lang="cs-CZ" altLang="cs-CZ" sz="1400" baseline="-25000" dirty="0"/>
              <a:t>0</a:t>
            </a:r>
            <a:r>
              <a:rPr lang="cs-CZ" altLang="cs-CZ" sz="1400" dirty="0"/>
              <a:t> na obě strany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100" dirty="0"/>
              <a:t>AJ: </a:t>
            </a:r>
            <a:r>
              <a:rPr lang="cs-CZ" altLang="cs-CZ" sz="1100" dirty="0" err="1"/>
              <a:t>null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scientific</a:t>
            </a:r>
            <a:r>
              <a:rPr lang="cs-CZ" altLang="cs-CZ" sz="1100" dirty="0"/>
              <a:t>/</a:t>
            </a:r>
            <a:r>
              <a:rPr lang="cs-CZ" altLang="cs-CZ" sz="1100" dirty="0" err="1"/>
              <a:t>alternative</a:t>
            </a:r>
            <a:r>
              <a:rPr lang="cs-CZ" altLang="cs-CZ" sz="1100" dirty="0"/>
              <a:t> </a:t>
            </a:r>
            <a:r>
              <a:rPr lang="cs-CZ" altLang="cs-CZ" sz="1100" dirty="0" err="1"/>
              <a:t>hypothesis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level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of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statistical</a:t>
            </a:r>
            <a:r>
              <a:rPr lang="cs-CZ" altLang="cs-CZ" sz="1100" dirty="0"/>
              <a:t> </a:t>
            </a:r>
            <a:r>
              <a:rPr lang="cs-CZ" altLang="cs-CZ" sz="1100" dirty="0" err="1"/>
              <a:t>significance</a:t>
            </a:r>
            <a:r>
              <a:rPr lang="cs-CZ" altLang="cs-CZ" sz="1100" dirty="0"/>
              <a:t>, type I </a:t>
            </a:r>
            <a:r>
              <a:rPr lang="cs-CZ" altLang="cs-CZ" sz="1100" dirty="0" err="1"/>
              <a:t>error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one-tailed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two-tailed</a:t>
            </a:r>
            <a:r>
              <a:rPr lang="cs-CZ" altLang="cs-CZ" sz="1100" dirty="0"/>
              <a:t>, </a:t>
            </a:r>
            <a:r>
              <a:rPr lang="cs-CZ" altLang="cs-CZ" sz="1100" dirty="0" err="1"/>
              <a:t>directional</a:t>
            </a:r>
            <a:endParaRPr lang="cs-CZ" altLang="cs-CZ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4470</TotalTime>
  <Words>1792</Words>
  <Application>Microsoft Office PowerPoint</Application>
  <PresentationFormat>Předvádění na obrazovce (4:3)</PresentationFormat>
  <Paragraphs>240</Paragraphs>
  <Slides>19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Segoe UI</vt:lpstr>
      <vt:lpstr>Symbol</vt:lpstr>
      <vt:lpstr>Times New Roman</vt:lpstr>
      <vt:lpstr>Wingdings</vt:lpstr>
      <vt:lpstr>Profil</vt:lpstr>
      <vt:lpstr>PSY117 Statistická analýza dat v psychologii Přednáška 9 2017</vt:lpstr>
      <vt:lpstr>Od vzorku k populaci a zpět</vt:lpstr>
      <vt:lpstr>Hypotézy</vt:lpstr>
      <vt:lpstr>Statistický test hypotézy</vt:lpstr>
      <vt:lpstr>Jak vysoká P(D |H ) je nutná k podpoře H?</vt:lpstr>
      <vt:lpstr>Jak vysoká P(D |H ) je nutná k podpoře H? (pokr.)</vt:lpstr>
      <vt:lpstr>Prezentace aplikace PowerPoint</vt:lpstr>
      <vt:lpstr>Dichotomizace výsledků výzkumu</vt:lpstr>
      <vt:lpstr>Terminologická vložka</vt:lpstr>
      <vt:lpstr>http://rpsychologist.com/d3/NHST/</vt:lpstr>
      <vt:lpstr>Pravděpodobnosti různých výsledků</vt:lpstr>
      <vt:lpstr>Postup testování statistické hypotézy</vt:lpstr>
      <vt:lpstr>Příklad – jednovýběrový t-test</vt:lpstr>
      <vt:lpstr>Příklad – jednovýběrový t-test</vt:lpstr>
      <vt:lpstr>Příklad – jednovýběrový t-test</vt:lpstr>
      <vt:lpstr>Jednostranné testy</vt:lpstr>
      <vt:lpstr>Problémy statistického testování H</vt:lpstr>
      <vt:lpstr>Doporučené čtení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testování hypotéz</dc:subject>
  <dc:creator>Stanislav Ježek</dc:creator>
  <cp:lastModifiedBy>Standa Ježek</cp:lastModifiedBy>
  <cp:revision>137</cp:revision>
  <cp:lastPrinted>2017-04-19T05:56:01Z</cp:lastPrinted>
  <dcterms:created xsi:type="dcterms:W3CDTF">2006-03-20T08:34:43Z</dcterms:created>
  <dcterms:modified xsi:type="dcterms:W3CDTF">2017-04-25T20:56:49Z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