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87" r:id="rId2"/>
    <p:sldId id="290" r:id="rId3"/>
    <p:sldId id="292" r:id="rId4"/>
    <p:sldId id="291" r:id="rId5"/>
    <p:sldId id="279" r:id="rId6"/>
    <p:sldId id="298" r:id="rId7"/>
    <p:sldId id="299" r:id="rId8"/>
    <p:sldId id="300" r:id="rId9"/>
    <p:sldId id="301" r:id="rId10"/>
    <p:sldId id="275" r:id="rId11"/>
    <p:sldId id="269" r:id="rId12"/>
    <p:sldId id="289" r:id="rId13"/>
    <p:sldId id="280" r:id="rId14"/>
    <p:sldId id="284" r:id="rId15"/>
    <p:sldId id="294" r:id="rId16"/>
    <p:sldId id="295" r:id="rId17"/>
    <p:sldId id="281" r:id="rId18"/>
    <p:sldId id="296" r:id="rId19"/>
    <p:sldId id="288" r:id="rId20"/>
    <p:sldId id="302" r:id="rId21"/>
    <p:sldId id="283" r:id="rId22"/>
    <p:sldId id="282" r:id="rId23"/>
    <p:sldId id="293" r:id="rId24"/>
    <p:sldId id="297" r:id="rId25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86674" autoAdjust="0"/>
  </p:normalViewPr>
  <p:slideViewPr>
    <p:cSldViewPr>
      <p:cViewPr varScale="1">
        <p:scale>
          <a:sx n="80" d="100"/>
          <a:sy n="80" d="100"/>
        </p:scale>
        <p:origin x="1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r na 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List1!$A$2:$A$24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xVal>
          <c:y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70A-4DCD-8D0E-6FF63B17C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3528"/>
        <c:axId val="290453920"/>
      </c:scatterChart>
      <c:valAx>
        <c:axId val="290453528"/>
        <c:scaling>
          <c:orientation val="minMax"/>
          <c:max val="1"/>
          <c:min val="-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920"/>
        <c:crosses val="autoZero"/>
        <c:crossBetween val="midCat"/>
      </c:valAx>
      <c:valAx>
        <c:axId val="290453920"/>
        <c:scaling>
          <c:orientation val="minMax"/>
          <c:max val="6"/>
          <c:min val="-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 na 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xVal>
          <c:yVal>
            <c:numRef>
              <c:f>List1!$C$2:$C$24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C7-4395-BDFA-5BA1D9E76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4312"/>
        <c:axId val="290454704"/>
      </c:scatterChart>
      <c:valAx>
        <c:axId val="290454312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704"/>
        <c:crosses val="autoZero"/>
        <c:crossBetween val="midCat"/>
      </c:valAx>
      <c:valAx>
        <c:axId val="290454704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3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58D26D-00A4-4D6E-A504-6AB3D83EB482}" type="datetimeFigureOut">
              <a:rPr lang="cs-CZ"/>
              <a:pPr>
                <a:defRPr/>
              </a:pPr>
              <a:t>25.04.2017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1663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1663"/>
            <a:ext cx="2976563" cy="498475"/>
          </a:xfrm>
          <a:prstGeom prst="rect">
            <a:avLst/>
          </a:prstGeom>
        </p:spPr>
        <p:txBody>
          <a:bodyPr vert="horz" wrap="square" lIns="88935" tIns="44467" rIns="88935" bIns="444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23E5D0-0965-400C-83F4-55888F1B0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31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r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4991100" cy="3744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5038"/>
            <a:ext cx="54959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r" defTabSz="962025" eaLnBrk="1" hangingPunct="1">
              <a:defRPr sz="1300" b="0"/>
            </a:lvl1pPr>
          </a:lstStyle>
          <a:p>
            <a:pPr>
              <a:defRPr/>
            </a:pPr>
            <a:fld id="{7D2B0E72-9024-42E8-B42C-3FA0FAA07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0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B5F2A41-61BD-4082-A986-9A08F04C16C5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117408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dirty="0"/>
              <a:t>Effect sizes for research : a broad practical approach / Robert J. Grissom, John J. Kim.</a:t>
            </a:r>
            <a:r>
              <a:rPr lang="cs-CZ" altLang="cs-CZ"/>
              <a:t> </a:t>
            </a:r>
            <a:endParaRPr lang="cs-CZ" alt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36EE88C-58B4-425F-AE50-A1AD49FDD6B5}" type="slidenum">
              <a:rPr lang="cs-CZ" altLang="cs-CZ" sz="1300" smtClean="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365644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ED3505D-E3F2-429B-9704-8CC946B4A359}" type="slidenum">
              <a:rPr lang="cs-CZ" altLang="cs-CZ" sz="1300" smtClean="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786511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 na něčem, co známe: muži</a:t>
            </a:r>
            <a:r>
              <a:rPr lang="cs-CZ" baseline="0" dirty="0"/>
              <a:t> a ženy se liší výškou (180 </a:t>
            </a:r>
            <a:r>
              <a:rPr lang="cs-CZ" baseline="0" dirty="0" err="1"/>
              <a:t>vs</a:t>
            </a:r>
            <a:r>
              <a:rPr lang="cs-CZ" baseline="0" dirty="0"/>
              <a:t> 167) </a:t>
            </a:r>
            <a:r>
              <a:rPr lang="cs-CZ" baseline="0" dirty="0" err="1"/>
              <a:t>sd</a:t>
            </a:r>
            <a:r>
              <a:rPr lang="cs-CZ" baseline="0" dirty="0"/>
              <a:t> pro jednoduchost 7. Kolik lidí potřebujeme pro něco, co považujeme </a:t>
            </a:r>
            <a:r>
              <a:rPr lang="cs-CZ" baseline="0"/>
              <a:t>za zjevné?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B0E72-9024-42E8-B42C-3FA0FAA072E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030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0FC05085-99B1-4565-B21E-A2900CAA0E5F}" type="slidenum">
              <a:rPr lang="cs-CZ" altLang="cs-CZ" sz="1300" smtClean="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855221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6253AF5-A96C-4768-9199-3B7407E5F298}" type="slidenum">
              <a:rPr lang="cs-CZ" altLang="cs-CZ" sz="1300" smtClean="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89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9B02561-6CE2-4F6A-BF34-DD4B1039E0CE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43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2051378-75B1-466B-B57C-5D8040759551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604815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A964CD0-B600-49FB-8C5A-80D094FB7CE8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  <a:p>
            <a:pPr eaLnBrk="1" hangingPunct="1"/>
            <a:r>
              <a:rPr lang="cs-CZ" altLang="cs-CZ"/>
              <a:t>Nejsou-li splněny předpoklady pro test na vyšší úrovni měření, musíme jít níž.</a:t>
            </a:r>
          </a:p>
        </p:txBody>
      </p:sp>
    </p:spTree>
    <p:extLst>
      <p:ext uri="{BB962C8B-B14F-4D97-AF65-F5344CB8AC3E}">
        <p14:creationId xmlns:p14="http://schemas.microsoft.com/office/powerpoint/2010/main" val="307380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5D5A3AD1-502A-4F5F-8BB0-6D4D0D50EFDC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24201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78839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0052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82422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95665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6EF2-CA6F-467C-A19F-252733696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FD1C-DA0F-4958-9484-FF356D6F47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09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14434-BEF4-45F7-840F-54B0F37A8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369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26A0-60AE-4F46-BA22-DADD9E0E3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474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27BF7-378F-4F45-8E1F-394A495DC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1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5E71-A675-43FD-9B82-3BC0581B9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8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7AA7-66F0-4A43-8C97-D9520AFCB6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6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3D4AC-3EE4-4C49-AFC6-6A92F768D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13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B93C-7F28-4C7C-8BC4-9732E3046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57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8A1E-2D1F-4D7D-8E75-01D715731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EF51E-348F-42A2-8541-27203550E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A494-0141-4F26-85FD-EAB4D41B9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7680-DDE0-40A9-A595-050FDC6AC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1A69E4A4-6E09-4373-998E-CB307C63F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pad.com/www/book/Choos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ocialresearchmethods.net/selstat/ssstart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wer.hhu.de/en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.surrey.ac.uk/cfs/p8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</a:t>
            </a:r>
            <a:r>
              <a:rPr lang="en-GB" altLang="cs-CZ" sz="2400" b="1" dirty="0"/>
              <a:t>10</a:t>
            </a:r>
            <a:r>
              <a:rPr lang="cs-CZ" altLang="cs-CZ" sz="2400" b="1" dirty="0"/>
              <a:t> 2017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852738"/>
            <a:ext cx="7993062" cy="3744912"/>
          </a:xfrm>
        </p:spPr>
        <p:txBody>
          <a:bodyPr/>
          <a:lstStyle/>
          <a:p>
            <a:pPr algn="ctr"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Statistické testování hypotéz II</a:t>
            </a:r>
          </a:p>
          <a:p>
            <a:pPr algn="ctr" eaLnBrk="1" hangingPunct="1"/>
            <a:r>
              <a:rPr lang="cs-CZ" altLang="cs-CZ" sz="2000" b="1" dirty="0">
                <a:solidFill>
                  <a:schemeClr val="accent2"/>
                </a:solidFill>
              </a:rPr>
              <a:t>Přehled testů, rozdíly průměrů, velikost účinku, síla testu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great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tragedy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Science –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slaying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beautiful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hypothesis</a:t>
            </a:r>
            <a:r>
              <a:rPr lang="cs-CZ" altLang="cs-CZ" sz="1800" dirty="0"/>
              <a:t> by </a:t>
            </a:r>
            <a:r>
              <a:rPr lang="cs-CZ" altLang="cs-CZ" sz="1800" dirty="0" err="1"/>
              <a:t>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ugly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fact</a:t>
            </a:r>
            <a:endParaRPr lang="cs-CZ" altLang="cs-CZ" sz="1800" dirty="0"/>
          </a:p>
          <a:p>
            <a:pPr algn="r" eaLnBrk="1" hangingPunct="1">
              <a:spcBef>
                <a:spcPct val="0"/>
              </a:spcBef>
            </a:pPr>
            <a:r>
              <a:rPr lang="cs-CZ" altLang="cs-CZ" sz="1800" i="1" dirty="0"/>
              <a:t>Thomas Huxley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Přehledy statistických testů</a:t>
            </a:r>
            <a:endParaRPr lang="cs-CZ" altLang="cs-CZ" sz="24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/>
              <a:t>receptář Oseckých</a:t>
            </a:r>
            <a:r>
              <a:rPr lang="cs-CZ" sz="2000" dirty="0"/>
              <a:t> </a:t>
            </a:r>
            <a:r>
              <a:rPr lang="cs-CZ" sz="1600" dirty="0"/>
              <a:t>třídění podle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počtu výběrů(skupin) – 1, 2, nebo více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úrovně měření – alternativní, nominální, </a:t>
            </a:r>
            <a:r>
              <a:rPr lang="cs-CZ" sz="16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pořadová</a:t>
            </a:r>
            <a:r>
              <a:rPr lang="cs-CZ" sz="1600" dirty="0"/>
              <a:t>, intervalová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typu procedury – interval spolehlivosti, test hypotézy, velikost potřebného výběru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400" b="1" dirty="0" err="1"/>
              <a:t>Hendl</a:t>
            </a:r>
            <a:r>
              <a:rPr lang="cs-CZ" sz="2400" b="1" dirty="0"/>
              <a:t> – kapitola 12 a str. 235 (245 ve 3. vydání)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/>
              <a:t>online 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graphpad.com</a:t>
            </a:r>
            <a:r>
              <a:rPr lang="cs-CZ" sz="1400" dirty="0">
                <a:hlinkClick r:id="rId3"/>
              </a:rPr>
              <a:t>/www/</a:t>
            </a:r>
            <a:r>
              <a:rPr lang="cs-CZ" sz="1400" dirty="0" err="1">
                <a:hlinkClick r:id="rId3"/>
              </a:rPr>
              <a:t>book</a:t>
            </a:r>
            <a:r>
              <a:rPr lang="cs-CZ" sz="1400" dirty="0">
                <a:hlinkClick r:id="rId3"/>
              </a:rPr>
              <a:t>/</a:t>
            </a:r>
            <a:r>
              <a:rPr lang="cs-CZ" sz="1400" dirty="0" err="1">
                <a:hlinkClick r:id="rId3"/>
              </a:rPr>
              <a:t>Choose.htm</a:t>
            </a:r>
            <a:endParaRPr lang="cs-CZ" sz="1400" dirty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/>
              <a:t>http://www.</a:t>
            </a:r>
            <a:r>
              <a:rPr lang="cs-CZ" sz="1400" dirty="0" err="1"/>
              <a:t>whichtest.info</a:t>
            </a:r>
            <a:endParaRPr lang="cs-CZ" sz="1400" dirty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>
                <a:hlinkClick r:id="rId4"/>
              </a:rPr>
              <a:t>http://www.</a:t>
            </a:r>
            <a:r>
              <a:rPr lang="cs-CZ" sz="1400" dirty="0" err="1">
                <a:hlinkClick r:id="rId4"/>
              </a:rPr>
              <a:t>socialresearchmethods.net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selstat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ssstart.htm</a:t>
            </a:r>
            <a:endParaRPr lang="cs-CZ" sz="1400" dirty="0"/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/>
              <a:t>Sheskin</a:t>
            </a:r>
            <a:r>
              <a:rPr lang="cs-CZ" sz="1800" dirty="0"/>
              <a:t>, D.J.: </a:t>
            </a:r>
            <a:r>
              <a:rPr lang="cs-CZ" sz="1800" i="1" dirty="0"/>
              <a:t>Handbook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parametric</a:t>
            </a:r>
            <a:r>
              <a:rPr lang="cs-CZ" sz="1800" i="1" dirty="0"/>
              <a:t> and </a:t>
            </a:r>
            <a:r>
              <a:rPr lang="cs-CZ" sz="1800" i="1" dirty="0" err="1"/>
              <a:t>nonparametric</a:t>
            </a:r>
            <a:r>
              <a:rPr lang="cs-CZ" sz="1800" i="1" dirty="0"/>
              <a:t> </a:t>
            </a:r>
            <a:r>
              <a:rPr lang="cs-CZ" sz="1800" i="1" dirty="0" err="1"/>
              <a:t>statistical</a:t>
            </a:r>
            <a:r>
              <a:rPr lang="cs-CZ" sz="1800" i="1" dirty="0"/>
              <a:t> </a:t>
            </a:r>
            <a:r>
              <a:rPr lang="cs-CZ" sz="1800" i="1" dirty="0" err="1"/>
              <a:t>procedures</a:t>
            </a:r>
            <a:r>
              <a:rPr lang="cs-CZ" sz="1800" dirty="0"/>
              <a:t>. CRC </a:t>
            </a:r>
            <a:r>
              <a:rPr lang="cs-CZ" sz="1800" dirty="0" err="1"/>
              <a:t>press</a:t>
            </a:r>
            <a:r>
              <a:rPr lang="cs-CZ" sz="1800" dirty="0"/>
              <a:t>, 2004.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/>
              <a:t>Kanji</a:t>
            </a:r>
            <a:r>
              <a:rPr lang="cs-CZ" sz="1800" dirty="0"/>
              <a:t>, G.K</a:t>
            </a:r>
            <a:r>
              <a:rPr lang="cs-CZ" sz="1800" i="1" dirty="0"/>
              <a:t>.: 100 </a:t>
            </a:r>
            <a:r>
              <a:rPr lang="cs-CZ" sz="1800" i="1" dirty="0" err="1"/>
              <a:t>statistical</a:t>
            </a:r>
            <a:r>
              <a:rPr lang="cs-CZ" sz="1800" i="1" dirty="0"/>
              <a:t> </a:t>
            </a:r>
            <a:r>
              <a:rPr lang="cs-CZ" sz="1800" i="1" dirty="0" err="1"/>
              <a:t>tests</a:t>
            </a:r>
            <a:r>
              <a:rPr lang="cs-CZ" sz="1800" dirty="0"/>
              <a:t>. </a:t>
            </a:r>
            <a:r>
              <a:rPr lang="cs-CZ" sz="1800" dirty="0" err="1"/>
              <a:t>Sage</a:t>
            </a:r>
            <a:r>
              <a:rPr lang="cs-CZ" sz="1800" dirty="0"/>
              <a:t>, 2006.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600" i="1"/>
              <a:t>Př.</a:t>
            </a:r>
            <a:r>
              <a:rPr lang="cs-CZ" altLang="cs-CZ" sz="3600"/>
              <a:t>: Testy na rozdíly 2 středních hodnot</a:t>
            </a:r>
            <a:r>
              <a:rPr lang="cs-CZ" altLang="cs-CZ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916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Intervalová závislá – rozdíly průměrů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párový </a:t>
            </a:r>
            <a:r>
              <a:rPr lang="cs-CZ" altLang="cs-CZ" sz="1800" i="1" dirty="0">
                <a:solidFill>
                  <a:srgbClr val="FF0000"/>
                </a:solidFill>
              </a:rPr>
              <a:t>t</a:t>
            </a:r>
            <a:r>
              <a:rPr lang="cs-CZ" altLang="cs-CZ" sz="1800" dirty="0">
                <a:solidFill>
                  <a:srgbClr val="FF0000"/>
                </a:solidFill>
              </a:rPr>
              <a:t>-test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</a:p>
          <a:p>
            <a:pPr lvl="2" eaLnBrk="1" hangingPunct="1"/>
            <a:r>
              <a:rPr lang="cs-CZ" altLang="cs-CZ" sz="1800" dirty="0"/>
              <a:t>známý rozptyl v populaci: </a:t>
            </a:r>
            <a:r>
              <a:rPr lang="cs-CZ" altLang="cs-CZ" sz="1800" i="1" dirty="0">
                <a:solidFill>
                  <a:srgbClr val="FF0000"/>
                </a:solidFill>
              </a:rPr>
              <a:t>z</a:t>
            </a:r>
            <a:r>
              <a:rPr lang="cs-CZ" altLang="cs-CZ" sz="1800" dirty="0">
                <a:solidFill>
                  <a:srgbClr val="FF0000"/>
                </a:solidFill>
              </a:rPr>
              <a:t>-test</a:t>
            </a:r>
          </a:p>
          <a:p>
            <a:pPr lvl="2" eaLnBrk="1" hangingPunct="1"/>
            <a:r>
              <a:rPr lang="cs-CZ" altLang="cs-CZ" sz="1800" dirty="0"/>
              <a:t>neznámý rozptyl v populaci: </a:t>
            </a:r>
            <a:r>
              <a:rPr lang="cs-CZ" altLang="cs-CZ" sz="1800" i="1" dirty="0">
                <a:solidFill>
                  <a:srgbClr val="FF0000"/>
                </a:solidFill>
              </a:rPr>
              <a:t>t</a:t>
            </a:r>
            <a:r>
              <a:rPr lang="cs-CZ" altLang="cs-CZ" sz="1800" dirty="0">
                <a:solidFill>
                  <a:srgbClr val="FF0000"/>
                </a:solidFill>
              </a:rPr>
              <a:t>-test pro nezávislé skupiny</a:t>
            </a:r>
          </a:p>
          <a:p>
            <a:pPr lvl="3" eaLnBrk="1" hangingPunct="1"/>
            <a:r>
              <a:rPr lang="cs-CZ" altLang="cs-CZ" sz="1600" dirty="0"/>
              <a:t>varianta pro stejné a nestejné rozptyly mezi skupinami</a:t>
            </a:r>
            <a:endParaRPr lang="en-US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Ordinální závislá – rozdíly mediánů, průměrného pořadí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binomický znaménkový test, </a:t>
            </a:r>
            <a:r>
              <a:rPr lang="cs-CZ" altLang="cs-CZ" sz="1800" dirty="0" err="1">
                <a:solidFill>
                  <a:srgbClr val="FF0000"/>
                </a:solidFill>
              </a:rPr>
              <a:t>Wilcoxonovo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T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int</a:t>
            </a:r>
            <a:r>
              <a:rPr lang="cs-CZ" altLang="cs-CZ" sz="1800" dirty="0"/>
              <a:t>)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Mann-</a:t>
            </a:r>
            <a:r>
              <a:rPr lang="cs-CZ" altLang="cs-CZ" sz="1800" dirty="0" err="1">
                <a:solidFill>
                  <a:srgbClr val="FF0000"/>
                </a:solidFill>
              </a:rPr>
              <a:t>Whitney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Nominální závislá – shoda rozložení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 err="1">
                <a:solidFill>
                  <a:srgbClr val="FF0000"/>
                </a:solidFill>
              </a:rPr>
              <a:t>McNemarův</a:t>
            </a:r>
            <a:r>
              <a:rPr lang="cs-CZ" altLang="cs-CZ" sz="1800" dirty="0">
                <a:solidFill>
                  <a:srgbClr val="FF0000"/>
                </a:solidFill>
              </a:rPr>
              <a:t> test </a:t>
            </a:r>
            <a:r>
              <a:rPr lang="cs-CZ" altLang="cs-CZ" sz="1800" dirty="0"/>
              <a:t>(dichotomie), </a:t>
            </a:r>
            <a:r>
              <a:rPr lang="cs-CZ" altLang="cs-CZ" sz="1800" dirty="0" err="1">
                <a:solidFill>
                  <a:srgbClr val="FF0000"/>
                </a:solidFill>
              </a:rPr>
              <a:t>Bowkerův</a:t>
            </a:r>
            <a:r>
              <a:rPr lang="cs-CZ" altLang="cs-CZ" sz="1800" dirty="0">
                <a:solidFill>
                  <a:srgbClr val="FF0000"/>
                </a:solidFill>
              </a:rPr>
              <a:t> test symetrie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chí-kvadrát</a:t>
            </a:r>
          </a:p>
          <a:p>
            <a:pPr eaLnBrk="1" hangingPunct="1">
              <a:spcBef>
                <a:spcPct val="75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sign test, </a:t>
            </a:r>
            <a:r>
              <a:rPr lang="cs-CZ" altLang="cs-CZ" sz="1000" dirty="0" err="1"/>
              <a:t>chi</a:t>
            </a:r>
            <a:r>
              <a:rPr lang="cs-CZ" altLang="cs-CZ" sz="1000" dirty="0"/>
              <a:t>-square, </a:t>
            </a:r>
            <a:r>
              <a:rPr lang="cs-CZ" altLang="cs-CZ" sz="1000" dirty="0" err="1"/>
              <a:t>Wilcoxon</a:t>
            </a:r>
            <a:r>
              <a:rPr lang="cs-CZ" altLang="cs-CZ" sz="1000" dirty="0"/>
              <a:t> </a:t>
            </a:r>
            <a:r>
              <a:rPr lang="cs-CZ" altLang="cs-CZ" sz="1000" i="1" dirty="0"/>
              <a:t>T</a:t>
            </a:r>
            <a:r>
              <a:rPr lang="cs-CZ" altLang="cs-CZ" sz="1000" dirty="0"/>
              <a:t>, Mann-</a:t>
            </a:r>
            <a:r>
              <a:rPr lang="cs-CZ" altLang="cs-CZ" sz="1000" dirty="0" err="1"/>
              <a:t>Whitney</a:t>
            </a:r>
            <a:r>
              <a:rPr lang="cs-CZ" altLang="cs-CZ" sz="1000" dirty="0"/>
              <a:t> </a:t>
            </a:r>
            <a:r>
              <a:rPr lang="cs-CZ" altLang="cs-CZ" sz="1000" i="1" dirty="0"/>
              <a:t>U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paired</a:t>
            </a:r>
            <a:r>
              <a:rPr lang="cs-CZ" altLang="cs-CZ" sz="1000" dirty="0"/>
              <a:t>(-</a:t>
            </a:r>
            <a:r>
              <a:rPr lang="cs-CZ" altLang="cs-CZ" sz="1000" dirty="0" err="1"/>
              <a:t>samples</a:t>
            </a:r>
            <a:r>
              <a:rPr lang="cs-CZ" altLang="cs-CZ" sz="1000" dirty="0"/>
              <a:t>)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 (</a:t>
            </a:r>
            <a:r>
              <a:rPr lang="cs-CZ" altLang="cs-CZ" sz="1000" dirty="0" err="1"/>
              <a:t>dependent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repeated</a:t>
            </a:r>
            <a:r>
              <a:rPr lang="cs-CZ" altLang="cs-CZ" sz="1000" dirty="0"/>
              <a:t>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), </a:t>
            </a:r>
            <a:r>
              <a:rPr lang="cs-CZ" altLang="cs-CZ" sz="1000" dirty="0" err="1"/>
              <a:t>one</a:t>
            </a:r>
            <a:r>
              <a:rPr lang="cs-CZ" altLang="cs-CZ" sz="1000" dirty="0"/>
              <a:t>-sample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-test, independent </a:t>
            </a:r>
            <a:r>
              <a:rPr lang="cs-CZ" altLang="cs-CZ" sz="1000" dirty="0" err="1"/>
              <a:t>samples</a:t>
            </a:r>
            <a:r>
              <a:rPr lang="cs-CZ" altLang="cs-CZ" sz="1000" dirty="0"/>
              <a:t>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 potřeba znát?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Testů v přehledech je mnoho…</a:t>
            </a:r>
          </a:p>
          <a:p>
            <a:pPr eaLnBrk="1" hangingPunct="1"/>
            <a:r>
              <a:rPr lang="cs-CZ" altLang="cs-CZ" sz="2600"/>
              <a:t>Pro každý je třeba znát</a:t>
            </a:r>
          </a:p>
          <a:p>
            <a:pPr lvl="1" eaLnBrk="1" hangingPunct="1"/>
            <a:r>
              <a:rPr lang="cs-CZ" altLang="cs-CZ" sz="2200"/>
              <a:t>účel použití, testovaná hypotéza</a:t>
            </a:r>
          </a:p>
          <a:p>
            <a:pPr lvl="1" eaLnBrk="1" hangingPunct="1"/>
            <a:r>
              <a:rPr lang="cs-CZ" altLang="cs-CZ" sz="2200"/>
              <a:t>předpoklady použití (úroveň měření, normalita)</a:t>
            </a:r>
          </a:p>
          <a:p>
            <a:pPr lvl="1" eaLnBrk="1" hangingPunct="1"/>
            <a:r>
              <a:rPr lang="cs-CZ" altLang="cs-CZ" sz="2200"/>
              <a:t>interpretace výsledků (sjetiny z počítače)</a:t>
            </a:r>
          </a:p>
          <a:p>
            <a:pPr eaLnBrk="1" hangingPunct="1"/>
            <a:r>
              <a:rPr lang="cs-CZ" altLang="cs-CZ" sz="2600"/>
              <a:t>Co je třeba umět (ručně) spočítat?</a:t>
            </a:r>
          </a:p>
          <a:p>
            <a:pPr lvl="1" eaLnBrk="1" hangingPunct="1"/>
            <a:r>
              <a:rPr lang="cs-CZ" altLang="cs-CZ" sz="2200"/>
              <a:t>všechny varianty </a:t>
            </a:r>
            <a:r>
              <a:rPr lang="cs-CZ" altLang="cs-CZ" sz="2200" i="1"/>
              <a:t>t</a:t>
            </a:r>
            <a:r>
              <a:rPr lang="cs-CZ" altLang="cs-CZ" sz="2200"/>
              <a:t>-testu (</a:t>
            </a:r>
            <a:r>
              <a:rPr lang="cs-CZ" altLang="cs-CZ" sz="2200" i="1"/>
              <a:t>z</a:t>
            </a:r>
            <a:r>
              <a:rPr lang="cs-CZ" altLang="cs-CZ" sz="2200"/>
              <a:t>-testu)</a:t>
            </a:r>
          </a:p>
          <a:p>
            <a:pPr lvl="1" eaLnBrk="1" hangingPunct="1"/>
            <a:r>
              <a:rPr lang="cs-CZ" altLang="cs-CZ" sz="2200"/>
              <a:t>statistická významnost Pearsonova korelačního koeficientu</a:t>
            </a:r>
          </a:p>
          <a:p>
            <a:pPr lvl="1" eaLnBrk="1" hangingPunct="1"/>
            <a:r>
              <a:rPr lang="cs-CZ" altLang="cs-CZ" sz="2200"/>
              <a:t>chí-kvadrát testy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Srovnání 2 nezávislých průměrů:</a:t>
            </a:r>
            <a:r>
              <a:rPr lang="cs-CZ" altLang="cs-CZ" sz="3600" i="1"/>
              <a:t> t </a:t>
            </a:r>
            <a:r>
              <a:rPr lang="cs-CZ" altLang="cs-CZ" sz="360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Předpoklady použití    ...    </a:t>
            </a:r>
            <a:r>
              <a:rPr lang="cs-CZ" altLang="cs-CZ" sz="1400" dirty="0"/>
              <a:t>jsou-li výrazně porušeny, volíme raději </a:t>
            </a:r>
            <a:r>
              <a:rPr lang="cs-CZ" altLang="cs-CZ" sz="1400" dirty="0" err="1"/>
              <a:t>neparametrický</a:t>
            </a:r>
            <a:r>
              <a:rPr lang="cs-CZ" altLang="cs-CZ" sz="1400" dirty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intervalová</a:t>
            </a:r>
            <a:r>
              <a:rPr lang="cs-CZ" altLang="cs-CZ" sz="1500" dirty="0"/>
              <a:t> proměnná je v populaci </a:t>
            </a:r>
            <a:r>
              <a:rPr lang="cs-CZ" altLang="cs-CZ" sz="1500" b="1" dirty="0"/>
              <a:t>normálně rozložená</a:t>
            </a:r>
            <a:r>
              <a:rPr lang="cs-CZ" altLang="cs-CZ" sz="1500" dirty="0"/>
              <a:t> - neřeší se, je-li </a:t>
            </a:r>
            <a:r>
              <a:rPr lang="en-US" altLang="cs-CZ" sz="1500" i="1" dirty="0"/>
              <a:t>n</a:t>
            </a:r>
            <a:r>
              <a:rPr lang="en-US" altLang="cs-CZ" sz="1500" baseline="-25000" dirty="0"/>
              <a:t>1</a:t>
            </a:r>
            <a:r>
              <a:rPr lang="en-US" altLang="cs-CZ" sz="1500" dirty="0"/>
              <a:t>,</a:t>
            </a:r>
            <a:r>
              <a:rPr lang="en-US" altLang="cs-CZ" sz="1500" i="1" dirty="0"/>
              <a:t>n</a:t>
            </a:r>
            <a:r>
              <a:rPr lang="ru-RU" altLang="cs-CZ" sz="1500" baseline="-25000" dirty="0"/>
              <a:t>2</a:t>
            </a:r>
            <a:r>
              <a:rPr lang="cs-CZ" altLang="cs-CZ" sz="1500" dirty="0"/>
              <a:t> </a:t>
            </a:r>
            <a:r>
              <a:rPr lang="en-US" altLang="cs-CZ" sz="1500" dirty="0"/>
              <a:t>&gt;30</a:t>
            </a:r>
            <a:endParaRPr lang="cs-CZ" altLang="cs-CZ" sz="1500" dirty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homogenita rozptylů (</a:t>
            </a:r>
            <a:r>
              <a:rPr lang="cs-CZ" altLang="cs-CZ" sz="1500" b="1" dirty="0" err="1"/>
              <a:t>homoscedascita</a:t>
            </a:r>
            <a:r>
              <a:rPr lang="cs-CZ" altLang="cs-CZ" sz="1500" dirty="0"/>
              <a:t>), pokud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1 </a:t>
            </a:r>
            <a:r>
              <a:rPr lang="cs-CZ" altLang="cs-CZ" sz="1500" dirty="0"/>
              <a:t>≠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2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200" dirty="0"/>
              <a:t>řeší modifikace </a:t>
            </a:r>
            <a:r>
              <a:rPr lang="cs-CZ" altLang="cs-CZ" sz="1200" i="1" dirty="0"/>
              <a:t>t</a:t>
            </a:r>
            <a:r>
              <a:rPr lang="cs-CZ" altLang="cs-CZ" sz="1200" dirty="0"/>
              <a:t>-testu pro nestejné rozptyly (6.2.3)</a:t>
            </a:r>
            <a:endParaRPr lang="en-US" altLang="cs-CZ" sz="1200" dirty="0"/>
          </a:p>
          <a:p>
            <a:pPr lvl="3" eaLnBrk="1" hangingPunct="1">
              <a:lnSpc>
                <a:spcPct val="90000"/>
              </a:lnSpc>
            </a:pPr>
            <a:r>
              <a:rPr lang="en-US" altLang="cs-CZ" sz="1200" dirty="0" err="1"/>
              <a:t>testuje</a:t>
            </a:r>
            <a:r>
              <a:rPr lang="cs-CZ" altLang="cs-CZ" sz="1200" dirty="0"/>
              <a:t> se</a:t>
            </a:r>
            <a:r>
              <a:rPr lang="en-US" altLang="cs-CZ" sz="1200" dirty="0"/>
              <a:t> </a:t>
            </a:r>
            <a:r>
              <a:rPr lang="en-US" altLang="cs-CZ" sz="1200" dirty="0" err="1"/>
              <a:t>Levenov</a:t>
            </a:r>
            <a:r>
              <a:rPr lang="cs-CZ" altLang="cs-CZ" sz="1200" dirty="0" err="1"/>
              <a:t>ým</a:t>
            </a:r>
            <a:r>
              <a:rPr lang="cs-CZ" altLang="cs-CZ" sz="1200" dirty="0"/>
              <a:t> testem (od oka </a:t>
            </a:r>
            <a:r>
              <a:rPr lang="cs-CZ" altLang="cs-CZ" sz="1200" b="1" dirty="0"/>
              <a:t>s</a:t>
            </a:r>
            <a:r>
              <a:rPr lang="cs-CZ" altLang="cs-CZ" sz="1200" b="1" baseline="-25000" dirty="0"/>
              <a:t>1</a:t>
            </a:r>
            <a:r>
              <a:rPr lang="en-US" altLang="cs-CZ" sz="1200" b="1" baseline="30000" dirty="0"/>
              <a:t>2</a:t>
            </a:r>
            <a:r>
              <a:rPr lang="cs-CZ" altLang="cs-CZ" sz="1200" b="1" dirty="0"/>
              <a:t>/s</a:t>
            </a:r>
            <a:r>
              <a:rPr lang="cs-CZ" altLang="cs-CZ" sz="1200" b="1" baseline="-25000" dirty="0"/>
              <a:t>2</a:t>
            </a:r>
            <a:r>
              <a:rPr lang="en-US" altLang="cs-CZ" sz="1200" b="1" baseline="30000" dirty="0"/>
              <a:t>2</a:t>
            </a:r>
            <a:r>
              <a:rPr lang="en-US" altLang="cs-CZ" sz="1200" b="1" dirty="0"/>
              <a:t>&lt;2</a:t>
            </a:r>
            <a:r>
              <a:rPr lang="en-US" altLang="cs-CZ" sz="1200" dirty="0"/>
              <a:t>)</a:t>
            </a:r>
            <a:endParaRPr lang="cs-CZ" altLang="cs-CZ" sz="1200" dirty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nezávislost pozorování</a:t>
            </a:r>
            <a:r>
              <a:rPr lang="cs-CZ" altLang="cs-CZ" sz="1500" dirty="0"/>
              <a:t> - řeší párový t-test  (pro závislé výběry) (6.2.4)</a:t>
            </a:r>
          </a:p>
          <a:p>
            <a:pPr marL="571500" indent="-571500" eaLnBrk="1" hangingPunct="1"/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: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</a:t>
            </a:r>
            <a:r>
              <a:rPr lang="en-US" altLang="cs-CZ" sz="1800" dirty="0"/>
              <a:t>= 0 </a:t>
            </a:r>
            <a:r>
              <a:rPr lang="cs-CZ" altLang="cs-CZ" sz="1200" dirty="0"/>
              <a:t>(nebo roven konstantě, nebo </a:t>
            </a:r>
            <a:r>
              <a:rPr lang="en-US" altLang="cs-CZ" sz="1200" dirty="0"/>
              <a:t>&gt;</a:t>
            </a:r>
            <a:r>
              <a:rPr lang="cs-CZ" altLang="cs-CZ" sz="1200" dirty="0"/>
              <a:t>/</a:t>
            </a:r>
            <a:r>
              <a:rPr lang="en-US" altLang="cs-CZ" sz="1200" dirty="0"/>
              <a:t>&lt;</a:t>
            </a:r>
            <a:r>
              <a:rPr lang="cs-CZ" altLang="cs-CZ" sz="1200" dirty="0"/>
              <a:t> 0 či </a:t>
            </a:r>
            <a:r>
              <a:rPr lang="cs-CZ" altLang="cs-CZ" sz="1200" i="1" dirty="0"/>
              <a:t>c</a:t>
            </a:r>
            <a:r>
              <a:rPr lang="cs-CZ" altLang="cs-CZ" sz="1200" dirty="0"/>
              <a:t>)</a:t>
            </a:r>
            <a:r>
              <a:rPr lang="cs-CZ" altLang="cs-CZ" sz="1800" dirty="0"/>
              <a:t> a zvolíme </a:t>
            </a:r>
            <a:r>
              <a:rPr lang="cs-CZ" altLang="cs-CZ" sz="1800" dirty="0">
                <a:latin typeface="Symbol" panose="05050102010706020507" pitchFamily="18" charset="2"/>
              </a:rPr>
              <a:t>a =</a:t>
            </a:r>
            <a:r>
              <a:rPr lang="cs-CZ" altLang="cs-CZ" sz="1800" dirty="0"/>
              <a:t> 1%, 5%, nebo 10%</a:t>
            </a:r>
          </a:p>
          <a:p>
            <a:pPr marL="571500" indent="-571500" eaLnBrk="1" hangingPunct="1"/>
            <a:r>
              <a:rPr lang="cs-CZ" altLang="cs-CZ" sz="1800" b="1" dirty="0"/>
              <a:t>Rozdíl průměrů </a:t>
            </a:r>
            <a:r>
              <a:rPr lang="cs-CZ" altLang="cs-CZ" sz="1800" b="1" i="1" dirty="0"/>
              <a:t>d </a:t>
            </a:r>
            <a:r>
              <a:rPr lang="cs-CZ" altLang="cs-CZ" sz="1800" dirty="0"/>
              <a:t>má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dirty="0"/>
              <a:t>		směrodatnou chybu </a:t>
            </a:r>
            <a:r>
              <a:rPr lang="cs-CZ" altLang="cs-CZ" sz="1800" b="1" i="1" dirty="0" err="1"/>
              <a:t>s</a:t>
            </a:r>
            <a:r>
              <a:rPr lang="cs-CZ" altLang="cs-CZ" sz="1800" b="1" baseline="-25000" dirty="0" err="1"/>
              <a:t>d</a:t>
            </a:r>
            <a:r>
              <a:rPr lang="cs-CZ" altLang="cs-CZ" sz="1800" dirty="0"/>
              <a:t>=</a:t>
            </a:r>
            <a:r>
              <a:rPr lang="cs-CZ" altLang="cs-CZ" sz="1600" dirty="0"/>
              <a:t> √</a:t>
            </a:r>
            <a:r>
              <a:rPr lang="en-US" altLang="cs-CZ" sz="1600" dirty="0"/>
              <a:t>{[((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1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2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2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)/(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1</a:t>
            </a:r>
            <a:r>
              <a:rPr lang="en-US" altLang="cs-CZ" sz="1600" dirty="0"/>
              <a:t>+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2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2))]</a:t>
            </a:r>
            <a:r>
              <a:rPr lang="cs-CZ" altLang="cs-CZ" sz="1600" dirty="0"/>
              <a:t>*</a:t>
            </a:r>
            <a:r>
              <a:rPr lang="en-US" altLang="cs-CZ" sz="1600" dirty="0"/>
              <a:t>[1/n</a:t>
            </a:r>
            <a:r>
              <a:rPr lang="en-US" altLang="cs-CZ" sz="1600" baseline="-25000" dirty="0"/>
              <a:t>1</a:t>
            </a:r>
            <a:r>
              <a:rPr lang="en-US" altLang="cs-CZ" sz="1600" dirty="0"/>
              <a:t>+1/n</a:t>
            </a:r>
            <a:r>
              <a:rPr lang="en-US" altLang="cs-CZ" sz="1600" baseline="-25000" dirty="0"/>
              <a:t>2</a:t>
            </a:r>
            <a:r>
              <a:rPr lang="en-US" altLang="cs-CZ" sz="1600" dirty="0"/>
              <a:t>]}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		t</a:t>
            </a:r>
            <a:r>
              <a:rPr lang="cs-CZ" altLang="cs-CZ" sz="1800" b="1" dirty="0"/>
              <a:t>-rozložení</a:t>
            </a:r>
            <a:r>
              <a:rPr lang="cs-CZ" altLang="cs-CZ" sz="1800" dirty="0"/>
              <a:t> s 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+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2 </a:t>
            </a:r>
            <a:r>
              <a:rPr lang="cs-CZ" altLang="cs-CZ" sz="1800" b="1" dirty="0"/>
              <a:t>stupni volnosti</a:t>
            </a:r>
            <a:r>
              <a:rPr lang="cs-CZ" altLang="cs-CZ" sz="1800" dirty="0"/>
              <a:t> (</a:t>
            </a:r>
            <a:r>
              <a:rPr lang="cs-CZ" altLang="cs-CZ" sz="1800" i="1" dirty="0">
                <a:latin typeface="Symbol" panose="05050102010706020507" pitchFamily="18" charset="2"/>
              </a:rPr>
              <a:t>n</a:t>
            </a:r>
            <a:r>
              <a:rPr lang="ru-RU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dirty="0"/>
              <a:t>) </a:t>
            </a:r>
            <a:endParaRPr lang="ru-RU" altLang="cs-CZ" sz="1800" dirty="0"/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b="1" dirty="0"/>
              <a:t>testovou statistiku 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/>
              <a:t>d</a:t>
            </a:r>
            <a:r>
              <a:rPr lang="cs-CZ" altLang="cs-CZ" sz="1800" dirty="0"/>
              <a:t>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endParaRPr lang="cs-CZ" altLang="cs-CZ" sz="1800" baseline="-25000" dirty="0"/>
          </a:p>
          <a:p>
            <a:pPr marL="571500" indent="-571500" eaLnBrk="1" hangingPunct="1"/>
            <a:r>
              <a:rPr lang="cs-CZ" altLang="cs-CZ" sz="1800" dirty="0"/>
              <a:t>Zjistíme jaká je </a:t>
            </a:r>
            <a:r>
              <a:rPr lang="cs-CZ" altLang="cs-CZ" sz="1800" b="1" i="1" dirty="0"/>
              <a:t>p </a:t>
            </a:r>
            <a:r>
              <a:rPr lang="cs-CZ" altLang="cs-CZ" sz="1800" b="1" dirty="0"/>
              <a:t>(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≥ 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zjištěná hodnota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)</a:t>
            </a:r>
            <a:r>
              <a:rPr lang="cs-CZ" altLang="cs-CZ" sz="1800" dirty="0"/>
              <a:t> - tabulky, T.DIST(</a:t>
            </a:r>
            <a:r>
              <a:rPr lang="cs-CZ" altLang="cs-CZ" sz="1800" i="1" dirty="0"/>
              <a:t>t </a:t>
            </a:r>
            <a:r>
              <a:rPr lang="cs-CZ" altLang="cs-CZ" sz="1800" dirty="0"/>
              <a:t>, </a:t>
            </a:r>
            <a:r>
              <a:rPr lang="cs-CZ" altLang="cs-CZ" sz="1800" dirty="0">
                <a:latin typeface="Symbol" panose="05050102010706020507" pitchFamily="18" charset="2"/>
              </a:rPr>
              <a:t>n</a:t>
            </a:r>
            <a:r>
              <a:rPr lang="cs-CZ" altLang="cs-CZ" sz="1800" dirty="0">
                <a:cs typeface="Segoe UI" panose="020B0502040204020203" pitchFamily="34" charset="0"/>
              </a:rPr>
              <a:t>, 1</a:t>
            </a:r>
            <a:r>
              <a:rPr lang="cs-CZ" altLang="cs-CZ" sz="1800" dirty="0"/>
              <a:t>)</a:t>
            </a:r>
          </a:p>
          <a:p>
            <a:pPr marL="571500" indent="-5715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cs-CZ" altLang="cs-CZ" sz="1800" b="1" dirty="0"/>
              <a:t>≥</a:t>
            </a:r>
            <a:r>
              <a:rPr lang="en-US" altLang="cs-CZ" sz="1800" dirty="0"/>
              <a:t>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pak</a:t>
            </a:r>
            <a:r>
              <a:rPr lang="en-US" altLang="cs-CZ" sz="1800" dirty="0"/>
              <a:t>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zůstává platná,</a:t>
            </a:r>
            <a:r>
              <a:rPr lang="en-US" altLang="cs-CZ" sz="1800" dirty="0"/>
              <a:t> j</a:t>
            </a:r>
            <a:r>
              <a:rPr lang="cs-CZ" altLang="cs-CZ" sz="1800" dirty="0"/>
              <a:t>e-</a:t>
            </a:r>
            <a:r>
              <a:rPr lang="cs-CZ" altLang="cs-CZ" sz="1800" dirty="0" err="1"/>
              <a:t>li</a:t>
            </a:r>
            <a:r>
              <a:rPr lang="cs-CZ" altLang="cs-CZ" sz="1800" dirty="0"/>
              <a:t> </a:t>
            </a:r>
            <a:r>
              <a:rPr lang="cs-CZ" altLang="cs-CZ" sz="1800" i="1" dirty="0"/>
              <a:t>p</a:t>
            </a:r>
            <a:r>
              <a:rPr lang="ru-RU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</a:t>
            </a:r>
            <a:r>
              <a:rPr lang="cs-CZ" altLang="cs-CZ" sz="1800" dirty="0"/>
              <a:t> 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cs-CZ" altLang="cs-CZ" sz="1800" dirty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dirty="0" err="1"/>
              <a:t>Cohenovo</a:t>
            </a:r>
            <a:r>
              <a:rPr lang="cs-CZ" altLang="cs-CZ" sz="1800" dirty="0"/>
              <a:t> </a:t>
            </a:r>
            <a:r>
              <a:rPr lang="cs-CZ" altLang="cs-CZ" sz="1800" i="1" dirty="0"/>
              <a:t>d</a:t>
            </a:r>
            <a:r>
              <a:rPr lang="cs-CZ" altLang="cs-CZ" sz="1800" dirty="0"/>
              <a:t> a</a:t>
            </a:r>
            <a:r>
              <a:rPr lang="en-US" altLang="cs-CZ" sz="1800" dirty="0"/>
              <a:t> interval </a:t>
            </a:r>
            <a:r>
              <a:rPr lang="cs-CZ" altLang="cs-CZ" sz="1800" dirty="0"/>
              <a:t>spolehlivosti pro rozdíl průměrů.</a:t>
            </a:r>
            <a:endParaRPr lang="en-US" altLang="cs-CZ" sz="1800" dirty="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3924300" y="3789363"/>
            <a:ext cx="3168650" cy="431800"/>
          </a:xfrm>
          <a:prstGeom prst="rect">
            <a:avLst/>
          </a:prstGeom>
          <a:solidFill>
            <a:schemeClr val="accent1">
              <a:alpha val="121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292725" y="3429000"/>
            <a:ext cx="88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b="0" i="1">
                <a:solidFill>
                  <a:schemeClr val="accent1"/>
                </a:solidFill>
              </a:rPr>
              <a:t>s</a:t>
            </a:r>
            <a:r>
              <a:rPr lang="cs-CZ" altLang="cs-CZ" sz="2000" b="0" baseline="30000">
                <a:solidFill>
                  <a:schemeClr val="accent1"/>
                </a:solidFill>
              </a:rPr>
              <a:t>2</a:t>
            </a:r>
            <a:r>
              <a:rPr lang="cs-CZ" altLang="cs-CZ" sz="2000" b="0" baseline="-25000">
                <a:solidFill>
                  <a:schemeClr val="accent1"/>
                </a:solidFill>
              </a:rPr>
              <a:t>pooled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Příklad: </a:t>
            </a:r>
            <a:r>
              <a:rPr lang="cs-CZ" altLang="cs-CZ" sz="3600" i="1" dirty="0"/>
              <a:t>t</a:t>
            </a:r>
            <a:r>
              <a:rPr lang="cs-CZ" altLang="cs-CZ" sz="3600" dirty="0"/>
              <a:t>-test pro nezávislé výběry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/>
              <a:t>H</a:t>
            </a:r>
            <a:r>
              <a:rPr lang="cs-CZ" altLang="cs-CZ" sz="1700" dirty="0"/>
              <a:t>: Lidé s nízkou a vysokou </a:t>
            </a:r>
            <a:r>
              <a:rPr lang="cs-CZ" altLang="cs-CZ" sz="1700" dirty="0" err="1"/>
              <a:t>depresivitou</a:t>
            </a:r>
            <a:r>
              <a:rPr lang="cs-CZ" altLang="cs-CZ" sz="1700" dirty="0"/>
              <a:t> se liší v míře úzkostnosti.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: </a:t>
            </a:r>
            <a:r>
              <a:rPr lang="en-US" altLang="cs-CZ" sz="1500" i="1" dirty="0">
                <a:latin typeface="Symbol" panose="05050102010706020507" pitchFamily="18" charset="2"/>
              </a:rPr>
              <a:t>d</a:t>
            </a:r>
            <a:r>
              <a:rPr lang="en-US" altLang="cs-CZ" sz="1500" dirty="0"/>
              <a:t> </a:t>
            </a:r>
            <a:r>
              <a:rPr lang="cs-CZ" altLang="cs-CZ" sz="1500" dirty="0"/>
              <a:t> </a:t>
            </a:r>
            <a:r>
              <a:rPr lang="en-US" altLang="cs-CZ" sz="1500" dirty="0"/>
              <a:t>=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N</a:t>
            </a:r>
            <a:r>
              <a:rPr lang="cs-CZ" altLang="cs-CZ" sz="1500" baseline="-25000" dirty="0"/>
              <a:t> </a:t>
            </a:r>
            <a:r>
              <a:rPr lang="cs-CZ" altLang="cs-CZ" sz="1600" dirty="0"/>
              <a:t>–</a:t>
            </a:r>
            <a:r>
              <a:rPr lang="cs-CZ" altLang="cs-CZ" sz="1500" baseline="-25000" dirty="0"/>
              <a:t>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=</a:t>
            </a:r>
            <a:r>
              <a:rPr lang="en-US" altLang="cs-CZ" sz="1500" dirty="0"/>
              <a:t> </a:t>
            </a:r>
            <a:r>
              <a:rPr lang="cs-CZ" altLang="cs-CZ" sz="1500" dirty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nasbíraná data: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=2; 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 = 3;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=1,5;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= 1,6; </a:t>
            </a:r>
            <a:r>
              <a:rPr lang="cs-CZ" altLang="cs-CZ" sz="1500" i="1" dirty="0" err="1"/>
              <a:t>n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 </a:t>
            </a:r>
            <a:r>
              <a:rPr lang="cs-CZ" altLang="cs-CZ" sz="1500" i="1" dirty="0" err="1"/>
              <a:t>n</a:t>
            </a:r>
            <a:r>
              <a:rPr lang="cs-CZ" altLang="cs-CZ" sz="1500" baseline="-25000" dirty="0" err="1"/>
              <a:t>V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= 20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 budeme testovat na 5% hladině statistické významnosti, </a:t>
            </a:r>
            <a:r>
              <a:rPr lang="cs-CZ" altLang="cs-CZ" sz="1500" i="1" dirty="0">
                <a:latin typeface="Symbol" panose="05050102010706020507" pitchFamily="18" charset="2"/>
              </a:rPr>
              <a:t>a </a:t>
            </a:r>
            <a:r>
              <a:rPr lang="cs-CZ" altLang="cs-CZ" sz="1500" dirty="0"/>
              <a:t>= 0,05	</a:t>
            </a:r>
          </a:p>
          <a:p>
            <a:pPr marL="571500" indent="-571500" eaLnBrk="1" hangingPunct="1"/>
            <a:r>
              <a:rPr lang="cs-CZ" altLang="cs-CZ" sz="1700" dirty="0"/>
              <a:t>Předpoklady splněny </a:t>
            </a:r>
            <a:r>
              <a:rPr lang="en-US" altLang="cs-CZ" sz="1700" dirty="0"/>
              <a:t>&gt;&gt;</a:t>
            </a:r>
            <a:r>
              <a:rPr lang="cs-CZ" altLang="cs-CZ" sz="1700" dirty="0"/>
              <a:t> provádíme </a:t>
            </a:r>
            <a:r>
              <a:rPr lang="cs-CZ" altLang="cs-CZ" sz="1700" i="1" dirty="0"/>
              <a:t>t</a:t>
            </a:r>
            <a:r>
              <a:rPr lang="cs-CZ" altLang="cs-CZ" sz="1700" dirty="0"/>
              <a:t>-test pro nezávislé výběry </a:t>
            </a:r>
            <a:r>
              <a:rPr lang="cs-CZ" altLang="cs-CZ" sz="1200" dirty="0"/>
              <a:t>(6.2.2)</a:t>
            </a:r>
          </a:p>
          <a:p>
            <a:pPr marL="571500" indent="-571500" eaLnBrk="1" hangingPunct="1"/>
            <a:r>
              <a:rPr lang="cs-CZ" altLang="cs-CZ" sz="1700" i="1" dirty="0"/>
              <a:t>rozdíl d</a:t>
            </a:r>
            <a:r>
              <a:rPr lang="cs-CZ" altLang="cs-CZ" sz="1700" dirty="0"/>
              <a:t> = </a:t>
            </a:r>
            <a:r>
              <a:rPr lang="cs-CZ" altLang="cs-CZ" sz="1700" i="1" dirty="0" err="1"/>
              <a:t>m</a:t>
            </a:r>
            <a:r>
              <a:rPr lang="cs-CZ" altLang="cs-CZ" sz="1700" i="1" baseline="-25000" dirty="0" err="1"/>
              <a:t>V</a:t>
            </a:r>
            <a:r>
              <a:rPr lang="cs-CZ" altLang="cs-CZ" sz="1700" baseline="-25000" dirty="0"/>
              <a:t> </a:t>
            </a:r>
            <a:r>
              <a:rPr lang="cs-CZ" altLang="cs-CZ" sz="17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i="1" dirty="0" err="1"/>
              <a:t>m</a:t>
            </a:r>
            <a:r>
              <a:rPr lang="cs-CZ" altLang="cs-CZ" sz="1700" baseline="-25000" dirty="0" err="1"/>
              <a:t>N</a:t>
            </a:r>
            <a:r>
              <a:rPr lang="cs-CZ" altLang="cs-CZ" sz="1700" dirty="0"/>
              <a:t> </a:t>
            </a:r>
            <a:r>
              <a:rPr lang="en-US" altLang="cs-CZ" sz="1700" dirty="0"/>
              <a:t>= </a:t>
            </a:r>
            <a:r>
              <a:rPr lang="cs-CZ" altLang="cs-CZ" sz="1700" dirty="0"/>
              <a:t>3 – 2 = 1</a:t>
            </a:r>
            <a:endParaRPr lang="cs-CZ" altLang="cs-CZ" sz="1000" dirty="0"/>
          </a:p>
          <a:p>
            <a:pPr marL="571500" indent="-57150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d</a:t>
            </a:r>
            <a:r>
              <a:rPr lang="cs-CZ" altLang="cs-CZ" sz="1700" dirty="0"/>
              <a:t>= √</a:t>
            </a:r>
            <a:r>
              <a:rPr lang="en-US" altLang="cs-CZ" sz="1700" dirty="0"/>
              <a:t>{[((</a:t>
            </a:r>
            <a:r>
              <a:rPr lang="cs-CZ" altLang="cs-CZ" sz="17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cs-CZ" altLang="cs-CZ" sz="1600" dirty="0"/>
              <a:t>1,5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+(</a:t>
            </a:r>
            <a:r>
              <a:rPr lang="cs-CZ" altLang="cs-CZ" sz="16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cs-CZ" altLang="cs-CZ" sz="1600" dirty="0"/>
              <a:t>1,6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)/(</a:t>
            </a:r>
            <a:r>
              <a:rPr lang="cs-CZ" altLang="cs-CZ" sz="1600" dirty="0"/>
              <a:t>20</a:t>
            </a:r>
            <a:r>
              <a:rPr lang="en-US" altLang="cs-CZ" sz="1600" dirty="0"/>
              <a:t>+</a:t>
            </a:r>
            <a:r>
              <a:rPr lang="cs-CZ" altLang="cs-CZ" sz="16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2))]</a:t>
            </a:r>
            <a:r>
              <a:rPr lang="cs-CZ" altLang="cs-CZ" sz="1600" dirty="0"/>
              <a:t>*</a:t>
            </a:r>
            <a:r>
              <a:rPr lang="en-US" altLang="cs-CZ" sz="1600" dirty="0"/>
              <a:t>[1/</a:t>
            </a:r>
            <a:r>
              <a:rPr lang="cs-CZ" altLang="cs-CZ" sz="1600" dirty="0"/>
              <a:t>20</a:t>
            </a:r>
            <a:r>
              <a:rPr lang="en-US" altLang="cs-CZ" sz="1600" dirty="0"/>
              <a:t>+1/</a:t>
            </a:r>
            <a:r>
              <a:rPr lang="cs-CZ" altLang="cs-CZ" sz="1600" dirty="0"/>
              <a:t>20</a:t>
            </a:r>
            <a:r>
              <a:rPr lang="en-US" altLang="cs-CZ" sz="1600" dirty="0"/>
              <a:t>]}</a:t>
            </a:r>
            <a:r>
              <a:rPr lang="cs-CZ" altLang="cs-CZ" sz="1600" dirty="0"/>
              <a:t>=0,49</a:t>
            </a:r>
            <a:endParaRPr lang="en-US" altLang="cs-CZ" sz="1600" dirty="0"/>
          </a:p>
          <a:p>
            <a:pPr marL="571500" indent="-571500" eaLnBrk="1" hangingPunct="1"/>
            <a:r>
              <a:rPr lang="en-US" altLang="cs-CZ" sz="1600" dirty="0" err="1"/>
              <a:t>ro</a:t>
            </a:r>
            <a:r>
              <a:rPr lang="cs-CZ" altLang="cs-CZ" sz="1600" dirty="0" err="1"/>
              <a:t>zdíl</a:t>
            </a:r>
            <a:r>
              <a:rPr lang="cs-CZ" altLang="cs-CZ" sz="1600" dirty="0"/>
              <a:t> má </a:t>
            </a:r>
            <a:r>
              <a:rPr lang="cs-CZ" altLang="cs-CZ" sz="1700" i="1" dirty="0"/>
              <a:t>t</a:t>
            </a:r>
            <a:r>
              <a:rPr lang="cs-CZ" altLang="cs-CZ" sz="1700" dirty="0"/>
              <a:t>-rozložení s </a:t>
            </a:r>
            <a:r>
              <a:rPr lang="cs-CZ" altLang="cs-CZ" sz="1700" i="1" dirty="0" err="1"/>
              <a:t>n</a:t>
            </a:r>
            <a:r>
              <a:rPr lang="cs-CZ" altLang="cs-CZ" sz="1700" baseline="-25000" dirty="0" err="1"/>
              <a:t>N</a:t>
            </a:r>
            <a:r>
              <a:rPr lang="cs-CZ" altLang="cs-CZ" sz="1700" dirty="0" err="1"/>
              <a:t>+</a:t>
            </a:r>
            <a:r>
              <a:rPr lang="cs-CZ" altLang="cs-CZ" sz="1700" i="1" dirty="0" err="1"/>
              <a:t>n</a:t>
            </a:r>
            <a:r>
              <a:rPr lang="cs-CZ" altLang="cs-CZ" sz="1700" baseline="-25000" dirty="0" err="1"/>
              <a:t>V</a:t>
            </a:r>
            <a:r>
              <a:rPr lang="cs-CZ" altLang="cs-CZ" sz="17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dirty="0"/>
              <a:t>2 = 38 stupni volnosti </a:t>
            </a:r>
            <a:endParaRPr lang="ru-RU" altLang="cs-CZ" sz="1700" dirty="0"/>
          </a:p>
          <a:p>
            <a:pPr marL="571500" indent="-571500" eaLnBrk="1" hangingPunct="1"/>
            <a:r>
              <a:rPr lang="cs-CZ" altLang="cs-CZ" sz="1800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V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N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1/0,49 = 2,04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en-US" altLang="cs-CZ" sz="1800" i="1" dirty="0"/>
              <a:t> </a:t>
            </a:r>
            <a:r>
              <a:rPr lang="cs-CZ" altLang="cs-CZ" sz="1800" dirty="0"/>
              <a:t>(</a:t>
            </a:r>
            <a:r>
              <a:rPr lang="cs-CZ" altLang="cs-CZ" sz="1800" i="1" dirty="0"/>
              <a:t>t</a:t>
            </a:r>
            <a:r>
              <a:rPr lang="en-US" altLang="cs-CZ" sz="1800" i="1" dirty="0"/>
              <a:t> </a:t>
            </a:r>
            <a:r>
              <a:rPr lang="cs-CZ" altLang="cs-CZ" sz="1800" dirty="0"/>
              <a:t>≥</a:t>
            </a:r>
            <a:r>
              <a:rPr lang="en-US" altLang="cs-CZ" sz="1800" dirty="0"/>
              <a:t>|</a:t>
            </a:r>
            <a:r>
              <a:rPr lang="cs-CZ" altLang="cs-CZ" sz="1800" dirty="0"/>
              <a:t>2,04</a:t>
            </a:r>
            <a:r>
              <a:rPr lang="en-US" altLang="cs-CZ" sz="1800" dirty="0"/>
              <a:t>|</a:t>
            </a:r>
            <a:r>
              <a:rPr lang="cs-CZ" altLang="cs-CZ" sz="1800" dirty="0"/>
              <a:t>)</a:t>
            </a:r>
            <a:r>
              <a:rPr lang="en-US" altLang="cs-CZ" sz="1800" dirty="0"/>
              <a:t> je </a:t>
            </a:r>
            <a:r>
              <a:rPr lang="cs-CZ" altLang="cs-CZ" sz="1800" dirty="0"/>
              <a:t>při </a:t>
            </a:r>
            <a:r>
              <a:rPr lang="cs-CZ" altLang="cs-CZ" sz="1800" i="1" dirty="0">
                <a:latin typeface="Symbol" panose="05050102010706020507" pitchFamily="18" charset="2"/>
              </a:rPr>
              <a:t>n </a:t>
            </a:r>
            <a:r>
              <a:rPr lang="cs-CZ" altLang="cs-CZ" sz="1800" dirty="0"/>
              <a:t>= 38 rovna 0,048     </a:t>
            </a:r>
            <a:r>
              <a:rPr lang="cs-CZ" altLang="cs-CZ" sz="1400" dirty="0"/>
              <a:t>2*(1-</a:t>
            </a:r>
            <a:r>
              <a:rPr lang="en-US" altLang="cs-CZ" sz="1400" dirty="0"/>
              <a:t>T</a:t>
            </a:r>
            <a:r>
              <a:rPr lang="cs-CZ" altLang="cs-CZ" sz="1400" dirty="0"/>
              <a:t>.</a:t>
            </a:r>
            <a:r>
              <a:rPr lang="en-US" altLang="cs-CZ" sz="1400" dirty="0"/>
              <a:t>DIST(2,04;38</a:t>
            </a:r>
            <a:r>
              <a:rPr lang="cs-CZ" altLang="cs-CZ" sz="1400" dirty="0"/>
              <a:t>;1</a:t>
            </a:r>
            <a:r>
              <a:rPr lang="en-US" altLang="cs-CZ" sz="1400" dirty="0"/>
              <a:t>)</a:t>
            </a:r>
            <a:r>
              <a:rPr lang="cs-CZ" altLang="cs-CZ" sz="1400" dirty="0"/>
              <a:t>)</a:t>
            </a:r>
            <a:r>
              <a:rPr lang="en-US" altLang="cs-CZ" sz="1400" dirty="0"/>
              <a:t>=0,048</a:t>
            </a:r>
            <a:endParaRPr lang="cs-CZ" altLang="cs-CZ" sz="1400" dirty="0"/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tak</a:t>
            </a:r>
            <a:r>
              <a:rPr lang="cs-CZ" altLang="cs-CZ" sz="1800" dirty="0"/>
              <a:t>že </a:t>
            </a:r>
            <a:r>
              <a:rPr lang="cs-CZ" altLang="cs-CZ" sz="1800" b="1" dirty="0"/>
              <a:t>zamítáme </a:t>
            </a:r>
            <a:r>
              <a:rPr lang="cs-CZ" altLang="cs-CZ" sz="1800" b="1" i="1" dirty="0"/>
              <a:t>H</a:t>
            </a:r>
            <a:r>
              <a:rPr lang="cs-CZ" altLang="cs-CZ" sz="1800" b="1" baseline="-25000" dirty="0"/>
              <a:t>0</a:t>
            </a:r>
            <a:r>
              <a:rPr lang="cs-CZ" altLang="cs-CZ" sz="1800" baseline="-25000" dirty="0"/>
              <a:t>. </a:t>
            </a:r>
            <a:r>
              <a:rPr lang="cs-CZ" altLang="cs-CZ" sz="1800" dirty="0"/>
              <a:t>Pokud by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platila, zjištěný rozdíl by byl nepravděpodobný.</a:t>
            </a:r>
            <a:endParaRPr lang="cs-CZ" altLang="cs-CZ" sz="1800" b="1" baseline="-25000" dirty="0"/>
          </a:p>
          <a:p>
            <a:pPr marL="571500" indent="-571500" eaLnBrk="1" hangingPunct="1"/>
            <a:r>
              <a:rPr lang="cs-CZ" altLang="cs-CZ" sz="1700" dirty="0"/>
              <a:t>95% interval spolehlivosti: 	</a:t>
            </a:r>
            <a:r>
              <a:rPr lang="cs-CZ" altLang="cs-CZ" sz="1400" baseline="-25000" dirty="0"/>
              <a:t>0,025</a:t>
            </a:r>
            <a:r>
              <a:rPr lang="cs-CZ" altLang="cs-CZ" sz="1400" i="1" dirty="0"/>
              <a:t>t</a:t>
            </a:r>
            <a:r>
              <a:rPr lang="cs-CZ" altLang="cs-CZ" sz="1400" dirty="0"/>
              <a:t>(38) = T.INV(0,025;38) = 2,02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/>
              <a:t>				d – 2,02*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 </a:t>
            </a:r>
            <a:r>
              <a:rPr lang="cs-CZ" altLang="cs-CZ" sz="1400" dirty="0"/>
              <a:t>d </a:t>
            </a:r>
            <a:r>
              <a:rPr lang="en-US" altLang="cs-CZ" sz="1400" dirty="0"/>
              <a:t>+</a:t>
            </a:r>
            <a:r>
              <a:rPr lang="cs-CZ" altLang="cs-CZ" sz="1400" dirty="0"/>
              <a:t> 2,02*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baseline="-25000" dirty="0"/>
              <a:t> </a:t>
            </a:r>
            <a:r>
              <a:rPr lang="ru-RU" altLang="cs-CZ" sz="1400" dirty="0"/>
              <a:t>, </a:t>
            </a:r>
            <a:r>
              <a:rPr lang="cs-CZ" altLang="cs-CZ" sz="1400" dirty="0"/>
              <a:t>tj. 0,02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</a:t>
            </a:r>
            <a:r>
              <a:rPr lang="cs-CZ" altLang="cs-CZ" sz="1400" dirty="0"/>
              <a:t> 1,98</a:t>
            </a:r>
          </a:p>
          <a:p>
            <a:pPr marL="571500" indent="-571500" eaLnBrk="1" hangingPunct="1"/>
            <a:r>
              <a:rPr lang="cs-CZ" altLang="cs-CZ" sz="1700" dirty="0" err="1"/>
              <a:t>Cohenovo</a:t>
            </a:r>
            <a:r>
              <a:rPr lang="cs-CZ" altLang="cs-CZ" sz="1700" dirty="0"/>
              <a:t> </a:t>
            </a:r>
            <a:r>
              <a:rPr lang="cs-CZ" altLang="cs-CZ" sz="1700" i="1" dirty="0"/>
              <a:t>d</a:t>
            </a:r>
            <a:r>
              <a:rPr lang="cs-CZ" altLang="cs-CZ" sz="1700" dirty="0"/>
              <a:t> = </a:t>
            </a:r>
            <a:r>
              <a:rPr lang="en-US" altLang="cs-CZ" sz="1700" dirty="0"/>
              <a:t>|</a:t>
            </a:r>
            <a:r>
              <a:rPr lang="cs-CZ" altLang="cs-CZ" sz="1700" dirty="0"/>
              <a:t>1</a:t>
            </a:r>
            <a:r>
              <a:rPr lang="en-US" altLang="cs-CZ" sz="1700" dirty="0"/>
              <a:t>|</a:t>
            </a:r>
            <a:r>
              <a:rPr lang="cs-CZ" altLang="cs-CZ" sz="1700" dirty="0"/>
              <a:t>/</a:t>
            </a:r>
            <a:r>
              <a:rPr lang="en-US" altLang="cs-CZ" sz="1700" dirty="0"/>
              <a:t>1,55 =0,65  ,</a:t>
            </a:r>
            <a:r>
              <a:rPr lang="cs-CZ" altLang="cs-CZ" sz="1700" dirty="0"/>
              <a:t> což je středně velký efekt. </a:t>
            </a:r>
            <a:endParaRPr lang="en-US" altLang="cs-CZ" sz="17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Srovnání 2 závislých </a:t>
            </a:r>
            <a:r>
              <a:rPr lang="cs-CZ" altLang="cs-CZ" sz="3600" i="1" dirty="0"/>
              <a:t>m</a:t>
            </a:r>
            <a:r>
              <a:rPr lang="cs-CZ" altLang="cs-CZ" sz="3600" dirty="0"/>
              <a:t>:</a:t>
            </a:r>
            <a:r>
              <a:rPr lang="cs-CZ" altLang="cs-CZ" sz="3600" i="1" dirty="0"/>
              <a:t> </a:t>
            </a:r>
            <a:r>
              <a:rPr lang="cs-CZ" altLang="cs-CZ" sz="3600" dirty="0"/>
              <a:t>párový </a:t>
            </a:r>
            <a:r>
              <a:rPr lang="cs-CZ" altLang="cs-CZ" sz="3600" i="1" dirty="0"/>
              <a:t>t </a:t>
            </a:r>
            <a:r>
              <a:rPr lang="cs-CZ" altLang="cs-CZ" sz="3600" dirty="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Předpoklady použití    ...    </a:t>
            </a:r>
            <a:r>
              <a:rPr lang="cs-CZ" altLang="cs-CZ" sz="1400" dirty="0"/>
              <a:t>jsou-li výrazně porušeny, volíme raději </a:t>
            </a:r>
            <a:r>
              <a:rPr lang="cs-CZ" altLang="cs-CZ" sz="1400" dirty="0" err="1"/>
              <a:t>neparametrický</a:t>
            </a:r>
            <a:r>
              <a:rPr lang="cs-CZ" altLang="cs-CZ" sz="1400" dirty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intervalová</a:t>
            </a:r>
            <a:r>
              <a:rPr lang="cs-CZ" altLang="cs-CZ" sz="1500" dirty="0"/>
              <a:t> proměnná je v populaci </a:t>
            </a:r>
            <a:r>
              <a:rPr lang="cs-CZ" altLang="cs-CZ" sz="1500" b="1" dirty="0"/>
              <a:t>normálně rozložená</a:t>
            </a:r>
            <a:r>
              <a:rPr lang="cs-CZ" altLang="cs-CZ" sz="1500" dirty="0"/>
              <a:t> - neřeší se, je-li </a:t>
            </a:r>
            <a:r>
              <a:rPr lang="cs-CZ" altLang="cs-CZ" sz="1500" i="1" dirty="0"/>
              <a:t>N</a:t>
            </a:r>
            <a:r>
              <a:rPr lang="cs-CZ" altLang="cs-CZ" sz="1500" dirty="0"/>
              <a:t> </a:t>
            </a:r>
            <a:r>
              <a:rPr lang="en-US" altLang="cs-CZ" sz="1500" dirty="0"/>
              <a:t>&gt;30</a:t>
            </a:r>
            <a:endParaRPr lang="cs-CZ" altLang="cs-CZ" sz="1500" dirty="0"/>
          </a:p>
          <a:p>
            <a:pPr marL="33338" indent="0" eaLnBrk="1" hangingPunct="1">
              <a:lnSpc>
                <a:spcPct val="90000"/>
              </a:lnSpc>
              <a:buNone/>
            </a:pPr>
            <a:r>
              <a:rPr lang="cs-CZ" altLang="cs-CZ" sz="1900" dirty="0">
                <a:solidFill>
                  <a:schemeClr val="accent6">
                    <a:lumMod val="75000"/>
                  </a:schemeClr>
                </a:solidFill>
              </a:rPr>
              <a:t>2 ekvivalentní podoby testu, postupy</a:t>
            </a:r>
            <a:r>
              <a:rPr lang="cs-CZ" altLang="cs-CZ" sz="1900" dirty="0"/>
              <a:t>: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/>
              <a:t>pro každého člověka spočítat rozdíl </a:t>
            </a:r>
            <a:r>
              <a:rPr lang="cs-CZ" altLang="cs-CZ" sz="1900" i="1" dirty="0"/>
              <a:t>d</a:t>
            </a:r>
            <a:r>
              <a:rPr lang="cs-CZ" altLang="cs-CZ" sz="1900" baseline="-25000" dirty="0"/>
              <a:t>i</a:t>
            </a:r>
            <a:r>
              <a:rPr lang="cs-CZ" altLang="cs-CZ" sz="1900" dirty="0"/>
              <a:t>=</a:t>
            </a:r>
            <a:r>
              <a:rPr lang="cs-CZ" altLang="cs-CZ" sz="1900" i="1" dirty="0"/>
              <a:t>x</a:t>
            </a:r>
            <a:r>
              <a:rPr lang="cs-CZ" altLang="cs-CZ" sz="1900" baseline="-25000" dirty="0"/>
              <a:t>1i</a:t>
            </a:r>
            <a:r>
              <a:rPr lang="cs-CZ" altLang="cs-CZ" sz="1900" dirty="0"/>
              <a:t>-</a:t>
            </a:r>
            <a:r>
              <a:rPr lang="cs-CZ" altLang="cs-CZ" sz="1900" i="1" dirty="0"/>
              <a:t>x</a:t>
            </a:r>
            <a:r>
              <a:rPr lang="cs-CZ" altLang="cs-CZ" sz="1900" baseline="-25000" dirty="0"/>
              <a:t>2i</a:t>
            </a:r>
            <a:r>
              <a:rPr lang="cs-CZ" altLang="cs-CZ" sz="1900" dirty="0"/>
              <a:t> a pak udělat </a:t>
            </a:r>
            <a:r>
              <a:rPr lang="cs-CZ" altLang="cs-CZ" sz="1900" dirty="0" err="1"/>
              <a:t>jednovýběrový</a:t>
            </a:r>
            <a:r>
              <a:rPr lang="cs-CZ" altLang="cs-CZ" sz="1900" dirty="0"/>
              <a:t> </a:t>
            </a:r>
            <a:r>
              <a:rPr lang="cs-CZ" altLang="cs-CZ" sz="1900" i="1" dirty="0"/>
              <a:t>t</a:t>
            </a:r>
            <a:r>
              <a:rPr lang="cs-CZ" altLang="cs-CZ" sz="1900" dirty="0"/>
              <a:t>-test testující </a:t>
            </a:r>
            <a:r>
              <a:rPr lang="cs-CZ" altLang="cs-CZ" sz="1900" i="1" dirty="0"/>
              <a:t>H</a:t>
            </a:r>
            <a:r>
              <a:rPr lang="cs-CZ" altLang="cs-CZ" sz="1900" baseline="-25000" dirty="0"/>
              <a:t>0</a:t>
            </a:r>
            <a:r>
              <a:rPr lang="cs-CZ" altLang="cs-CZ" sz="1900" dirty="0"/>
              <a:t>: </a:t>
            </a:r>
            <a:r>
              <a:rPr lang="cs-CZ" altLang="cs-CZ" sz="1900" i="1" dirty="0">
                <a:latin typeface="Symbol" panose="05050102010706020507" pitchFamily="18" charset="2"/>
              </a:rPr>
              <a:t>d</a:t>
            </a:r>
            <a:r>
              <a:rPr lang="cs-CZ" altLang="cs-CZ" sz="1900" dirty="0"/>
              <a:t>=0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/>
              <a:t>Nemáme-li data, je popisné statistiky pro srovnávané skupiny, pak… </a:t>
            </a:r>
          </a:p>
          <a:p>
            <a:pPr marL="571500" indent="-571500" eaLnBrk="1" hangingPunct="1"/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: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</a:t>
            </a:r>
            <a:r>
              <a:rPr lang="en-US" altLang="cs-CZ" sz="1800" dirty="0"/>
              <a:t>= 0 </a:t>
            </a:r>
            <a:r>
              <a:rPr lang="cs-CZ" altLang="cs-CZ" sz="1200" dirty="0"/>
              <a:t>(nebo roven konstantě, nebo </a:t>
            </a:r>
            <a:r>
              <a:rPr lang="en-US" altLang="cs-CZ" sz="1200" dirty="0"/>
              <a:t>&gt;</a:t>
            </a:r>
            <a:r>
              <a:rPr lang="cs-CZ" altLang="cs-CZ" sz="1200" dirty="0"/>
              <a:t>/</a:t>
            </a:r>
            <a:r>
              <a:rPr lang="en-US" altLang="cs-CZ" sz="1200" dirty="0"/>
              <a:t>&lt;</a:t>
            </a:r>
            <a:r>
              <a:rPr lang="cs-CZ" altLang="cs-CZ" sz="1200" dirty="0"/>
              <a:t> 0 či </a:t>
            </a:r>
            <a:r>
              <a:rPr lang="cs-CZ" altLang="cs-CZ" sz="1200" i="1" dirty="0"/>
              <a:t>c</a:t>
            </a:r>
            <a:r>
              <a:rPr lang="cs-CZ" altLang="cs-CZ" sz="1200" dirty="0"/>
              <a:t>)</a:t>
            </a:r>
            <a:r>
              <a:rPr lang="cs-CZ" altLang="cs-CZ" sz="1800" dirty="0"/>
              <a:t> a zvolíme </a:t>
            </a:r>
            <a:r>
              <a:rPr lang="cs-CZ" altLang="cs-CZ" sz="1800" dirty="0">
                <a:latin typeface="Symbol" panose="05050102010706020507" pitchFamily="18" charset="2"/>
              </a:rPr>
              <a:t>a =</a:t>
            </a:r>
            <a:r>
              <a:rPr lang="cs-CZ" altLang="cs-CZ" sz="1800" dirty="0"/>
              <a:t> 1%, 5%, nebo 10%</a:t>
            </a:r>
          </a:p>
          <a:p>
            <a:pPr marL="571500" indent="-571500" eaLnBrk="1" hangingPunct="1"/>
            <a:r>
              <a:rPr lang="cs-CZ" altLang="cs-CZ" sz="1800" b="1" dirty="0"/>
              <a:t>Rozdíl průměrů </a:t>
            </a:r>
            <a:r>
              <a:rPr lang="cs-CZ" altLang="cs-CZ" sz="1800" b="1" i="1" dirty="0"/>
              <a:t>d </a:t>
            </a:r>
            <a:r>
              <a:rPr lang="cs-CZ" altLang="cs-CZ" sz="1800" dirty="0"/>
              <a:t>má </a:t>
            </a:r>
            <a:r>
              <a:rPr lang="cs-CZ" altLang="cs-CZ" sz="1800" b="1" dirty="0"/>
              <a:t>směrodatnou chybu </a:t>
            </a:r>
            <a:r>
              <a:rPr lang="cs-CZ" altLang="cs-CZ" sz="1800" b="1" i="1" dirty="0" err="1"/>
              <a:t>s</a:t>
            </a:r>
            <a:r>
              <a:rPr lang="cs-CZ" altLang="cs-CZ" sz="1800" b="1" baseline="-25000" dirty="0" err="1"/>
              <a:t>d</a:t>
            </a:r>
            <a:r>
              <a:rPr lang="cs-CZ" altLang="cs-CZ" sz="1800" dirty="0"/>
              <a:t>=</a:t>
            </a:r>
            <a:r>
              <a:rPr lang="cs-CZ" altLang="cs-CZ" sz="1600" dirty="0"/>
              <a:t> √(</a:t>
            </a:r>
            <a:r>
              <a:rPr lang="en-US" altLang="cs-CZ" sz="1600" dirty="0"/>
              <a:t>(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2</a:t>
            </a:r>
            <a:r>
              <a:rPr lang="en-US" altLang="cs-CZ" sz="1600" baseline="30000" dirty="0"/>
              <a:t>2</a:t>
            </a:r>
            <a:r>
              <a:rPr lang="cs-CZ" altLang="cs-CZ" sz="1600" dirty="0"/>
              <a:t> 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</a:t>
            </a:r>
            <a:r>
              <a:rPr lang="cs-CZ" altLang="cs-CZ" sz="1600" i="1" dirty="0"/>
              <a:t>r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i="1" dirty="0"/>
              <a:t>s</a:t>
            </a:r>
            <a:r>
              <a:rPr lang="cs-CZ" altLang="cs-CZ" sz="1600" baseline="-25000" dirty="0"/>
              <a:t>2</a:t>
            </a:r>
            <a:r>
              <a:rPr lang="cs-CZ" altLang="cs-CZ" sz="1600" dirty="0"/>
              <a:t>)</a:t>
            </a:r>
            <a:r>
              <a:rPr lang="en-US" altLang="cs-CZ" sz="1600" dirty="0"/>
              <a:t>/</a:t>
            </a:r>
            <a:r>
              <a:rPr lang="cs-CZ" altLang="cs-CZ" sz="1600" i="1" dirty="0"/>
              <a:t>N</a:t>
            </a:r>
            <a:r>
              <a:rPr lang="cs-CZ" altLang="cs-CZ" sz="1600" dirty="0"/>
              <a:t>)</a:t>
            </a:r>
            <a:endParaRPr lang="en-US" altLang="cs-CZ" sz="1600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		t</a:t>
            </a:r>
            <a:r>
              <a:rPr lang="cs-CZ" altLang="cs-CZ" sz="1800" b="1" dirty="0"/>
              <a:t>-rozložení</a:t>
            </a:r>
            <a:r>
              <a:rPr lang="cs-CZ" altLang="cs-CZ" sz="1800" dirty="0"/>
              <a:t> s 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1 </a:t>
            </a:r>
            <a:r>
              <a:rPr lang="cs-CZ" altLang="cs-CZ" sz="1800" b="1" dirty="0"/>
              <a:t>stupni volnosti</a:t>
            </a:r>
            <a:r>
              <a:rPr lang="cs-CZ" altLang="cs-CZ" sz="1800" dirty="0"/>
              <a:t> (</a:t>
            </a:r>
            <a:r>
              <a:rPr lang="cs-CZ" altLang="cs-CZ" sz="1800" i="1" dirty="0">
                <a:latin typeface="Symbol" panose="05050102010706020507" pitchFamily="18" charset="2"/>
              </a:rPr>
              <a:t>n</a:t>
            </a:r>
            <a:r>
              <a:rPr lang="ru-RU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dirty="0"/>
              <a:t>) </a:t>
            </a:r>
            <a:endParaRPr lang="ru-RU" altLang="cs-CZ" sz="1800" dirty="0"/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b="1" dirty="0"/>
              <a:t>testovou statistiku 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/>
              <a:t>d</a:t>
            </a:r>
            <a:r>
              <a:rPr lang="cs-CZ" altLang="cs-CZ" sz="1800" dirty="0"/>
              <a:t>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endParaRPr lang="cs-CZ" altLang="cs-CZ" sz="1800" baseline="-25000" dirty="0"/>
          </a:p>
          <a:p>
            <a:pPr marL="571500" indent="-571500" eaLnBrk="1" hangingPunct="1"/>
            <a:r>
              <a:rPr lang="cs-CZ" altLang="cs-CZ" sz="1800" dirty="0"/>
              <a:t>Zjistíme jaká je </a:t>
            </a:r>
            <a:r>
              <a:rPr lang="cs-CZ" altLang="cs-CZ" sz="1800" b="1" i="1" dirty="0"/>
              <a:t>p </a:t>
            </a:r>
            <a:r>
              <a:rPr lang="cs-CZ" altLang="cs-CZ" sz="1800" b="1" dirty="0"/>
              <a:t>(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≥ 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zjištěná hodnota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)</a:t>
            </a:r>
            <a:r>
              <a:rPr lang="cs-CZ" altLang="cs-CZ" sz="1800" dirty="0"/>
              <a:t> - tabulky, T.DIST(</a:t>
            </a:r>
            <a:r>
              <a:rPr lang="cs-CZ" altLang="cs-CZ" sz="1800" i="1" dirty="0"/>
              <a:t>t </a:t>
            </a:r>
            <a:r>
              <a:rPr lang="cs-CZ" altLang="cs-CZ" sz="1800" dirty="0"/>
              <a:t>, </a:t>
            </a:r>
            <a:r>
              <a:rPr lang="cs-CZ" altLang="cs-CZ" sz="1800" dirty="0">
                <a:latin typeface="Symbol" panose="05050102010706020507" pitchFamily="18" charset="2"/>
              </a:rPr>
              <a:t>n</a:t>
            </a:r>
            <a:r>
              <a:rPr lang="cs-CZ" altLang="cs-CZ" sz="1800" dirty="0">
                <a:cs typeface="Segoe UI" panose="020B0502040204020203" pitchFamily="34" charset="0"/>
              </a:rPr>
              <a:t>, 1</a:t>
            </a:r>
            <a:r>
              <a:rPr lang="cs-CZ" altLang="cs-CZ" sz="1800" dirty="0"/>
              <a:t>)</a:t>
            </a:r>
          </a:p>
          <a:p>
            <a:pPr marL="571500" indent="-5715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cs-CZ" altLang="cs-CZ" sz="1800" b="1" dirty="0"/>
              <a:t>≥</a:t>
            </a:r>
            <a:r>
              <a:rPr lang="en-US" altLang="cs-CZ" sz="1800" dirty="0"/>
              <a:t>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pak</a:t>
            </a:r>
            <a:r>
              <a:rPr lang="en-US" altLang="cs-CZ" sz="1800" dirty="0"/>
              <a:t>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zůstává platná,</a:t>
            </a:r>
            <a:r>
              <a:rPr lang="en-US" altLang="cs-CZ" sz="1800" dirty="0"/>
              <a:t> j</a:t>
            </a:r>
            <a:r>
              <a:rPr lang="cs-CZ" altLang="cs-CZ" sz="1800" dirty="0"/>
              <a:t>e-</a:t>
            </a:r>
            <a:r>
              <a:rPr lang="cs-CZ" altLang="cs-CZ" sz="1800" dirty="0" err="1"/>
              <a:t>li</a:t>
            </a:r>
            <a:r>
              <a:rPr lang="cs-CZ" altLang="cs-CZ" sz="1800" dirty="0"/>
              <a:t> </a:t>
            </a:r>
            <a:r>
              <a:rPr lang="cs-CZ" altLang="cs-CZ" sz="1800" i="1" dirty="0"/>
              <a:t>p</a:t>
            </a:r>
            <a:r>
              <a:rPr lang="ru-RU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</a:t>
            </a:r>
            <a:r>
              <a:rPr lang="cs-CZ" altLang="cs-CZ" sz="1800" dirty="0"/>
              <a:t> 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cs-CZ" altLang="cs-CZ" sz="1800" dirty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dirty="0" err="1"/>
              <a:t>Cohenovo</a:t>
            </a:r>
            <a:r>
              <a:rPr lang="cs-CZ" altLang="cs-CZ" sz="1800" dirty="0"/>
              <a:t> </a:t>
            </a:r>
            <a:r>
              <a:rPr lang="cs-CZ" altLang="cs-CZ" sz="1800" i="1" dirty="0"/>
              <a:t>d</a:t>
            </a:r>
            <a:r>
              <a:rPr lang="cs-CZ" altLang="cs-CZ" sz="1800" dirty="0"/>
              <a:t> a</a:t>
            </a:r>
            <a:r>
              <a:rPr lang="en-US" altLang="cs-CZ" sz="1800" dirty="0"/>
              <a:t> interval </a:t>
            </a:r>
            <a:r>
              <a:rPr lang="cs-CZ" altLang="cs-CZ" sz="1800" dirty="0"/>
              <a:t>spolehlivosti pro rozdíl průměrů.</a:t>
            </a:r>
            <a:endParaRPr lang="en-US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471247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Příklad: párový </a:t>
            </a:r>
            <a:r>
              <a:rPr lang="cs-CZ" altLang="cs-CZ" sz="3600" i="1" dirty="0"/>
              <a:t>t</a:t>
            </a:r>
            <a:r>
              <a:rPr lang="cs-CZ" altLang="cs-CZ" sz="3600" dirty="0"/>
              <a:t>-test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/>
              <a:t>H</a:t>
            </a:r>
            <a:r>
              <a:rPr lang="cs-CZ" altLang="cs-CZ" sz="1700" dirty="0"/>
              <a:t>: Lidé se liší v míře prožívané úzkosti před zkouškou a po zkoušce.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: </a:t>
            </a:r>
            <a:r>
              <a:rPr lang="en-US" altLang="cs-CZ" sz="1500" i="1" dirty="0">
                <a:latin typeface="Symbol" panose="05050102010706020507" pitchFamily="18" charset="2"/>
              </a:rPr>
              <a:t>d</a:t>
            </a:r>
            <a:r>
              <a:rPr lang="en-US" altLang="cs-CZ" sz="1500" dirty="0"/>
              <a:t> </a:t>
            </a:r>
            <a:r>
              <a:rPr lang="cs-CZ" altLang="cs-CZ" sz="1500" dirty="0"/>
              <a:t> </a:t>
            </a:r>
            <a:r>
              <a:rPr lang="en-US" altLang="cs-CZ" sz="1500" dirty="0"/>
              <a:t>=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PŘED</a:t>
            </a:r>
            <a:r>
              <a:rPr lang="cs-CZ" altLang="cs-CZ" sz="1500" baseline="-25000" dirty="0"/>
              <a:t> </a:t>
            </a:r>
            <a:r>
              <a:rPr lang="cs-CZ" altLang="cs-CZ" sz="1600" dirty="0"/>
              <a:t>–</a:t>
            </a:r>
            <a:r>
              <a:rPr lang="cs-CZ" altLang="cs-CZ" sz="1500" baseline="-25000" dirty="0"/>
              <a:t>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=</a:t>
            </a:r>
            <a:r>
              <a:rPr lang="en-US" altLang="cs-CZ" sz="1500" dirty="0"/>
              <a:t> </a:t>
            </a:r>
            <a:r>
              <a:rPr lang="cs-CZ" altLang="cs-CZ" sz="1500" dirty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nasbíraná data: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PŘED</a:t>
            </a:r>
            <a:r>
              <a:rPr lang="cs-CZ" altLang="cs-CZ" sz="1500" dirty="0"/>
              <a:t>=2; 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 = 3;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PŘED</a:t>
            </a:r>
            <a:r>
              <a:rPr lang="cs-CZ" altLang="cs-CZ" sz="1500" dirty="0"/>
              <a:t>=1,5;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= 1,6;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= 20; </a:t>
            </a:r>
            <a:r>
              <a:rPr lang="cs-CZ" altLang="cs-CZ" sz="1500" i="1" dirty="0"/>
              <a:t>r</a:t>
            </a:r>
            <a:r>
              <a:rPr lang="cs-CZ" altLang="cs-CZ" sz="1500" dirty="0"/>
              <a:t>=0,6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 budeme testovat na 5% hladině statistické významnosti, </a:t>
            </a:r>
            <a:r>
              <a:rPr lang="cs-CZ" altLang="cs-CZ" sz="1500" i="1" dirty="0">
                <a:latin typeface="Symbol" panose="05050102010706020507" pitchFamily="18" charset="2"/>
              </a:rPr>
              <a:t>a </a:t>
            </a:r>
            <a:r>
              <a:rPr lang="cs-CZ" altLang="cs-CZ" sz="1500" dirty="0"/>
              <a:t>= 0,05	</a:t>
            </a:r>
          </a:p>
          <a:p>
            <a:pPr marL="571500" indent="-571500" eaLnBrk="1" hangingPunct="1"/>
            <a:r>
              <a:rPr lang="cs-CZ" altLang="cs-CZ" sz="1700" dirty="0"/>
              <a:t>Předpoklady splněny </a:t>
            </a:r>
            <a:r>
              <a:rPr lang="en-US" altLang="cs-CZ" sz="1700" dirty="0"/>
              <a:t>&gt;&gt;</a:t>
            </a:r>
            <a:r>
              <a:rPr lang="cs-CZ" altLang="cs-CZ" sz="1700" dirty="0"/>
              <a:t> provádíme párový </a:t>
            </a:r>
            <a:r>
              <a:rPr lang="cs-CZ" altLang="cs-CZ" sz="1700" i="1" dirty="0"/>
              <a:t>t</a:t>
            </a:r>
            <a:r>
              <a:rPr lang="cs-CZ" altLang="cs-CZ" sz="1700" dirty="0"/>
              <a:t>-test </a:t>
            </a:r>
            <a:r>
              <a:rPr lang="cs-CZ" altLang="cs-CZ" sz="1200" dirty="0"/>
              <a:t>(6.2.4)</a:t>
            </a:r>
          </a:p>
          <a:p>
            <a:pPr marL="571500" indent="-571500" eaLnBrk="1" hangingPunct="1"/>
            <a:r>
              <a:rPr lang="cs-CZ" altLang="cs-CZ" sz="1700" i="1" dirty="0"/>
              <a:t>rozdíl d</a:t>
            </a:r>
            <a:r>
              <a:rPr lang="cs-CZ" altLang="cs-CZ" sz="1700" dirty="0"/>
              <a:t> = </a:t>
            </a:r>
            <a:r>
              <a:rPr lang="cs-CZ" altLang="cs-CZ" sz="1700" i="1" dirty="0"/>
              <a:t>m</a:t>
            </a:r>
            <a:r>
              <a:rPr lang="en-GB" altLang="cs-CZ" sz="1700" baseline="-25000" dirty="0"/>
              <a:t>P</a:t>
            </a:r>
            <a:r>
              <a:rPr lang="cs-CZ" altLang="cs-CZ" sz="1700" baseline="-25000" dirty="0"/>
              <a:t>ŘED </a:t>
            </a:r>
            <a:r>
              <a:rPr lang="cs-CZ" altLang="cs-CZ" sz="17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i="1" dirty="0" err="1"/>
              <a:t>m</a:t>
            </a:r>
            <a:r>
              <a:rPr lang="cs-CZ" altLang="cs-CZ" sz="1700" baseline="-25000" dirty="0" err="1"/>
              <a:t>PO</a:t>
            </a:r>
            <a:r>
              <a:rPr lang="cs-CZ" altLang="cs-CZ" sz="1700" dirty="0"/>
              <a:t> </a:t>
            </a:r>
            <a:r>
              <a:rPr lang="en-US" altLang="cs-CZ" sz="1700" dirty="0"/>
              <a:t>= </a:t>
            </a:r>
            <a:r>
              <a:rPr lang="cs-CZ" altLang="cs-CZ" sz="1700" dirty="0"/>
              <a:t>3 – 2 = 1</a:t>
            </a:r>
            <a:endParaRPr lang="cs-CZ" altLang="cs-CZ" sz="1000" dirty="0"/>
          </a:p>
          <a:p>
            <a:pPr marL="571500" indent="-57150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d</a:t>
            </a:r>
            <a:r>
              <a:rPr lang="cs-CZ" altLang="cs-CZ" sz="1700" dirty="0"/>
              <a:t>= √(</a:t>
            </a:r>
            <a:r>
              <a:rPr lang="cs-CZ" altLang="cs-CZ" sz="1600" dirty="0"/>
              <a:t>1,5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</a:t>
            </a:r>
            <a:r>
              <a:rPr lang="cs-CZ" altLang="cs-CZ" sz="1600" dirty="0"/>
              <a:t>1,6</a:t>
            </a:r>
            <a:r>
              <a:rPr lang="en-US" altLang="cs-CZ" sz="1600" baseline="30000" dirty="0"/>
              <a:t>2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</a:t>
            </a:r>
            <a:r>
              <a:rPr lang="cs-CZ" altLang="cs-CZ" sz="1600" dirty="0"/>
              <a:t>*0,6*1,5*1,6)/20=</a:t>
            </a:r>
            <a:r>
              <a:rPr lang="en-GB" altLang="cs-CZ" sz="1600" dirty="0"/>
              <a:t>0,31</a:t>
            </a:r>
            <a:endParaRPr lang="en-US" altLang="cs-CZ" sz="1600" dirty="0"/>
          </a:p>
          <a:p>
            <a:pPr marL="571500" indent="-571500" eaLnBrk="1" hangingPunct="1"/>
            <a:r>
              <a:rPr lang="en-US" altLang="cs-CZ" sz="1600" dirty="0" err="1"/>
              <a:t>ro</a:t>
            </a:r>
            <a:r>
              <a:rPr lang="cs-CZ" altLang="cs-CZ" sz="1600" dirty="0" err="1"/>
              <a:t>zdíl</a:t>
            </a:r>
            <a:r>
              <a:rPr lang="cs-CZ" altLang="cs-CZ" sz="1600" dirty="0"/>
              <a:t> má </a:t>
            </a:r>
            <a:r>
              <a:rPr lang="cs-CZ" altLang="cs-CZ" sz="1700" i="1" dirty="0"/>
              <a:t>t</a:t>
            </a:r>
            <a:r>
              <a:rPr lang="cs-CZ" altLang="cs-CZ" sz="1700" dirty="0"/>
              <a:t>-rozložení s </a:t>
            </a:r>
            <a:r>
              <a:rPr lang="en-GB" altLang="cs-CZ" sz="1700" i="1" dirty="0"/>
              <a:t>N </a:t>
            </a:r>
            <a:r>
              <a:rPr lang="cs-CZ" altLang="cs-CZ" sz="1800" dirty="0"/>
              <a:t>–</a:t>
            </a:r>
            <a:r>
              <a:rPr lang="cs-CZ" altLang="cs-CZ" sz="1700" baseline="-25000" dirty="0"/>
              <a:t> </a:t>
            </a:r>
            <a:r>
              <a:rPr lang="en-GB" altLang="cs-CZ" sz="1700" dirty="0"/>
              <a:t>1</a:t>
            </a:r>
            <a:r>
              <a:rPr lang="cs-CZ" altLang="cs-CZ" sz="1700" dirty="0"/>
              <a:t> = </a:t>
            </a:r>
            <a:r>
              <a:rPr lang="en-GB" altLang="cs-CZ" sz="1700" dirty="0"/>
              <a:t>19</a:t>
            </a:r>
            <a:r>
              <a:rPr lang="cs-CZ" altLang="cs-CZ" sz="1700" dirty="0"/>
              <a:t> stupni volnosti </a:t>
            </a:r>
            <a:endParaRPr lang="ru-RU" altLang="cs-CZ" sz="1700" dirty="0"/>
          </a:p>
          <a:p>
            <a:pPr marL="571500" indent="-571500" eaLnBrk="1" hangingPunct="1"/>
            <a:r>
              <a:rPr lang="cs-CZ" altLang="cs-CZ" sz="1800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PŘED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PO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1/0,31 = 3,23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en-US" altLang="cs-CZ" sz="1800" i="1" dirty="0"/>
              <a:t> </a:t>
            </a:r>
            <a:r>
              <a:rPr lang="cs-CZ" altLang="cs-CZ" sz="1800" dirty="0"/>
              <a:t>(</a:t>
            </a:r>
            <a:r>
              <a:rPr lang="cs-CZ" altLang="cs-CZ" sz="1800" i="1" dirty="0"/>
              <a:t>t</a:t>
            </a:r>
            <a:r>
              <a:rPr lang="en-US" altLang="cs-CZ" sz="1800" i="1" dirty="0"/>
              <a:t> </a:t>
            </a:r>
            <a:r>
              <a:rPr lang="cs-CZ" altLang="cs-CZ" sz="1800" dirty="0"/>
              <a:t>≥</a:t>
            </a:r>
            <a:r>
              <a:rPr lang="en-US" altLang="cs-CZ" sz="1800" dirty="0"/>
              <a:t>|</a:t>
            </a:r>
            <a:r>
              <a:rPr lang="cs-CZ" altLang="cs-CZ" sz="1800" dirty="0"/>
              <a:t>3,23</a:t>
            </a:r>
            <a:r>
              <a:rPr lang="en-US" altLang="cs-CZ" sz="1800" dirty="0"/>
              <a:t>|</a:t>
            </a:r>
            <a:r>
              <a:rPr lang="cs-CZ" altLang="cs-CZ" sz="1800" dirty="0"/>
              <a:t>)</a:t>
            </a:r>
            <a:r>
              <a:rPr lang="en-US" altLang="cs-CZ" sz="1800" dirty="0"/>
              <a:t> je </a:t>
            </a:r>
            <a:r>
              <a:rPr lang="cs-CZ" altLang="cs-CZ" sz="1800" dirty="0"/>
              <a:t>při </a:t>
            </a:r>
            <a:r>
              <a:rPr lang="cs-CZ" altLang="cs-CZ" sz="1800" i="1" dirty="0">
                <a:latin typeface="Symbol" panose="05050102010706020507" pitchFamily="18" charset="2"/>
              </a:rPr>
              <a:t>n </a:t>
            </a:r>
            <a:r>
              <a:rPr lang="cs-CZ" altLang="cs-CZ" sz="1800" dirty="0"/>
              <a:t>= 19 rovna 0,004     </a:t>
            </a:r>
            <a:r>
              <a:rPr lang="cs-CZ" altLang="cs-CZ" sz="1400" dirty="0"/>
              <a:t>2*(1-</a:t>
            </a:r>
            <a:r>
              <a:rPr lang="en-US" altLang="cs-CZ" sz="1400" dirty="0"/>
              <a:t>T</a:t>
            </a:r>
            <a:r>
              <a:rPr lang="cs-CZ" altLang="cs-CZ" sz="1400" dirty="0"/>
              <a:t>.</a:t>
            </a:r>
            <a:r>
              <a:rPr lang="en-US" altLang="cs-CZ" sz="1400" dirty="0"/>
              <a:t>DIST(</a:t>
            </a:r>
            <a:r>
              <a:rPr lang="cs-CZ" altLang="cs-CZ" sz="1400" dirty="0"/>
              <a:t>3,23</a:t>
            </a:r>
            <a:r>
              <a:rPr lang="en-US" altLang="cs-CZ" sz="1400" dirty="0"/>
              <a:t>;</a:t>
            </a:r>
            <a:r>
              <a:rPr lang="cs-CZ" altLang="cs-CZ" sz="1400" dirty="0"/>
              <a:t>19;1</a:t>
            </a:r>
            <a:r>
              <a:rPr lang="en-US" altLang="cs-CZ" sz="1400" dirty="0"/>
              <a:t>)</a:t>
            </a:r>
            <a:r>
              <a:rPr lang="cs-CZ" altLang="cs-CZ" sz="1400" dirty="0"/>
              <a:t>)</a:t>
            </a:r>
            <a:r>
              <a:rPr lang="en-US" altLang="cs-CZ" sz="1400" dirty="0"/>
              <a:t>=0,0</a:t>
            </a:r>
            <a:r>
              <a:rPr lang="cs-CZ" altLang="cs-CZ" sz="1400" dirty="0"/>
              <a:t>044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tak</a:t>
            </a:r>
            <a:r>
              <a:rPr lang="cs-CZ" altLang="cs-CZ" sz="1800" dirty="0"/>
              <a:t>že </a:t>
            </a:r>
            <a:r>
              <a:rPr lang="cs-CZ" altLang="cs-CZ" sz="1800" b="1" dirty="0"/>
              <a:t>zamítáme </a:t>
            </a:r>
            <a:r>
              <a:rPr lang="cs-CZ" altLang="cs-CZ" sz="1800" b="1" i="1" dirty="0"/>
              <a:t>H</a:t>
            </a:r>
            <a:r>
              <a:rPr lang="cs-CZ" altLang="cs-CZ" sz="1800" b="1" baseline="-25000" dirty="0"/>
              <a:t>0</a:t>
            </a:r>
            <a:r>
              <a:rPr lang="cs-CZ" altLang="cs-CZ" sz="1800" baseline="-25000" dirty="0"/>
              <a:t>. </a:t>
            </a:r>
            <a:r>
              <a:rPr lang="cs-CZ" altLang="cs-CZ" sz="1800" dirty="0"/>
              <a:t>Pokud by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platila, zjištěný rozdíl by byl nepravděpodobný.</a:t>
            </a:r>
            <a:endParaRPr lang="cs-CZ" altLang="cs-CZ" sz="1800" b="1" baseline="-25000" dirty="0"/>
          </a:p>
          <a:p>
            <a:pPr marL="571500" indent="-571500" eaLnBrk="1" hangingPunct="1"/>
            <a:r>
              <a:rPr lang="cs-CZ" altLang="cs-CZ" sz="1700" dirty="0"/>
              <a:t>95% interval spolehlivosti: 	</a:t>
            </a:r>
            <a:r>
              <a:rPr lang="cs-CZ" altLang="cs-CZ" sz="1400" baseline="-25000" dirty="0"/>
              <a:t>0,025</a:t>
            </a:r>
            <a:r>
              <a:rPr lang="cs-CZ" altLang="cs-CZ" sz="1400" i="1" dirty="0"/>
              <a:t>t</a:t>
            </a:r>
            <a:r>
              <a:rPr lang="cs-CZ" altLang="cs-CZ" sz="1400" dirty="0"/>
              <a:t>(19) = T.INV(0,025;19) = 2,09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/>
              <a:t>				d – 2,09*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 </a:t>
            </a:r>
            <a:r>
              <a:rPr lang="cs-CZ" altLang="cs-CZ" sz="1400" dirty="0"/>
              <a:t>d </a:t>
            </a:r>
            <a:r>
              <a:rPr lang="en-US" altLang="cs-CZ" sz="1400" dirty="0"/>
              <a:t>+</a:t>
            </a:r>
            <a:r>
              <a:rPr lang="cs-CZ" altLang="cs-CZ" sz="1400" dirty="0"/>
              <a:t> 2,09*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baseline="-25000" dirty="0"/>
              <a:t> </a:t>
            </a:r>
            <a:r>
              <a:rPr lang="ru-RU" altLang="cs-CZ" sz="1400" dirty="0"/>
              <a:t>, </a:t>
            </a:r>
            <a:r>
              <a:rPr lang="cs-CZ" altLang="cs-CZ" sz="1400" dirty="0"/>
              <a:t>tj. 0,35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</a:t>
            </a:r>
            <a:r>
              <a:rPr lang="cs-CZ" altLang="cs-CZ" sz="1400" dirty="0"/>
              <a:t> 1,65</a:t>
            </a:r>
          </a:p>
          <a:p>
            <a:pPr marL="571500" indent="-571500" eaLnBrk="1" hangingPunct="1"/>
            <a:r>
              <a:rPr lang="cs-CZ" altLang="cs-CZ" sz="1700" dirty="0" err="1"/>
              <a:t>Cohenovo</a:t>
            </a:r>
            <a:r>
              <a:rPr lang="cs-CZ" altLang="cs-CZ" sz="1700" dirty="0"/>
              <a:t> </a:t>
            </a:r>
            <a:r>
              <a:rPr lang="cs-CZ" altLang="cs-CZ" sz="1700" i="1" dirty="0"/>
              <a:t>d</a:t>
            </a:r>
            <a:r>
              <a:rPr lang="cs-CZ" altLang="cs-CZ" sz="1700" dirty="0"/>
              <a:t> = </a:t>
            </a:r>
            <a:r>
              <a:rPr lang="en-US" altLang="cs-CZ" sz="1700" dirty="0"/>
              <a:t>|</a:t>
            </a:r>
            <a:r>
              <a:rPr lang="cs-CZ" altLang="cs-CZ" sz="1700" dirty="0"/>
              <a:t>1</a:t>
            </a:r>
            <a:r>
              <a:rPr lang="en-US" altLang="cs-CZ" sz="1700" dirty="0"/>
              <a:t>|</a:t>
            </a:r>
            <a:r>
              <a:rPr lang="cs-CZ" altLang="cs-CZ" sz="1700" dirty="0"/>
              <a:t>/</a:t>
            </a:r>
            <a:r>
              <a:rPr lang="en-US" altLang="cs-CZ" sz="1700" dirty="0"/>
              <a:t>1,55 =0,65  ,</a:t>
            </a:r>
            <a:r>
              <a:rPr lang="cs-CZ" altLang="cs-CZ" sz="1700" dirty="0"/>
              <a:t> což je středně velký efekt. </a:t>
            </a:r>
            <a:endParaRPr lang="en-US" altLang="cs-CZ" sz="1700" dirty="0"/>
          </a:p>
        </p:txBody>
      </p:sp>
    </p:spTree>
    <p:extLst>
      <p:ext uri="{BB962C8B-B14F-4D97-AF65-F5344CB8AC3E}">
        <p14:creationId xmlns:p14="http://schemas.microsoft.com/office/powerpoint/2010/main" val="96306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Velikost účinku/efektu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772025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cs-CZ" sz="2000" dirty="0"/>
              <a:t>Možnost srovnání mezi studiemi zkoumajícími tutéž výzkumnou otázku pomocí různě operacionalizovaných proměnných</a:t>
            </a:r>
          </a:p>
          <a:p>
            <a:pPr marL="571500" indent="-571500" eaLnBrk="1" hangingPunct="1">
              <a:defRPr/>
            </a:pPr>
            <a:r>
              <a:rPr lang="cs-CZ" sz="2000" dirty="0"/>
              <a:t>Možnost srovnání velikosti efektu vyjádřeného různými koeficienty</a:t>
            </a:r>
          </a:p>
          <a:p>
            <a:pPr marL="571500" indent="-571500" eaLnBrk="1" hangingPunct="1">
              <a:defRPr/>
            </a:pPr>
            <a:r>
              <a:rPr lang="cs-CZ" sz="2000" dirty="0"/>
              <a:t>Snadnější interpretace  </a:t>
            </a:r>
          </a:p>
          <a:p>
            <a:pPr marL="571500" indent="-571500" eaLnBrk="1" hangingPunct="1">
              <a:spcBef>
                <a:spcPct val="60000"/>
              </a:spcBef>
              <a:buFont typeface="Wingdings" panose="05000000000000000000" pitchFamily="2" charset="2"/>
              <a:buNone/>
              <a:defRPr/>
            </a:pPr>
            <a:r>
              <a:rPr lang="cs-CZ" sz="2000" b="1" dirty="0"/>
              <a:t>Pro rozdíly středních hodnot</a:t>
            </a:r>
          </a:p>
          <a:p>
            <a:pPr marL="528638" indent="-495300" eaLnBrk="1" hangingPunct="1">
              <a:defRPr/>
            </a:pPr>
            <a:r>
              <a:rPr lang="cs-CZ" sz="1800" b="1" dirty="0" err="1"/>
              <a:t>Cohenovo</a:t>
            </a:r>
            <a:r>
              <a:rPr lang="cs-CZ" sz="1800" b="1" dirty="0"/>
              <a:t> </a:t>
            </a:r>
            <a:r>
              <a:rPr lang="cs-CZ" sz="1800" b="1" i="1" dirty="0"/>
              <a:t>d </a:t>
            </a:r>
            <a:r>
              <a:rPr lang="cs-CZ" sz="1800" dirty="0"/>
              <a:t> </a:t>
            </a:r>
            <a:r>
              <a:rPr lang="cs-CZ" sz="1800" b="1" dirty="0"/>
              <a:t>= </a:t>
            </a:r>
            <a:r>
              <a:rPr lang="en-US" sz="1800" b="1" dirty="0"/>
              <a:t>|</a:t>
            </a:r>
            <a:r>
              <a:rPr lang="cs-CZ" sz="1800" b="1" i="1" dirty="0"/>
              <a:t>m</a:t>
            </a:r>
            <a:r>
              <a:rPr lang="cs-CZ" sz="1800" b="1" baseline="-25000" dirty="0"/>
              <a:t>1 </a:t>
            </a:r>
            <a:r>
              <a:rPr lang="cs-CZ" sz="1800" b="1" dirty="0"/>
              <a:t>–</a:t>
            </a:r>
            <a:r>
              <a:rPr lang="cs-CZ" sz="1800" b="1" baseline="-25000" dirty="0"/>
              <a:t> </a:t>
            </a:r>
            <a:r>
              <a:rPr lang="cs-CZ" sz="1800" b="1" i="1" dirty="0"/>
              <a:t>m</a:t>
            </a:r>
            <a:r>
              <a:rPr lang="cs-CZ" sz="1800" b="1" baseline="-25000" dirty="0"/>
              <a:t>2</a:t>
            </a:r>
            <a:r>
              <a:rPr lang="en-US" sz="1800" b="1" dirty="0"/>
              <a:t>|</a:t>
            </a:r>
            <a:r>
              <a:rPr lang="cs-CZ" sz="1800" b="1" dirty="0"/>
              <a:t>/</a:t>
            </a:r>
            <a:r>
              <a:rPr lang="cs-CZ" sz="1800" b="1" i="1" dirty="0" err="1"/>
              <a:t>s</a:t>
            </a:r>
            <a:r>
              <a:rPr lang="cs-CZ" sz="1800" b="1" baseline="-25000" dirty="0" err="1"/>
              <a:t>pooled</a:t>
            </a:r>
            <a:r>
              <a:rPr lang="cs-CZ" sz="1800" baseline="-25000" dirty="0"/>
              <a:t> </a:t>
            </a:r>
            <a:r>
              <a:rPr lang="cs-CZ" sz="1800" dirty="0"/>
              <a:t>; </a:t>
            </a:r>
            <a:r>
              <a:rPr lang="cs-CZ" sz="1600" i="1" dirty="0" err="1"/>
              <a:t>s</a:t>
            </a:r>
            <a:r>
              <a:rPr lang="cs-CZ" sz="1600" baseline="-25000" dirty="0" err="1"/>
              <a:t>pooled</a:t>
            </a:r>
            <a:r>
              <a:rPr lang="cs-CZ" sz="1600" dirty="0"/>
              <a:t>= √</a:t>
            </a:r>
            <a:r>
              <a:rPr lang="en-US" sz="1600" dirty="0"/>
              <a:t>[((</a:t>
            </a:r>
            <a:r>
              <a:rPr lang="en-US" sz="1600" i="1" dirty="0"/>
              <a:t>n</a:t>
            </a:r>
            <a:r>
              <a:rPr lang="en-US" sz="1600" baseline="-25000" dirty="0"/>
              <a:t>1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1)</a:t>
            </a:r>
            <a:r>
              <a:rPr lang="en-US" sz="1600" i="1" dirty="0"/>
              <a:t>s</a:t>
            </a:r>
            <a:r>
              <a:rPr lang="en-US" sz="1600" baseline="-25000" dirty="0"/>
              <a:t>1</a:t>
            </a:r>
            <a:r>
              <a:rPr lang="en-US" sz="1600" baseline="30000" dirty="0"/>
              <a:t>2</a:t>
            </a:r>
            <a:r>
              <a:rPr lang="en-US" sz="1600" dirty="0"/>
              <a:t>+(</a:t>
            </a:r>
            <a:r>
              <a:rPr lang="en-US" sz="1600" i="1" dirty="0"/>
              <a:t>n</a:t>
            </a:r>
            <a:r>
              <a:rPr lang="en-US" sz="1600" baseline="-25000" dirty="0"/>
              <a:t>2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1)</a:t>
            </a:r>
            <a:r>
              <a:rPr lang="en-US" sz="1600" i="1" dirty="0"/>
              <a:t>s</a:t>
            </a:r>
            <a:r>
              <a:rPr lang="en-US" sz="1600" baseline="-25000" dirty="0"/>
              <a:t>2</a:t>
            </a:r>
            <a:r>
              <a:rPr lang="en-US" sz="1600" baseline="30000" dirty="0"/>
              <a:t>2</a:t>
            </a:r>
            <a:r>
              <a:rPr lang="en-US" sz="1600" dirty="0"/>
              <a:t>)/(</a:t>
            </a:r>
            <a:r>
              <a:rPr lang="en-US" sz="1600" i="1" dirty="0"/>
              <a:t>n</a:t>
            </a:r>
            <a:r>
              <a:rPr lang="en-US" sz="1600" baseline="-25000" dirty="0"/>
              <a:t>1</a:t>
            </a:r>
            <a:r>
              <a:rPr lang="en-US" sz="1600" dirty="0"/>
              <a:t>+</a:t>
            </a:r>
            <a:r>
              <a:rPr lang="en-US" sz="1600" i="1" dirty="0"/>
              <a:t>n</a:t>
            </a:r>
            <a:r>
              <a:rPr lang="en-US" sz="1600" baseline="-25000" dirty="0"/>
              <a:t>2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2))]</a:t>
            </a:r>
          </a:p>
          <a:p>
            <a:pPr marL="528638" indent="-495300" eaLnBrk="1" hangingPunct="1">
              <a:defRPr/>
            </a:pPr>
            <a:r>
              <a:rPr lang="en-US" sz="1800" dirty="0" err="1"/>
              <a:t>varianta</a:t>
            </a:r>
            <a:r>
              <a:rPr lang="en-US" sz="1800" dirty="0"/>
              <a:t> </a:t>
            </a:r>
            <a:r>
              <a:rPr lang="en-US" sz="1800" i="1" dirty="0"/>
              <a:t>d’</a:t>
            </a:r>
            <a:r>
              <a:rPr lang="en-US" sz="1800" dirty="0"/>
              <a:t> = |</a:t>
            </a:r>
            <a:r>
              <a:rPr lang="cs-CZ" sz="1800" i="1" dirty="0"/>
              <a:t>m</a:t>
            </a:r>
            <a:r>
              <a:rPr lang="cs-CZ" sz="1800" baseline="-25000" dirty="0"/>
              <a:t>1 </a:t>
            </a:r>
            <a:r>
              <a:rPr lang="cs-CZ" sz="1800" dirty="0"/>
              <a:t>–</a:t>
            </a:r>
            <a:r>
              <a:rPr lang="cs-CZ" sz="1800" baseline="-25000" dirty="0"/>
              <a:t> </a:t>
            </a:r>
            <a:r>
              <a:rPr lang="cs-CZ" sz="1800" i="1" dirty="0"/>
              <a:t>m</a:t>
            </a:r>
            <a:r>
              <a:rPr lang="cs-CZ" sz="1800" baseline="-25000" dirty="0"/>
              <a:t>2</a:t>
            </a:r>
            <a:r>
              <a:rPr lang="en-US" sz="1800" dirty="0"/>
              <a:t>|</a:t>
            </a:r>
            <a:r>
              <a:rPr lang="cs-CZ" sz="1800" dirty="0"/>
              <a:t>/</a:t>
            </a:r>
            <a:r>
              <a:rPr lang="cs-CZ" sz="1800" i="1" dirty="0"/>
              <a:t>s</a:t>
            </a:r>
            <a:r>
              <a:rPr lang="en-US" sz="1800" baseline="-25000" dirty="0"/>
              <a:t>con</a:t>
            </a:r>
            <a:r>
              <a:rPr lang="en-US" sz="1800" dirty="0"/>
              <a:t> ; </a:t>
            </a:r>
            <a:r>
              <a:rPr lang="cs-CZ" sz="1800" i="1" dirty="0"/>
              <a:t>s</a:t>
            </a:r>
            <a:r>
              <a:rPr lang="en-US" sz="1800" baseline="-25000" dirty="0"/>
              <a:t>con</a:t>
            </a:r>
            <a:r>
              <a:rPr lang="en-US" sz="1800" dirty="0"/>
              <a:t>=</a:t>
            </a:r>
            <a:r>
              <a:rPr lang="cs-CZ" sz="1800" dirty="0"/>
              <a:t> </a:t>
            </a:r>
            <a:r>
              <a:rPr lang="en-US" sz="1800" i="1" dirty="0"/>
              <a:t>s</a:t>
            </a:r>
            <a:r>
              <a:rPr lang="en-US" sz="1800" dirty="0"/>
              <a:t> </a:t>
            </a:r>
            <a:r>
              <a:rPr lang="en-US" sz="1800" dirty="0" err="1"/>
              <a:t>kontroln</a:t>
            </a:r>
            <a:r>
              <a:rPr lang="cs-CZ" sz="1800" dirty="0"/>
              <a:t>í skupiny</a:t>
            </a:r>
            <a:endParaRPr lang="cs-CZ" sz="1800" i="1" baseline="-25000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/>
              <a:t>Pro těsnost vztahu (korelace)</a:t>
            </a:r>
          </a:p>
          <a:p>
            <a:pPr marL="528638" indent="-495300" eaLnBrk="1" hangingPunct="1">
              <a:defRPr/>
            </a:pPr>
            <a:r>
              <a:rPr lang="cs-CZ" sz="1800" b="1" i="1" dirty="0"/>
              <a:t>r</a:t>
            </a:r>
            <a:r>
              <a:rPr lang="cs-CZ" sz="1800" i="1" dirty="0"/>
              <a:t> </a:t>
            </a:r>
            <a:r>
              <a:rPr lang="cs-CZ" sz="1800" dirty="0"/>
              <a:t>a</a:t>
            </a:r>
            <a:r>
              <a:rPr lang="cs-CZ" sz="1800" i="1" dirty="0"/>
              <a:t> </a:t>
            </a:r>
            <a:r>
              <a:rPr lang="cs-CZ" sz="1800" b="1" i="1" dirty="0"/>
              <a:t>r</a:t>
            </a:r>
            <a:r>
              <a:rPr lang="cs-CZ" sz="1800" b="1" baseline="30000" dirty="0"/>
              <a:t>2</a:t>
            </a:r>
            <a:r>
              <a:rPr lang="cs-CZ" sz="1800" dirty="0"/>
              <a:t>, </a:t>
            </a:r>
            <a:r>
              <a:rPr lang="cs-CZ" sz="1800" i="1" dirty="0" err="1"/>
              <a:t>R</a:t>
            </a:r>
            <a:r>
              <a:rPr lang="cs-CZ" sz="1800" baseline="30000" dirty="0" err="1"/>
              <a:t>2</a:t>
            </a:r>
            <a:r>
              <a:rPr lang="cs-CZ" sz="1800" dirty="0"/>
              <a:t>, </a:t>
            </a:r>
            <a:r>
              <a:rPr lang="cs-CZ" sz="1800" i="1" dirty="0">
                <a:sym typeface="Symbol" pitchFamily="18" charset="2"/>
              </a:rPr>
              <a:t></a:t>
            </a:r>
            <a:r>
              <a:rPr lang="cs-CZ" sz="1800" baseline="30000" dirty="0"/>
              <a:t>2</a:t>
            </a:r>
            <a:r>
              <a:rPr lang="cs-CZ" sz="1800" dirty="0"/>
              <a:t>(</a:t>
            </a:r>
            <a:r>
              <a:rPr lang="cs-CZ" sz="1800" dirty="0" err="1"/>
              <a:t>eta</a:t>
            </a:r>
            <a:r>
              <a:rPr lang="cs-CZ" sz="1800" dirty="0"/>
              <a:t>), </a:t>
            </a:r>
            <a:r>
              <a:rPr lang="cs-CZ" sz="1800" i="1" dirty="0">
                <a:latin typeface="Symbol" pitchFamily="18" charset="2"/>
              </a:rPr>
              <a:t>w</a:t>
            </a:r>
            <a:r>
              <a:rPr lang="cs-CZ" sz="1800" baseline="30000" dirty="0"/>
              <a:t>2 </a:t>
            </a:r>
            <a:r>
              <a:rPr lang="cs-CZ" sz="1800" dirty="0"/>
              <a:t>– podíl vysvětleného rozptylu závislé proměnné</a:t>
            </a:r>
          </a:p>
          <a:p>
            <a:pPr marL="571500" indent="-571500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000" dirty="0"/>
              <a:t>Indikátory velikosti efektu lze mezi sebou navzájem převádět</a:t>
            </a:r>
          </a:p>
          <a:p>
            <a:pPr marL="528638" indent="-495300" eaLnBrk="1" hangingPunct="1">
              <a:defRPr/>
            </a:pPr>
            <a:r>
              <a:rPr lang="cs-CZ" sz="1800" dirty="0" err="1"/>
              <a:t>Cohenovo</a:t>
            </a:r>
            <a:r>
              <a:rPr lang="cs-CZ" sz="1800" dirty="0"/>
              <a:t> </a:t>
            </a:r>
            <a:r>
              <a:rPr lang="cs-CZ" sz="1800" i="1" dirty="0"/>
              <a:t>d</a:t>
            </a:r>
            <a:r>
              <a:rPr lang="en-US" sz="1800" dirty="0"/>
              <a:t> </a:t>
            </a:r>
            <a:r>
              <a:rPr lang="cs-CZ" sz="1800" dirty="0"/>
              <a:t> na</a:t>
            </a:r>
            <a:r>
              <a:rPr lang="en-US" sz="1800" dirty="0"/>
              <a:t> </a:t>
            </a:r>
            <a:r>
              <a:rPr lang="en-US" sz="1800" i="1" dirty="0"/>
              <a:t>r</a:t>
            </a:r>
            <a:r>
              <a:rPr lang="en-US" sz="1800" dirty="0"/>
              <a:t> </a:t>
            </a:r>
            <a:r>
              <a:rPr lang="cs-CZ" sz="1800" dirty="0"/>
              <a:t>:  </a:t>
            </a:r>
            <a:r>
              <a:rPr lang="cs-CZ" sz="1800" i="1" dirty="0"/>
              <a:t>r</a:t>
            </a:r>
            <a:r>
              <a:rPr lang="cs-CZ" sz="1800" dirty="0"/>
              <a:t> = √(</a:t>
            </a:r>
            <a:r>
              <a:rPr lang="cs-CZ" sz="1800" i="1" dirty="0"/>
              <a:t>d </a:t>
            </a:r>
            <a:r>
              <a:rPr lang="cs-CZ" sz="1800" baseline="30000" dirty="0"/>
              <a:t>2</a:t>
            </a:r>
            <a:r>
              <a:rPr lang="cs-CZ" sz="1800" dirty="0"/>
              <a:t>/(</a:t>
            </a:r>
            <a:r>
              <a:rPr lang="cs-CZ" sz="1800" i="1" dirty="0"/>
              <a:t>d </a:t>
            </a:r>
            <a:r>
              <a:rPr lang="cs-CZ" sz="1800" baseline="30000" dirty="0"/>
              <a:t>2</a:t>
            </a:r>
            <a:r>
              <a:rPr lang="cs-CZ" sz="1800" dirty="0"/>
              <a:t>+ 4))</a:t>
            </a:r>
          </a:p>
          <a:p>
            <a:pPr marL="528638" indent="-495300" eaLnBrk="1" hangingPunct="1">
              <a:defRPr/>
            </a:pPr>
            <a:r>
              <a:rPr lang="en-US" sz="1800" i="1" dirty="0"/>
              <a:t>r</a:t>
            </a:r>
            <a:r>
              <a:rPr lang="en-US" sz="1800" dirty="0"/>
              <a:t>  </a:t>
            </a:r>
            <a:r>
              <a:rPr lang="cs-CZ" sz="1800" dirty="0"/>
              <a:t>na</a:t>
            </a:r>
            <a:r>
              <a:rPr lang="en-US" sz="1800" dirty="0"/>
              <a:t> </a:t>
            </a:r>
            <a:r>
              <a:rPr lang="cs-CZ" sz="1800" dirty="0" err="1"/>
              <a:t>Cohenovo</a:t>
            </a:r>
            <a:r>
              <a:rPr lang="cs-CZ" sz="1800" dirty="0"/>
              <a:t> </a:t>
            </a:r>
            <a:r>
              <a:rPr lang="en-US" sz="1800" i="1" dirty="0"/>
              <a:t>d</a:t>
            </a:r>
            <a:r>
              <a:rPr lang="cs-CZ" sz="1800" dirty="0"/>
              <a:t> :  </a:t>
            </a:r>
            <a:r>
              <a:rPr lang="cs-CZ" sz="1800" i="1" dirty="0"/>
              <a:t>d</a:t>
            </a:r>
            <a:r>
              <a:rPr lang="cs-CZ" sz="1800" dirty="0"/>
              <a:t> = 2</a:t>
            </a:r>
            <a:r>
              <a:rPr lang="cs-CZ" sz="1800" i="1" dirty="0"/>
              <a:t>r </a:t>
            </a:r>
            <a:r>
              <a:rPr lang="cs-CZ" sz="1800" dirty="0"/>
              <a:t>/√(1 – </a:t>
            </a:r>
            <a:r>
              <a:rPr lang="cs-CZ" sz="1800" i="1" dirty="0"/>
              <a:t>r </a:t>
            </a:r>
            <a:r>
              <a:rPr lang="cs-CZ" sz="1800" baseline="30000" dirty="0"/>
              <a:t>2</a:t>
            </a:r>
            <a:r>
              <a:rPr lang="cs-CZ" sz="1800" dirty="0"/>
              <a:t>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200" dirty="0"/>
              <a:t>AJ: </a:t>
            </a:r>
            <a:r>
              <a:rPr lang="en-US" sz="1200" dirty="0"/>
              <a:t>effect size, </a:t>
            </a:r>
            <a:r>
              <a:rPr lang="cs-CZ" sz="1200" dirty="0" err="1"/>
              <a:t>Cohen</a:t>
            </a:r>
            <a:r>
              <a:rPr lang="en-US" sz="1200" dirty="0"/>
              <a:t>’s d, strength of association, explained variance </a:t>
            </a:r>
            <a:endParaRPr lang="cs-CZ" sz="1200" dirty="0"/>
          </a:p>
          <a:p>
            <a:pPr marL="571500" indent="-571500" eaLnBrk="1" hangingPunct="1">
              <a:lnSpc>
                <a:spcPct val="90000"/>
              </a:lnSpc>
              <a:buNone/>
              <a:defRPr/>
            </a:pPr>
            <a:r>
              <a:rPr lang="cs-CZ" sz="1200"/>
              <a:t>https://en.wikipedia.org/wiki/Effect_size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20819"/>
              </p:ext>
            </p:extLst>
          </p:nvPr>
        </p:nvGraphicFramePr>
        <p:xfrm>
          <a:off x="0" y="260648"/>
          <a:ext cx="4572000" cy="607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278397"/>
              </p:ext>
            </p:extLst>
          </p:nvPr>
        </p:nvGraphicFramePr>
        <p:xfrm>
          <a:off x="4355976" y="260648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306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Síla testu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Síla testu (1-</a:t>
            </a:r>
            <a:r>
              <a:rPr lang="cs-CZ" altLang="cs-CZ" sz="2400" i="1">
                <a:latin typeface="Symbol" panose="05050102010706020507" pitchFamily="18" charset="2"/>
              </a:rPr>
              <a:t>b</a:t>
            </a:r>
            <a:r>
              <a:rPr lang="cs-CZ" altLang="cs-CZ" sz="2400"/>
              <a:t>) je pravděpodobnost, že existující rozdíl bude detekován, zjištěn jako statisticky významný.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Záleží na</a:t>
            </a:r>
          </a:p>
          <a:p>
            <a:pPr lvl="1" eaLnBrk="1" hangingPunct="1"/>
            <a:r>
              <a:rPr lang="cs-CZ" altLang="cs-CZ" sz="2000"/>
              <a:t>skutečné velikosti účinku (</a:t>
            </a:r>
            <a:r>
              <a:rPr lang="cs-CZ" altLang="cs-CZ" sz="2000" i="1">
                <a:latin typeface="Symbol" panose="05050102010706020507" pitchFamily="18" charset="2"/>
              </a:rPr>
              <a:t>d</a:t>
            </a:r>
            <a:r>
              <a:rPr lang="cs-CZ" altLang="cs-CZ" sz="2000" i="1"/>
              <a:t> </a:t>
            </a:r>
            <a:r>
              <a:rPr lang="cs-CZ" altLang="cs-CZ" sz="2000"/>
              <a:t>, </a:t>
            </a:r>
            <a:r>
              <a:rPr lang="cs-CZ" altLang="cs-CZ" sz="2000" i="1">
                <a:latin typeface="Symbol" panose="05050102010706020507" pitchFamily="18" charset="2"/>
              </a:rPr>
              <a:t>r</a:t>
            </a:r>
            <a:r>
              <a:rPr lang="cs-CZ" altLang="cs-CZ" sz="2000" i="1"/>
              <a:t>…</a:t>
            </a:r>
            <a:r>
              <a:rPr lang="cs-CZ" altLang="cs-CZ" sz="2000"/>
              <a:t>) </a:t>
            </a:r>
          </a:p>
          <a:p>
            <a:pPr lvl="1" eaLnBrk="1" hangingPunct="1"/>
            <a:r>
              <a:rPr lang="cs-CZ" altLang="cs-CZ" sz="2000"/>
              <a:t>variabilitě proměnné(ých) – </a:t>
            </a:r>
            <a:r>
              <a:rPr lang="cs-CZ" altLang="cs-CZ" sz="2000" i="1"/>
              <a:t>s,</a:t>
            </a:r>
            <a:r>
              <a:rPr lang="cs-CZ" altLang="cs-CZ" sz="2000" i="1">
                <a:latin typeface="Symbol" panose="05050102010706020507" pitchFamily="18" charset="2"/>
              </a:rPr>
              <a:t>s</a:t>
            </a:r>
          </a:p>
          <a:p>
            <a:pPr lvl="1" eaLnBrk="1" hangingPunct="1"/>
            <a:r>
              <a:rPr lang="cs-CZ" altLang="cs-CZ" sz="2000"/>
              <a:t>velikosti vzorku </a:t>
            </a:r>
            <a:r>
              <a:rPr lang="cs-CZ" altLang="cs-CZ" sz="2000" i="1"/>
              <a:t>n</a:t>
            </a:r>
          </a:p>
          <a:p>
            <a:pPr lvl="1" eaLnBrk="1" hangingPunct="1"/>
            <a:r>
              <a:rPr lang="cs-CZ" altLang="cs-CZ" sz="2000"/>
              <a:t>zvoleném riziku chyby I. typu, </a:t>
            </a:r>
            <a:r>
              <a:rPr lang="cs-CZ" altLang="cs-CZ" sz="2000" i="1">
                <a:latin typeface="Symbol" panose="05050102010706020507" pitchFamily="18" charset="2"/>
              </a:rPr>
              <a:t>a</a:t>
            </a:r>
            <a:r>
              <a:rPr lang="cs-CZ" altLang="cs-CZ" sz="2000">
                <a:latin typeface="Symbol" panose="05050102010706020507" pitchFamily="18" charset="2"/>
              </a:rPr>
              <a:t> </a:t>
            </a:r>
            <a:r>
              <a:rPr lang="cs-CZ" altLang="cs-CZ" sz="2000"/>
              <a:t>: čím nižší je </a:t>
            </a:r>
            <a:r>
              <a:rPr lang="cs-CZ" altLang="cs-CZ" sz="2000" i="1">
                <a:latin typeface="Symbol" panose="05050102010706020507" pitchFamily="18" charset="2"/>
              </a:rPr>
              <a:t>a</a:t>
            </a:r>
            <a:r>
              <a:rPr lang="cs-CZ" altLang="cs-CZ" sz="2000"/>
              <a:t> tím nižší je síla</a:t>
            </a:r>
          </a:p>
          <a:p>
            <a:pPr lvl="1" eaLnBrk="1" hangingPunct="1"/>
            <a:r>
              <a:rPr lang="cs-CZ" altLang="cs-CZ" sz="2000"/>
              <a:t>zvoleném testu (parametrické mají vyšší sílu)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Obvykle toužíme po co nejvyšší síle testu, cca 0,8 a výše. </a:t>
            </a:r>
          </a:p>
          <a:p>
            <a:pPr lvl="1" eaLnBrk="1" hangingPunct="1"/>
            <a:r>
              <a:rPr lang="cs-CZ" altLang="cs-CZ" sz="2000"/>
              <a:t>Bojujeme o ni především velikostí vzorku a kontrolou intervenujících proměnných (snižuje </a:t>
            </a:r>
            <a:r>
              <a:rPr lang="cs-CZ" altLang="cs-CZ" sz="2000" i="1"/>
              <a:t>s</a:t>
            </a:r>
            <a:r>
              <a:rPr lang="cs-CZ" altLang="cs-CZ" sz="2000"/>
              <a:t>). </a:t>
            </a:r>
            <a:endParaRPr lang="cs-CZ" altLang="cs-CZ" sz="2000" i="1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57188"/>
            <a:ext cx="9001125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priori stanovení </a:t>
            </a:r>
            <a:r>
              <a:rPr lang="cs-CZ" i="1" dirty="0"/>
              <a:t>N</a:t>
            </a:r>
            <a:r>
              <a:rPr lang="cs-CZ" dirty="0"/>
              <a:t> pro dosažení potřebné síly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r>
              <a:rPr lang="cs-CZ" dirty="0"/>
              <a:t>Pro každý test hypotézy stanovujeme trochu jinak</a:t>
            </a:r>
          </a:p>
          <a:p>
            <a:r>
              <a:rPr lang="cs-CZ" dirty="0" err="1"/>
              <a:t>př:jednovýběrový</a:t>
            </a:r>
            <a:r>
              <a:rPr lang="cs-CZ" dirty="0"/>
              <a:t> t-test: </a:t>
            </a:r>
            <a:r>
              <a:rPr lang="cs-CZ" i="1" dirty="0"/>
              <a:t>n</a:t>
            </a:r>
            <a:r>
              <a:rPr lang="cs-CZ" dirty="0"/>
              <a:t>&gt;(</a:t>
            </a:r>
            <a:r>
              <a:rPr lang="cs-CZ" i="1" dirty="0"/>
              <a:t>z</a:t>
            </a:r>
            <a:r>
              <a:rPr lang="cs-CZ" baseline="-25000" dirty="0"/>
              <a:t>1-</a:t>
            </a:r>
            <a:r>
              <a:rPr lang="cs-CZ" baseline="-25000" dirty="0">
                <a:latin typeface="Symbol" panose="05050102010706020507" pitchFamily="18" charset="2"/>
              </a:rPr>
              <a:t>a</a:t>
            </a:r>
            <a:r>
              <a:rPr lang="cs-CZ" baseline="-25000" dirty="0"/>
              <a:t>/2</a:t>
            </a:r>
            <a:r>
              <a:rPr lang="cs-CZ" dirty="0"/>
              <a:t>+ </a:t>
            </a:r>
            <a:r>
              <a:rPr lang="cs-CZ" i="1" dirty="0"/>
              <a:t>z</a:t>
            </a:r>
            <a:r>
              <a:rPr lang="cs-CZ" baseline="-25000" dirty="0"/>
              <a:t>1-</a:t>
            </a:r>
            <a:r>
              <a:rPr lang="cs-CZ" baseline="-25000" dirty="0">
                <a:latin typeface="Symbol" panose="05050102010706020507" pitchFamily="18" charset="2"/>
              </a:rPr>
              <a:t>b</a:t>
            </a:r>
            <a:r>
              <a:rPr lang="cs-CZ" dirty="0"/>
              <a:t>)</a:t>
            </a:r>
            <a:r>
              <a:rPr lang="cs-CZ" baseline="30000" dirty="0"/>
              <a:t>2</a:t>
            </a:r>
            <a:r>
              <a:rPr lang="cs-CZ" dirty="0"/>
              <a:t>(1/</a:t>
            </a:r>
            <a:r>
              <a:rPr lang="cs-CZ" i="1" dirty="0"/>
              <a:t>d</a:t>
            </a:r>
            <a:r>
              <a:rPr lang="cs-CZ" baseline="30000" dirty="0"/>
              <a:t>2</a:t>
            </a:r>
            <a:r>
              <a:rPr lang="cs-CZ" dirty="0"/>
              <a:t>)</a:t>
            </a:r>
          </a:p>
          <a:p>
            <a:r>
              <a:rPr lang="cs-CZ" dirty="0"/>
              <a:t>G*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sz="2400" dirty="0">
                <a:hlinkClick r:id="rId3"/>
              </a:rPr>
              <a:t>http://www.gpower.hhu.de/en.html</a:t>
            </a:r>
            <a:endParaRPr lang="cs-CZ" sz="2400" dirty="0"/>
          </a:p>
          <a:p>
            <a:pPr lvl="1"/>
            <a:r>
              <a:rPr lang="cs-CZ" sz="2400" dirty="0"/>
              <a:t>stanovení potřebné velikosti vzorku pro běžně testované hypotézy</a:t>
            </a:r>
          </a:p>
          <a:p>
            <a:pPr lvl="1"/>
            <a:r>
              <a:rPr lang="cs-CZ" sz="2400" dirty="0"/>
              <a:t>manuál: </a:t>
            </a:r>
            <a:r>
              <a:rPr lang="cs-CZ" sz="700" dirty="0"/>
              <a:t>http://www.gpower.hhu.de/fileadmin/redaktion/Fakultaeten/Mathematisch-Naturwissenschaftliche_Fakultaet/Psychologie/AAP/gpower/GPowerManual.pdf</a:t>
            </a:r>
          </a:p>
        </p:txBody>
      </p:sp>
    </p:spTree>
    <p:extLst>
      <p:ext uri="{BB962C8B-B14F-4D97-AF65-F5344CB8AC3E}">
        <p14:creationId xmlns:p14="http://schemas.microsoft.com/office/powerpoint/2010/main" val="3604099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Publikace výsledků testování hypotéz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i="1" dirty="0"/>
              <a:t>Primárně</a:t>
            </a:r>
            <a:r>
              <a:rPr lang="cs-CZ" altLang="cs-CZ" sz="2400" dirty="0"/>
              <a:t> udáváme velikost efektu, nejlépe i s</a:t>
            </a:r>
            <a:r>
              <a:rPr lang="en-GB" altLang="cs-CZ" sz="2400" dirty="0"/>
              <a:t> </a:t>
            </a:r>
            <a:r>
              <a:rPr lang="cs-CZ" altLang="cs-CZ" sz="2400" dirty="0"/>
              <a:t>intervalem spolehlivosti</a:t>
            </a:r>
          </a:p>
          <a:p>
            <a:pPr eaLnBrk="1" hangingPunct="1"/>
            <a:r>
              <a:rPr lang="cs-CZ" altLang="cs-CZ" sz="2400" i="1" dirty="0"/>
              <a:t>Sekundárně</a:t>
            </a:r>
            <a:r>
              <a:rPr lang="cs-CZ" altLang="cs-CZ" sz="2400" dirty="0"/>
              <a:t> udáváme výsledek statistického testování</a:t>
            </a:r>
          </a:p>
          <a:p>
            <a:pPr lvl="1" eaLnBrk="1" hangingPunct="1"/>
            <a:r>
              <a:rPr lang="cs-CZ" altLang="cs-CZ" sz="2200" dirty="0"/>
              <a:t>udáváme získanou hodnotu </a:t>
            </a:r>
            <a:r>
              <a:rPr lang="cs-CZ" altLang="cs-CZ" sz="2200" i="1" dirty="0"/>
              <a:t>p</a:t>
            </a:r>
            <a:r>
              <a:rPr lang="cs-CZ" altLang="cs-CZ" sz="2200" dirty="0"/>
              <a:t>  (</a:t>
            </a:r>
            <a:r>
              <a:rPr lang="cs-CZ" altLang="cs-CZ" sz="2200" dirty="0" err="1"/>
              <a:t>Sig</a:t>
            </a:r>
            <a:r>
              <a:rPr lang="cs-CZ" altLang="cs-CZ" sz="2200" dirty="0"/>
              <a:t>.) </a:t>
            </a:r>
          </a:p>
          <a:p>
            <a:pPr lvl="1" eaLnBrk="1" hangingPunct="1"/>
            <a:r>
              <a:rPr lang="cs-CZ" altLang="cs-CZ" sz="2200" dirty="0"/>
              <a:t>uvádíme i testovou statistiku (i se stupni volnosti) –  </a:t>
            </a:r>
            <a:r>
              <a:rPr lang="cs-CZ" altLang="cs-CZ" sz="2200" i="1" dirty="0"/>
              <a:t>r</a:t>
            </a:r>
            <a:r>
              <a:rPr lang="cs-CZ" altLang="cs-CZ" sz="2200" dirty="0"/>
              <a:t>, </a:t>
            </a:r>
            <a:r>
              <a:rPr lang="cs-CZ" altLang="cs-CZ" sz="2200" i="1" dirty="0"/>
              <a:t>t</a:t>
            </a:r>
            <a:r>
              <a:rPr lang="cs-CZ" altLang="cs-CZ" sz="2200" dirty="0"/>
              <a:t>(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dirty="0"/>
              <a:t>), </a:t>
            </a:r>
            <a:r>
              <a:rPr lang="cs-CZ" altLang="cs-CZ" sz="2200" i="1" dirty="0"/>
              <a:t>F</a:t>
            </a:r>
            <a:r>
              <a:rPr lang="cs-CZ" altLang="cs-CZ" sz="2200" dirty="0"/>
              <a:t> (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/>
              <a:t>1</a:t>
            </a:r>
            <a:r>
              <a:rPr lang="cs-CZ" altLang="cs-CZ" sz="2200" dirty="0"/>
              <a:t>,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), </a:t>
            </a:r>
            <a:r>
              <a:rPr lang="cs-CZ" altLang="cs-CZ" sz="2200" i="1" dirty="0">
                <a:latin typeface="Symbol" panose="05050102010706020507" pitchFamily="18" charset="2"/>
              </a:rPr>
              <a:t>c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, M-W </a:t>
            </a:r>
            <a:r>
              <a:rPr lang="cs-CZ" altLang="cs-CZ" sz="2200" i="1" dirty="0"/>
              <a:t>U</a:t>
            </a:r>
            <a:r>
              <a:rPr lang="cs-CZ" altLang="cs-CZ" sz="2200" dirty="0"/>
              <a:t>…</a:t>
            </a:r>
          </a:p>
          <a:p>
            <a:pPr lvl="1" eaLnBrk="1" hangingPunct="1"/>
            <a:r>
              <a:rPr lang="cs-CZ" altLang="cs-CZ" sz="1600" dirty="0"/>
              <a:t>Př. Průměr spokojenosti mužů je o 10 bodů vyšší než průměr spokojenosti žen, 95% CI (8;12), </a:t>
            </a:r>
            <a:r>
              <a:rPr lang="cs-CZ" altLang="cs-CZ" sz="1600" i="1" dirty="0"/>
              <a:t>t</a:t>
            </a:r>
            <a:r>
              <a:rPr lang="cs-CZ" altLang="cs-CZ" sz="1600" dirty="0"/>
              <a:t>(200)=</a:t>
            </a:r>
            <a:r>
              <a:rPr lang="en-US" altLang="cs-CZ" sz="1600" dirty="0"/>
              <a:t>4</a:t>
            </a:r>
            <a:r>
              <a:rPr lang="cs-CZ" altLang="cs-CZ" sz="1600" dirty="0"/>
              <a:t>,8, </a:t>
            </a:r>
            <a:r>
              <a:rPr lang="cs-CZ" altLang="cs-CZ" sz="1600" i="1" dirty="0"/>
              <a:t>p</a:t>
            </a:r>
            <a:r>
              <a:rPr lang="en-US" altLang="cs-CZ" sz="1600" dirty="0"/>
              <a:t>&lt;0,001, Cohen </a:t>
            </a:r>
            <a:r>
              <a:rPr lang="en-US" altLang="cs-CZ" sz="1600" i="1" dirty="0"/>
              <a:t>d</a:t>
            </a:r>
            <a:r>
              <a:rPr lang="en-US" altLang="cs-CZ" sz="1600" dirty="0"/>
              <a:t>=0,68.</a:t>
            </a:r>
            <a:r>
              <a:rPr lang="cs-CZ" altLang="cs-CZ" sz="2200" dirty="0"/>
              <a:t> </a:t>
            </a:r>
          </a:p>
          <a:p>
            <a:pPr eaLnBrk="1" hangingPunct="1"/>
            <a:r>
              <a:rPr lang="cs-CZ" altLang="cs-CZ" sz="2400" dirty="0"/>
              <a:t>Interpretujeme nejlépe interval spolehlivosti. Výsledek statistického testování interpretujeme vzhledem k použité nulové hypotéze.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Testy normality rozložení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/>
            <a:r>
              <a:rPr lang="cs-CZ" altLang="cs-CZ" sz="2000"/>
              <a:t>Kolmogorov-Smirnov s Lillieforsovou korekcí, Shapiro-Wilk, D</a:t>
            </a:r>
            <a:r>
              <a:rPr lang="en-US" altLang="cs-CZ" sz="2000"/>
              <a:t>’Agostino-Pearson a </a:t>
            </a:r>
            <a:r>
              <a:rPr lang="cs-CZ" altLang="cs-CZ" sz="2000"/>
              <a:t>jiné</a:t>
            </a:r>
          </a:p>
          <a:p>
            <a:pPr eaLnBrk="1" hangingPunct="1"/>
            <a:r>
              <a:rPr lang="cs-CZ" altLang="cs-CZ" sz="2000"/>
              <a:t>Testují </a:t>
            </a:r>
            <a:r>
              <a:rPr lang="cs-CZ" altLang="cs-CZ" sz="2000" i="1"/>
              <a:t>H</a:t>
            </a:r>
            <a:r>
              <a:rPr lang="cs-CZ" altLang="cs-CZ" sz="2000" baseline="-25000"/>
              <a:t>0</a:t>
            </a:r>
            <a:r>
              <a:rPr lang="cs-CZ" altLang="cs-CZ" sz="2000"/>
              <a:t>, že rozložení proměnné se neliší od normálního rozložení</a:t>
            </a:r>
          </a:p>
          <a:p>
            <a:pPr lvl="1" eaLnBrk="1" hangingPunct="1"/>
            <a:r>
              <a:rPr lang="cs-CZ" altLang="cs-CZ" sz="1800"/>
              <a:t>jsou to jedny z tzv. </a:t>
            </a:r>
            <a:r>
              <a:rPr lang="cs-CZ" altLang="cs-CZ" sz="1800" b="1"/>
              <a:t>testů dobré shody</a:t>
            </a:r>
            <a:r>
              <a:rPr lang="cs-CZ" altLang="cs-CZ" sz="1800"/>
              <a:t> (goodness-of-fit tests)</a:t>
            </a:r>
          </a:p>
          <a:p>
            <a:pPr lvl="1" eaLnBrk="1" hangingPunct="1"/>
            <a:r>
              <a:rPr lang="cs-CZ" altLang="cs-CZ" sz="1800"/>
              <a:t>testovaná </a:t>
            </a:r>
            <a:r>
              <a:rPr lang="cs-CZ" altLang="cs-CZ" sz="1800" i="1"/>
              <a:t>H</a:t>
            </a:r>
            <a:r>
              <a:rPr lang="cs-CZ" altLang="cs-CZ" sz="1800" baseline="-25000"/>
              <a:t>0</a:t>
            </a:r>
            <a:r>
              <a:rPr lang="cs-CZ" altLang="cs-CZ" sz="1800"/>
              <a:t> je shoda; tj. </a:t>
            </a:r>
            <a:r>
              <a:rPr lang="cs-CZ" altLang="cs-CZ" sz="1800" i="1"/>
              <a:t>p</a:t>
            </a:r>
            <a:r>
              <a:rPr lang="en-US" altLang="cs-CZ" sz="1800"/>
              <a:t>&lt;</a:t>
            </a:r>
            <a:r>
              <a:rPr lang="cs-CZ" altLang="cs-CZ" sz="1800" i="1">
                <a:latin typeface="Symbol" panose="05050102010706020507" pitchFamily="18" charset="2"/>
              </a:rPr>
              <a:t>a</a:t>
            </a:r>
            <a:r>
              <a:rPr lang="cs-CZ" altLang="cs-CZ" sz="1800"/>
              <a:t>  = příliš velká odchylka od normality</a:t>
            </a:r>
          </a:p>
          <a:p>
            <a:pPr eaLnBrk="1" hangingPunct="1"/>
            <a:r>
              <a:rPr lang="en-US" altLang="cs-CZ" sz="2000" b="1"/>
              <a:t>J</a:t>
            </a:r>
            <a:r>
              <a:rPr lang="cs-CZ" altLang="cs-CZ" sz="2000" b="1"/>
              <a:t>ejich užívání je kontroverzní</a:t>
            </a:r>
          </a:p>
          <a:p>
            <a:pPr lvl="1" eaLnBrk="1" hangingPunct="1"/>
            <a:r>
              <a:rPr lang="cs-CZ" altLang="cs-CZ" sz="1800"/>
              <a:t>na malých vzorcích nenormalitu nedetekují (</a:t>
            </a:r>
            <a:r>
              <a:rPr lang="en-US" altLang="cs-CZ" sz="1800"/>
              <a:t>p</a:t>
            </a:r>
            <a:r>
              <a:rPr lang="cs-CZ" altLang="cs-CZ" sz="1800"/>
              <a:t>ř</a:t>
            </a:r>
            <a:r>
              <a:rPr lang="en-US" altLang="cs-CZ" sz="1800"/>
              <a:t>i </a:t>
            </a:r>
            <a:r>
              <a:rPr lang="cs-CZ" altLang="cs-CZ" sz="1800" i="1"/>
              <a:t>n</a:t>
            </a:r>
            <a:r>
              <a:rPr lang="en-US" altLang="cs-CZ" sz="1800"/>
              <a:t>=20, 1-</a:t>
            </a:r>
            <a:r>
              <a:rPr lang="en-US" altLang="cs-CZ" sz="1700" i="1">
                <a:latin typeface="Symbol" panose="05050102010706020507" pitchFamily="18" charset="2"/>
              </a:rPr>
              <a:t>b</a:t>
            </a:r>
            <a:r>
              <a:rPr lang="en-US" altLang="cs-CZ" sz="1800"/>
              <a:t> &lt; 0,5)</a:t>
            </a:r>
            <a:endParaRPr lang="cs-CZ" altLang="cs-CZ" sz="1800"/>
          </a:p>
          <a:p>
            <a:pPr lvl="1" eaLnBrk="1" hangingPunct="1"/>
            <a:r>
              <a:rPr lang="cs-CZ" altLang="cs-CZ" sz="1800"/>
              <a:t>na velkých vzorcích (n</a:t>
            </a:r>
            <a:r>
              <a:rPr lang="en-US" altLang="cs-CZ" sz="1800"/>
              <a:t> &gt; 1000)</a:t>
            </a:r>
            <a:r>
              <a:rPr lang="cs-CZ" altLang="cs-CZ" sz="1800"/>
              <a:t> jsou naopak extrémně přísné </a:t>
            </a:r>
          </a:p>
          <a:p>
            <a:pPr lvl="1" eaLnBrk="1" hangingPunct="1"/>
            <a:r>
              <a:rPr lang="cs-CZ" altLang="cs-CZ" sz="1800" i="1"/>
              <a:t>t</a:t>
            </a:r>
            <a:r>
              <a:rPr lang="cs-CZ" altLang="cs-CZ" sz="1800"/>
              <a:t>-testy a ANOVA jsou proti narušení normality robustní, takže nám obvykle stačí konstatovat unimodalitu bez extrémního zešikmení</a:t>
            </a:r>
          </a:p>
          <a:p>
            <a:pPr lvl="1" eaLnBrk="1" hangingPunct="1"/>
            <a:r>
              <a:rPr lang="cs-CZ" altLang="cs-CZ" sz="1800"/>
              <a:t>pro rozhodování mezi použitím parametrických a neparametrických testů volíme spíše </a:t>
            </a:r>
            <a:r>
              <a:rPr lang="cs-CZ" altLang="cs-CZ" sz="1800" b="1"/>
              <a:t>úroveň měření</a:t>
            </a:r>
            <a:r>
              <a:rPr lang="cs-CZ" altLang="cs-CZ" sz="1800"/>
              <a:t> a velikost vzorku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/>
              <a:t>AJ: tests of (univariate) normality, goodness-of-fit tests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/>
              <a:t>Více: </a:t>
            </a:r>
            <a:r>
              <a:rPr lang="cs-CZ" altLang="cs-CZ" sz="1200">
                <a:hlinkClick r:id="rId3"/>
              </a:rPr>
              <a:t>http://www.psy.surrey.ac.uk/cfs/p8.htm</a:t>
            </a:r>
            <a:r>
              <a:rPr lang="cs-CZ" altLang="cs-CZ" sz="1200"/>
              <a:t>, http://www.graphpad.com/library/BiostatsSpecial/article_197.htm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„Test signifikance“ </a:t>
            </a:r>
            <a:r>
              <a:rPr lang="cs-CZ" altLang="cs-CZ" dirty="0" err="1"/>
              <a:t>Pearsonova</a:t>
            </a:r>
            <a:r>
              <a:rPr lang="cs-CZ" altLang="cs-CZ" dirty="0"/>
              <a:t> korelačního koeficientu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buNone/>
            </a:pPr>
            <a:r>
              <a:rPr lang="cs-CZ" altLang="cs-CZ" sz="3200" dirty="0"/>
              <a:t>„Testem signifikance“ se míní test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Pokud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=0, pak</a:t>
            </a:r>
          </a:p>
          <a:p>
            <a:r>
              <a:rPr lang="cs-CZ" altLang="cs-CZ" sz="2000" i="1" dirty="0"/>
              <a:t>Z</a:t>
            </a:r>
            <a:r>
              <a:rPr lang="cs-CZ" altLang="cs-CZ" sz="2000" dirty="0"/>
              <a:t>=FISHER(</a:t>
            </a:r>
            <a:r>
              <a:rPr lang="cs-CZ" altLang="cs-CZ" sz="2000" i="1" dirty="0">
                <a:latin typeface="Symbol" panose="05050102010706020507" pitchFamily="18" charset="2"/>
              </a:rPr>
              <a:t>r</a:t>
            </a:r>
            <a:r>
              <a:rPr lang="cs-CZ" altLang="cs-CZ" sz="2000" dirty="0"/>
              <a:t>) má normální výběrové rozložení se </a:t>
            </a:r>
            <a:r>
              <a:rPr lang="cs-CZ" altLang="cs-CZ" sz="2000" i="1" dirty="0" err="1"/>
              <a:t>s</a:t>
            </a:r>
            <a:r>
              <a:rPr lang="cs-CZ" altLang="cs-CZ" sz="2000" baseline="-25000" dirty="0" err="1"/>
              <a:t>Z</a:t>
            </a:r>
            <a:r>
              <a:rPr lang="cs-CZ" altLang="cs-CZ" sz="2000" dirty="0"/>
              <a:t>=1/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=FISHER(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)/</a:t>
            </a:r>
            <a:r>
              <a:rPr lang="cs-CZ" altLang="cs-CZ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=2*(1 − NORM.S.DIST(Z/s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;1) pro oboustrannou (non-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directional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 H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Pokud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=c, pak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=(FISHER(r)−FISHER(c))</a:t>
            </a:r>
            <a:r>
              <a:rPr lang="cs-CZ" altLang="cs-CZ" sz="2000" dirty="0"/>
              <a:t> má normální výběrové </a:t>
            </a:r>
            <a:r>
              <a:rPr lang="cs-CZ" altLang="cs-CZ" sz="2000" dirty="0" err="1"/>
              <a:t>rozl</a:t>
            </a:r>
            <a:r>
              <a:rPr lang="cs-CZ" altLang="cs-CZ" sz="2000" dirty="0"/>
              <a:t>. se </a:t>
            </a:r>
            <a:r>
              <a:rPr lang="cs-CZ" altLang="cs-CZ" sz="2000" dirty="0" err="1"/>
              <a:t>s</a:t>
            </a:r>
            <a:r>
              <a:rPr lang="cs-CZ" altLang="cs-CZ" sz="2000" baseline="-25000" dirty="0" err="1"/>
              <a:t>Z</a:t>
            </a:r>
            <a:r>
              <a:rPr lang="cs-CZ" altLang="cs-CZ" sz="2000" dirty="0"/>
              <a:t>=1/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=2*(1 − NORM.S.DIST(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;1) pro oboustrannou H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8249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test signifikance </a:t>
            </a:r>
            <a:r>
              <a:rPr lang="cs-CZ" i="1" dirty="0"/>
              <a:t>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=0,5; </a:t>
            </a:r>
            <a:r>
              <a:rPr lang="cs-CZ" i="1" dirty="0"/>
              <a:t>N</a:t>
            </a:r>
            <a:r>
              <a:rPr lang="cs-CZ" dirty="0"/>
              <a:t>=20</a:t>
            </a:r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(20-3)=0,24</a:t>
            </a:r>
          </a:p>
          <a:p>
            <a:pPr lvl="1"/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=</a:t>
            </a:r>
            <a:r>
              <a:rPr lang="cs-CZ" altLang="cs-CZ" sz="1600" dirty="0" err="1">
                <a:latin typeface="+mj-lt"/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(0,5)/0,24=0,55/0,24=2,26</a:t>
            </a:r>
          </a:p>
          <a:p>
            <a:pPr lvl="1"/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≥2,26|</a:t>
            </a:r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=0)=2*(1-NORM.S.DIST(2,26;1))=0,02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=0,6; </a:t>
            </a:r>
            <a:r>
              <a:rPr lang="cs-CZ" i="1" dirty="0"/>
              <a:t>N</a:t>
            </a:r>
            <a:r>
              <a:rPr lang="cs-CZ" dirty="0"/>
              <a:t>=10</a:t>
            </a:r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cs typeface="Calibri" panose="020F0502020204030204" pitchFamily="34" charset="0"/>
              </a:rPr>
              <a:t>(10-3)=0,38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(0,6)/0,38=0,69/0,38=1,83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≥1,83|</a:t>
            </a:r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=0)=2*(1-NORM.S.DIST(1,83;1))=0,07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=0,4; </a:t>
            </a:r>
            <a:r>
              <a:rPr lang="cs-CZ" i="1" dirty="0"/>
              <a:t>N</a:t>
            </a:r>
            <a:r>
              <a:rPr lang="cs-CZ" dirty="0"/>
              <a:t>=20; </a:t>
            </a:r>
            <a:r>
              <a:rPr lang="cs-CZ" i="1" dirty="0"/>
              <a:t>H</a:t>
            </a:r>
            <a:r>
              <a:rPr lang="cs-CZ" baseline="-25000" dirty="0"/>
              <a:t>0</a:t>
            </a:r>
            <a:r>
              <a:rPr lang="cs-CZ" dirty="0"/>
              <a:t>:</a:t>
            </a:r>
            <a:r>
              <a:rPr lang="cs-CZ" altLang="cs-CZ" sz="2800" dirty="0">
                <a:latin typeface="Symbol" panose="05050102010706020507" pitchFamily="18" charset="2"/>
              </a:rPr>
              <a:t> r</a:t>
            </a:r>
            <a:r>
              <a:rPr lang="cs-CZ" altLang="cs-CZ" sz="2800" dirty="0"/>
              <a:t>=0,8</a:t>
            </a:r>
            <a:endParaRPr lang="cs-CZ" dirty="0"/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cs typeface="Calibri" panose="020F0502020204030204" pitchFamily="34" charset="0"/>
              </a:rPr>
              <a:t>(20-3)=0,24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=(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(0,8)−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(0,4))/0,24=(1,1-0,42)/0,24=0,67/0,24=2,78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≥2,78|</a:t>
            </a:r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=0)=2*(1-NORM.S.DIST(2,78;1))=0,005</a:t>
            </a:r>
          </a:p>
          <a:p>
            <a:pPr lvl="1"/>
            <a:endParaRPr lang="cs-CZ" altLang="cs-CZ" sz="1600" dirty="0">
              <a:cs typeface="Calibri" panose="020F0502020204030204" pitchFamily="34" charset="0"/>
            </a:endParaRPr>
          </a:p>
          <a:p>
            <a:pPr marL="471487" lvl="1" indent="0">
              <a:buNone/>
            </a:pPr>
            <a:endParaRPr lang="cs-CZ" altLang="cs-CZ" sz="1600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3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14313"/>
            <a:ext cx="8297862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357188"/>
            <a:ext cx="862330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výzkumné otázky/hypotézy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7921625" cy="4484688"/>
          </a:xfrm>
          <a:noFill/>
        </p:spPr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/>
              <a:t>Stanovení hodnoty parametru</a:t>
            </a:r>
            <a:r>
              <a:rPr lang="en-US" altLang="cs-CZ" sz="2700"/>
              <a:t> v populaci</a:t>
            </a:r>
            <a:endParaRPr lang="cs-CZ" altLang="cs-CZ" sz="27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b="1"/>
              <a:t>stanovení intervalu spolehlivosti </a:t>
            </a:r>
            <a:r>
              <a:rPr lang="cs-CZ" altLang="cs-CZ" sz="1600"/>
              <a:t>na </a:t>
            </a:r>
            <a:r>
              <a:rPr lang="cs-CZ" altLang="cs-CZ" sz="1600" i="1">
                <a:latin typeface="Symbol" panose="05050102010706020507" pitchFamily="18" charset="2"/>
              </a:rPr>
              <a:t>m</a:t>
            </a:r>
            <a:r>
              <a:rPr lang="cs-CZ" altLang="cs-CZ" sz="1600"/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/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r</a:t>
            </a:r>
            <a:r>
              <a:rPr lang="cs-CZ" altLang="cs-CZ" sz="1600"/>
              <a:t>, </a:t>
            </a:r>
            <a:r>
              <a:rPr lang="cs-CZ" altLang="cs-CZ" sz="1600" i="1"/>
              <a:t>b</a:t>
            </a:r>
            <a:r>
              <a:rPr lang="cs-CZ" altLang="cs-CZ" sz="1600"/>
              <a:t>…</a:t>
            </a:r>
            <a:r>
              <a:rPr lang="en-US" altLang="cs-CZ" sz="16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srovnání statistiky s hypotetickou hodnotou – konstantou</a:t>
            </a:r>
          </a:p>
          <a:p>
            <a:pPr marL="1309688" lvl="2" indent="-400050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2100"/>
              <a:t>Korelace mezi proměnnými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/>
              <a:t>korelace, regrese, chí-kvadrát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 i="1"/>
              <a:t>H</a:t>
            </a:r>
            <a:r>
              <a:rPr lang="cs-CZ" altLang="cs-CZ" sz="1500" baseline="-25000"/>
              <a:t>1</a:t>
            </a:r>
            <a:r>
              <a:rPr lang="cs-CZ" altLang="cs-CZ" sz="1500"/>
              <a:t>: </a:t>
            </a:r>
            <a:r>
              <a:rPr lang="cs-CZ" altLang="cs-CZ" sz="1500" i="1">
                <a:latin typeface="Symbol" panose="05050102010706020507" pitchFamily="18" charset="2"/>
              </a:rPr>
              <a:t>r</a:t>
            </a:r>
            <a:r>
              <a:rPr lang="en-US" altLang="cs-CZ" sz="1500" i="1"/>
              <a:t> </a:t>
            </a:r>
            <a:r>
              <a:rPr lang="en-US" altLang="cs-CZ" sz="1500"/>
              <a:t>≠0   … </a:t>
            </a:r>
            <a:r>
              <a:rPr lang="cs-CZ" altLang="cs-CZ" sz="1500" i="1"/>
              <a:t>H</a:t>
            </a:r>
            <a:r>
              <a:rPr lang="en-US" altLang="cs-CZ" sz="1500" baseline="-25000"/>
              <a:t>0</a:t>
            </a:r>
            <a:r>
              <a:rPr lang="cs-CZ" altLang="cs-CZ" sz="1500"/>
              <a:t>: </a:t>
            </a:r>
            <a:r>
              <a:rPr lang="cs-CZ" altLang="cs-CZ" sz="1500" i="1">
                <a:latin typeface="Symbol" panose="05050102010706020507" pitchFamily="18" charset="2"/>
              </a:rPr>
              <a:t>r</a:t>
            </a:r>
            <a:r>
              <a:rPr lang="en-US" altLang="cs-CZ" sz="1500" i="1"/>
              <a:t> </a:t>
            </a:r>
            <a:r>
              <a:rPr lang="en-US" altLang="cs-CZ" sz="1500"/>
              <a:t>=0</a:t>
            </a:r>
            <a:endParaRPr lang="cs-CZ" altLang="cs-CZ" sz="1500"/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/>
              <a:t>např. Mezi věkem a počtem návštěv lékaře za rok existuje lineární korelace. </a:t>
            </a:r>
          </a:p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/>
              <a:t>Rozdíl mezi skupinami/vzorky - populacemi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mezi průměry, korelacemi, rozptyly, pravděpodobnostmi, pořadími….</a:t>
            </a:r>
            <a:endParaRPr lang="en-US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lze srovnávat 2 i více skupin-populací</a:t>
            </a:r>
            <a:endParaRPr lang="en-US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např. </a:t>
            </a:r>
            <a:r>
              <a:rPr lang="cs-CZ" altLang="cs-CZ" sz="1600" i="1"/>
              <a:t>H</a:t>
            </a:r>
            <a:r>
              <a:rPr lang="cs-CZ" altLang="cs-CZ" sz="1600" baseline="-25000"/>
              <a:t>1</a:t>
            </a:r>
            <a:r>
              <a:rPr lang="cs-CZ" altLang="cs-CZ" sz="1600"/>
              <a:t>: </a:t>
            </a:r>
            <a:r>
              <a:rPr lang="en-US" altLang="cs-CZ" sz="1600" i="1">
                <a:latin typeface="Symbol" panose="05050102010706020507" pitchFamily="18" charset="2"/>
              </a:rPr>
              <a:t>m</a:t>
            </a:r>
            <a:r>
              <a:rPr lang="en-US" altLang="cs-CZ" sz="1600" baseline="-25000">
                <a:latin typeface="Symbol" panose="05050102010706020507" pitchFamily="18" charset="2"/>
              </a:rPr>
              <a:t>1</a:t>
            </a:r>
            <a:r>
              <a:rPr lang="en-US" altLang="cs-CZ" sz="1600" i="1">
                <a:latin typeface="Symbol" panose="05050102010706020507" pitchFamily="18" charset="2"/>
              </a:rPr>
              <a:t>-m</a:t>
            </a:r>
            <a:r>
              <a:rPr lang="en-US" altLang="cs-CZ" sz="1600" baseline="-25000">
                <a:latin typeface="Symbol" panose="05050102010706020507" pitchFamily="18" charset="2"/>
              </a:rPr>
              <a:t>2</a:t>
            </a:r>
            <a:r>
              <a:rPr lang="en-US" altLang="cs-CZ" sz="1600"/>
              <a:t> ≠ 0   … </a:t>
            </a:r>
            <a:r>
              <a:rPr lang="cs-CZ" altLang="cs-CZ" sz="1600" i="1"/>
              <a:t>H</a:t>
            </a:r>
            <a:r>
              <a:rPr lang="en-US" altLang="cs-CZ" sz="1600" baseline="-25000"/>
              <a:t>0</a:t>
            </a:r>
            <a:r>
              <a:rPr lang="cs-CZ" altLang="cs-CZ" sz="1600"/>
              <a:t>: </a:t>
            </a:r>
            <a:r>
              <a:rPr lang="en-US" altLang="cs-CZ" sz="1600" i="1">
                <a:latin typeface="Symbol" panose="05050102010706020507" pitchFamily="18" charset="2"/>
              </a:rPr>
              <a:t>m</a:t>
            </a:r>
            <a:r>
              <a:rPr lang="en-US" altLang="cs-CZ" sz="1600" baseline="-25000">
                <a:latin typeface="Symbol" panose="05050102010706020507" pitchFamily="18" charset="2"/>
              </a:rPr>
              <a:t>1</a:t>
            </a:r>
            <a:r>
              <a:rPr lang="en-US" altLang="cs-CZ" sz="1600" i="1">
                <a:latin typeface="Symbol" panose="05050102010706020507" pitchFamily="18" charset="2"/>
              </a:rPr>
              <a:t>-m</a:t>
            </a:r>
            <a:r>
              <a:rPr lang="en-US" altLang="cs-CZ" sz="1600" baseline="-25000">
                <a:latin typeface="Symbol" panose="05050102010706020507" pitchFamily="18" charset="2"/>
              </a:rPr>
              <a:t>2</a:t>
            </a:r>
            <a:r>
              <a:rPr lang="en-US" altLang="cs-CZ" sz="1600"/>
              <a:t>=0</a:t>
            </a:r>
            <a:endParaRPr lang="ru-RU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např. Muži a ženy se liší v míře úzkostnosti.</a:t>
            </a:r>
          </a:p>
          <a:p>
            <a:pPr marL="495300" indent="-495300" eaLnBrk="1" hangingPunct="1">
              <a:lnSpc>
                <a:spcPct val="90000"/>
              </a:lnSpc>
            </a:pPr>
            <a:r>
              <a:rPr lang="en-US" altLang="cs-CZ" sz="2000"/>
              <a:t>Ro</a:t>
            </a:r>
            <a:r>
              <a:rPr lang="cs-CZ" altLang="cs-CZ" sz="2000"/>
              <a:t>zdíl průměrů lze převést na korelaci a naopak - obecně mluvíme o </a:t>
            </a:r>
            <a:r>
              <a:rPr lang="cs-CZ" altLang="cs-CZ" sz="2000" b="1"/>
              <a:t>velikosti efektu/účinku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difference, association, effect size, two-tailed, one-tailed (directional)</a:t>
            </a:r>
          </a:p>
        </p:txBody>
      </p:sp>
      <p:sp>
        <p:nvSpPr>
          <p:cNvPr id="10245" name="Šipka doleva 2"/>
          <p:cNvSpPr>
            <a:spLocks noChangeArrowheads="1"/>
          </p:cNvSpPr>
          <p:nvPr/>
        </p:nvSpPr>
        <p:spPr bwMode="auto">
          <a:xfrm>
            <a:off x="6948488" y="2492375"/>
            <a:ext cx="1944687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JEDNOVÝBĚROVÉ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  <p:sp>
        <p:nvSpPr>
          <p:cNvPr id="10246" name="Šipka doleva 6"/>
          <p:cNvSpPr>
            <a:spLocks noChangeArrowheads="1"/>
          </p:cNvSpPr>
          <p:nvPr/>
        </p:nvSpPr>
        <p:spPr bwMode="auto">
          <a:xfrm>
            <a:off x="6953250" y="4652963"/>
            <a:ext cx="1944688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 i="1"/>
              <a:t>VÍCE</a:t>
            </a:r>
            <a:r>
              <a:rPr lang="cs-CZ" altLang="cs-CZ" sz="1400"/>
              <a:t>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5" y="0"/>
            <a:ext cx="855889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0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7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07951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4231</TotalTime>
  <Words>1627</Words>
  <Application>Microsoft Office PowerPoint</Application>
  <PresentationFormat>Předvádění na obrazovce (4:3)</PresentationFormat>
  <Paragraphs>221</Paragraphs>
  <Slides>24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Segoe UI</vt:lpstr>
      <vt:lpstr>Symbol</vt:lpstr>
      <vt:lpstr>Wingdings</vt:lpstr>
      <vt:lpstr>Profil</vt:lpstr>
      <vt:lpstr>PSY117 Statistická analýza dat v psychologii Přednáška 10 2017</vt:lpstr>
      <vt:lpstr>Prezentace aplikace PowerPoint</vt:lpstr>
      <vt:lpstr>Prezentace aplikace PowerPoint</vt:lpstr>
      <vt:lpstr>Prezentace aplikace PowerPoint</vt:lpstr>
      <vt:lpstr>Základní výzkumné otázky/hypotézy</vt:lpstr>
      <vt:lpstr>Prezentace aplikace PowerPoint</vt:lpstr>
      <vt:lpstr>Prezentace aplikace PowerPoint</vt:lpstr>
      <vt:lpstr>Prezentace aplikace PowerPoint</vt:lpstr>
      <vt:lpstr>Prezentace aplikace PowerPoint</vt:lpstr>
      <vt:lpstr>Přehledy statistických testů</vt:lpstr>
      <vt:lpstr>Př.: Testy na rozdíly 2 středních hodnot </vt:lpstr>
      <vt:lpstr>Co je potřeba znát?</vt:lpstr>
      <vt:lpstr>Srovnání 2 nezávislých průměrů: t -test </vt:lpstr>
      <vt:lpstr>Příklad: t-test pro nezávislé výběry</vt:lpstr>
      <vt:lpstr>Srovnání 2 závislých m: párový t -test </vt:lpstr>
      <vt:lpstr>Příklad: párový t-test</vt:lpstr>
      <vt:lpstr>Velikost účinku/efektu</vt:lpstr>
      <vt:lpstr>Prezentace aplikace PowerPoint</vt:lpstr>
      <vt:lpstr>Síla testu</vt:lpstr>
      <vt:lpstr>A priori stanovení N pro dosažení potřebné síly testu</vt:lpstr>
      <vt:lpstr>Publikace výsledků testování hypotéz</vt:lpstr>
      <vt:lpstr>Testy normality rozložení</vt:lpstr>
      <vt:lpstr>„Test signifikance“ Pearsonova korelačního koeficientu</vt:lpstr>
      <vt:lpstr>Příklady na test signifikance r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9 - přehled testů</dc:subject>
  <dc:creator>Stanislav Ježek</dc:creator>
  <cp:lastModifiedBy>Standa Ježek</cp:lastModifiedBy>
  <cp:revision>135</cp:revision>
  <cp:lastPrinted>1601-01-01T00:00:00Z</cp:lastPrinted>
  <dcterms:created xsi:type="dcterms:W3CDTF">2006-03-20T08:34:43Z</dcterms:created>
  <dcterms:modified xsi:type="dcterms:W3CDTF">2017-04-25T12:56:14Z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