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94" r:id="rId4"/>
    <p:sldId id="395" r:id="rId5"/>
    <p:sldId id="396" r:id="rId6"/>
    <p:sldId id="397" r:id="rId7"/>
    <p:sldId id="398" r:id="rId8"/>
    <p:sldId id="401" r:id="rId9"/>
    <p:sldId id="402" r:id="rId10"/>
    <p:sldId id="403" r:id="rId11"/>
    <p:sldId id="404" r:id="rId12"/>
    <p:sldId id="405" r:id="rId13"/>
    <p:sldId id="406" r:id="rId14"/>
    <p:sldId id="361" r:id="rId15"/>
    <p:sldId id="358" r:id="rId16"/>
    <p:sldId id="352" r:id="rId17"/>
    <p:sldId id="353" r:id="rId18"/>
    <p:sldId id="356" r:id="rId19"/>
    <p:sldId id="354" r:id="rId20"/>
    <p:sldId id="357" r:id="rId21"/>
    <p:sldId id="355" r:id="rId22"/>
    <p:sldId id="359" r:id="rId23"/>
    <p:sldId id="367" r:id="rId24"/>
    <p:sldId id="360" r:id="rId25"/>
    <p:sldId id="364" r:id="rId26"/>
    <p:sldId id="365" r:id="rId27"/>
    <p:sldId id="366" r:id="rId28"/>
    <p:sldId id="276" r:id="rId29"/>
    <p:sldId id="278" r:id="rId30"/>
    <p:sldId id="363" r:id="rId31"/>
    <p:sldId id="369" r:id="rId32"/>
    <p:sldId id="362" r:id="rId33"/>
    <p:sldId id="370" r:id="rId34"/>
    <p:sldId id="371" r:id="rId35"/>
    <p:sldId id="372" r:id="rId36"/>
    <p:sldId id="373" r:id="rId37"/>
    <p:sldId id="374" r:id="rId38"/>
    <p:sldId id="375" r:id="rId39"/>
    <p:sldId id="407" r:id="rId40"/>
    <p:sldId id="377" r:id="rId41"/>
    <p:sldId id="376" r:id="rId42"/>
    <p:sldId id="379" r:id="rId43"/>
    <p:sldId id="380" r:id="rId44"/>
    <p:sldId id="381" r:id="rId45"/>
    <p:sldId id="382" r:id="rId46"/>
    <p:sldId id="383" r:id="rId47"/>
    <p:sldId id="378" r:id="rId48"/>
    <p:sldId id="386" r:id="rId49"/>
    <p:sldId id="385" r:id="rId50"/>
    <p:sldId id="388" r:id="rId51"/>
    <p:sldId id="387" r:id="rId52"/>
    <p:sldId id="390" r:id="rId53"/>
    <p:sldId id="389" r:id="rId54"/>
    <p:sldId id="391" r:id="rId55"/>
    <p:sldId id="342" r:id="rId56"/>
    <p:sldId id="343" r:id="rId57"/>
    <p:sldId id="346" r:id="rId58"/>
    <p:sldId id="347" r:id="rId59"/>
    <p:sldId id="344" r:id="rId60"/>
    <p:sldId id="345" r:id="rId61"/>
    <p:sldId id="348" r:id="rId62"/>
    <p:sldId id="349" r:id="rId63"/>
    <p:sldId id="350" r:id="rId64"/>
    <p:sldId id="351" r:id="rId65"/>
    <p:sldId id="392" r:id="rId6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nza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0.96000000000000008</c:v>
                </c:pt>
                <c:pt idx="1">
                  <c:v>0.96000000000000008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0.83000000000000007</c:v>
                </c:pt>
                <c:pt idx="7">
                  <c:v>0.78</c:v>
                </c:pt>
                <c:pt idx="8">
                  <c:v>0.77</c:v>
                </c:pt>
                <c:pt idx="9">
                  <c:v>0.75000000000000011</c:v>
                </c:pt>
                <c:pt idx="10">
                  <c:v>0.7400000000000001</c:v>
                </c:pt>
                <c:pt idx="11">
                  <c:v>0.72000000000000008</c:v>
                </c:pt>
                <c:pt idx="12">
                  <c:v>0.70000000000000007</c:v>
                </c:pt>
                <c:pt idx="13">
                  <c:v>0.63000000000000012</c:v>
                </c:pt>
                <c:pt idx="14">
                  <c:v>0.39000000000000007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6-4FE7-A152-5160FA25E308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86-4FE7-A152-5160FA25E308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3.0000000000000006E-2</c:v>
                </c:pt>
                <c:pt idx="1">
                  <c:v>2.0000000000000004E-2</c:v>
                </c:pt>
                <c:pt idx="2">
                  <c:v>5.000000000000001E-2</c:v>
                </c:pt>
                <c:pt idx="3">
                  <c:v>6.0000000000000012E-2</c:v>
                </c:pt>
                <c:pt idx="4">
                  <c:v>7.0000000000000021E-2</c:v>
                </c:pt>
                <c:pt idx="5">
                  <c:v>6.0000000000000012E-2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0.15000000000000002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0.18000000000000002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86-4FE7-A152-5160FA25E308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086-4FE7-A152-5160FA25E308}"/>
                </c:ext>
              </c:extLst>
            </c:dLbl>
            <c:dLbl>
              <c:idx val="1"/>
              <c:layout>
                <c:manualLayout>
                  <c:x val="2.110963402940732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86-4FE7-A152-5160FA25E308}"/>
                </c:ext>
              </c:extLst>
            </c:dLbl>
            <c:dLbl>
              <c:idx val="2"/>
              <c:layout>
                <c:manualLayout>
                  <c:x val="2.273362893422060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086-4FE7-A152-5160FA25E308}"/>
                </c:ext>
              </c:extLst>
            </c:dLbl>
            <c:dLbl>
              <c:idx val="3"/>
              <c:layout>
                <c:manualLayout>
                  <c:x val="1.948551136164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86-4FE7-A152-5160FA25E308}"/>
                </c:ext>
              </c:extLst>
            </c:dLbl>
            <c:dLbl>
              <c:idx val="4"/>
              <c:layout>
                <c:manualLayout>
                  <c:x val="2.273503432671174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2.0000000000000004E-2</c:v>
                </c:pt>
                <c:pt idx="1">
                  <c:v>2.0000000000000004E-2</c:v>
                </c:pt>
                <c:pt idx="2">
                  <c:v>3.0000000000000006E-2</c:v>
                </c:pt>
                <c:pt idx="3">
                  <c:v>2.0000000000000004E-2</c:v>
                </c:pt>
                <c:pt idx="4">
                  <c:v>3.0000000000000006E-2</c:v>
                </c:pt>
                <c:pt idx="5">
                  <c:v>5.000000000000001E-2</c:v>
                </c:pt>
                <c:pt idx="6">
                  <c:v>8.0000000000000016E-2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0.11000000000000001</c:v>
                </c:pt>
                <c:pt idx="11">
                  <c:v>8.0000000000000016E-2</c:v>
                </c:pt>
                <c:pt idx="12">
                  <c:v>0.16000000000000003</c:v>
                </c:pt>
                <c:pt idx="13">
                  <c:v>0.19000000000000003</c:v>
                </c:pt>
                <c:pt idx="14">
                  <c:v>0.36000000000000004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86-4FE7-A152-5160FA25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1992064"/>
        <c:axId val="71993600"/>
      </c:barChart>
      <c:catAx>
        <c:axId val="719920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993600"/>
        <c:crosses val="autoZero"/>
        <c:auto val="1"/>
        <c:lblAlgn val="ctr"/>
        <c:lblOffset val="100"/>
        <c:noMultiLvlLbl val="0"/>
      </c:catAx>
      <c:valAx>
        <c:axId val="71993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1992064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2976080738748"/>
          <c:y val="2.3095978753683452E-2"/>
          <c:w val="0.66339183387630674"/>
          <c:h val="0.762632855608636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List1!$J$12</c:f>
              <c:strCache>
                <c:ptCount val="1"/>
                <c:pt idx="0">
                  <c:v>vůbec nedůvěřuji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List1!$K$12:$O$12</c:f>
              <c:numCache>
                <c:formatCode>###0</c:formatCode>
                <c:ptCount val="5"/>
                <c:pt idx="0">
                  <c:v>261</c:v>
                </c:pt>
                <c:pt idx="1">
                  <c:v>278</c:v>
                </c:pt>
                <c:pt idx="2">
                  <c:v>483</c:v>
                </c:pt>
                <c:pt idx="3">
                  <c:v>861</c:v>
                </c:pt>
                <c:pt idx="4">
                  <c:v>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2-43C3-AFAF-520237555A3F}"/>
            </c:ext>
          </c:extLst>
        </c:ser>
        <c:ser>
          <c:idx val="1"/>
          <c:order val="1"/>
          <c:tx>
            <c:strRef>
              <c:f>List1!$J$13</c:f>
              <c:strCache>
                <c:ptCount val="1"/>
                <c:pt idx="0">
                  <c:v>spíše nedůvěřuji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List1!$K$13:$O$13</c:f>
              <c:numCache>
                <c:formatCode>###0</c:formatCode>
                <c:ptCount val="5"/>
                <c:pt idx="0">
                  <c:v>491</c:v>
                </c:pt>
                <c:pt idx="1">
                  <c:v>612</c:v>
                </c:pt>
                <c:pt idx="2">
                  <c:v>958</c:v>
                </c:pt>
                <c:pt idx="3">
                  <c:v>962</c:v>
                </c:pt>
                <c:pt idx="4">
                  <c:v>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2-43C3-AFAF-520237555A3F}"/>
            </c:ext>
          </c:extLst>
        </c:ser>
        <c:ser>
          <c:idx val="2"/>
          <c:order val="2"/>
          <c:tx>
            <c:strRef>
              <c:f>List1!$J$14</c:f>
              <c:strCache>
                <c:ptCount val="1"/>
                <c:pt idx="0">
                  <c:v>spíše důvěřuji</c:v>
                </c:pt>
              </c:strCache>
            </c:strRef>
          </c:tx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List1!$K$14:$O$14</c:f>
              <c:numCache>
                <c:formatCode>###0</c:formatCode>
                <c:ptCount val="5"/>
                <c:pt idx="0">
                  <c:v>1046</c:v>
                </c:pt>
                <c:pt idx="1">
                  <c:v>1008</c:v>
                </c:pt>
                <c:pt idx="2">
                  <c:v>559</c:v>
                </c:pt>
                <c:pt idx="3">
                  <c:v>217</c:v>
                </c:pt>
                <c:pt idx="4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2-43C3-AFAF-520237555A3F}"/>
            </c:ext>
          </c:extLst>
        </c:ser>
        <c:ser>
          <c:idx val="3"/>
          <c:order val="3"/>
          <c:tx>
            <c:strRef>
              <c:f>List1!$J$15</c:f>
              <c:strCache>
                <c:ptCount val="1"/>
                <c:pt idx="0">
                  <c:v>zcela důvěřuji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List1!$K$15:$O$15</c:f>
              <c:numCache>
                <c:formatCode>###0</c:formatCode>
                <c:ptCount val="5"/>
                <c:pt idx="0">
                  <c:v>238</c:v>
                </c:pt>
                <c:pt idx="1">
                  <c:v>138</c:v>
                </c:pt>
                <c:pt idx="2">
                  <c:v>31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22-43C3-AFAF-520237555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392896"/>
        <c:axId val="75394432"/>
      </c:barChart>
      <c:catAx>
        <c:axId val="753928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394432"/>
        <c:crosses val="autoZero"/>
        <c:auto val="1"/>
        <c:lblAlgn val="ctr"/>
        <c:lblOffset val="100"/>
        <c:noMultiLvlLbl val="0"/>
      </c:catAx>
      <c:valAx>
        <c:axId val="753944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39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4440302881284092E-2"/>
          <c:y val="0.90371936186984503"/>
          <c:w val="0.87536676994371887"/>
          <c:h val="9.6280638130154833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36"/>
          <c:y val="2.4872592503966801E-2"/>
          <c:w val="0.53678520525259787"/>
          <c:h val="0.796380174282629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A-4F05-9AE3-1B5EC04D3874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A-4F05-9AE3-1B5EC04D3874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A-4F05-9AE3-1B5EC04D3874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4A-4F05-9AE3-1B5EC04D3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33472"/>
        <c:axId val="75435008"/>
      </c:barChart>
      <c:catAx>
        <c:axId val="75433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35008"/>
        <c:crosses val="autoZero"/>
        <c:auto val="1"/>
        <c:lblAlgn val="ctr"/>
        <c:lblOffset val="100"/>
        <c:noMultiLvlLbl val="0"/>
      </c:catAx>
      <c:valAx>
        <c:axId val="754350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3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12"/>
          <c:h val="6.9215339122526448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41"/>
          <c:y val="2.4872592503966805E-2"/>
          <c:w val="0.53678520525259799"/>
          <c:h val="0.796380174282629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E-496D-A5B0-06D03B6CFB31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E-496D-A5B0-06D03B6CFB31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E-496D-A5B0-06D03B6CFB31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E-496D-A5B0-06D03B6CF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69952"/>
        <c:axId val="75471488"/>
      </c:barChart>
      <c:catAx>
        <c:axId val="75469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71488"/>
        <c:crosses val="autoZero"/>
        <c:auto val="1"/>
        <c:lblAlgn val="ctr"/>
        <c:lblOffset val="100"/>
        <c:noMultiLvlLbl val="0"/>
      </c:catAx>
      <c:valAx>
        <c:axId val="754714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6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23"/>
          <c:h val="6.9215339122526462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2845973799531"/>
          <c:y val="2.8869971055632451E-2"/>
          <c:w val="0.61082054912919292"/>
          <c:h val="0.774153750265037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List3!$I$6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List3!$J$6:$M$6</c:f>
              <c:numCache>
                <c:formatCode>###0</c:formatCode>
                <c:ptCount val="4"/>
                <c:pt idx="0">
                  <c:v>526</c:v>
                </c:pt>
                <c:pt idx="1">
                  <c:v>582</c:v>
                </c:pt>
                <c:pt idx="2">
                  <c:v>367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4-4DE1-8E39-6B78D4C00FB8}"/>
            </c:ext>
          </c:extLst>
        </c:ser>
        <c:ser>
          <c:idx val="1"/>
          <c:order val="1"/>
          <c:tx>
            <c:strRef>
              <c:f>List3!$I$7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List3!$J$7:$M$7</c:f>
              <c:numCache>
                <c:formatCode>###0</c:formatCode>
                <c:ptCount val="4"/>
                <c:pt idx="0">
                  <c:v>843</c:v>
                </c:pt>
                <c:pt idx="1">
                  <c:v>820</c:v>
                </c:pt>
                <c:pt idx="2">
                  <c:v>531</c:v>
                </c:pt>
                <c:pt idx="3">
                  <c:v>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4-4DE1-8E39-6B78D4C00FB8}"/>
            </c:ext>
          </c:extLst>
        </c:ser>
        <c:ser>
          <c:idx val="2"/>
          <c:order val="2"/>
          <c:tx>
            <c:strRef>
              <c:f>List3!$I$8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List3!$J$8:$M$8</c:f>
              <c:numCache>
                <c:formatCode>###0</c:formatCode>
                <c:ptCount val="4"/>
                <c:pt idx="0">
                  <c:v>526</c:v>
                </c:pt>
                <c:pt idx="1">
                  <c:v>503</c:v>
                </c:pt>
                <c:pt idx="2">
                  <c:v>849</c:v>
                </c:pt>
                <c:pt idx="3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4-4DE1-8E39-6B78D4C00FB8}"/>
            </c:ext>
          </c:extLst>
        </c:ser>
        <c:ser>
          <c:idx val="3"/>
          <c:order val="3"/>
          <c:tx>
            <c:strRef>
              <c:f>List3!$I$9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List3!$J$9:$M$9</c:f>
              <c:numCache>
                <c:formatCode>###0</c:formatCode>
                <c:ptCount val="4"/>
                <c:pt idx="0">
                  <c:v>139</c:v>
                </c:pt>
                <c:pt idx="1">
                  <c:v>117</c:v>
                </c:pt>
                <c:pt idx="2">
                  <c:v>279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4-4DE1-8E39-6B78D4C00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593600"/>
        <c:axId val="75595136"/>
      </c:barChart>
      <c:catAx>
        <c:axId val="7559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5595136"/>
        <c:crosses val="autoZero"/>
        <c:auto val="1"/>
        <c:lblAlgn val="ctr"/>
        <c:lblOffset val="100"/>
        <c:noMultiLvlLbl val="0"/>
      </c:catAx>
      <c:valAx>
        <c:axId val="755951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59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355753315545004E-3"/>
          <c:y val="0.87659461642203329"/>
          <c:w val="0.9639801926770043"/>
          <c:h val="0.11028535600166814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38120764359523"/>
          <c:y val="2.6945308545964039E-2"/>
          <c:w val="0.57413018923823267"/>
          <c:h val="0.696126356330778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List4!$I$7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List4!$J$7:$L$7</c:f>
              <c:numCache>
                <c:formatCode>###0</c:formatCode>
                <c:ptCount val="3"/>
                <c:pt idx="0">
                  <c:v>138</c:v>
                </c:pt>
                <c:pt idx="1">
                  <c:v>252</c:v>
                </c:pt>
                <c:pt idx="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C-4191-A757-D4B1D74EB587}"/>
            </c:ext>
          </c:extLst>
        </c:ser>
        <c:ser>
          <c:idx val="1"/>
          <c:order val="1"/>
          <c:tx>
            <c:strRef>
              <c:f>List4!$I$8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List4!$J$8:$L$8</c:f>
              <c:numCache>
                <c:formatCode>###0</c:formatCode>
                <c:ptCount val="3"/>
                <c:pt idx="0">
                  <c:v>834</c:v>
                </c:pt>
                <c:pt idx="1">
                  <c:v>970</c:v>
                </c:pt>
                <c:pt idx="2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C-4191-A757-D4B1D74EB587}"/>
            </c:ext>
          </c:extLst>
        </c:ser>
        <c:ser>
          <c:idx val="2"/>
          <c:order val="2"/>
          <c:tx>
            <c:strRef>
              <c:f>List4!$I$9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List4!$J$9:$L$9</c:f>
              <c:numCache>
                <c:formatCode>###0</c:formatCode>
                <c:ptCount val="3"/>
                <c:pt idx="0">
                  <c:v>888</c:v>
                </c:pt>
                <c:pt idx="1">
                  <c:v>645</c:v>
                </c:pt>
                <c:pt idx="2">
                  <c:v>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C-4191-A757-D4B1D74EB587}"/>
            </c:ext>
          </c:extLst>
        </c:ser>
        <c:ser>
          <c:idx val="3"/>
          <c:order val="3"/>
          <c:tx>
            <c:strRef>
              <c:f>List4!$I$10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List4!$J$10:$L$10</c:f>
              <c:numCache>
                <c:formatCode>###0</c:formatCode>
                <c:ptCount val="3"/>
                <c:pt idx="0">
                  <c:v>132</c:v>
                </c:pt>
                <c:pt idx="1">
                  <c:v>130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DC-4191-A757-D4B1D74EB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27232"/>
        <c:axId val="75728768"/>
      </c:barChart>
      <c:catAx>
        <c:axId val="75727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728768"/>
        <c:crosses val="autoZero"/>
        <c:auto val="1"/>
        <c:lblAlgn val="ctr"/>
        <c:lblOffset val="100"/>
        <c:noMultiLvlLbl val="0"/>
      </c:catAx>
      <c:valAx>
        <c:axId val="75728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7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1360219234900234E-3"/>
          <c:y val="0.87437854127319203"/>
          <c:w val="0.97322704884642453"/>
          <c:h val="0.1208415114370008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992998519586367"/>
          <c:y val="2.6945308545964039E-2"/>
          <c:w val="0.54543928271745767"/>
          <c:h val="0.864983596626962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List5!$G$7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List5!$H$7:$Q$7</c:f>
              <c:numCache>
                <c:formatCode>###0</c:formatCode>
                <c:ptCount val="10"/>
                <c:pt idx="0">
                  <c:v>196</c:v>
                </c:pt>
                <c:pt idx="1">
                  <c:v>299</c:v>
                </c:pt>
                <c:pt idx="2">
                  <c:v>207</c:v>
                </c:pt>
                <c:pt idx="3">
                  <c:v>181</c:v>
                </c:pt>
                <c:pt idx="4">
                  <c:v>286</c:v>
                </c:pt>
                <c:pt idx="5">
                  <c:v>209</c:v>
                </c:pt>
                <c:pt idx="6">
                  <c:v>512</c:v>
                </c:pt>
                <c:pt idx="7">
                  <c:v>79</c:v>
                </c:pt>
                <c:pt idx="8">
                  <c:v>74</c:v>
                </c:pt>
                <c:pt idx="9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F-4804-8B53-0F9883E19C43}"/>
            </c:ext>
          </c:extLst>
        </c:ser>
        <c:ser>
          <c:idx val="1"/>
          <c:order val="1"/>
          <c:tx>
            <c:strRef>
              <c:f>List5!$G$8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List5!$H$8:$Q$8</c:f>
              <c:numCache>
                <c:formatCode>###0</c:formatCode>
                <c:ptCount val="10"/>
                <c:pt idx="0">
                  <c:v>552</c:v>
                </c:pt>
                <c:pt idx="1">
                  <c:v>710</c:v>
                </c:pt>
                <c:pt idx="2">
                  <c:v>436</c:v>
                </c:pt>
                <c:pt idx="3">
                  <c:v>625</c:v>
                </c:pt>
                <c:pt idx="4">
                  <c:v>817</c:v>
                </c:pt>
                <c:pt idx="5">
                  <c:v>597</c:v>
                </c:pt>
                <c:pt idx="6">
                  <c:v>868</c:v>
                </c:pt>
                <c:pt idx="7">
                  <c:v>375</c:v>
                </c:pt>
                <c:pt idx="8">
                  <c:v>209</c:v>
                </c:pt>
                <c:pt idx="9">
                  <c:v>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6F-4804-8B53-0F9883E19C43}"/>
            </c:ext>
          </c:extLst>
        </c:ser>
        <c:ser>
          <c:idx val="2"/>
          <c:order val="2"/>
          <c:tx>
            <c:strRef>
              <c:f>List5!$G$9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List5!$H$9:$Q$9</c:f>
              <c:numCache>
                <c:formatCode>###0</c:formatCode>
                <c:ptCount val="10"/>
                <c:pt idx="0">
                  <c:v>746</c:v>
                </c:pt>
                <c:pt idx="1">
                  <c:v>550</c:v>
                </c:pt>
                <c:pt idx="2">
                  <c:v>949</c:v>
                </c:pt>
                <c:pt idx="3">
                  <c:v>956</c:v>
                </c:pt>
                <c:pt idx="4">
                  <c:v>668</c:v>
                </c:pt>
                <c:pt idx="5">
                  <c:v>883</c:v>
                </c:pt>
                <c:pt idx="6">
                  <c:v>527</c:v>
                </c:pt>
                <c:pt idx="7">
                  <c:v>898</c:v>
                </c:pt>
                <c:pt idx="8">
                  <c:v>664</c:v>
                </c:pt>
                <c:pt idx="9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6F-4804-8B53-0F9883E19C43}"/>
            </c:ext>
          </c:extLst>
        </c:ser>
        <c:ser>
          <c:idx val="3"/>
          <c:order val="3"/>
          <c:tx>
            <c:strRef>
              <c:f>List5!$G$10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List5!$H$10:$Q$10</c:f>
              <c:numCache>
                <c:formatCode>###0</c:formatCode>
                <c:ptCount val="10"/>
                <c:pt idx="0">
                  <c:v>457</c:v>
                </c:pt>
                <c:pt idx="1">
                  <c:v>404</c:v>
                </c:pt>
                <c:pt idx="2">
                  <c:v>395</c:v>
                </c:pt>
                <c:pt idx="3">
                  <c:v>189</c:v>
                </c:pt>
                <c:pt idx="4">
                  <c:v>217</c:v>
                </c:pt>
                <c:pt idx="5">
                  <c:v>252</c:v>
                </c:pt>
                <c:pt idx="6">
                  <c:v>61</c:v>
                </c:pt>
                <c:pt idx="7">
                  <c:v>644</c:v>
                </c:pt>
                <c:pt idx="8">
                  <c:v>1064</c:v>
                </c:pt>
                <c:pt idx="9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6F-4804-8B53-0F9883E19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632640"/>
        <c:axId val="75634176"/>
      </c:barChart>
      <c:catAx>
        <c:axId val="756326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5634176"/>
        <c:crosses val="autoZero"/>
        <c:auto val="1"/>
        <c:lblAlgn val="ctr"/>
        <c:lblOffset val="100"/>
        <c:noMultiLvlLbl val="0"/>
      </c:catAx>
      <c:valAx>
        <c:axId val="756341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63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755730844725108E-4"/>
          <c:y val="0.94648901843655164"/>
          <c:w val="0.99086397807650994"/>
          <c:h val="4.8731062650689112E-2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807964938990394"/>
          <c:y val="2.2824261356581291E-2"/>
          <c:w val="0.55367467723756236"/>
          <c:h val="0.742601148891953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List6!$I$6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List6!$J$6:$O$6</c:f>
              <c:numCache>
                <c:formatCode>###0</c:formatCode>
                <c:ptCount val="6"/>
                <c:pt idx="0">
                  <c:v>620</c:v>
                </c:pt>
                <c:pt idx="1">
                  <c:v>209</c:v>
                </c:pt>
                <c:pt idx="2">
                  <c:v>266</c:v>
                </c:pt>
                <c:pt idx="3">
                  <c:v>80</c:v>
                </c:pt>
                <c:pt idx="4">
                  <c:v>65</c:v>
                </c:pt>
                <c:pt idx="5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5-4A2C-8C32-B7108BA66C35}"/>
            </c:ext>
          </c:extLst>
        </c:ser>
        <c:ser>
          <c:idx val="1"/>
          <c:order val="1"/>
          <c:tx>
            <c:strRef>
              <c:f>List6!$I$7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List6!$J$7:$O$7</c:f>
              <c:numCache>
                <c:formatCode>###0</c:formatCode>
                <c:ptCount val="6"/>
                <c:pt idx="0">
                  <c:v>736</c:v>
                </c:pt>
                <c:pt idx="1">
                  <c:v>508</c:v>
                </c:pt>
                <c:pt idx="2">
                  <c:v>656</c:v>
                </c:pt>
                <c:pt idx="3">
                  <c:v>156</c:v>
                </c:pt>
                <c:pt idx="4">
                  <c:v>144</c:v>
                </c:pt>
                <c:pt idx="5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A5-4A2C-8C32-B7108BA66C35}"/>
            </c:ext>
          </c:extLst>
        </c:ser>
        <c:ser>
          <c:idx val="2"/>
          <c:order val="2"/>
          <c:tx>
            <c:strRef>
              <c:f>List6!$I$8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List6!$J$8:$O$8</c:f>
              <c:numCache>
                <c:formatCode>###0</c:formatCode>
                <c:ptCount val="6"/>
                <c:pt idx="0">
                  <c:v>463</c:v>
                </c:pt>
                <c:pt idx="1">
                  <c:v>907</c:v>
                </c:pt>
                <c:pt idx="2">
                  <c:v>752</c:v>
                </c:pt>
                <c:pt idx="3">
                  <c:v>850</c:v>
                </c:pt>
                <c:pt idx="4">
                  <c:v>804</c:v>
                </c:pt>
                <c:pt idx="5">
                  <c:v>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A5-4A2C-8C32-B7108BA66C35}"/>
            </c:ext>
          </c:extLst>
        </c:ser>
        <c:ser>
          <c:idx val="3"/>
          <c:order val="3"/>
          <c:tx>
            <c:strRef>
              <c:f>List6!$I$9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List6!$J$9:$O$9</c:f>
              <c:numCache>
                <c:formatCode>###0</c:formatCode>
                <c:ptCount val="6"/>
                <c:pt idx="0">
                  <c:v>126</c:v>
                </c:pt>
                <c:pt idx="1">
                  <c:v>322</c:v>
                </c:pt>
                <c:pt idx="2">
                  <c:v>266</c:v>
                </c:pt>
                <c:pt idx="3">
                  <c:v>866</c:v>
                </c:pt>
                <c:pt idx="4">
                  <c:v>940</c:v>
                </c:pt>
                <c:pt idx="5">
                  <c:v>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A5-4A2C-8C32-B7108BA66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668864"/>
        <c:axId val="75674752"/>
      </c:barChart>
      <c:catAx>
        <c:axId val="75668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674752"/>
        <c:crosses val="autoZero"/>
        <c:auto val="1"/>
        <c:lblAlgn val="ctr"/>
        <c:lblOffset val="100"/>
        <c:noMultiLvlLbl val="0"/>
      </c:catAx>
      <c:valAx>
        <c:axId val="756747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66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0943387242684434E-4"/>
          <c:y val="0.87106890084108302"/>
          <c:w val="0.99770847123428863"/>
          <c:h val="0.12518412986792321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46035011331478"/>
          <c:y val="3.5895248568815097E-2"/>
          <c:w val="0.55922887302725699"/>
          <c:h val="0.8888824938076197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List7!$G$3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List7!$H$2:$I$2</c:f>
              <c:strCache>
                <c:ptCount val="2"/>
                <c:pt idx="0">
                  <c:v>s rodiči</c:v>
                </c:pt>
                <c:pt idx="1">
                  <c:v>s kamarády</c:v>
                </c:pt>
              </c:strCache>
            </c:strRef>
          </c:cat>
          <c:val>
            <c:numRef>
              <c:f>List7!$H$3:$I$3</c:f>
              <c:numCache>
                <c:formatCode>###0</c:formatCode>
                <c:ptCount val="2"/>
                <c:pt idx="0">
                  <c:v>587</c:v>
                </c:pt>
                <c:pt idx="1">
                  <c:v>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2-4E6C-A797-DA94C659D6B3}"/>
            </c:ext>
          </c:extLst>
        </c:ser>
        <c:ser>
          <c:idx val="1"/>
          <c:order val="1"/>
          <c:tx>
            <c:strRef>
              <c:f>List7!$G$4</c:f>
              <c:strCache>
                <c:ptCount val="1"/>
                <c:pt idx="0">
                  <c:v>párkrát do roka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strRef>
              <c:f>List7!$H$2:$I$2</c:f>
              <c:strCache>
                <c:ptCount val="2"/>
                <c:pt idx="0">
                  <c:v>s rodiči</c:v>
                </c:pt>
                <c:pt idx="1">
                  <c:v>s kamarády</c:v>
                </c:pt>
              </c:strCache>
            </c:strRef>
          </c:cat>
          <c:val>
            <c:numRef>
              <c:f>List7!$H$4:$I$4</c:f>
              <c:numCache>
                <c:formatCode>###0</c:formatCode>
                <c:ptCount val="2"/>
                <c:pt idx="0">
                  <c:v>683</c:v>
                </c:pt>
                <c:pt idx="1">
                  <c:v>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42-4E6C-A797-DA94C659D6B3}"/>
            </c:ext>
          </c:extLst>
        </c:ser>
        <c:ser>
          <c:idx val="2"/>
          <c:order val="2"/>
          <c:tx>
            <c:strRef>
              <c:f>List7!$G$5</c:f>
              <c:strCache>
                <c:ptCount val="1"/>
                <c:pt idx="0">
                  <c:v>párkrát do měsíce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List7!$H$2:$I$2</c:f>
              <c:strCache>
                <c:ptCount val="2"/>
                <c:pt idx="0">
                  <c:v>s rodiči</c:v>
                </c:pt>
                <c:pt idx="1">
                  <c:v>s kamarády</c:v>
                </c:pt>
              </c:strCache>
            </c:strRef>
          </c:cat>
          <c:val>
            <c:numRef>
              <c:f>List7!$H$5:$I$5</c:f>
              <c:numCache>
                <c:formatCode>###0</c:formatCode>
                <c:ptCount val="2"/>
                <c:pt idx="0">
                  <c:v>383</c:v>
                </c:pt>
                <c:pt idx="1">
                  <c:v>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42-4E6C-A797-DA94C659D6B3}"/>
            </c:ext>
          </c:extLst>
        </c:ser>
        <c:ser>
          <c:idx val="3"/>
          <c:order val="3"/>
          <c:tx>
            <c:strRef>
              <c:f>List7!$G$6</c:f>
              <c:strCache>
                <c:ptCount val="1"/>
                <c:pt idx="0">
                  <c:v>párkrát do týdne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List7!$H$2:$I$2</c:f>
              <c:strCache>
                <c:ptCount val="2"/>
                <c:pt idx="0">
                  <c:v>s rodiči</c:v>
                </c:pt>
                <c:pt idx="1">
                  <c:v>s kamarády</c:v>
                </c:pt>
              </c:strCache>
            </c:strRef>
          </c:cat>
          <c:val>
            <c:numRef>
              <c:f>List7!$H$6:$I$6</c:f>
              <c:numCache>
                <c:formatCode>###0</c:formatCode>
                <c:ptCount val="2"/>
                <c:pt idx="0">
                  <c:v>121</c:v>
                </c:pt>
                <c:pt idx="1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42-4E6C-A797-DA94C659D6B3}"/>
            </c:ext>
          </c:extLst>
        </c:ser>
        <c:ser>
          <c:idx val="4"/>
          <c:order val="4"/>
          <c:tx>
            <c:strRef>
              <c:f>List7!$G$7</c:f>
              <c:strCache>
                <c:ptCount val="1"/>
                <c:pt idx="0">
                  <c:v>denně nebo téměř denně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List7!$H$2:$I$2</c:f>
              <c:strCache>
                <c:ptCount val="2"/>
                <c:pt idx="0">
                  <c:v>s rodiči</c:v>
                </c:pt>
                <c:pt idx="1">
                  <c:v>s kamarády</c:v>
                </c:pt>
              </c:strCache>
            </c:strRef>
          </c:cat>
          <c:val>
            <c:numRef>
              <c:f>List7!$H$7:$I$7</c:f>
              <c:numCache>
                <c:formatCode>###0</c:formatCode>
                <c:ptCount val="2"/>
                <c:pt idx="0">
                  <c:v>24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42-4E6C-A797-DA94C659D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93536"/>
        <c:axId val="75795072"/>
      </c:barChart>
      <c:catAx>
        <c:axId val="75793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795072"/>
        <c:crosses val="autoZero"/>
        <c:auto val="1"/>
        <c:lblAlgn val="ctr"/>
        <c:lblOffset val="100"/>
        <c:noMultiLvlLbl val="0"/>
      </c:catAx>
      <c:valAx>
        <c:axId val="757950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793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649975443546812"/>
          <c:y val="0.27357266924982299"/>
          <c:w val="0.24429836833327323"/>
          <c:h val="0.63233064739920064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List8!$I$3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List8!$J$3</c:f>
              <c:numCache>
                <c:formatCode>###0</c:formatCode>
                <c:ptCount val="1"/>
                <c:pt idx="0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24-4D47-A5CD-C15820893F76}"/>
            </c:ext>
          </c:extLst>
        </c:ser>
        <c:ser>
          <c:idx val="1"/>
          <c:order val="1"/>
          <c:tx>
            <c:strRef>
              <c:f>List8!$I$4</c:f>
              <c:strCache>
                <c:ptCount val="1"/>
                <c:pt idx="0">
                  <c:v>jednou či dvakrát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val>
            <c:numRef>
              <c:f>List8!$J$4</c:f>
              <c:numCache>
                <c:formatCode>###0</c:formatCode>
                <c:ptCount val="1"/>
                <c:pt idx="0">
                  <c:v>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24-4D47-A5CD-C15820893F76}"/>
            </c:ext>
          </c:extLst>
        </c:ser>
        <c:ser>
          <c:idx val="2"/>
          <c:order val="2"/>
          <c:tx>
            <c:strRef>
              <c:f>List8!$I$5</c:f>
              <c:strCache>
                <c:ptCount val="1"/>
                <c:pt idx="0">
                  <c:v>přibližně jednou za měsíc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List8!$J$5</c:f>
              <c:numCache>
                <c:formatCode>###0</c:formatCode>
                <c:ptCount val="1"/>
                <c:pt idx="0">
                  <c:v>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24-4D47-A5CD-C15820893F76}"/>
            </c:ext>
          </c:extLst>
        </c:ser>
        <c:ser>
          <c:idx val="3"/>
          <c:order val="3"/>
          <c:tx>
            <c:strRef>
              <c:f>List8!$I$6</c:f>
              <c:strCache>
                <c:ptCount val="1"/>
                <c:pt idx="0">
                  <c:v>několikrát do měsíce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List8!$J$6</c:f>
              <c:numCache>
                <c:formatCode>###0</c:formatCode>
                <c:ptCount val="1"/>
                <c:pt idx="0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24-4D47-A5CD-C15820893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842688"/>
        <c:axId val="75844224"/>
      </c:barChart>
      <c:catAx>
        <c:axId val="75842688"/>
        <c:scaling>
          <c:orientation val="minMax"/>
        </c:scaling>
        <c:delete val="1"/>
        <c:axPos val="l"/>
        <c:majorTickMark val="out"/>
        <c:minorTickMark val="none"/>
        <c:tickLblPos val="none"/>
        <c:crossAx val="75844224"/>
        <c:crosses val="autoZero"/>
        <c:auto val="1"/>
        <c:lblAlgn val="ctr"/>
        <c:lblOffset val="100"/>
        <c:noMultiLvlLbl val="0"/>
      </c:catAx>
      <c:valAx>
        <c:axId val="758442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842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List8!$I$3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List8!$J$3</c:f>
              <c:numCache>
                <c:formatCode>###0</c:formatCode>
                <c:ptCount val="1"/>
                <c:pt idx="0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0-42A5-B2A6-AFC9C8F9D7F6}"/>
            </c:ext>
          </c:extLst>
        </c:ser>
        <c:ser>
          <c:idx val="1"/>
          <c:order val="1"/>
          <c:tx>
            <c:strRef>
              <c:f>List8!$I$4</c:f>
              <c:strCache>
                <c:ptCount val="1"/>
                <c:pt idx="0">
                  <c:v>jednou či dvakrát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val>
            <c:numRef>
              <c:f>List8!$J$4</c:f>
              <c:numCache>
                <c:formatCode>###0</c:formatCode>
                <c:ptCount val="1"/>
                <c:pt idx="0">
                  <c:v>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0-42A5-B2A6-AFC9C8F9D7F6}"/>
            </c:ext>
          </c:extLst>
        </c:ser>
        <c:ser>
          <c:idx val="2"/>
          <c:order val="2"/>
          <c:tx>
            <c:strRef>
              <c:f>List8!$I$5</c:f>
              <c:strCache>
                <c:ptCount val="1"/>
                <c:pt idx="0">
                  <c:v>přibližně jednou za měsíc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List8!$J$5</c:f>
              <c:numCache>
                <c:formatCode>###0</c:formatCode>
                <c:ptCount val="1"/>
                <c:pt idx="0">
                  <c:v>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0-42A5-B2A6-AFC9C8F9D7F6}"/>
            </c:ext>
          </c:extLst>
        </c:ser>
        <c:ser>
          <c:idx val="3"/>
          <c:order val="3"/>
          <c:tx>
            <c:strRef>
              <c:f>List8!$I$6</c:f>
              <c:strCache>
                <c:ptCount val="1"/>
                <c:pt idx="0">
                  <c:v>několikrát do měsíce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List8!$J$6</c:f>
              <c:numCache>
                <c:formatCode>###0</c:formatCode>
                <c:ptCount val="1"/>
                <c:pt idx="0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A0-42A5-B2A6-AFC9C8F9D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875072"/>
        <c:axId val="75876608"/>
      </c:barChart>
      <c:catAx>
        <c:axId val="75875072"/>
        <c:scaling>
          <c:orientation val="minMax"/>
        </c:scaling>
        <c:delete val="1"/>
        <c:axPos val="l"/>
        <c:majorTickMark val="out"/>
        <c:minorTickMark val="none"/>
        <c:tickLblPos val="none"/>
        <c:crossAx val="75876608"/>
        <c:crosses val="autoZero"/>
        <c:auto val="1"/>
        <c:lblAlgn val="ctr"/>
        <c:lblOffset val="100"/>
        <c:noMultiLvlLbl val="0"/>
      </c:catAx>
      <c:valAx>
        <c:axId val="758766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8750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0.96000000000000019</c:v>
                </c:pt>
                <c:pt idx="1">
                  <c:v>0.96000000000000019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0.83000000000000018</c:v>
                </c:pt>
                <c:pt idx="7">
                  <c:v>0.78</c:v>
                </c:pt>
                <c:pt idx="8">
                  <c:v>0.77000000000000024</c:v>
                </c:pt>
                <c:pt idx="9">
                  <c:v>0.75000000000000022</c:v>
                </c:pt>
                <c:pt idx="10">
                  <c:v>0.74000000000000021</c:v>
                </c:pt>
                <c:pt idx="11">
                  <c:v>0.7200000000000002</c:v>
                </c:pt>
                <c:pt idx="12">
                  <c:v>0.70000000000000018</c:v>
                </c:pt>
                <c:pt idx="13">
                  <c:v>0.63000000000000023</c:v>
                </c:pt>
                <c:pt idx="14">
                  <c:v>0.39000000000000012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3-4531-9CBC-4AE1CA56FC2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83-4531-9CBC-4AE1CA56FC27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2.0000000000000007E-2</c:v>
                </c:pt>
                <c:pt idx="2">
                  <c:v>0.05</c:v>
                </c:pt>
                <c:pt idx="3">
                  <c:v>6.0000000000000019E-2</c:v>
                </c:pt>
                <c:pt idx="4">
                  <c:v>7.0000000000000021E-2</c:v>
                </c:pt>
                <c:pt idx="5">
                  <c:v>6.0000000000000019E-2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0.15000000000000005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0.18000000000000005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83-4531-9CBC-4AE1CA56FC2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83-4531-9CBC-4AE1CA56FC2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83-4531-9CBC-4AE1CA56FC2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83-4531-9CBC-4AE1CA56FC27}"/>
                </c:ext>
              </c:extLst>
            </c:dLbl>
            <c:dLbl>
              <c:idx val="3"/>
              <c:layout>
                <c:manualLayout>
                  <c:x val="1.948551136164010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A83-4531-9CBC-4AE1CA56FC27}"/>
                </c:ext>
              </c:extLst>
            </c:dLbl>
            <c:dLbl>
              <c:idx val="4"/>
              <c:layout>
                <c:manualLayout>
                  <c:x val="2.273503432671174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2.0000000000000007E-2</c:v>
                </c:pt>
                <c:pt idx="1">
                  <c:v>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8.0000000000000029E-2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8.0000000000000029E-2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83-4531-9CBC-4AE1CA56F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2027520"/>
        <c:axId val="72049792"/>
      </c:barChart>
      <c:catAx>
        <c:axId val="72027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2049792"/>
        <c:crosses val="autoZero"/>
        <c:auto val="1"/>
        <c:lblAlgn val="ctr"/>
        <c:lblOffset val="100"/>
        <c:noMultiLvlLbl val="0"/>
      </c:catAx>
      <c:valAx>
        <c:axId val="72049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2027520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535962080909427E-2"/>
          <c:y val="7.4343942645005309E-2"/>
          <c:w val="0.91434856911323559"/>
          <c:h val="0.4040854677763077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List8!$H$18</c:f>
              <c:strCache>
                <c:ptCount val="1"/>
                <c:pt idx="0">
                  <c:v>vždy jen poslouchám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B19E-40B6-A69F-02098C93197F}"/>
              </c:ext>
            </c:extLst>
          </c:dPt>
          <c:val>
            <c:numRef>
              <c:f>List8!$I$18</c:f>
              <c:numCache>
                <c:formatCode>###0</c:formatCode>
                <c:ptCount val="1"/>
                <c:pt idx="0">
                  <c:v>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9E-40B6-A69F-02098C93197F}"/>
            </c:ext>
          </c:extLst>
        </c:ser>
        <c:ser>
          <c:idx val="1"/>
          <c:order val="1"/>
          <c:tx>
            <c:strRef>
              <c:f>List8!$H$19</c:f>
              <c:strCache>
                <c:ptCount val="1"/>
                <c:pt idx="0">
                  <c:v>obvykle poslouchám, jen výjmečně něco řeknu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val>
            <c:numRef>
              <c:f>List8!$I$19</c:f>
              <c:numCache>
                <c:formatCode>###0</c:formatCode>
                <c:ptCount val="1"/>
                <c:pt idx="0">
                  <c:v>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9E-40B6-A69F-02098C93197F}"/>
            </c:ext>
          </c:extLst>
        </c:ser>
        <c:ser>
          <c:idx val="2"/>
          <c:order val="2"/>
          <c:tx>
            <c:strRef>
              <c:f>List8!$H$20</c:f>
              <c:strCache>
                <c:ptCount val="1"/>
                <c:pt idx="0">
                  <c:v>často něco řeknu</c:v>
                </c:pt>
              </c:strCache>
            </c:strRef>
          </c:tx>
          <c:invertIfNegative val="0"/>
          <c:val>
            <c:numRef>
              <c:f>List8!$I$20</c:f>
              <c:numCache>
                <c:formatCode>###0</c:formatCode>
                <c:ptCount val="1"/>
                <c:pt idx="0">
                  <c:v>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9E-40B6-A69F-02098C93197F}"/>
            </c:ext>
          </c:extLst>
        </c:ser>
        <c:ser>
          <c:idx val="3"/>
          <c:order val="3"/>
          <c:tx>
            <c:strRef>
              <c:f>List8!$H$21</c:f>
              <c:strCache>
                <c:ptCount val="1"/>
                <c:pt idx="0">
                  <c:v>téměř vždy něco řeknu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List8!$I$21</c:f>
              <c:numCache>
                <c:formatCode>###0</c:formatCode>
                <c:ptCount val="1"/>
                <c:pt idx="0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9E-40B6-A69F-02098C931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985280"/>
        <c:axId val="75986816"/>
      </c:barChart>
      <c:catAx>
        <c:axId val="75985280"/>
        <c:scaling>
          <c:orientation val="minMax"/>
        </c:scaling>
        <c:delete val="1"/>
        <c:axPos val="l"/>
        <c:majorTickMark val="out"/>
        <c:minorTickMark val="none"/>
        <c:tickLblPos val="none"/>
        <c:crossAx val="75986816"/>
        <c:crosses val="autoZero"/>
        <c:auto val="1"/>
        <c:lblAlgn val="ctr"/>
        <c:lblOffset val="100"/>
        <c:noMultiLvlLbl val="0"/>
      </c:catAx>
      <c:valAx>
        <c:axId val="759868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98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7088492899696026E-2"/>
          <c:y val="0.56782910469524661"/>
          <c:w val="0.96418207711434223"/>
          <c:h val="0.38772648998596143"/>
        </c:manualLayout>
      </c:layout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905074365704294E-2"/>
          <c:y val="0.10170315498167382"/>
          <c:w val="0.89437970253718302"/>
          <c:h val="0.400600501089275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List8!$K$30</c:f>
              <c:strCache>
                <c:ptCount val="1"/>
                <c:pt idx="0">
                  <c:v>vůbec mě nebaví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val>
            <c:numRef>
              <c:f>List8!$L$30</c:f>
              <c:numCache>
                <c:formatCode>###0</c:formatCode>
                <c:ptCount val="1"/>
                <c:pt idx="0">
                  <c:v>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B-44C4-9302-7B246C0BFDE0}"/>
            </c:ext>
          </c:extLst>
        </c:ser>
        <c:ser>
          <c:idx val="1"/>
          <c:order val="1"/>
          <c:tx>
            <c:strRef>
              <c:f>List8!$K$31</c:f>
              <c:strCache>
                <c:ptCount val="1"/>
                <c:pt idx="0">
                  <c:v>spíše mě nebaví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val>
            <c:numRef>
              <c:f>List8!$L$31</c:f>
              <c:numCache>
                <c:formatCode>###0</c:formatCode>
                <c:ptCount val="1"/>
                <c:pt idx="0">
                  <c:v>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B-44C4-9302-7B246C0BFDE0}"/>
            </c:ext>
          </c:extLst>
        </c:ser>
        <c:ser>
          <c:idx val="2"/>
          <c:order val="2"/>
          <c:tx>
            <c:strRef>
              <c:f>List8!$K$32</c:f>
              <c:strCache>
                <c:ptCount val="1"/>
                <c:pt idx="0">
                  <c:v>spíše mě baví</c:v>
                </c:pt>
              </c:strCache>
            </c:strRef>
          </c:tx>
          <c:invertIfNegative val="0"/>
          <c:val>
            <c:numRef>
              <c:f>List8!$L$32</c:f>
              <c:numCache>
                <c:formatCode>###0</c:formatCode>
                <c:ptCount val="1"/>
                <c:pt idx="0">
                  <c:v>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BB-44C4-9302-7B246C0BFDE0}"/>
            </c:ext>
          </c:extLst>
        </c:ser>
        <c:ser>
          <c:idx val="3"/>
          <c:order val="3"/>
          <c:tx>
            <c:strRef>
              <c:f>List8!$K$33</c:f>
              <c:strCache>
                <c:ptCount val="1"/>
                <c:pt idx="0">
                  <c:v>velmi mě baví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List8!$L$33</c:f>
              <c:numCache>
                <c:formatCode>###0</c:formatCode>
                <c:ptCount val="1"/>
                <c:pt idx="0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BB-44C4-9302-7B246C0BF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017024"/>
        <c:axId val="75891840"/>
      </c:barChart>
      <c:catAx>
        <c:axId val="76017024"/>
        <c:scaling>
          <c:orientation val="minMax"/>
        </c:scaling>
        <c:delete val="1"/>
        <c:axPos val="l"/>
        <c:majorTickMark val="out"/>
        <c:minorTickMark val="none"/>
        <c:tickLblPos val="none"/>
        <c:crossAx val="75891840"/>
        <c:crosses val="autoZero"/>
        <c:auto val="1"/>
        <c:lblAlgn val="ctr"/>
        <c:lblOffset val="100"/>
        <c:noMultiLvlLbl val="0"/>
      </c:catAx>
      <c:valAx>
        <c:axId val="758918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6017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563948638475203E-2"/>
          <c:y val="0.60558363018805428"/>
          <c:w val="0.45610727809904372"/>
          <c:h val="0.35448707758375575"/>
        </c:manualLayout>
      </c:layout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506294352094887"/>
          <c:y val="3.0866359269839373E-2"/>
          <c:w val="0.64945866141732278"/>
          <c:h val="0.622356494259130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List9!$J$7</c:f>
              <c:strCache>
                <c:ptCount val="1"/>
                <c:pt idx="0">
                  <c:v>nikdy nebo téměř nikdy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List9!$K$7:$M$7</c:f>
              <c:numCache>
                <c:formatCode>###0</c:formatCode>
                <c:ptCount val="3"/>
                <c:pt idx="0">
                  <c:v>320</c:v>
                </c:pt>
                <c:pt idx="1">
                  <c:v>555</c:v>
                </c:pt>
                <c:pt idx="2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2-4E5A-9702-DF3FAEAB3BF5}"/>
            </c:ext>
          </c:extLst>
        </c:ser>
        <c:ser>
          <c:idx val="1"/>
          <c:order val="1"/>
          <c:tx>
            <c:strRef>
              <c:f>List9!$J$8</c:f>
              <c:strCache>
                <c:ptCount val="1"/>
                <c:pt idx="0">
                  <c:v>párkrát do roka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List9!$K$8:$M$8</c:f>
              <c:numCache>
                <c:formatCode>###0</c:formatCode>
                <c:ptCount val="3"/>
                <c:pt idx="0">
                  <c:v>470</c:v>
                </c:pt>
                <c:pt idx="1">
                  <c:v>546</c:v>
                </c:pt>
                <c:pt idx="2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02-4E5A-9702-DF3FAEAB3BF5}"/>
            </c:ext>
          </c:extLst>
        </c:ser>
        <c:ser>
          <c:idx val="2"/>
          <c:order val="2"/>
          <c:tx>
            <c:strRef>
              <c:f>List9!$J$9</c:f>
              <c:strCache>
                <c:ptCount val="1"/>
                <c:pt idx="0">
                  <c:v>párkrát do měsíce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List9!$K$9:$M$9</c:f>
              <c:numCache>
                <c:formatCode>###0</c:formatCode>
                <c:ptCount val="3"/>
                <c:pt idx="0">
                  <c:v>461</c:v>
                </c:pt>
                <c:pt idx="1">
                  <c:v>464</c:v>
                </c:pt>
                <c:pt idx="2">
                  <c:v>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02-4E5A-9702-DF3FAEAB3BF5}"/>
            </c:ext>
          </c:extLst>
        </c:ser>
        <c:ser>
          <c:idx val="3"/>
          <c:order val="3"/>
          <c:tx>
            <c:strRef>
              <c:f>List9!$J$10</c:f>
              <c:strCache>
                <c:ptCount val="1"/>
                <c:pt idx="0">
                  <c:v>párkrát do týdne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List9!$K$10:$M$10</c:f>
              <c:numCache>
                <c:formatCode>###0</c:formatCode>
                <c:ptCount val="3"/>
                <c:pt idx="0">
                  <c:v>412</c:v>
                </c:pt>
                <c:pt idx="1">
                  <c:v>279</c:v>
                </c:pt>
                <c:pt idx="2">
                  <c:v>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02-4E5A-9702-DF3FAEAB3BF5}"/>
            </c:ext>
          </c:extLst>
        </c:ser>
        <c:ser>
          <c:idx val="4"/>
          <c:order val="4"/>
          <c:tx>
            <c:strRef>
              <c:f>List9!$J$11</c:f>
              <c:strCache>
                <c:ptCount val="1"/>
                <c:pt idx="0">
                  <c:v>denně nebo téměř denně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List9!$K$11:$M$11</c:f>
              <c:numCache>
                <c:formatCode>###0</c:formatCode>
                <c:ptCount val="3"/>
                <c:pt idx="0">
                  <c:v>230</c:v>
                </c:pt>
                <c:pt idx="1">
                  <c:v>68</c:v>
                </c:pt>
                <c:pt idx="2">
                  <c:v>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02-4E5A-9702-DF3FAEAB3BF5}"/>
            </c:ext>
          </c:extLst>
        </c:ser>
        <c:ser>
          <c:idx val="5"/>
          <c:order val="5"/>
          <c:tx>
            <c:strRef>
              <c:f>List9!$J$12</c:f>
              <c:strCache>
                <c:ptCount val="1"/>
                <c:pt idx="0">
                  <c:v>několikrát denně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List9!$K$6:$M$6</c:f>
              <c:strCache>
                <c:ptCount val="3"/>
                <c:pt idx="0">
                  <c:v>v televizi a rádiu</c:v>
                </c:pt>
                <c:pt idx="1">
                  <c:v>v novinách a časopisech</c:v>
                </c:pt>
                <c:pt idx="2">
                  <c:v>na internetu</c:v>
                </c:pt>
              </c:strCache>
            </c:strRef>
          </c:cat>
          <c:val>
            <c:numRef>
              <c:f>List9!$K$12:$M$12</c:f>
              <c:numCache>
                <c:formatCode>###0</c:formatCode>
                <c:ptCount val="3"/>
                <c:pt idx="0">
                  <c:v>57</c:v>
                </c:pt>
                <c:pt idx="1">
                  <c:v>26</c:v>
                </c:pt>
                <c:pt idx="2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02-4E5A-9702-DF3FAEAB3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030720"/>
        <c:axId val="76032256"/>
      </c:barChart>
      <c:catAx>
        <c:axId val="7603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6032256"/>
        <c:crosses val="autoZero"/>
        <c:auto val="1"/>
        <c:lblAlgn val="ctr"/>
        <c:lblOffset val="100"/>
        <c:noMultiLvlLbl val="0"/>
      </c:catAx>
      <c:valAx>
        <c:axId val="760322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6030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6585617770000953E-2"/>
          <c:y val="0.74106110840734862"/>
          <c:w val="0.93409339457567819"/>
          <c:h val="0.25635181799553025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0.9600000000000003</c:v>
                </c:pt>
                <c:pt idx="1">
                  <c:v>0.9600000000000003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0.83000000000000029</c:v>
                </c:pt>
                <c:pt idx="7">
                  <c:v>0.78</c:v>
                </c:pt>
                <c:pt idx="8">
                  <c:v>0.77000000000000035</c:v>
                </c:pt>
                <c:pt idx="9">
                  <c:v>0.75000000000000033</c:v>
                </c:pt>
                <c:pt idx="10">
                  <c:v>0.74000000000000032</c:v>
                </c:pt>
                <c:pt idx="11">
                  <c:v>0.72000000000000031</c:v>
                </c:pt>
                <c:pt idx="12">
                  <c:v>0.70000000000000029</c:v>
                </c:pt>
                <c:pt idx="13">
                  <c:v>0.63000000000000034</c:v>
                </c:pt>
                <c:pt idx="14">
                  <c:v>0.39000000000000018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2-4E19-AF21-02CEEFCF8FD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42-4E19-AF21-02CEEFCF8FD7}"/>
                </c:ext>
              </c:extLst>
            </c:dLbl>
            <c:dLbl>
              <c:idx val="1"/>
              <c:layout>
                <c:manualLayout>
                  <c:x val="6.50604921698161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6.0000000000000026E-2</c:v>
                </c:pt>
                <c:pt idx="4">
                  <c:v>7.0000000000000021E-2</c:v>
                </c:pt>
                <c:pt idx="5">
                  <c:v>6.0000000000000026E-2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0.15000000000000008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0.18000000000000008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42-4E19-AF21-02CEEFCF8FD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442-4E19-AF21-02CEEFCF8FD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42-4E19-AF21-02CEEFCF8FD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442-4E19-AF21-02CEEFCF8FD7}"/>
                </c:ext>
              </c:extLst>
            </c:dLbl>
            <c:dLbl>
              <c:idx val="3"/>
              <c:layout>
                <c:manualLayout>
                  <c:x val="1.948551136164011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42-4E19-AF21-02CEEFCF8FD7}"/>
                </c:ext>
              </c:extLst>
            </c:dLbl>
            <c:dLbl>
              <c:idx val="4"/>
              <c:layout>
                <c:manualLayout>
                  <c:x val="2.273503432671175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42-4E19-AF21-02CEEFCF8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356224"/>
        <c:axId val="74357760"/>
      </c:barChart>
      <c:catAx>
        <c:axId val="743562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57760"/>
        <c:crosses val="autoZero"/>
        <c:auto val="1"/>
        <c:lblAlgn val="ctr"/>
        <c:lblOffset val="100"/>
        <c:noMultiLvlLbl val="0"/>
      </c:catAx>
      <c:valAx>
        <c:axId val="74357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356224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0.96000000000000041</c:v>
                </c:pt>
                <c:pt idx="1">
                  <c:v>0.96000000000000041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0.8300000000000004</c:v>
                </c:pt>
                <c:pt idx="7">
                  <c:v>0.78</c:v>
                </c:pt>
                <c:pt idx="8">
                  <c:v>0.77000000000000046</c:v>
                </c:pt>
                <c:pt idx="9">
                  <c:v>0.75000000000000044</c:v>
                </c:pt>
                <c:pt idx="10">
                  <c:v>0.74000000000000044</c:v>
                </c:pt>
                <c:pt idx="11">
                  <c:v>0.72000000000000042</c:v>
                </c:pt>
                <c:pt idx="12">
                  <c:v>0.7000000000000004</c:v>
                </c:pt>
                <c:pt idx="13">
                  <c:v>0.63000000000000045</c:v>
                </c:pt>
                <c:pt idx="14">
                  <c:v>0.39000000000000024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7-4441-AD5F-8A2BF9DDE525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37-4441-AD5F-8A2BF9DDE525}"/>
                </c:ext>
              </c:extLst>
            </c:dLbl>
            <c:dLbl>
              <c:idx val="1"/>
              <c:layout>
                <c:manualLayout>
                  <c:x val="6.506049216981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6.0000000000000032E-2</c:v>
                </c:pt>
                <c:pt idx="4">
                  <c:v>7.0000000000000021E-2</c:v>
                </c:pt>
                <c:pt idx="5">
                  <c:v>6.0000000000000032E-2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0.15000000000000011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0.1800000000000001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7-4441-AD5F-8A2BF9DDE525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37-4441-AD5F-8A2BF9DDE525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37-4441-AD5F-8A2BF9DDE525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837-4441-AD5F-8A2BF9DDE525}"/>
                </c:ext>
              </c:extLst>
            </c:dLbl>
            <c:dLbl>
              <c:idx val="3"/>
              <c:layout>
                <c:manualLayout>
                  <c:x val="1.948551136164011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37-4441-AD5F-8A2BF9DDE525}"/>
                </c:ext>
              </c:extLst>
            </c:dLbl>
            <c:dLbl>
              <c:idx val="4"/>
              <c:layout>
                <c:manualLayout>
                  <c:x val="2.27350343267117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7-4441-AD5F-8A2BF9DDE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288512"/>
        <c:axId val="74306688"/>
      </c:barChart>
      <c:catAx>
        <c:axId val="74288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06688"/>
        <c:crosses val="autoZero"/>
        <c:auto val="1"/>
        <c:lblAlgn val="ctr"/>
        <c:lblOffset val="100"/>
        <c:noMultiLvlLbl val="0"/>
      </c:catAx>
      <c:valAx>
        <c:axId val="743066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288512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List2!$A$12:$A$16</c:f>
              <c:strCache>
                <c:ptCount val="5"/>
                <c:pt idx="0">
                  <c:v>Politika (daně, školné, EU, chování politiků, komunistická minulost apod.)</c:v>
                </c:pt>
                <c:pt idx="1">
                  <c:v>Lidská práva v zahraničí (mučení, političtí vězni, dětská práce, chudoba apod.)</c:v>
                </c:pt>
                <c:pt idx="2">
                  <c:v>Lidská práva v České republice (nerovné postavení různých skupin, rasismus, bezdomovectví apod.)</c:v>
                </c:pt>
                <c:pt idx="3">
                  <c:v>Lokální téma (výstavba/bourání v místě, kde žiji, apod.)</c:v>
                </c:pt>
                <c:pt idx="4">
                  <c:v>Ekologie (znečišťování, práva zvířat apod.)</c:v>
                </c:pt>
              </c:strCache>
            </c:strRef>
          </c:cat>
          <c:val>
            <c:numRef>
              <c:f>List2!$B$12:$B$16</c:f>
              <c:numCache>
                <c:formatCode>0%</c:formatCode>
                <c:ptCount val="5"/>
                <c:pt idx="0">
                  <c:v>0.11</c:v>
                </c:pt>
                <c:pt idx="1">
                  <c:v>0.17</c:v>
                </c:pt>
                <c:pt idx="2">
                  <c:v>0.2</c:v>
                </c:pt>
                <c:pt idx="3">
                  <c:v>0.28000000000000008</c:v>
                </c:pt>
                <c:pt idx="4">
                  <c:v>0.37000000000000005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C-43DC-947F-9FDBB2F80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063680"/>
        <c:axId val="75065216"/>
      </c:barChart>
      <c:catAx>
        <c:axId val="7506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5065216"/>
        <c:crosses val="autoZero"/>
        <c:auto val="1"/>
        <c:lblAlgn val="ctr"/>
        <c:lblOffset val="100"/>
        <c:noMultiLvlLbl val="0"/>
      </c:catAx>
      <c:valAx>
        <c:axId val="75065216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nextTo"/>
        <c:crossAx val="75063680"/>
        <c:crosses val="autoZero"/>
        <c:crossBetween val="between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List6!$H$27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List6!$H$28:$H$35</c:f>
              <c:numCache>
                <c:formatCode>0%</c:formatCode>
                <c:ptCount val="8"/>
                <c:pt idx="0">
                  <c:v>0.92</c:v>
                </c:pt>
                <c:pt idx="1">
                  <c:v>0.92</c:v>
                </c:pt>
                <c:pt idx="2">
                  <c:v>0.91</c:v>
                </c:pt>
                <c:pt idx="3">
                  <c:v>0.83000000000000007</c:v>
                </c:pt>
                <c:pt idx="4">
                  <c:v>0.81</c:v>
                </c:pt>
                <c:pt idx="5">
                  <c:v>0.70000000000000007</c:v>
                </c:pt>
                <c:pt idx="6">
                  <c:v>0.65000000000000013</c:v>
                </c:pt>
                <c:pt idx="7">
                  <c:v>0.60000000000000009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2-4FF4-ABC5-EE0E30D8C4EF}"/>
            </c:ext>
          </c:extLst>
        </c:ser>
        <c:ser>
          <c:idx val="1"/>
          <c:order val="1"/>
          <c:tx>
            <c:strRef>
              <c:f>List6!$I$27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1"/>
              <c:layout>
                <c:manualLayout>
                  <c:x val="3.0742726107606572E-3"/>
                  <c:y val="8.25119175237032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02-4FF4-ABC5-EE0E30D8C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List6!$I$28:$I$35</c:f>
              <c:numCache>
                <c:formatCode>0%</c:formatCode>
                <c:ptCount val="8"/>
                <c:pt idx="0">
                  <c:v>6.0000000000000005E-2</c:v>
                </c:pt>
                <c:pt idx="1">
                  <c:v>4.0000000000000008E-2</c:v>
                </c:pt>
                <c:pt idx="2">
                  <c:v>0.05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0.15000000000000002</c:v>
                </c:pt>
                <c:pt idx="6">
                  <c:v>0.22</c:v>
                </c:pt>
                <c:pt idx="7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2-4FF4-ABC5-EE0E30D8C4EF}"/>
            </c:ext>
          </c:extLst>
        </c:ser>
        <c:ser>
          <c:idx val="2"/>
          <c:order val="2"/>
          <c:tx>
            <c:strRef>
              <c:f>List6!$J$27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83104452767375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02-4FF4-ABC5-EE0E30D8C4EF}"/>
                </c:ext>
              </c:extLst>
            </c:dLbl>
            <c:dLbl>
              <c:idx val="1"/>
              <c:layout>
                <c:manualLayout>
                  <c:x val="2.330420307948399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02-4FF4-ABC5-EE0E30D8C4EF}"/>
                </c:ext>
              </c:extLst>
            </c:dLbl>
            <c:dLbl>
              <c:idx val="2"/>
              <c:layout>
                <c:manualLayout>
                  <c:x val="2.453130060167680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02-4FF4-ABC5-EE0E30D8C4EF}"/>
                </c:ext>
              </c:extLst>
            </c:dLbl>
            <c:dLbl>
              <c:idx val="4"/>
              <c:layout>
                <c:manualLayout>
                  <c:x val="2.299424685150823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502-4FF4-ABC5-EE0E30D8C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List6!$J$28:$J$35</c:f>
              <c:numCache>
                <c:formatCode>0%</c:formatCode>
                <c:ptCount val="8"/>
                <c:pt idx="0">
                  <c:v>2.0000000000000004E-2</c:v>
                </c:pt>
                <c:pt idx="1">
                  <c:v>3.0000000000000002E-2</c:v>
                </c:pt>
                <c:pt idx="2">
                  <c:v>4.0000000000000008E-2</c:v>
                </c:pt>
                <c:pt idx="3">
                  <c:v>8.0000000000000016E-2</c:v>
                </c:pt>
                <c:pt idx="4">
                  <c:v>4.0000000000000008E-2</c:v>
                </c:pt>
                <c:pt idx="5">
                  <c:v>0.15000000000000002</c:v>
                </c:pt>
                <c:pt idx="6">
                  <c:v>0.12000000000000001</c:v>
                </c:pt>
                <c:pt idx="7">
                  <c:v>0.18000000000000002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02-4FF4-ABC5-EE0E30D8C4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5126272"/>
        <c:axId val="75127808"/>
      </c:barChart>
      <c:catAx>
        <c:axId val="751262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5127808"/>
        <c:crosses val="autoZero"/>
        <c:auto val="1"/>
        <c:lblAlgn val="ctr"/>
        <c:lblOffset val="100"/>
        <c:noMultiLvlLbl val="0"/>
      </c:catAx>
      <c:valAx>
        <c:axId val="751278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75126272"/>
        <c:crosses val="autoZero"/>
        <c:crossBetween val="between"/>
        <c:majorUnit val="0.5"/>
        <c:minorUnit val="2.0000000000000011E-2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List10!$A$1:$A$8</c:f>
              <c:strCache>
                <c:ptCount val="8"/>
                <c:pt idx="0">
                  <c:v>Spolu s dalšími násilně obsadil(a) nějaký úřad či vládní budovu</c:v>
                </c:pt>
                <c:pt idx="1">
                  <c:v>Vstoupil(a) do politické strany</c:v>
                </c:pt>
                <c:pt idx="2">
                  <c:v>Bez povolení na veřejnosti vylepoval(a) plakáty a/nebo psal(a) nápisy na zdi</c:v>
                </c:pt>
                <c:pt idx="3">
                  <c:v>Vytvořil(a) blog nebo webovou stránku</c:v>
                </c:pt>
                <c:pt idx="4">
                  <c:v>Zúčastnil(a) se nepovolené demonstrace, na které hrozí střety s policií</c:v>
                </c:pt>
                <c:pt idx="5">
                  <c:v>Vstoupil(a) do občanské organizace</c:v>
                </c:pt>
                <c:pt idx="6">
                  <c:v>Podepsal(a) petici</c:v>
                </c:pt>
                <c:pt idx="7">
                  <c:v>Volil(a) ve volbách</c:v>
                </c:pt>
              </c:strCache>
            </c:strRef>
          </c:cat>
          <c:val>
            <c:numRef>
              <c:f>List10!$B$1:$B$8</c:f>
              <c:numCache>
                <c:formatCode>0.00</c:formatCode>
                <c:ptCount val="8"/>
                <c:pt idx="0">
                  <c:v>1.5465481171548117</c:v>
                </c:pt>
                <c:pt idx="1">
                  <c:v>1.6423017107309488</c:v>
                </c:pt>
                <c:pt idx="2">
                  <c:v>1.7159916926272061</c:v>
                </c:pt>
                <c:pt idx="3">
                  <c:v>1.8708333333333333</c:v>
                </c:pt>
                <c:pt idx="4">
                  <c:v>1.9003131524008352</c:v>
                </c:pt>
                <c:pt idx="5">
                  <c:v>2.0345368916797488</c:v>
                </c:pt>
                <c:pt idx="6">
                  <c:v>2.7415496619864799</c:v>
                </c:pt>
                <c:pt idx="7">
                  <c:v>2.8564766839378231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5-4B50-9B8B-BF66E842A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52000"/>
        <c:axId val="75157888"/>
      </c:barChart>
      <c:catAx>
        <c:axId val="7515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/>
            </a:pPr>
            <a:endParaRPr lang="cs-CZ"/>
          </a:p>
        </c:txPr>
        <c:crossAx val="75157888"/>
        <c:crosses val="autoZero"/>
        <c:auto val="1"/>
        <c:lblAlgn val="ctr"/>
        <c:lblOffset val="100"/>
        <c:noMultiLvlLbl val="0"/>
      </c:catAx>
      <c:valAx>
        <c:axId val="75157888"/>
        <c:scaling>
          <c:orientation val="minMax"/>
          <c:max val="4"/>
          <c:min val="1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75152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51195683872797E-2"/>
          <c:y val="4.3857132820648792E-2"/>
          <c:w val="0.79840806357538663"/>
          <c:h val="0.54742826330223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18-29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50</c:v>
                </c:pt>
                <c:pt idx="1">
                  <c:v>12</c:v>
                </c:pt>
                <c:pt idx="2">
                  <c:v>3</c:v>
                </c:pt>
                <c:pt idx="3">
                  <c:v>24</c:v>
                </c:pt>
                <c:pt idx="4">
                  <c:v>23</c:v>
                </c:pt>
                <c:pt idx="5">
                  <c:v>9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2-4111-99BA-9D48D411B4F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30-59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79</c:v>
                </c:pt>
                <c:pt idx="1">
                  <c:v>19</c:v>
                </c:pt>
                <c:pt idx="2">
                  <c:v>6</c:v>
                </c:pt>
                <c:pt idx="3">
                  <c:v>28</c:v>
                </c:pt>
                <c:pt idx="4">
                  <c:v>24</c:v>
                </c:pt>
                <c:pt idx="5">
                  <c:v>6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C2-4111-99BA-9D48D411B4F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60+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84</c:v>
                </c:pt>
                <c:pt idx="1">
                  <c:v>14</c:v>
                </c:pt>
                <c:pt idx="2">
                  <c:v>8</c:v>
                </c:pt>
                <c:pt idx="3">
                  <c:v>17</c:v>
                </c:pt>
                <c:pt idx="4">
                  <c:v>15</c:v>
                </c:pt>
                <c:pt idx="5">
                  <c:v>3</c:v>
                </c:pt>
                <c:pt idx="6">
                  <c:v>0.60000000000000064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C2-4111-99BA-9D48D411B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299904"/>
        <c:axId val="122301440"/>
      </c:barChart>
      <c:catAx>
        <c:axId val="12229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301440"/>
        <c:crosses val="autoZero"/>
        <c:auto val="1"/>
        <c:lblAlgn val="ctr"/>
        <c:lblOffset val="100"/>
        <c:noMultiLvlLbl val="0"/>
      </c:catAx>
      <c:valAx>
        <c:axId val="122301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29990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51195683872797E-2"/>
          <c:y val="4.3857132820648743E-2"/>
          <c:w val="0.79840806357538663"/>
          <c:h val="0.54742826330223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18-29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50</c:v>
                </c:pt>
                <c:pt idx="1">
                  <c:v>12</c:v>
                </c:pt>
                <c:pt idx="2">
                  <c:v>3</c:v>
                </c:pt>
                <c:pt idx="3">
                  <c:v>24</c:v>
                </c:pt>
                <c:pt idx="4">
                  <c:v>23</c:v>
                </c:pt>
                <c:pt idx="5">
                  <c:v>9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0-42C7-947E-E136D41FE1A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30-59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79</c:v>
                </c:pt>
                <c:pt idx="1">
                  <c:v>19</c:v>
                </c:pt>
                <c:pt idx="2">
                  <c:v>6</c:v>
                </c:pt>
                <c:pt idx="3">
                  <c:v>28</c:v>
                </c:pt>
                <c:pt idx="4">
                  <c:v>24</c:v>
                </c:pt>
                <c:pt idx="5">
                  <c:v>6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0-42C7-947E-E136D41FE1A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60+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84</c:v>
                </c:pt>
                <c:pt idx="1">
                  <c:v>14</c:v>
                </c:pt>
                <c:pt idx="2">
                  <c:v>8</c:v>
                </c:pt>
                <c:pt idx="3">
                  <c:v>17</c:v>
                </c:pt>
                <c:pt idx="4">
                  <c:v>15</c:v>
                </c:pt>
                <c:pt idx="5">
                  <c:v>3</c:v>
                </c:pt>
                <c:pt idx="6">
                  <c:v>0.60000000000000042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10-42C7-947E-E136D41FE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72480"/>
        <c:axId val="122374016"/>
      </c:barChart>
      <c:catAx>
        <c:axId val="122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374016"/>
        <c:crosses val="autoZero"/>
        <c:auto val="1"/>
        <c:lblAlgn val="ctr"/>
        <c:lblOffset val="100"/>
        <c:noMultiLvlLbl val="0"/>
      </c:catAx>
      <c:valAx>
        <c:axId val="12237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37248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FBBE-691A-4BB7-B4FC-670E0B50B345}" type="datetimeFigureOut">
              <a:rPr lang="cs-CZ" smtClean="0"/>
              <a:pPr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/>
          <a:lstStyle/>
          <a:p>
            <a:r>
              <a:rPr lang="cs-CZ" dirty="0" smtClean="0"/>
              <a:t>Občanská a politická socializace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Šerek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sychologie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adolescentů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„Do okamžiku, kdy dítě ve věku 14 let nastupuje na střední školu, jsou již jeho základní politické orientace ve vztahu k režimu a komunitě pevně usazené. Proto přinejmenším během následujících čtyř let na střední škole můžeme zaznamenat pouze málo podstatných změn.</a:t>
            </a:r>
            <a:r>
              <a:rPr lang="en-US" i="1" dirty="0" smtClean="0"/>
              <a:t>”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en-US" dirty="0" smtClean="0"/>
              <a:t>(Easton &amp; Hess, 1962, 236)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1966;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,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&amp; Green, 1969;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</a:t>
            </a:r>
            <a:r>
              <a:rPr lang="cs-CZ" sz="2400" dirty="0" err="1" smtClean="0"/>
              <a:t>Beall</a:t>
            </a:r>
            <a:r>
              <a:rPr lang="cs-CZ" sz="2400" dirty="0" smtClean="0"/>
              <a:t>, 1970)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1966;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,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&amp; Green, 1969;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</a:t>
            </a:r>
            <a:r>
              <a:rPr lang="cs-CZ" sz="2400" dirty="0" err="1" smtClean="0"/>
              <a:t>Beall</a:t>
            </a:r>
            <a:r>
              <a:rPr lang="cs-CZ" sz="2400" dirty="0" smtClean="0"/>
              <a:t>, 1970)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Jean </a:t>
            </a:r>
            <a:r>
              <a:rPr lang="cs-CZ" dirty="0" err="1" smtClean="0"/>
              <a:t>Piaget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Robert </a:t>
            </a:r>
            <a:r>
              <a:rPr lang="cs-CZ" dirty="0" err="1" smtClean="0"/>
              <a:t>Selman</a:t>
            </a: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červen 2014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asi 2,000 studentů 9. ročníků ZŠ a prvních ročníků SŠ (průměrný věk 15,7 let)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dotazníkové šetření</a:t>
            </a:r>
            <a:endParaRPr lang="cs-CZ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933056"/>
            <a:ext cx="4381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dělají?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213285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90872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11663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feminspire.com/wp-content/uploads/2012/12/bigstock_silhouettes_of_concert_crowd_i_1565261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4320480" cy="2387065"/>
          </a:xfrm>
          <a:prstGeom prst="rect">
            <a:avLst/>
          </a:prstGeom>
          <a:noFill/>
        </p:spPr>
      </p:pic>
      <p:pic>
        <p:nvPicPr>
          <p:cNvPr id="5" name="Picture 6" descr="http://www.merchandisingplaza.com/images/products/41926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060848"/>
            <a:ext cx="2941737" cy="3037938"/>
          </a:xfrm>
          <a:prstGeom prst="rect">
            <a:avLst/>
          </a:prstGeom>
          <a:noFill/>
        </p:spPr>
      </p:pic>
      <p:pic>
        <p:nvPicPr>
          <p:cNvPr id="6" name="Picture 8" descr="https://desertpeace.files.wordpress.com/2014/12/boycott-the-boycott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816" y="3501008"/>
            <a:ext cx="1964160" cy="1964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5805264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537321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4581128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algn="ctr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wackybuttons.com/designcodes/110/1101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501317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378904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335699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548680"/>
            <a:ext cx="449999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210672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/>
              <a:t>ne </a:t>
            </a:r>
            <a:r>
              <a:rPr lang="cs-CZ" sz="5400" dirty="0" smtClean="0">
                <a:solidFill>
                  <a:srgbClr val="C00000"/>
                </a:solidFill>
              </a:rPr>
              <a:t>online vs. offline</a:t>
            </a:r>
            <a:r>
              <a:rPr lang="cs-CZ" sz="5400" dirty="0" smtClean="0"/>
              <a:t>,</a:t>
            </a:r>
          </a:p>
          <a:p>
            <a:pPr algn="ctr"/>
            <a:r>
              <a:rPr lang="cs-CZ" sz="5400" dirty="0" smtClean="0"/>
              <a:t>ale </a:t>
            </a:r>
            <a:r>
              <a:rPr lang="cs-CZ" sz="5400" dirty="0" smtClean="0">
                <a:solidFill>
                  <a:srgbClr val="00B050"/>
                </a:solidFill>
              </a:rPr>
              <a:t>nenáročné vs. náročné</a:t>
            </a:r>
            <a:endParaRPr lang="cs-CZ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23528" y="1556792"/>
          <a:ext cx="8280920" cy="492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32394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Jakých konkrétních témat se tvé aktivity týkaly?</a:t>
            </a:r>
            <a:endParaRPr lang="cs-CZ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dělají ve škole?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855096" y="215347"/>
          <a:ext cx="5433807" cy="6427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považují za účinné do budoucna?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1271153"/>
          <a:ext cx="8424936" cy="5179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528" y="18864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Zkus se nyní zamyslet, jak to budeš mít v dospělosti. Pokud bych se v dospělosti domníval(a), že se ve společnosti dějte něco špatného, tak bych …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457200" y="1571613"/>
          <a:ext cx="8229600" cy="48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bdélník 8"/>
          <p:cNvSpPr/>
          <p:nvPr/>
        </p:nvSpPr>
        <p:spPr>
          <a:xfrm>
            <a:off x="3779912" y="1700808"/>
            <a:ext cx="3888432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00760" y="6000768"/>
            <a:ext cx="29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Norris</a:t>
            </a:r>
            <a:r>
              <a:rPr lang="cs-CZ" b="1" dirty="0" smtClean="0"/>
              <a:t>, 2003</a:t>
            </a:r>
          </a:p>
          <a:p>
            <a:r>
              <a:rPr lang="cs-CZ" dirty="0" smtClean="0"/>
              <a:t>Data: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203848" y="5157192"/>
            <a:ext cx="2088232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57200" y="1571613"/>
          <a:ext cx="8229600" cy="48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000760" y="6000768"/>
            <a:ext cx="29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Norris</a:t>
            </a:r>
            <a:r>
              <a:rPr lang="cs-CZ" b="1" dirty="0" smtClean="0"/>
              <a:t>, 2003</a:t>
            </a:r>
          </a:p>
          <a:p>
            <a:r>
              <a:rPr lang="cs-CZ" dirty="0" smtClean="0"/>
              <a:t>Data: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si myslí?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si myslí?</a:t>
            </a:r>
            <a:endParaRPr lang="cs-CZ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67544" y="4005064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 důvěřují?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 smtClean="0">
                <a:latin typeface="+mj-lt"/>
                <a:ea typeface="+mj-ea"/>
                <a:cs typeface="+mj-cs"/>
              </a:rPr>
              <a:t>cítí se schopní něco změnit?</a:t>
            </a: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jak velcí demokraté jsou?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260648"/>
          <a:ext cx="865051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996952"/>
            <a:ext cx="867645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Kdybych chtěl(a), myslím, že bych dokázal(a) … </a:t>
            </a:r>
            <a:endParaRPr lang="cs-CZ" sz="3200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67544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/>
          <p:nvPr/>
        </p:nvGraphicFramePr>
        <p:xfrm>
          <a:off x="251520" y="836712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07504" y="0"/>
          <a:ext cx="8856984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404664"/>
          <a:ext cx="896448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97799"/>
              </p:ext>
            </p:extLst>
          </p:nvPr>
        </p:nvGraphicFramePr>
        <p:xfrm>
          <a:off x="323528" y="404664"/>
          <a:ext cx="8496947" cy="6070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9485">
                  <a:extLst>
                    <a:ext uri="{9D8B030D-6E8A-4147-A177-3AD203B41FA5}">
                      <a16:colId xmlns:a16="http://schemas.microsoft.com/office/drawing/2014/main" val="2445083815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07052695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72015722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274574659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349422761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41265186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68150987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486812537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789497619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03003944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36418727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589399170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949174277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8107505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524147202"/>
                    </a:ext>
                  </a:extLst>
                </a:gridCol>
              </a:tblGrid>
              <a:tr h="339834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T-test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 size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484933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225507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Tolerance - rovnost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2.98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9.01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90281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za svou práci brát stejný plat jako Češi. kteří dělají stejnou </a:t>
                      </a:r>
                      <a:r>
                        <a:rPr lang="cs-CZ" sz="1400" u="none" strike="noStrike" dirty="0" smtClean="0">
                          <a:effectLst/>
                        </a:rPr>
                        <a:t>práci.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5.33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0.28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668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008281099"/>
                  </a:ext>
                </a:extLst>
              </a:tr>
              <a:tr h="95937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Děti přistěhovalců by měly mít stejné příležitosti studovat jako české děti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3.34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7.92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712835872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zaručenou stejnou zdravotní péči jako Češi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3.29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8.76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2858503157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Tolerance - kultura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2.38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1.93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16.64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0.91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0.94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92055"/>
                  </a:ext>
                </a:extLst>
              </a:tr>
              <a:tr h="57988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Přistěhovalcům by mělo být povoleno udržovat si svůj jazyk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11.38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062933824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právo zachovat si své tradice a kulturu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14.75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905059248"/>
                  </a:ext>
                </a:extLst>
              </a:tr>
              <a:tr h="114911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právo stavět si u nás své náboženské stavby (např. pravoslavné kostely. mešity. buddhistické svatyně</a:t>
                      </a:r>
                      <a:r>
                        <a:rPr lang="cs-CZ" sz="1400" u="none" strike="noStrike" dirty="0" smtClean="0">
                          <a:effectLst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11.11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57508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47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r>
              <a:rPr lang="cs-CZ" dirty="0" smtClean="0"/>
              <a:t>společenské a institucionální pobídky</a:t>
            </a:r>
          </a:p>
          <a:p>
            <a:pPr lvl="1"/>
            <a:r>
              <a:rPr lang="cs-CZ" dirty="0" smtClean="0"/>
              <a:t>vzdělávací systém </a:t>
            </a:r>
            <a:r>
              <a:rPr lang="en-US" dirty="0" smtClean="0"/>
              <a:t>(</a:t>
            </a:r>
            <a:r>
              <a:rPr lang="en-US" dirty="0" err="1" smtClean="0"/>
              <a:t>Niemi</a:t>
            </a:r>
            <a:r>
              <a:rPr lang="en-US" dirty="0" smtClean="0"/>
              <a:t> &amp; </a:t>
            </a:r>
            <a:r>
              <a:rPr lang="en-US" dirty="0" err="1" smtClean="0"/>
              <a:t>Hepbur</a:t>
            </a:r>
            <a:r>
              <a:rPr lang="cs-CZ" dirty="0" smtClean="0"/>
              <a:t>n</a:t>
            </a:r>
            <a:r>
              <a:rPr lang="en-US" dirty="0" smtClean="0"/>
              <a:t>, 1995)</a:t>
            </a:r>
            <a:endParaRPr lang="cs-CZ" dirty="0" smtClean="0"/>
          </a:p>
          <a:p>
            <a:pPr lvl="1"/>
            <a:r>
              <a:rPr lang="cs-CZ" dirty="0" smtClean="0"/>
              <a:t>politická práva</a:t>
            </a: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Kdo je ovlivňuje? Kam se obracejí?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rodina</a:t>
            </a:r>
          </a:p>
          <a:p>
            <a:pPr>
              <a:buNone/>
            </a:pPr>
            <a:r>
              <a:rPr lang="cs-CZ" dirty="0" smtClean="0"/>
              <a:t>kamarádi</a:t>
            </a:r>
          </a:p>
          <a:p>
            <a:pPr>
              <a:buNone/>
            </a:pPr>
            <a:r>
              <a:rPr lang="cs-CZ" dirty="0" smtClean="0"/>
              <a:t>škola</a:t>
            </a:r>
          </a:p>
          <a:p>
            <a:pPr>
              <a:buNone/>
            </a:pPr>
            <a:r>
              <a:rPr lang="cs-CZ" dirty="0" smtClean="0"/>
              <a:t>média</a:t>
            </a:r>
          </a:p>
          <a:p>
            <a:pPr>
              <a:buNone/>
            </a:pPr>
            <a:r>
              <a:rPr lang="cs-CZ" dirty="0" smtClean="0"/>
              <a:t>organizace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další …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2425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rodina</a:t>
            </a:r>
          </a:p>
          <a:p>
            <a:pPr>
              <a:buNone/>
            </a:pPr>
            <a:r>
              <a:rPr lang="cs-CZ" dirty="0" smtClean="0"/>
              <a:t>kamarádi</a:t>
            </a:r>
          </a:p>
          <a:p>
            <a:pPr>
              <a:buNone/>
            </a:pPr>
            <a:r>
              <a:rPr lang="cs-CZ" dirty="0" smtClean="0"/>
              <a:t>škola</a:t>
            </a:r>
          </a:p>
          <a:p>
            <a:pPr>
              <a:buNone/>
            </a:pPr>
            <a:r>
              <a:rPr lang="cs-CZ" dirty="0" smtClean="0"/>
              <a:t>média</a:t>
            </a:r>
          </a:p>
          <a:p>
            <a:pPr>
              <a:buNone/>
            </a:pPr>
            <a:r>
              <a:rPr lang="cs-CZ" dirty="0" smtClean="0"/>
              <a:t>organizace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další …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03848" y="1628800"/>
            <a:ext cx="51845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>
                <a:solidFill>
                  <a:srgbClr val="C00000"/>
                </a:solidFill>
              </a:rPr>
              <a:t>pasivní příjem vs. aktérství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2120" y="6021288"/>
            <a:ext cx="3250704" cy="53265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cs-CZ" sz="2400" dirty="0" err="1" smtClean="0"/>
              <a:t>Westholm</a:t>
            </a:r>
            <a:r>
              <a:rPr lang="cs-CZ" sz="2400" dirty="0" smtClean="0"/>
              <a:t> (1999)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24128" y="4149080"/>
            <a:ext cx="2931401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adolescent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149080"/>
            <a:ext cx="2232247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rodič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1628800"/>
            <a:ext cx="4536504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adolescent, že si myslí rodič</a:t>
            </a:r>
            <a:endParaRPr lang="cs-CZ" sz="3200" dirty="0"/>
          </a:p>
        </p:txBody>
      </p:sp>
      <p:cxnSp>
        <p:nvCxnSpPr>
          <p:cNvPr id="10" name="Přímá spojovací šipka 9"/>
          <p:cNvCxnSpPr>
            <a:stCxn id="7" idx="3"/>
            <a:endCxn id="6" idx="1"/>
          </p:cNvCxnSpPr>
          <p:nvPr/>
        </p:nvCxnSpPr>
        <p:spPr>
          <a:xfrm>
            <a:off x="2987823" y="4687689"/>
            <a:ext cx="27363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8" idx="2"/>
            <a:endCxn id="6" idx="0"/>
          </p:cNvCxnSpPr>
          <p:nvPr/>
        </p:nvCxnSpPr>
        <p:spPr>
          <a:xfrm>
            <a:off x="4535996" y="2706018"/>
            <a:ext cx="2653833" cy="1443062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8" idx="2"/>
            <a:endCxn id="7" idx="0"/>
          </p:cNvCxnSpPr>
          <p:nvPr/>
        </p:nvCxnSpPr>
        <p:spPr>
          <a:xfrm flipH="1">
            <a:off x="1871700" y="2706018"/>
            <a:ext cx="2664296" cy="1443062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2120" y="6021288"/>
            <a:ext cx="3250704" cy="53265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cs-CZ" sz="2400" dirty="0" err="1" smtClean="0"/>
              <a:t>Westholm</a:t>
            </a:r>
            <a:r>
              <a:rPr lang="cs-CZ" sz="2400" dirty="0" smtClean="0"/>
              <a:t> (1999)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24128" y="4149080"/>
            <a:ext cx="2931401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adolescent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149080"/>
            <a:ext cx="2232247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rodič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1628800"/>
            <a:ext cx="4536504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si myslí adolescent, že si myslí rodič</a:t>
            </a:r>
            <a:endParaRPr lang="cs-CZ" sz="3200" dirty="0"/>
          </a:p>
        </p:txBody>
      </p:sp>
      <p:cxnSp>
        <p:nvCxnSpPr>
          <p:cNvPr id="10" name="Přímá spojovací šipka 9"/>
          <p:cNvCxnSpPr>
            <a:stCxn id="7" idx="3"/>
            <a:endCxn id="6" idx="1"/>
          </p:cNvCxnSpPr>
          <p:nvPr/>
        </p:nvCxnSpPr>
        <p:spPr>
          <a:xfrm>
            <a:off x="2987823" y="4687689"/>
            <a:ext cx="2736305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8" idx="2"/>
            <a:endCxn id="6" idx="0"/>
          </p:cNvCxnSpPr>
          <p:nvPr/>
        </p:nvCxnSpPr>
        <p:spPr>
          <a:xfrm>
            <a:off x="4535996" y="2706018"/>
            <a:ext cx="2653833" cy="1443062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8" idx="2"/>
            <a:endCxn id="7" idx="0"/>
          </p:cNvCxnSpPr>
          <p:nvPr/>
        </p:nvCxnSpPr>
        <p:spPr>
          <a:xfrm flipH="1">
            <a:off x="1871700" y="2706018"/>
            <a:ext cx="2664296" cy="1443062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2425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rodina</a:t>
            </a:r>
          </a:p>
          <a:p>
            <a:pPr>
              <a:buNone/>
            </a:pPr>
            <a:r>
              <a:rPr lang="cs-CZ" dirty="0" smtClean="0"/>
              <a:t>kamarádi</a:t>
            </a:r>
          </a:p>
          <a:p>
            <a:pPr>
              <a:buNone/>
            </a:pPr>
            <a:r>
              <a:rPr lang="cs-CZ" dirty="0" smtClean="0"/>
              <a:t>škola</a:t>
            </a:r>
          </a:p>
          <a:p>
            <a:pPr>
              <a:buNone/>
            </a:pPr>
            <a:r>
              <a:rPr lang="cs-CZ" dirty="0" smtClean="0"/>
              <a:t>média</a:t>
            </a:r>
          </a:p>
          <a:p>
            <a:pPr>
              <a:buNone/>
            </a:pPr>
            <a:r>
              <a:rPr lang="cs-CZ" dirty="0" smtClean="0"/>
              <a:t>organizace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další …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03848" y="1628800"/>
            <a:ext cx="51845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>
                <a:solidFill>
                  <a:srgbClr val="C00000"/>
                </a:solidFill>
              </a:rPr>
              <a:t>pasivní příjem vs. aktérství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směr socializace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24259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rodina</a:t>
            </a:r>
          </a:p>
          <a:p>
            <a:pPr>
              <a:buNone/>
            </a:pPr>
            <a:r>
              <a:rPr lang="cs-CZ" dirty="0" smtClean="0"/>
              <a:t>kamarádi</a:t>
            </a:r>
          </a:p>
          <a:p>
            <a:pPr>
              <a:buNone/>
            </a:pPr>
            <a:r>
              <a:rPr lang="cs-CZ" dirty="0" smtClean="0"/>
              <a:t>škola</a:t>
            </a:r>
          </a:p>
          <a:p>
            <a:pPr>
              <a:buNone/>
            </a:pPr>
            <a:r>
              <a:rPr lang="cs-CZ" dirty="0" smtClean="0"/>
              <a:t>média</a:t>
            </a:r>
          </a:p>
          <a:p>
            <a:pPr>
              <a:buNone/>
            </a:pPr>
            <a:r>
              <a:rPr lang="cs-CZ" dirty="0" smtClean="0"/>
              <a:t>organizace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další …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03848" y="1628800"/>
            <a:ext cx="51845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>
                <a:solidFill>
                  <a:srgbClr val="C00000"/>
                </a:solidFill>
              </a:rPr>
              <a:t>pasivní příjem vs. aktérství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směr socializace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noProof="0" dirty="0" smtClean="0">
                <a:solidFill>
                  <a:srgbClr val="C00000"/>
                </a:solidFill>
              </a:rPr>
              <a:t>přímé efekty vs. „</a:t>
            </a:r>
            <a:r>
              <a:rPr lang="cs-CZ" sz="3200" i="1" noProof="0" dirty="0" smtClean="0">
                <a:solidFill>
                  <a:srgbClr val="C00000"/>
                </a:solidFill>
              </a:rPr>
              <a:t>vedlejší produkty</a:t>
            </a:r>
            <a:r>
              <a:rPr lang="cs-CZ" sz="3200" noProof="0" dirty="0" smtClean="0">
                <a:solidFill>
                  <a:srgbClr val="C00000"/>
                </a:solidFill>
              </a:rPr>
              <a:t>“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rodina jako model (např. </a:t>
            </a:r>
            <a:r>
              <a:rPr lang="cs-CZ" i="1" dirty="0" err="1" smtClean="0"/>
              <a:t>attachment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rodina jako model (např. </a:t>
            </a:r>
            <a:r>
              <a:rPr lang="cs-CZ" i="1" dirty="0" err="1" smtClean="0"/>
              <a:t>attachment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škola jako model (např. </a:t>
            </a:r>
            <a:r>
              <a:rPr lang="cs-CZ" i="1" dirty="0" smtClean="0"/>
              <a:t>public </a:t>
            </a:r>
            <a:r>
              <a:rPr lang="cs-CZ" i="1" dirty="0" err="1" smtClean="0"/>
              <a:t>institutional</a:t>
            </a:r>
            <a:r>
              <a:rPr lang="cs-CZ" i="1" dirty="0" smtClean="0"/>
              <a:t> </a:t>
            </a:r>
            <a:r>
              <a:rPr lang="cs-CZ" i="1" dirty="0" err="1" smtClean="0"/>
              <a:t>hypothesis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rodina jako model (např. </a:t>
            </a:r>
            <a:r>
              <a:rPr lang="cs-CZ" i="1" dirty="0" err="1" smtClean="0"/>
              <a:t>attachment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škola jako model (např. </a:t>
            </a:r>
            <a:r>
              <a:rPr lang="cs-CZ" i="1" dirty="0" smtClean="0"/>
              <a:t>public </a:t>
            </a:r>
            <a:r>
              <a:rPr lang="cs-CZ" i="1" dirty="0" err="1" smtClean="0"/>
              <a:t>institutional</a:t>
            </a:r>
            <a:r>
              <a:rPr lang="cs-CZ" i="1" dirty="0" smtClean="0"/>
              <a:t> </a:t>
            </a:r>
            <a:r>
              <a:rPr lang="cs-CZ" i="1" dirty="0" err="1" smtClean="0"/>
              <a:t>hypothesis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organizace (např. </a:t>
            </a:r>
            <a:r>
              <a:rPr lang="cs-CZ" i="1" dirty="0" smtClean="0"/>
              <a:t>teorie sociálního kapitálu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Celoživotní otevřenost</a:t>
            </a:r>
            <a:endParaRPr lang="cs-CZ" dirty="0"/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1000100" y="2357430"/>
            <a:ext cx="2214578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2643174" y="2786058"/>
            <a:ext cx="2214578" cy="64294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1000100" y="4714884"/>
            <a:ext cx="4143404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000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86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42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71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02234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/>
              <a:t>Jak často jsi v posledním roce (tj. 12 měsících) diskutoval(a) o politice či jiných celospolečenských tématech (např. ekologie, rasismus, nezaměstnanost atd.)?</a:t>
            </a:r>
            <a:endParaRPr lang="cs-CZ" sz="2400" dirty="0"/>
          </a:p>
        </p:txBody>
      </p:sp>
      <p:graphicFrame>
        <p:nvGraphicFramePr>
          <p:cNvPr id="6" name="Graf 5"/>
          <p:cNvGraphicFramePr/>
          <p:nvPr/>
        </p:nvGraphicFramePr>
        <p:xfrm>
          <a:off x="467544" y="2057400"/>
          <a:ext cx="8280919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 anchor="t">
            <a:noAutofit/>
          </a:bodyPr>
          <a:lstStyle/>
          <a:p>
            <a:pPr algn="l"/>
            <a:r>
              <a:rPr lang="cs-CZ" sz="2000" dirty="0" smtClean="0"/>
              <a:t>Jak často se ve vaší třídě v posledním roce (tj. 12 měsících) diskutovalo v rámci vyučování o politice či jiných celospolečenských tématech (např. ekologie, rasismus, nezaměstnanost atd.)?</a:t>
            </a:r>
            <a:endParaRPr lang="cs-CZ" sz="2000" dirty="0"/>
          </a:p>
        </p:txBody>
      </p:sp>
      <p:graphicFrame>
        <p:nvGraphicFramePr>
          <p:cNvPr id="7" name="Graf 6"/>
          <p:cNvGraphicFramePr/>
          <p:nvPr/>
        </p:nvGraphicFramePr>
        <p:xfrm>
          <a:off x="395536" y="1196752"/>
          <a:ext cx="8352928" cy="21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 anchor="t">
            <a:noAutofit/>
          </a:bodyPr>
          <a:lstStyle/>
          <a:p>
            <a:pPr algn="l"/>
            <a:r>
              <a:rPr lang="cs-CZ" sz="2000" dirty="0" smtClean="0"/>
              <a:t>Jak často se ve vaší třídě v posledním roce (tj. 12 měsících) diskutovalo v rámci vyučování o politice či jiných celospolečenských tématech (např. ekologie, rasismus, nezaměstnanost atd.)?</a:t>
            </a:r>
            <a:endParaRPr lang="cs-CZ" sz="2000" dirty="0"/>
          </a:p>
        </p:txBody>
      </p:sp>
      <p:graphicFrame>
        <p:nvGraphicFramePr>
          <p:cNvPr id="7" name="Graf 6"/>
          <p:cNvGraphicFramePr/>
          <p:nvPr/>
        </p:nvGraphicFramePr>
        <p:xfrm>
          <a:off x="395536" y="1196752"/>
          <a:ext cx="8352928" cy="21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/>
          <p:nvPr/>
        </p:nvGraphicFramePr>
        <p:xfrm>
          <a:off x="395536" y="3429000"/>
          <a:ext cx="439248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/>
          <p:nvPr/>
        </p:nvGraphicFramePr>
        <p:xfrm>
          <a:off x="4788024" y="3284984"/>
          <a:ext cx="4248472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Jak často jsi za poslední rok sledoval(a) zprávy o politice či jiných celospolečenských tématech …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Rodiče, kamarádi a média – jaké jsou dopady vzájemných interakcí na zájem jít volit v prvních volbách?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Rodiče, kamarádi a média – jaké jsou dopady vzájemných interakcí na zájem jít volit v prvních volbách?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Panelová data od přibližně 200 </a:t>
            </a:r>
            <a:r>
              <a:rPr lang="cs-CZ" dirty="0" err="1" smtClean="0"/>
              <a:t>prvovoličů</a:t>
            </a:r>
            <a:r>
              <a:rPr lang="cs-CZ" dirty="0" smtClean="0"/>
              <a:t> z roku 2010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(Šerek &amp; </a:t>
            </a:r>
            <a:r>
              <a:rPr lang="cs-CZ" dirty="0" err="1" smtClean="0"/>
              <a:t>Umemura</a:t>
            </a:r>
            <a:r>
              <a:rPr lang="cs-CZ" dirty="0" smtClean="0"/>
              <a:t>, 2015)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  <p:cxnSp>
        <p:nvCxnSpPr>
          <p:cNvPr id="21" name="Přímá spojovací šipka 20"/>
          <p:cNvCxnSpPr>
            <a:stCxn id="5" idx="3"/>
            <a:endCxn id="14" idx="1"/>
          </p:cNvCxnSpPr>
          <p:nvPr/>
        </p:nvCxnSpPr>
        <p:spPr>
          <a:xfrm>
            <a:off x="2987824" y="2558919"/>
            <a:ext cx="1368152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6" idx="3"/>
            <a:endCxn id="15" idx="1"/>
          </p:cNvCxnSpPr>
          <p:nvPr/>
        </p:nvCxnSpPr>
        <p:spPr>
          <a:xfrm>
            <a:off x="2987824" y="3423015"/>
            <a:ext cx="1368152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7" idx="3"/>
            <a:endCxn id="16" idx="1"/>
          </p:cNvCxnSpPr>
          <p:nvPr/>
        </p:nvCxnSpPr>
        <p:spPr>
          <a:xfrm>
            <a:off x="2987824" y="4287111"/>
            <a:ext cx="1368152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8" idx="3"/>
            <a:endCxn id="17" idx="1"/>
          </p:cNvCxnSpPr>
          <p:nvPr/>
        </p:nvCxnSpPr>
        <p:spPr>
          <a:xfrm>
            <a:off x="2987824" y="5163177"/>
            <a:ext cx="1368152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Celoživotní otevřenost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1000100" y="2357430"/>
            <a:ext cx="2214578" cy="1428760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2643174" y="2786058"/>
            <a:ext cx="2214578" cy="642942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1000100" y="4714884"/>
            <a:ext cx="4143404" cy="1428760"/>
          </a:xfrm>
          <a:prstGeom prst="flowChartMagneticDrum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000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86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42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adolescence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71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dospělost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  <p:cxnSp>
        <p:nvCxnSpPr>
          <p:cNvPr id="24" name="Přímá spojovací šipka 23"/>
          <p:cNvCxnSpPr>
            <a:stCxn id="15" idx="3"/>
            <a:endCxn id="20" idx="2"/>
          </p:cNvCxnSpPr>
          <p:nvPr/>
        </p:nvCxnSpPr>
        <p:spPr>
          <a:xfrm flipV="1">
            <a:off x="6660232" y="2768958"/>
            <a:ext cx="1332148" cy="65405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4" idx="3"/>
            <a:endCxn id="20" idx="1"/>
          </p:cNvCxnSpPr>
          <p:nvPr/>
        </p:nvCxnSpPr>
        <p:spPr>
          <a:xfrm>
            <a:off x="6660232" y="2558919"/>
            <a:ext cx="792088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17" idx="3"/>
            <a:endCxn id="20" idx="2"/>
          </p:cNvCxnSpPr>
          <p:nvPr/>
        </p:nvCxnSpPr>
        <p:spPr>
          <a:xfrm flipV="1">
            <a:off x="6660232" y="2768958"/>
            <a:ext cx="1332148" cy="2394219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16" idx="3"/>
            <a:endCxn id="20" idx="2"/>
          </p:cNvCxnSpPr>
          <p:nvPr/>
        </p:nvCxnSpPr>
        <p:spPr>
          <a:xfrm flipV="1">
            <a:off x="6660232" y="2768958"/>
            <a:ext cx="1332148" cy="1518153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  <p:cxnSp>
        <p:nvCxnSpPr>
          <p:cNvPr id="27" name="Přímá spojovací šipka 26"/>
          <p:cNvCxnSpPr>
            <a:stCxn id="5" idx="3"/>
            <a:endCxn id="15" idx="1"/>
          </p:cNvCxnSpPr>
          <p:nvPr/>
        </p:nvCxnSpPr>
        <p:spPr>
          <a:xfrm>
            <a:off x="2987824" y="2558919"/>
            <a:ext cx="1368152" cy="864096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5" idx="3"/>
            <a:endCxn id="16" idx="1"/>
          </p:cNvCxnSpPr>
          <p:nvPr/>
        </p:nvCxnSpPr>
        <p:spPr>
          <a:xfrm>
            <a:off x="2987824" y="2558919"/>
            <a:ext cx="1368152" cy="1728192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7" idx="1"/>
          </p:cNvCxnSpPr>
          <p:nvPr/>
        </p:nvCxnSpPr>
        <p:spPr>
          <a:xfrm>
            <a:off x="2915816" y="2420888"/>
            <a:ext cx="1440160" cy="2742289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  <p:cxnSp>
        <p:nvCxnSpPr>
          <p:cNvPr id="27" name="Přímá spojovací šipka 26"/>
          <p:cNvCxnSpPr>
            <a:stCxn id="6" idx="3"/>
            <a:endCxn id="14" idx="1"/>
          </p:cNvCxnSpPr>
          <p:nvPr/>
        </p:nvCxnSpPr>
        <p:spPr>
          <a:xfrm flipV="1">
            <a:off x="2987824" y="2558919"/>
            <a:ext cx="1368152" cy="86409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7" idx="3"/>
            <a:endCxn id="14" idx="1"/>
          </p:cNvCxnSpPr>
          <p:nvPr/>
        </p:nvCxnSpPr>
        <p:spPr>
          <a:xfrm flipV="1">
            <a:off x="2987824" y="2558919"/>
            <a:ext cx="1368152" cy="1728192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8" idx="3"/>
            <a:endCxn id="14" idx="1"/>
          </p:cNvCxnSpPr>
          <p:nvPr/>
        </p:nvCxnSpPr>
        <p:spPr>
          <a:xfrm flipV="1">
            <a:off x="2987824" y="2558919"/>
            <a:ext cx="1368152" cy="2604258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83568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683568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83568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83568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15567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únor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355976" y="2348880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Zájem jít volit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Sledování médií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4355976" y="4077072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rodiči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4355976" y="4953138"/>
            <a:ext cx="2304256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Diskuze s vrstevníky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květen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24328" y="15567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červen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2348880"/>
            <a:ext cx="1080120" cy="4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Volení</a:t>
            </a:r>
            <a:endParaRPr lang="cs-CZ" sz="2000" dirty="0"/>
          </a:p>
        </p:txBody>
      </p:sp>
      <p:cxnSp>
        <p:nvCxnSpPr>
          <p:cNvPr id="21" name="Přímá spojovací šipka 20"/>
          <p:cNvCxnSpPr>
            <a:stCxn id="7" idx="3"/>
            <a:endCxn id="17" idx="1"/>
          </p:cNvCxnSpPr>
          <p:nvPr/>
        </p:nvCxnSpPr>
        <p:spPr>
          <a:xfrm>
            <a:off x="2987824" y="4287111"/>
            <a:ext cx="1368152" cy="876066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712788" indent="-712788">
              <a:buNone/>
            </a:pPr>
            <a:r>
              <a:rPr lang="cs-CZ" dirty="0" smtClean="0"/>
              <a:t>adolescenti, kteří před volbami více diskutovali se svými vrstevníky, se stali více rozhodnutými jít volit</a:t>
            </a:r>
          </a:p>
          <a:p>
            <a:pPr marL="712788" indent="-712788">
              <a:buNone/>
            </a:pPr>
            <a:r>
              <a:rPr lang="cs-CZ" dirty="0" smtClean="0"/>
              <a:t>diskuze s rodiči a sledování médií tento efekt neměly</a:t>
            </a:r>
          </a:p>
          <a:p>
            <a:pPr marL="712788" indent="-712788">
              <a:buNone/>
            </a:pPr>
            <a:r>
              <a:rPr lang="cs-CZ" dirty="0" smtClean="0"/>
              <a:t>diskuze s rodiči mohou mít efekt skrze stimulaci diskuzí s vrstevníky</a:t>
            </a:r>
          </a:p>
          <a:p>
            <a:pPr marL="712788" indent="-712788">
              <a:buNone/>
            </a:pPr>
            <a:endParaRPr lang="cs-CZ" dirty="0" smtClean="0"/>
          </a:p>
          <a:p>
            <a:pPr marL="712788" indent="-712788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712788" indent="-712788">
              <a:buNone/>
            </a:pPr>
            <a:r>
              <a:rPr lang="cs-CZ" dirty="0" smtClean="0"/>
              <a:t>adolescenti, kteří před volbami více diskutovali se svými vrstevníky, se stali více rozhodnutými jít volit</a:t>
            </a:r>
          </a:p>
          <a:p>
            <a:pPr marL="712788" indent="-712788">
              <a:buNone/>
            </a:pPr>
            <a:r>
              <a:rPr lang="cs-CZ" dirty="0" smtClean="0"/>
              <a:t>diskuze s rodiči a sledování médií tento efekt neměly</a:t>
            </a:r>
          </a:p>
          <a:p>
            <a:pPr marL="712788" indent="-712788">
              <a:buNone/>
            </a:pPr>
            <a:r>
              <a:rPr lang="cs-CZ" dirty="0" smtClean="0"/>
              <a:t>diskuze s rodiči mohou mít efekt skrze stimulaci diskuzí s vrstevníky</a:t>
            </a:r>
          </a:p>
          <a:p>
            <a:pPr marL="712788" indent="-712788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proč mají vrstevníci větší vliv než rodiče a platí to obecně?</a:t>
            </a:r>
          </a:p>
          <a:p>
            <a:pPr marL="712788" indent="-712788">
              <a:buNone/>
            </a:pPr>
            <a:endParaRPr lang="cs-CZ" dirty="0" smtClean="0"/>
          </a:p>
          <a:p>
            <a:pPr marL="712788" indent="-712788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politické orientace mají nejnižší stabilitu v adolescenci a mladé dospělosti, zatímco v dalším životě zůstávají relativně stabilní (</a:t>
            </a:r>
            <a:r>
              <a:rPr lang="cs-CZ" sz="2800" dirty="0" err="1" smtClean="0"/>
              <a:t>Krosnick</a:t>
            </a:r>
            <a:r>
              <a:rPr lang="cs-CZ" sz="2800" dirty="0" smtClean="0"/>
              <a:t> &amp; </a:t>
            </a:r>
            <a:r>
              <a:rPr lang="cs-CZ" sz="2800" dirty="0" err="1" smtClean="0"/>
              <a:t>Alwin</a:t>
            </a:r>
            <a:r>
              <a:rPr lang="cs-CZ" sz="2800" dirty="0" smtClean="0"/>
              <a:t>, 1989; Prior, 2010; </a:t>
            </a:r>
            <a:r>
              <a:rPr lang="cs-CZ" sz="2800" dirty="0" err="1" smtClean="0"/>
              <a:t>Sears</a:t>
            </a:r>
            <a:r>
              <a:rPr lang="cs-CZ" sz="2800" dirty="0" smtClean="0"/>
              <a:t> &amp; </a:t>
            </a:r>
            <a:r>
              <a:rPr lang="cs-CZ" sz="2800" dirty="0" err="1" smtClean="0"/>
              <a:t>Levy</a:t>
            </a:r>
            <a:r>
              <a:rPr lang="cs-CZ" sz="2800" dirty="0" smtClean="0"/>
              <a:t>, 2003)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Eckstein</a:t>
            </a:r>
            <a:r>
              <a:rPr lang="cs-CZ" sz="2800" dirty="0" smtClean="0"/>
              <a:t>, </a:t>
            </a:r>
            <a:r>
              <a:rPr lang="cs-CZ" sz="2800" dirty="0" err="1" smtClean="0"/>
              <a:t>Noack</a:t>
            </a:r>
            <a:r>
              <a:rPr lang="cs-CZ" sz="2800" dirty="0" smtClean="0"/>
              <a:t>, &amp; </a:t>
            </a:r>
            <a:r>
              <a:rPr lang="cs-CZ" sz="2800" dirty="0" err="1" smtClean="0"/>
              <a:t>Gniewosz</a:t>
            </a:r>
            <a:r>
              <a:rPr lang="cs-CZ" sz="2800" dirty="0" smtClean="0"/>
              <a:t> (2012) popsali narůstající stabilitu politických orientací v průběhu adolescence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sz="2800" dirty="0" smtClean="0"/>
              <a:t>stejný vzorec se projevuje i u dalších sociopolitických postojů, které mohou souviset s politickým/občanským chováním, jako je například autoritářství, dogmatismus, tolerance, </a:t>
            </a:r>
            <a:r>
              <a:rPr lang="cs-CZ" sz="2800" dirty="0" err="1" smtClean="0"/>
              <a:t>etnocentrismus</a:t>
            </a:r>
            <a:r>
              <a:rPr lang="cs-CZ" sz="2800" dirty="0" smtClean="0"/>
              <a:t> či podpora sociální rovnosti (</a:t>
            </a:r>
            <a:r>
              <a:rPr lang="cs-CZ" sz="2800" dirty="0" err="1" smtClean="0"/>
              <a:t>Duckitt</a:t>
            </a:r>
            <a:r>
              <a:rPr lang="cs-CZ" sz="2800" dirty="0" smtClean="0"/>
              <a:t>, 2009; </a:t>
            </a:r>
            <a:r>
              <a:rPr lang="en-US" sz="2800" dirty="0" err="1" smtClean="0"/>
              <a:t>Vollebergh</a:t>
            </a:r>
            <a:r>
              <a:rPr lang="en-US" sz="2800" dirty="0" smtClean="0"/>
              <a:t>, </a:t>
            </a:r>
            <a:r>
              <a:rPr lang="en-US" sz="2800" dirty="0" err="1" smtClean="0"/>
              <a:t>Iedema</a:t>
            </a:r>
            <a:r>
              <a:rPr lang="en-US" sz="2800" dirty="0" smtClean="0"/>
              <a:t> &amp; </a:t>
            </a:r>
            <a:r>
              <a:rPr lang="en-US" sz="2800" dirty="0" err="1" smtClean="0"/>
              <a:t>Raaijmakers</a:t>
            </a:r>
            <a:r>
              <a:rPr lang="cs-CZ" sz="2800" dirty="0" smtClean="0"/>
              <a:t>, </a:t>
            </a:r>
            <a:r>
              <a:rPr lang="en-US" sz="2800" dirty="0" smtClean="0"/>
              <a:t>2001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sz="2800" dirty="0" smtClean="0"/>
              <a:t>výzkumy kolektivní paměti ukazují, že si lidé nejlépe vybavují politické události (např. změny režimu), které se udály během jejich adolescence nebo mladé dospělosti, zatímco události z jiných období si vybavují hůře</a:t>
            </a:r>
            <a:r>
              <a:rPr lang="en-US" sz="2800" dirty="0" smtClean="0"/>
              <a:t> (Valencia &amp; </a:t>
            </a:r>
            <a:r>
              <a:rPr lang="en-US" sz="2800" dirty="0" err="1" smtClean="0"/>
              <a:t>Páez</a:t>
            </a:r>
            <a:r>
              <a:rPr lang="en-US" sz="2800" dirty="0" smtClean="0"/>
              <a:t>, 1999)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historické události mají největší dopad na politický vývoj člověka, pokud se stanou v období adolescence či mladé dospělosti </a:t>
            </a:r>
            <a:r>
              <a:rPr lang="en-US" sz="2800" dirty="0" smtClean="0"/>
              <a:t>(Sears, 2002; Sears &amp; Levy, 2003)</a:t>
            </a: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1301</Words>
  <Application>Microsoft Office PowerPoint</Application>
  <PresentationFormat>Předvádění na obrazovce (4:3)</PresentationFormat>
  <Paragraphs>429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8" baseType="lpstr">
      <vt:lpstr>Arial</vt:lpstr>
      <vt:lpstr>Calibri</vt:lpstr>
      <vt:lpstr>Motiv sady Office</vt:lpstr>
      <vt:lpstr>Občanská a politická socializace</vt:lpstr>
      <vt:lpstr>Proč adolescenti a občanský život či politika?</vt:lpstr>
      <vt:lpstr>Proč adolescenti a občanský život či politika?</vt:lpstr>
      <vt:lpstr>Proč adolescenti a občanský život či politika?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co děti?</vt:lpstr>
      <vt:lpstr>A co děti?</vt:lpstr>
      <vt:lpstr>A co děti?</vt:lpstr>
      <vt:lpstr>A co děti?</vt:lpstr>
      <vt:lpstr>Naše data</vt:lpstr>
      <vt:lpstr>Co dělají?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dělají ve škole?</vt:lpstr>
      <vt:lpstr>Prezentace aplikace PowerPoint</vt:lpstr>
      <vt:lpstr>Co považují za účinné do budoucna?</vt:lpstr>
      <vt:lpstr>Prezentace aplikace PowerPoint</vt:lpstr>
      <vt:lpstr>Prezentace aplikace PowerPoint</vt:lpstr>
      <vt:lpstr>Prezentace aplikace PowerPoint</vt:lpstr>
      <vt:lpstr>Co si myslí?</vt:lpstr>
      <vt:lpstr>Co si myslí?</vt:lpstr>
      <vt:lpstr>Prezentace aplikace PowerPoint</vt:lpstr>
      <vt:lpstr>Prezentace aplikace PowerPoint</vt:lpstr>
      <vt:lpstr>Prezentace aplikace PowerPoint</vt:lpstr>
      <vt:lpstr>Kdybych chtěl(a), myslím, že bych dokázal(a) … </vt:lpstr>
      <vt:lpstr>Prezentace aplikace PowerPoint</vt:lpstr>
      <vt:lpstr>Prezentace aplikace PowerPoint</vt:lpstr>
      <vt:lpstr>Prezentace aplikace PowerPoint</vt:lpstr>
      <vt:lpstr>Prezentace aplikace PowerPoint</vt:lpstr>
      <vt:lpstr>Kdo je ovlivňuje? Kam se obracejí?</vt:lpstr>
      <vt:lpstr>Socializační činitelé</vt:lpstr>
      <vt:lpstr>Socializační činitelé</vt:lpstr>
      <vt:lpstr>Socializační činitelé</vt:lpstr>
      <vt:lpstr>Socializační činitelé</vt:lpstr>
      <vt:lpstr>Socializační činitelé</vt:lpstr>
      <vt:lpstr>Socializační činitelé</vt:lpstr>
      <vt:lpstr>Socializační činitelé</vt:lpstr>
      <vt:lpstr>Socializační činitelé</vt:lpstr>
      <vt:lpstr>Socializační činitelé</vt:lpstr>
      <vt:lpstr>Jak často jsi v posledním roce (tj. 12 měsících) diskutoval(a) o politice či jiných celospolečenských tématech (např. ekologie, rasismus, nezaměstnanost atd.)?</vt:lpstr>
      <vt:lpstr>Jak často se ve vaší třídě v posledním roce (tj. 12 měsících) diskutovalo v rámci vyučování o politice či jiných celospolečenských tématech (např. ekologie, rasismus, nezaměstnanost atd.)?</vt:lpstr>
      <vt:lpstr>Jak často se ve vaší třídě v posledním roce (tj. 12 měsících) diskutovalo v rámci vyučování o politice či jiných celospolečenských tématech (např. ekologie, rasismus, nezaměstnanost atd.)?</vt:lpstr>
      <vt:lpstr>Jak často jsi za poslední rok sledoval(a) zprávy o politice či jiných celospolečenských tématech …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Jan Šerek</cp:lastModifiedBy>
  <cp:revision>138</cp:revision>
  <dcterms:created xsi:type="dcterms:W3CDTF">2013-04-09T12:50:11Z</dcterms:created>
  <dcterms:modified xsi:type="dcterms:W3CDTF">2017-04-06T13:13:01Z</dcterms:modified>
</cp:coreProperties>
</file>