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1"/>
  </p:sldMasterIdLst>
  <p:notesMasterIdLst>
    <p:notesMasterId r:id="rId49"/>
  </p:notesMasterIdLst>
  <p:handoutMasterIdLst>
    <p:handoutMasterId r:id="rId50"/>
  </p:handoutMasterIdLst>
  <p:sldIdLst>
    <p:sldId id="524" r:id="rId2"/>
    <p:sldId id="562" r:id="rId3"/>
    <p:sldId id="544" r:id="rId4"/>
    <p:sldId id="529" r:id="rId5"/>
    <p:sldId id="530" r:id="rId6"/>
    <p:sldId id="531" r:id="rId7"/>
    <p:sldId id="563" r:id="rId8"/>
    <p:sldId id="564" r:id="rId9"/>
    <p:sldId id="532" r:id="rId10"/>
    <p:sldId id="533" r:id="rId11"/>
    <p:sldId id="534" r:id="rId12"/>
    <p:sldId id="535" r:id="rId13"/>
    <p:sldId id="536" r:id="rId14"/>
    <p:sldId id="538" r:id="rId15"/>
    <p:sldId id="539" r:id="rId16"/>
    <p:sldId id="540" r:id="rId17"/>
    <p:sldId id="541" r:id="rId18"/>
    <p:sldId id="542" r:id="rId19"/>
    <p:sldId id="545" r:id="rId20"/>
    <p:sldId id="546" r:id="rId21"/>
    <p:sldId id="547" r:id="rId22"/>
    <p:sldId id="548" r:id="rId23"/>
    <p:sldId id="549" r:id="rId24"/>
    <p:sldId id="550" r:id="rId25"/>
    <p:sldId id="551" r:id="rId26"/>
    <p:sldId id="552" r:id="rId27"/>
    <p:sldId id="553" r:id="rId28"/>
    <p:sldId id="554" r:id="rId29"/>
    <p:sldId id="555" r:id="rId30"/>
    <p:sldId id="556" r:id="rId31"/>
    <p:sldId id="557" r:id="rId32"/>
    <p:sldId id="558" r:id="rId33"/>
    <p:sldId id="559" r:id="rId34"/>
    <p:sldId id="560" r:id="rId35"/>
    <p:sldId id="525" r:id="rId36"/>
    <p:sldId id="526" r:id="rId37"/>
    <p:sldId id="527" r:id="rId38"/>
    <p:sldId id="528" r:id="rId39"/>
    <p:sldId id="565" r:id="rId40"/>
    <p:sldId id="566" r:id="rId41"/>
    <p:sldId id="567" r:id="rId42"/>
    <p:sldId id="568" r:id="rId43"/>
    <p:sldId id="569" r:id="rId44"/>
    <p:sldId id="570" r:id="rId45"/>
    <p:sldId id="571" r:id="rId46"/>
    <p:sldId id="572" r:id="rId47"/>
    <p:sldId id="561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86447" autoAdjust="0"/>
  </p:normalViewPr>
  <p:slideViewPr>
    <p:cSldViewPr>
      <p:cViewPr varScale="1">
        <p:scale>
          <a:sx n="94" d="100"/>
          <a:sy n="94" d="100"/>
        </p:scale>
        <p:origin x="-14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C22A4-9FF7-45F6-B32D-9EE2D02ACA0B}" type="doc">
      <dgm:prSet loTypeId="urn:microsoft.com/office/officeart/2005/8/layout/pyramid2" loCatId="pyramid" qsTypeId="urn:microsoft.com/office/officeart/2005/8/quickstyle/simple4" qsCatId="simple" csTypeId="urn:microsoft.com/office/officeart/2005/8/colors/colorful1" csCatId="colorful" phldr="1"/>
      <dgm:spPr/>
    </dgm:pt>
    <dgm:pt modelId="{6D80D99A-D298-4227-8CFE-0476FA3D8A33}">
      <dgm:prSet phldrT="[Text]"/>
      <dgm:spPr/>
      <dgm:t>
        <a:bodyPr/>
        <a:lstStyle/>
        <a:p>
          <a:r>
            <a:rPr lang="en-US" dirty="0" smtClean="0"/>
            <a:t>Implementation and evaluation</a:t>
          </a:r>
          <a:endParaRPr lang="en-US" dirty="0"/>
        </a:p>
      </dgm:t>
    </dgm:pt>
    <dgm:pt modelId="{3C9B1B44-D31D-4EFF-BAE3-C167B8A907A0}" type="parTrans" cxnId="{81264492-0C37-4B20-9958-475B7429A91E}">
      <dgm:prSet/>
      <dgm:spPr/>
      <dgm:t>
        <a:bodyPr/>
        <a:lstStyle/>
        <a:p>
          <a:endParaRPr lang="en-US"/>
        </a:p>
      </dgm:t>
    </dgm:pt>
    <dgm:pt modelId="{6CD7F1DF-4E6E-4C0E-A211-DF8F8F6AD5CC}" type="sibTrans" cxnId="{81264492-0C37-4B20-9958-475B7429A91E}">
      <dgm:prSet/>
      <dgm:spPr/>
      <dgm:t>
        <a:bodyPr/>
        <a:lstStyle/>
        <a:p>
          <a:endParaRPr lang="en-US"/>
        </a:p>
      </dgm:t>
    </dgm:pt>
    <dgm:pt modelId="{D395D4A2-A5AE-4C7F-8102-5FC3A13514C1}">
      <dgm:prSet phldrT="[Text]"/>
      <dgm:spPr/>
      <dgm:t>
        <a:bodyPr/>
        <a:lstStyle/>
        <a:p>
          <a:r>
            <a:rPr lang="en-US" dirty="0" smtClean="0"/>
            <a:t>Design and planning</a:t>
          </a:r>
          <a:endParaRPr lang="en-US" dirty="0"/>
        </a:p>
      </dgm:t>
    </dgm:pt>
    <dgm:pt modelId="{E4C0E8C9-61A4-4E55-BDB6-17FB5B8D09F1}" type="parTrans" cxnId="{70EDFF8C-3D5B-4CC2-BE08-C2DBE907F1FB}">
      <dgm:prSet/>
      <dgm:spPr/>
      <dgm:t>
        <a:bodyPr/>
        <a:lstStyle/>
        <a:p>
          <a:endParaRPr lang="en-US"/>
        </a:p>
      </dgm:t>
    </dgm:pt>
    <dgm:pt modelId="{3CC55880-1D04-4B2A-9AAB-F2A0568141E9}" type="sibTrans" cxnId="{70EDFF8C-3D5B-4CC2-BE08-C2DBE907F1FB}">
      <dgm:prSet/>
      <dgm:spPr/>
      <dgm:t>
        <a:bodyPr/>
        <a:lstStyle/>
        <a:p>
          <a:endParaRPr lang="en-US"/>
        </a:p>
      </dgm:t>
    </dgm:pt>
    <dgm:pt modelId="{0E6CF615-87B5-4478-98E2-45BB32FEBA10}">
      <dgm:prSet phldrT="[Text]"/>
      <dgm:spPr/>
      <dgm:t>
        <a:bodyPr/>
        <a:lstStyle/>
        <a:p>
          <a:r>
            <a:rPr lang="en-US" dirty="0" smtClean="0"/>
            <a:t>Theoretical foundation</a:t>
          </a:r>
          <a:endParaRPr lang="en-US" dirty="0"/>
        </a:p>
      </dgm:t>
    </dgm:pt>
    <dgm:pt modelId="{BE39C379-2953-4229-A0E7-37D3E8EE7DF1}" type="parTrans" cxnId="{F9A92432-97E3-4486-97B5-ED1973E39896}">
      <dgm:prSet/>
      <dgm:spPr/>
      <dgm:t>
        <a:bodyPr/>
        <a:lstStyle/>
        <a:p>
          <a:endParaRPr lang="en-US"/>
        </a:p>
      </dgm:t>
    </dgm:pt>
    <dgm:pt modelId="{DFFC4FDE-1CE6-4361-9A4C-481D6C1A9996}" type="sibTrans" cxnId="{F9A92432-97E3-4486-97B5-ED1973E39896}">
      <dgm:prSet/>
      <dgm:spPr/>
      <dgm:t>
        <a:bodyPr/>
        <a:lstStyle/>
        <a:p>
          <a:endParaRPr lang="en-US"/>
        </a:p>
      </dgm:t>
    </dgm:pt>
    <dgm:pt modelId="{0EBAF499-C878-4C68-85D8-86960BC0C712}" type="pres">
      <dgm:prSet presAssocID="{481C22A4-9FF7-45F6-B32D-9EE2D02ACA0B}" presName="compositeShape" presStyleCnt="0">
        <dgm:presLayoutVars>
          <dgm:dir/>
          <dgm:resizeHandles/>
        </dgm:presLayoutVars>
      </dgm:prSet>
      <dgm:spPr/>
    </dgm:pt>
    <dgm:pt modelId="{F881A04F-0E2C-4D14-AE04-C611854E14E5}" type="pres">
      <dgm:prSet presAssocID="{481C22A4-9FF7-45F6-B32D-9EE2D02ACA0B}" presName="pyramid" presStyleLbl="node1" presStyleIdx="0" presStyleCnt="1"/>
      <dgm:spPr/>
    </dgm:pt>
    <dgm:pt modelId="{29C8E03F-C4AD-4B3C-883F-D479E4A3C3AA}" type="pres">
      <dgm:prSet presAssocID="{481C22A4-9FF7-45F6-B32D-9EE2D02ACA0B}" presName="theList" presStyleCnt="0"/>
      <dgm:spPr/>
    </dgm:pt>
    <dgm:pt modelId="{CF9E2FD7-1C3F-4D77-82A3-6EBDD7405306}" type="pres">
      <dgm:prSet presAssocID="{6D80D99A-D298-4227-8CFE-0476FA3D8A3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AFB22-6FE2-46D9-A49A-7AE393217EED}" type="pres">
      <dgm:prSet presAssocID="{6D80D99A-D298-4227-8CFE-0476FA3D8A33}" presName="aSpace" presStyleCnt="0"/>
      <dgm:spPr/>
    </dgm:pt>
    <dgm:pt modelId="{3846A9F9-A837-4B5D-B9C9-090EE26B5BD8}" type="pres">
      <dgm:prSet presAssocID="{D395D4A2-A5AE-4C7F-8102-5FC3A13514C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B9BDF-EE63-475E-8840-D63563EF7015}" type="pres">
      <dgm:prSet presAssocID="{D395D4A2-A5AE-4C7F-8102-5FC3A13514C1}" presName="aSpace" presStyleCnt="0"/>
      <dgm:spPr/>
    </dgm:pt>
    <dgm:pt modelId="{FFDA23D6-D6A6-4E4F-A95B-C6CBE1BD938C}" type="pres">
      <dgm:prSet presAssocID="{0E6CF615-87B5-4478-98E2-45BB32FEBA1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EEC563-8F47-4165-B025-A4FAE58CC081}" type="pres">
      <dgm:prSet presAssocID="{0E6CF615-87B5-4478-98E2-45BB32FEBA10}" presName="aSpace" presStyleCnt="0"/>
      <dgm:spPr/>
    </dgm:pt>
  </dgm:ptLst>
  <dgm:cxnLst>
    <dgm:cxn modelId="{225B4635-AB01-4E42-9636-3229943B7210}" type="presOf" srcId="{6D80D99A-D298-4227-8CFE-0476FA3D8A33}" destId="{CF9E2FD7-1C3F-4D77-82A3-6EBDD7405306}" srcOrd="0" destOrd="0" presId="urn:microsoft.com/office/officeart/2005/8/layout/pyramid2"/>
    <dgm:cxn modelId="{6E502CBE-A67D-294F-98C1-90287AD1326A}" type="presOf" srcId="{481C22A4-9FF7-45F6-B32D-9EE2D02ACA0B}" destId="{0EBAF499-C878-4C68-85D8-86960BC0C712}" srcOrd="0" destOrd="0" presId="urn:microsoft.com/office/officeart/2005/8/layout/pyramid2"/>
    <dgm:cxn modelId="{70EDFF8C-3D5B-4CC2-BE08-C2DBE907F1FB}" srcId="{481C22A4-9FF7-45F6-B32D-9EE2D02ACA0B}" destId="{D395D4A2-A5AE-4C7F-8102-5FC3A13514C1}" srcOrd="1" destOrd="0" parTransId="{E4C0E8C9-61A4-4E55-BDB6-17FB5B8D09F1}" sibTransId="{3CC55880-1D04-4B2A-9AAB-F2A0568141E9}"/>
    <dgm:cxn modelId="{2F8635C1-4720-EA4F-ABD0-3E49202B3D2C}" type="presOf" srcId="{0E6CF615-87B5-4478-98E2-45BB32FEBA10}" destId="{FFDA23D6-D6A6-4E4F-A95B-C6CBE1BD938C}" srcOrd="0" destOrd="0" presId="urn:microsoft.com/office/officeart/2005/8/layout/pyramid2"/>
    <dgm:cxn modelId="{81264492-0C37-4B20-9958-475B7429A91E}" srcId="{481C22A4-9FF7-45F6-B32D-9EE2D02ACA0B}" destId="{6D80D99A-D298-4227-8CFE-0476FA3D8A33}" srcOrd="0" destOrd="0" parTransId="{3C9B1B44-D31D-4EFF-BAE3-C167B8A907A0}" sibTransId="{6CD7F1DF-4E6E-4C0E-A211-DF8F8F6AD5CC}"/>
    <dgm:cxn modelId="{E37BF121-A779-EF48-8345-0C3E11633702}" type="presOf" srcId="{D395D4A2-A5AE-4C7F-8102-5FC3A13514C1}" destId="{3846A9F9-A837-4B5D-B9C9-090EE26B5BD8}" srcOrd="0" destOrd="0" presId="urn:microsoft.com/office/officeart/2005/8/layout/pyramid2"/>
    <dgm:cxn modelId="{F9A92432-97E3-4486-97B5-ED1973E39896}" srcId="{481C22A4-9FF7-45F6-B32D-9EE2D02ACA0B}" destId="{0E6CF615-87B5-4478-98E2-45BB32FEBA10}" srcOrd="2" destOrd="0" parTransId="{BE39C379-2953-4229-A0E7-37D3E8EE7DF1}" sibTransId="{DFFC4FDE-1CE6-4361-9A4C-481D6C1A9996}"/>
    <dgm:cxn modelId="{4D2DB224-55A7-364D-B530-C77B9C93320E}" type="presParOf" srcId="{0EBAF499-C878-4C68-85D8-86960BC0C712}" destId="{F881A04F-0E2C-4D14-AE04-C611854E14E5}" srcOrd="0" destOrd="0" presId="urn:microsoft.com/office/officeart/2005/8/layout/pyramid2"/>
    <dgm:cxn modelId="{035DC374-2400-8B49-AD4C-644287C5715E}" type="presParOf" srcId="{0EBAF499-C878-4C68-85D8-86960BC0C712}" destId="{29C8E03F-C4AD-4B3C-883F-D479E4A3C3AA}" srcOrd="1" destOrd="0" presId="urn:microsoft.com/office/officeart/2005/8/layout/pyramid2"/>
    <dgm:cxn modelId="{D2BE386E-D139-C54A-99DB-775CFEA5FEBD}" type="presParOf" srcId="{29C8E03F-C4AD-4B3C-883F-D479E4A3C3AA}" destId="{CF9E2FD7-1C3F-4D77-82A3-6EBDD7405306}" srcOrd="0" destOrd="0" presId="urn:microsoft.com/office/officeart/2005/8/layout/pyramid2"/>
    <dgm:cxn modelId="{1A7331CC-920A-9641-BF03-A53CCE266620}" type="presParOf" srcId="{29C8E03F-C4AD-4B3C-883F-D479E4A3C3AA}" destId="{28DAFB22-6FE2-46D9-A49A-7AE393217EED}" srcOrd="1" destOrd="0" presId="urn:microsoft.com/office/officeart/2005/8/layout/pyramid2"/>
    <dgm:cxn modelId="{89415CCA-8545-2746-B289-A43A33ADD53A}" type="presParOf" srcId="{29C8E03F-C4AD-4B3C-883F-D479E4A3C3AA}" destId="{3846A9F9-A837-4B5D-B9C9-090EE26B5BD8}" srcOrd="2" destOrd="0" presId="urn:microsoft.com/office/officeart/2005/8/layout/pyramid2"/>
    <dgm:cxn modelId="{C6403A78-4F90-BA40-A27D-195D3B470673}" type="presParOf" srcId="{29C8E03F-C4AD-4B3C-883F-D479E4A3C3AA}" destId="{BF4B9BDF-EE63-475E-8840-D63563EF7015}" srcOrd="3" destOrd="0" presId="urn:microsoft.com/office/officeart/2005/8/layout/pyramid2"/>
    <dgm:cxn modelId="{802C0A83-9B71-AC40-8F03-2A11719B3D0B}" type="presParOf" srcId="{29C8E03F-C4AD-4B3C-883F-D479E4A3C3AA}" destId="{FFDA23D6-D6A6-4E4F-A95B-C6CBE1BD938C}" srcOrd="4" destOrd="0" presId="urn:microsoft.com/office/officeart/2005/8/layout/pyramid2"/>
    <dgm:cxn modelId="{2586C406-07F8-3C47-A7DC-C2C888DE9198}" type="presParOf" srcId="{29C8E03F-C4AD-4B3C-883F-D479E4A3C3AA}" destId="{85EEC563-8F47-4165-B025-A4FAE58CC08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1CD7D5-0C97-964A-9F9C-744A6F6BA4EB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E85550-7DB3-A74C-9A4B-3C7ED053786A}">
      <dgm:prSet phldrT="[Text]"/>
      <dgm:spPr/>
      <dgm:t>
        <a:bodyPr/>
        <a:lstStyle/>
        <a:p>
          <a:r>
            <a:rPr lang="en-US" dirty="0" smtClean="0"/>
            <a:t>Symptom perception</a:t>
          </a:r>
          <a:endParaRPr lang="en-US" dirty="0"/>
        </a:p>
      </dgm:t>
    </dgm:pt>
    <dgm:pt modelId="{CAEC71D3-2B60-3D41-A3F7-06FA2466FB62}" type="parTrans" cxnId="{72DE1E20-216B-7F41-8D43-6E72988E2CE4}">
      <dgm:prSet/>
      <dgm:spPr/>
      <dgm:t>
        <a:bodyPr/>
        <a:lstStyle/>
        <a:p>
          <a:endParaRPr lang="en-US"/>
        </a:p>
      </dgm:t>
    </dgm:pt>
    <dgm:pt modelId="{8F6EBFA4-87F6-0D49-B77E-702F2EB8E722}" type="sibTrans" cxnId="{72DE1E20-216B-7F41-8D43-6E72988E2CE4}">
      <dgm:prSet/>
      <dgm:spPr/>
      <dgm:t>
        <a:bodyPr/>
        <a:lstStyle/>
        <a:p>
          <a:endParaRPr lang="en-US"/>
        </a:p>
      </dgm:t>
    </dgm:pt>
    <dgm:pt modelId="{D7A830FF-0909-5746-AF00-F96C5748BC1E}">
      <dgm:prSet phldrT="[Text]"/>
      <dgm:spPr/>
      <dgm:t>
        <a:bodyPr/>
        <a:lstStyle/>
        <a:p>
          <a:r>
            <a:rPr lang="en-US" dirty="0" smtClean="0"/>
            <a:t>Demographics</a:t>
          </a:r>
          <a:endParaRPr lang="en-US" dirty="0"/>
        </a:p>
      </dgm:t>
    </dgm:pt>
    <dgm:pt modelId="{B9203A84-6FD0-6F4A-9258-BD6E02B2EDA2}" type="parTrans" cxnId="{56543B91-AED8-A64E-9187-1AFBF88DD9BF}">
      <dgm:prSet/>
      <dgm:spPr/>
      <dgm:t>
        <a:bodyPr/>
        <a:lstStyle/>
        <a:p>
          <a:endParaRPr lang="en-US"/>
        </a:p>
      </dgm:t>
    </dgm:pt>
    <dgm:pt modelId="{229115D8-D043-8043-8717-DD090AA350D4}" type="sibTrans" cxnId="{56543B91-AED8-A64E-9187-1AFBF88DD9BF}">
      <dgm:prSet/>
      <dgm:spPr/>
      <dgm:t>
        <a:bodyPr/>
        <a:lstStyle/>
        <a:p>
          <a:endParaRPr lang="en-US"/>
        </a:p>
      </dgm:t>
    </dgm:pt>
    <dgm:pt modelId="{209E18AE-D1A2-304F-88CD-0B5F1981F5EB}">
      <dgm:prSet phldrT="[Text]"/>
      <dgm:spPr/>
      <dgm:t>
        <a:bodyPr/>
        <a:lstStyle/>
        <a:p>
          <a:r>
            <a:rPr lang="en-US" dirty="0" smtClean="0"/>
            <a:t>Internal/external focus</a:t>
          </a:r>
          <a:endParaRPr lang="en-US" dirty="0"/>
        </a:p>
      </dgm:t>
    </dgm:pt>
    <dgm:pt modelId="{2AA2C39C-9C8C-5847-B268-E6AF50C74BB6}" type="parTrans" cxnId="{E8BC0F20-353C-1041-A54F-1C59C0607183}">
      <dgm:prSet/>
      <dgm:spPr/>
      <dgm:t>
        <a:bodyPr/>
        <a:lstStyle/>
        <a:p>
          <a:endParaRPr lang="en-US"/>
        </a:p>
      </dgm:t>
    </dgm:pt>
    <dgm:pt modelId="{05888FA0-71B2-B448-A454-A2FE20872226}" type="sibTrans" cxnId="{E8BC0F20-353C-1041-A54F-1C59C0607183}">
      <dgm:prSet/>
      <dgm:spPr/>
      <dgm:t>
        <a:bodyPr/>
        <a:lstStyle/>
        <a:p>
          <a:endParaRPr lang="en-US"/>
        </a:p>
      </dgm:t>
    </dgm:pt>
    <dgm:pt modelId="{15EFF416-4B26-3D47-9D19-D9C62951E170}">
      <dgm:prSet phldrT="[Text]"/>
      <dgm:spPr/>
      <dgm:t>
        <a:bodyPr/>
        <a:lstStyle/>
        <a:p>
          <a:r>
            <a:rPr lang="en-US" dirty="0" smtClean="0"/>
            <a:t>Social context</a:t>
          </a:r>
          <a:endParaRPr lang="en-US" dirty="0"/>
        </a:p>
      </dgm:t>
    </dgm:pt>
    <dgm:pt modelId="{7823F02F-0540-C849-BD54-6C70EC79A6E2}" type="parTrans" cxnId="{5227E393-4213-294B-B358-85F9DAFB8063}">
      <dgm:prSet/>
      <dgm:spPr/>
      <dgm:t>
        <a:bodyPr/>
        <a:lstStyle/>
        <a:p>
          <a:endParaRPr lang="en-US"/>
        </a:p>
      </dgm:t>
    </dgm:pt>
    <dgm:pt modelId="{EDC7E41A-10BD-874F-8BE9-46F970AA50DD}" type="sibTrans" cxnId="{5227E393-4213-294B-B358-85F9DAFB8063}">
      <dgm:prSet/>
      <dgm:spPr/>
      <dgm:t>
        <a:bodyPr/>
        <a:lstStyle/>
        <a:p>
          <a:endParaRPr lang="en-US"/>
        </a:p>
      </dgm:t>
    </dgm:pt>
    <dgm:pt modelId="{FE35CE25-77D2-BC48-844B-E1A1A948DB17}">
      <dgm:prSet phldrT="[Text]"/>
      <dgm:spPr/>
      <dgm:t>
        <a:bodyPr/>
        <a:lstStyle/>
        <a:p>
          <a:r>
            <a:rPr lang="en-US" dirty="0" smtClean="0"/>
            <a:t>Attachment style</a:t>
          </a:r>
          <a:endParaRPr lang="en-US" dirty="0"/>
        </a:p>
      </dgm:t>
    </dgm:pt>
    <dgm:pt modelId="{8CB33E7E-E6D5-0049-ADE8-9EC038A70345}" type="parTrans" cxnId="{DD063E92-E1C4-FE49-9A9B-E1899DE5AABD}">
      <dgm:prSet/>
      <dgm:spPr/>
      <dgm:t>
        <a:bodyPr/>
        <a:lstStyle/>
        <a:p>
          <a:endParaRPr lang="en-US"/>
        </a:p>
      </dgm:t>
    </dgm:pt>
    <dgm:pt modelId="{FBCD199C-97B5-8344-A207-74F9CEF271A6}" type="sibTrans" cxnId="{DD063E92-E1C4-FE49-9A9B-E1899DE5AABD}">
      <dgm:prSet/>
      <dgm:spPr/>
      <dgm:t>
        <a:bodyPr/>
        <a:lstStyle/>
        <a:p>
          <a:endParaRPr lang="en-US"/>
        </a:p>
      </dgm:t>
    </dgm:pt>
    <dgm:pt modelId="{C22DF750-BBA2-C747-BC2F-50E8F02F8A5B}">
      <dgm:prSet phldrT="[Text]"/>
      <dgm:spPr/>
      <dgm:t>
        <a:bodyPr/>
        <a:lstStyle/>
        <a:p>
          <a:r>
            <a:rPr lang="en-US" dirty="0" smtClean="0"/>
            <a:t>Cognition</a:t>
          </a:r>
          <a:endParaRPr lang="en-US" dirty="0"/>
        </a:p>
      </dgm:t>
    </dgm:pt>
    <dgm:pt modelId="{EB976B04-65E0-CD46-B63D-A6F6DE126B97}" type="parTrans" cxnId="{F6A64D8D-DA6B-1444-94BF-F3722600DAD1}">
      <dgm:prSet/>
      <dgm:spPr/>
      <dgm:t>
        <a:bodyPr/>
        <a:lstStyle/>
        <a:p>
          <a:endParaRPr lang="en-US"/>
        </a:p>
      </dgm:t>
    </dgm:pt>
    <dgm:pt modelId="{0DB8970C-B894-4B48-9CEE-0E0490B148E0}" type="sibTrans" cxnId="{F6A64D8D-DA6B-1444-94BF-F3722600DAD1}">
      <dgm:prSet/>
      <dgm:spPr/>
      <dgm:t>
        <a:bodyPr/>
        <a:lstStyle/>
        <a:p>
          <a:endParaRPr lang="en-US"/>
        </a:p>
      </dgm:t>
    </dgm:pt>
    <dgm:pt modelId="{15D9F007-2A48-A248-AA9B-FAD09FAED7A4}">
      <dgm:prSet phldrT="[Text]"/>
      <dgm:spPr/>
      <dgm:t>
        <a:bodyPr/>
        <a:lstStyle/>
        <a:p>
          <a:r>
            <a:rPr lang="en-US" dirty="0" smtClean="0"/>
            <a:t>Mood</a:t>
          </a:r>
          <a:endParaRPr lang="en-US" dirty="0"/>
        </a:p>
      </dgm:t>
    </dgm:pt>
    <dgm:pt modelId="{EE19B90D-271C-2547-9D55-FB39188FB5D6}" type="parTrans" cxnId="{FE8EAD54-92FD-EB40-A962-8A2507A161E6}">
      <dgm:prSet/>
      <dgm:spPr/>
      <dgm:t>
        <a:bodyPr/>
        <a:lstStyle/>
        <a:p>
          <a:endParaRPr lang="en-US"/>
        </a:p>
      </dgm:t>
    </dgm:pt>
    <dgm:pt modelId="{3AD2D52E-CE32-EB4F-83FE-1FE5A7E454D7}" type="sibTrans" cxnId="{FE8EAD54-92FD-EB40-A962-8A2507A161E6}">
      <dgm:prSet/>
      <dgm:spPr/>
      <dgm:t>
        <a:bodyPr/>
        <a:lstStyle/>
        <a:p>
          <a:endParaRPr lang="en-US"/>
        </a:p>
      </dgm:t>
    </dgm:pt>
    <dgm:pt modelId="{15B5D010-3D99-E745-A520-F8DC96492EFA}" type="pres">
      <dgm:prSet presAssocID="{491CD7D5-0C97-964A-9F9C-744A6F6BA4E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3238EE-4CE9-5A49-9778-F240AC3DADFE}" type="pres">
      <dgm:prSet presAssocID="{52E85550-7DB3-A74C-9A4B-3C7ED053786A}" presName="centerShape" presStyleLbl="node0" presStyleIdx="0" presStyleCnt="1"/>
      <dgm:spPr/>
      <dgm:t>
        <a:bodyPr/>
        <a:lstStyle/>
        <a:p>
          <a:endParaRPr lang="en-US"/>
        </a:p>
      </dgm:t>
    </dgm:pt>
    <dgm:pt modelId="{2DD6FA0D-C37C-8D48-9E06-AE763FACB640}" type="pres">
      <dgm:prSet presAssocID="{B9203A84-6FD0-6F4A-9258-BD6E02B2EDA2}" presName="Name9" presStyleLbl="parChTrans1D2" presStyleIdx="0" presStyleCnt="6"/>
      <dgm:spPr/>
      <dgm:t>
        <a:bodyPr/>
        <a:lstStyle/>
        <a:p>
          <a:endParaRPr lang="en-US"/>
        </a:p>
      </dgm:t>
    </dgm:pt>
    <dgm:pt modelId="{5B821522-9065-724F-AD06-F895789799D7}" type="pres">
      <dgm:prSet presAssocID="{B9203A84-6FD0-6F4A-9258-BD6E02B2EDA2}" presName="connTx" presStyleLbl="parChTrans1D2" presStyleIdx="0" presStyleCnt="6"/>
      <dgm:spPr/>
      <dgm:t>
        <a:bodyPr/>
        <a:lstStyle/>
        <a:p>
          <a:endParaRPr lang="en-US"/>
        </a:p>
      </dgm:t>
    </dgm:pt>
    <dgm:pt modelId="{A4A28100-92E0-1B45-8009-E581F60C7B19}" type="pres">
      <dgm:prSet presAssocID="{D7A830FF-0909-5746-AF00-F96C5748BC1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C3969-C690-8F46-8CDA-9C1DD4FF5901}" type="pres">
      <dgm:prSet presAssocID="{2AA2C39C-9C8C-5847-B268-E6AF50C74BB6}" presName="Name9" presStyleLbl="parChTrans1D2" presStyleIdx="1" presStyleCnt="6"/>
      <dgm:spPr/>
      <dgm:t>
        <a:bodyPr/>
        <a:lstStyle/>
        <a:p>
          <a:endParaRPr lang="en-US"/>
        </a:p>
      </dgm:t>
    </dgm:pt>
    <dgm:pt modelId="{9467E6E8-FF4B-BA4E-BB2B-15A5C4A706E5}" type="pres">
      <dgm:prSet presAssocID="{2AA2C39C-9C8C-5847-B268-E6AF50C74BB6}" presName="connTx" presStyleLbl="parChTrans1D2" presStyleIdx="1" presStyleCnt="6"/>
      <dgm:spPr/>
      <dgm:t>
        <a:bodyPr/>
        <a:lstStyle/>
        <a:p>
          <a:endParaRPr lang="en-US"/>
        </a:p>
      </dgm:t>
    </dgm:pt>
    <dgm:pt modelId="{8E4A0926-6D67-A241-BE58-2B35A25C45FF}" type="pres">
      <dgm:prSet presAssocID="{209E18AE-D1A2-304F-88CD-0B5F1981F5E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8FBB3-598B-1A46-9FD7-2C40EA1531C7}" type="pres">
      <dgm:prSet presAssocID="{7823F02F-0540-C849-BD54-6C70EC79A6E2}" presName="Name9" presStyleLbl="parChTrans1D2" presStyleIdx="2" presStyleCnt="6"/>
      <dgm:spPr/>
      <dgm:t>
        <a:bodyPr/>
        <a:lstStyle/>
        <a:p>
          <a:endParaRPr lang="en-US"/>
        </a:p>
      </dgm:t>
    </dgm:pt>
    <dgm:pt modelId="{DB1E0D11-FA8D-D24E-A80A-0D94CE1DEF9D}" type="pres">
      <dgm:prSet presAssocID="{7823F02F-0540-C849-BD54-6C70EC79A6E2}" presName="connTx" presStyleLbl="parChTrans1D2" presStyleIdx="2" presStyleCnt="6"/>
      <dgm:spPr/>
      <dgm:t>
        <a:bodyPr/>
        <a:lstStyle/>
        <a:p>
          <a:endParaRPr lang="en-US"/>
        </a:p>
      </dgm:t>
    </dgm:pt>
    <dgm:pt modelId="{81400AC3-FD26-7E43-A6B3-347CCE30AC11}" type="pres">
      <dgm:prSet presAssocID="{15EFF416-4B26-3D47-9D19-D9C62951E17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04AF3-6372-9246-960E-1C962E76DB65}" type="pres">
      <dgm:prSet presAssocID="{8CB33E7E-E6D5-0049-ADE8-9EC038A70345}" presName="Name9" presStyleLbl="parChTrans1D2" presStyleIdx="3" presStyleCnt="6"/>
      <dgm:spPr/>
      <dgm:t>
        <a:bodyPr/>
        <a:lstStyle/>
        <a:p>
          <a:endParaRPr lang="en-US"/>
        </a:p>
      </dgm:t>
    </dgm:pt>
    <dgm:pt modelId="{451BEBB6-4470-9942-8C43-9FC1E5C6E6F7}" type="pres">
      <dgm:prSet presAssocID="{8CB33E7E-E6D5-0049-ADE8-9EC038A70345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08BF7E0-06CB-3B48-817C-48DC79AC59F5}" type="pres">
      <dgm:prSet presAssocID="{FE35CE25-77D2-BC48-844B-E1A1A948DB1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8DF52-8B0C-6B49-9B5E-095C0D3C86A9}" type="pres">
      <dgm:prSet presAssocID="{EB976B04-65E0-CD46-B63D-A6F6DE126B97}" presName="Name9" presStyleLbl="parChTrans1D2" presStyleIdx="4" presStyleCnt="6"/>
      <dgm:spPr/>
      <dgm:t>
        <a:bodyPr/>
        <a:lstStyle/>
        <a:p>
          <a:endParaRPr lang="en-US"/>
        </a:p>
      </dgm:t>
    </dgm:pt>
    <dgm:pt modelId="{5BCCA955-F834-4549-A88E-FE2A9EF0A16B}" type="pres">
      <dgm:prSet presAssocID="{EB976B04-65E0-CD46-B63D-A6F6DE126B97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8EA297A-4003-3A40-97F6-D710A69B9F95}" type="pres">
      <dgm:prSet presAssocID="{C22DF750-BBA2-C747-BC2F-50E8F02F8A5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3CA3A-6ACA-1849-AEEF-173ED68BA166}" type="pres">
      <dgm:prSet presAssocID="{EE19B90D-271C-2547-9D55-FB39188FB5D6}" presName="Name9" presStyleLbl="parChTrans1D2" presStyleIdx="5" presStyleCnt="6"/>
      <dgm:spPr/>
      <dgm:t>
        <a:bodyPr/>
        <a:lstStyle/>
        <a:p>
          <a:endParaRPr lang="en-US"/>
        </a:p>
      </dgm:t>
    </dgm:pt>
    <dgm:pt modelId="{5479846F-3F98-774F-908D-4F5EBAE0EF7F}" type="pres">
      <dgm:prSet presAssocID="{EE19B90D-271C-2547-9D55-FB39188FB5D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03818BF0-E3EF-3E4F-AB24-9EFB1329C6FD}" type="pres">
      <dgm:prSet presAssocID="{15D9F007-2A48-A248-AA9B-FAD09FAED7A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BC0F20-353C-1041-A54F-1C59C0607183}" srcId="{52E85550-7DB3-A74C-9A4B-3C7ED053786A}" destId="{209E18AE-D1A2-304F-88CD-0B5F1981F5EB}" srcOrd="1" destOrd="0" parTransId="{2AA2C39C-9C8C-5847-B268-E6AF50C74BB6}" sibTransId="{05888FA0-71B2-B448-A454-A2FE20872226}"/>
    <dgm:cxn modelId="{472A043A-A5B7-6C49-A587-DBB0EEA5FE74}" type="presOf" srcId="{7823F02F-0540-C849-BD54-6C70EC79A6E2}" destId="{E0E8FBB3-598B-1A46-9FD7-2C40EA1531C7}" srcOrd="0" destOrd="0" presId="urn:microsoft.com/office/officeart/2005/8/layout/radial1"/>
    <dgm:cxn modelId="{BF23C3F3-5532-0D46-B277-7E5005B8F58B}" type="presOf" srcId="{EB976B04-65E0-CD46-B63D-A6F6DE126B97}" destId="{5BCCA955-F834-4549-A88E-FE2A9EF0A16B}" srcOrd="1" destOrd="0" presId="urn:microsoft.com/office/officeart/2005/8/layout/radial1"/>
    <dgm:cxn modelId="{CB2A17B3-BD33-5744-AC63-319727E63575}" type="presOf" srcId="{52E85550-7DB3-A74C-9A4B-3C7ED053786A}" destId="{153238EE-4CE9-5A49-9778-F240AC3DADFE}" srcOrd="0" destOrd="0" presId="urn:microsoft.com/office/officeart/2005/8/layout/radial1"/>
    <dgm:cxn modelId="{5FA0173B-22D1-2846-9F4A-EB916CA2A302}" type="presOf" srcId="{15D9F007-2A48-A248-AA9B-FAD09FAED7A4}" destId="{03818BF0-E3EF-3E4F-AB24-9EFB1329C6FD}" srcOrd="0" destOrd="0" presId="urn:microsoft.com/office/officeart/2005/8/layout/radial1"/>
    <dgm:cxn modelId="{72DE1E20-216B-7F41-8D43-6E72988E2CE4}" srcId="{491CD7D5-0C97-964A-9F9C-744A6F6BA4EB}" destId="{52E85550-7DB3-A74C-9A4B-3C7ED053786A}" srcOrd="0" destOrd="0" parTransId="{CAEC71D3-2B60-3D41-A3F7-06FA2466FB62}" sibTransId="{8F6EBFA4-87F6-0D49-B77E-702F2EB8E722}"/>
    <dgm:cxn modelId="{E427BFB6-73EA-C744-9F56-E47C0FFE6F93}" type="presOf" srcId="{491CD7D5-0C97-964A-9F9C-744A6F6BA4EB}" destId="{15B5D010-3D99-E745-A520-F8DC96492EFA}" srcOrd="0" destOrd="0" presId="urn:microsoft.com/office/officeart/2005/8/layout/radial1"/>
    <dgm:cxn modelId="{77990D73-E09C-2E40-B74E-2C93F65FBEF1}" type="presOf" srcId="{2AA2C39C-9C8C-5847-B268-E6AF50C74BB6}" destId="{9467E6E8-FF4B-BA4E-BB2B-15A5C4A706E5}" srcOrd="1" destOrd="0" presId="urn:microsoft.com/office/officeart/2005/8/layout/radial1"/>
    <dgm:cxn modelId="{5227E393-4213-294B-B358-85F9DAFB8063}" srcId="{52E85550-7DB3-A74C-9A4B-3C7ED053786A}" destId="{15EFF416-4B26-3D47-9D19-D9C62951E170}" srcOrd="2" destOrd="0" parTransId="{7823F02F-0540-C849-BD54-6C70EC79A6E2}" sibTransId="{EDC7E41A-10BD-874F-8BE9-46F970AA50DD}"/>
    <dgm:cxn modelId="{6C8AAA56-D488-BD4C-8F53-8EBA8897732D}" type="presOf" srcId="{2AA2C39C-9C8C-5847-B268-E6AF50C74BB6}" destId="{C5FC3969-C690-8F46-8CDA-9C1DD4FF5901}" srcOrd="0" destOrd="0" presId="urn:microsoft.com/office/officeart/2005/8/layout/radial1"/>
    <dgm:cxn modelId="{6B93DC62-416C-6B4E-A983-98AFD151F59C}" type="presOf" srcId="{EE19B90D-271C-2547-9D55-FB39188FB5D6}" destId="{9763CA3A-6ACA-1849-AEEF-173ED68BA166}" srcOrd="0" destOrd="0" presId="urn:microsoft.com/office/officeart/2005/8/layout/radial1"/>
    <dgm:cxn modelId="{43F0D759-C153-D948-9605-57CBEA70AF45}" type="presOf" srcId="{C22DF750-BBA2-C747-BC2F-50E8F02F8A5B}" destId="{38EA297A-4003-3A40-97F6-D710A69B9F95}" srcOrd="0" destOrd="0" presId="urn:microsoft.com/office/officeart/2005/8/layout/radial1"/>
    <dgm:cxn modelId="{2C31E33C-D468-0D43-A219-BCA4DD11A321}" type="presOf" srcId="{EB976B04-65E0-CD46-B63D-A6F6DE126B97}" destId="{7FC8DF52-8B0C-6B49-9B5E-095C0D3C86A9}" srcOrd="0" destOrd="0" presId="urn:microsoft.com/office/officeart/2005/8/layout/radial1"/>
    <dgm:cxn modelId="{DD063E92-E1C4-FE49-9A9B-E1899DE5AABD}" srcId="{52E85550-7DB3-A74C-9A4B-3C7ED053786A}" destId="{FE35CE25-77D2-BC48-844B-E1A1A948DB17}" srcOrd="3" destOrd="0" parTransId="{8CB33E7E-E6D5-0049-ADE8-9EC038A70345}" sibTransId="{FBCD199C-97B5-8344-A207-74F9CEF271A6}"/>
    <dgm:cxn modelId="{77022CF6-97DA-864A-8EAF-D09E67242ECD}" type="presOf" srcId="{FE35CE25-77D2-BC48-844B-E1A1A948DB17}" destId="{308BF7E0-06CB-3B48-817C-48DC79AC59F5}" srcOrd="0" destOrd="0" presId="urn:microsoft.com/office/officeart/2005/8/layout/radial1"/>
    <dgm:cxn modelId="{0CE47DEB-C771-944D-B130-F84ED068BB86}" type="presOf" srcId="{209E18AE-D1A2-304F-88CD-0B5F1981F5EB}" destId="{8E4A0926-6D67-A241-BE58-2B35A25C45FF}" srcOrd="0" destOrd="0" presId="urn:microsoft.com/office/officeart/2005/8/layout/radial1"/>
    <dgm:cxn modelId="{FE8EAD54-92FD-EB40-A962-8A2507A161E6}" srcId="{52E85550-7DB3-A74C-9A4B-3C7ED053786A}" destId="{15D9F007-2A48-A248-AA9B-FAD09FAED7A4}" srcOrd="5" destOrd="0" parTransId="{EE19B90D-271C-2547-9D55-FB39188FB5D6}" sibTransId="{3AD2D52E-CE32-EB4F-83FE-1FE5A7E454D7}"/>
    <dgm:cxn modelId="{B4B16391-B697-5749-BDF1-EE13ADA0CAD4}" type="presOf" srcId="{7823F02F-0540-C849-BD54-6C70EC79A6E2}" destId="{DB1E0D11-FA8D-D24E-A80A-0D94CE1DEF9D}" srcOrd="1" destOrd="0" presId="urn:microsoft.com/office/officeart/2005/8/layout/radial1"/>
    <dgm:cxn modelId="{56543B91-AED8-A64E-9187-1AFBF88DD9BF}" srcId="{52E85550-7DB3-A74C-9A4B-3C7ED053786A}" destId="{D7A830FF-0909-5746-AF00-F96C5748BC1E}" srcOrd="0" destOrd="0" parTransId="{B9203A84-6FD0-6F4A-9258-BD6E02B2EDA2}" sibTransId="{229115D8-D043-8043-8717-DD090AA350D4}"/>
    <dgm:cxn modelId="{F6A64D8D-DA6B-1444-94BF-F3722600DAD1}" srcId="{52E85550-7DB3-A74C-9A4B-3C7ED053786A}" destId="{C22DF750-BBA2-C747-BC2F-50E8F02F8A5B}" srcOrd="4" destOrd="0" parTransId="{EB976B04-65E0-CD46-B63D-A6F6DE126B97}" sibTransId="{0DB8970C-B894-4B48-9CEE-0E0490B148E0}"/>
    <dgm:cxn modelId="{0F5E3DF3-379D-F545-A269-4BD0214622BA}" type="presOf" srcId="{15EFF416-4B26-3D47-9D19-D9C62951E170}" destId="{81400AC3-FD26-7E43-A6B3-347CCE30AC11}" srcOrd="0" destOrd="0" presId="urn:microsoft.com/office/officeart/2005/8/layout/radial1"/>
    <dgm:cxn modelId="{C4FFD45F-C190-B344-B92D-3D123E60764A}" type="presOf" srcId="{8CB33E7E-E6D5-0049-ADE8-9EC038A70345}" destId="{37004AF3-6372-9246-960E-1C962E76DB65}" srcOrd="0" destOrd="0" presId="urn:microsoft.com/office/officeart/2005/8/layout/radial1"/>
    <dgm:cxn modelId="{86E4E808-E9BE-7C42-95BE-93D1E6B28B36}" type="presOf" srcId="{8CB33E7E-E6D5-0049-ADE8-9EC038A70345}" destId="{451BEBB6-4470-9942-8C43-9FC1E5C6E6F7}" srcOrd="1" destOrd="0" presId="urn:microsoft.com/office/officeart/2005/8/layout/radial1"/>
    <dgm:cxn modelId="{F4C9E12E-6749-2748-B166-698788AFD7C8}" type="presOf" srcId="{D7A830FF-0909-5746-AF00-F96C5748BC1E}" destId="{A4A28100-92E0-1B45-8009-E581F60C7B19}" srcOrd="0" destOrd="0" presId="urn:microsoft.com/office/officeart/2005/8/layout/radial1"/>
    <dgm:cxn modelId="{837E5BF1-C1F8-0144-B90F-FF77E2C03C56}" type="presOf" srcId="{EE19B90D-271C-2547-9D55-FB39188FB5D6}" destId="{5479846F-3F98-774F-908D-4F5EBAE0EF7F}" srcOrd="1" destOrd="0" presId="urn:microsoft.com/office/officeart/2005/8/layout/radial1"/>
    <dgm:cxn modelId="{68BCF21F-C460-8C47-9731-9DE750C79B95}" type="presOf" srcId="{B9203A84-6FD0-6F4A-9258-BD6E02B2EDA2}" destId="{2DD6FA0D-C37C-8D48-9E06-AE763FACB640}" srcOrd="0" destOrd="0" presId="urn:microsoft.com/office/officeart/2005/8/layout/radial1"/>
    <dgm:cxn modelId="{F2C4B637-1437-5941-BCD0-CD089FF0EEB6}" type="presOf" srcId="{B9203A84-6FD0-6F4A-9258-BD6E02B2EDA2}" destId="{5B821522-9065-724F-AD06-F895789799D7}" srcOrd="1" destOrd="0" presId="urn:microsoft.com/office/officeart/2005/8/layout/radial1"/>
    <dgm:cxn modelId="{71EE0A5A-DE2E-1741-9835-30ACBB8E7755}" type="presParOf" srcId="{15B5D010-3D99-E745-A520-F8DC96492EFA}" destId="{153238EE-4CE9-5A49-9778-F240AC3DADFE}" srcOrd="0" destOrd="0" presId="urn:microsoft.com/office/officeart/2005/8/layout/radial1"/>
    <dgm:cxn modelId="{214DE604-EEA1-984A-BB02-68B530E4D499}" type="presParOf" srcId="{15B5D010-3D99-E745-A520-F8DC96492EFA}" destId="{2DD6FA0D-C37C-8D48-9E06-AE763FACB640}" srcOrd="1" destOrd="0" presId="urn:microsoft.com/office/officeart/2005/8/layout/radial1"/>
    <dgm:cxn modelId="{3AF7F7D8-C5AE-B748-AA17-485BB6633A20}" type="presParOf" srcId="{2DD6FA0D-C37C-8D48-9E06-AE763FACB640}" destId="{5B821522-9065-724F-AD06-F895789799D7}" srcOrd="0" destOrd="0" presId="urn:microsoft.com/office/officeart/2005/8/layout/radial1"/>
    <dgm:cxn modelId="{CE57E8C0-F525-D24E-A386-77501FE0B4CA}" type="presParOf" srcId="{15B5D010-3D99-E745-A520-F8DC96492EFA}" destId="{A4A28100-92E0-1B45-8009-E581F60C7B19}" srcOrd="2" destOrd="0" presId="urn:microsoft.com/office/officeart/2005/8/layout/radial1"/>
    <dgm:cxn modelId="{2DE5D65B-5D2C-0947-9EAC-5FC02F1E6E96}" type="presParOf" srcId="{15B5D010-3D99-E745-A520-F8DC96492EFA}" destId="{C5FC3969-C690-8F46-8CDA-9C1DD4FF5901}" srcOrd="3" destOrd="0" presId="urn:microsoft.com/office/officeart/2005/8/layout/radial1"/>
    <dgm:cxn modelId="{F546B956-DECE-6449-BD34-9E2BD589D85D}" type="presParOf" srcId="{C5FC3969-C690-8F46-8CDA-9C1DD4FF5901}" destId="{9467E6E8-FF4B-BA4E-BB2B-15A5C4A706E5}" srcOrd="0" destOrd="0" presId="urn:microsoft.com/office/officeart/2005/8/layout/radial1"/>
    <dgm:cxn modelId="{5CDB3C1C-D9D5-9E41-8EF8-2D11C7FB7BBE}" type="presParOf" srcId="{15B5D010-3D99-E745-A520-F8DC96492EFA}" destId="{8E4A0926-6D67-A241-BE58-2B35A25C45FF}" srcOrd="4" destOrd="0" presId="urn:microsoft.com/office/officeart/2005/8/layout/radial1"/>
    <dgm:cxn modelId="{6AB6E58E-2CC4-B542-9BC2-0CC085BA14B5}" type="presParOf" srcId="{15B5D010-3D99-E745-A520-F8DC96492EFA}" destId="{E0E8FBB3-598B-1A46-9FD7-2C40EA1531C7}" srcOrd="5" destOrd="0" presId="urn:microsoft.com/office/officeart/2005/8/layout/radial1"/>
    <dgm:cxn modelId="{7A13033D-1F82-8B4D-A9B0-3ABF077AA5B2}" type="presParOf" srcId="{E0E8FBB3-598B-1A46-9FD7-2C40EA1531C7}" destId="{DB1E0D11-FA8D-D24E-A80A-0D94CE1DEF9D}" srcOrd="0" destOrd="0" presId="urn:microsoft.com/office/officeart/2005/8/layout/radial1"/>
    <dgm:cxn modelId="{22CC67DD-ED49-9045-920B-FEAD18827658}" type="presParOf" srcId="{15B5D010-3D99-E745-A520-F8DC96492EFA}" destId="{81400AC3-FD26-7E43-A6B3-347CCE30AC11}" srcOrd="6" destOrd="0" presId="urn:microsoft.com/office/officeart/2005/8/layout/radial1"/>
    <dgm:cxn modelId="{EBCDA6F9-0118-814D-8D07-8E73C551FAE5}" type="presParOf" srcId="{15B5D010-3D99-E745-A520-F8DC96492EFA}" destId="{37004AF3-6372-9246-960E-1C962E76DB65}" srcOrd="7" destOrd="0" presId="urn:microsoft.com/office/officeart/2005/8/layout/radial1"/>
    <dgm:cxn modelId="{621DBB39-47E3-D74D-AD90-F3B8F93FAC54}" type="presParOf" srcId="{37004AF3-6372-9246-960E-1C962E76DB65}" destId="{451BEBB6-4470-9942-8C43-9FC1E5C6E6F7}" srcOrd="0" destOrd="0" presId="urn:microsoft.com/office/officeart/2005/8/layout/radial1"/>
    <dgm:cxn modelId="{032F91E1-0D89-864C-9D45-733DB23BFD13}" type="presParOf" srcId="{15B5D010-3D99-E745-A520-F8DC96492EFA}" destId="{308BF7E0-06CB-3B48-817C-48DC79AC59F5}" srcOrd="8" destOrd="0" presId="urn:microsoft.com/office/officeart/2005/8/layout/radial1"/>
    <dgm:cxn modelId="{49A8EBA2-4C4B-E941-9811-A8A7DAC48DDE}" type="presParOf" srcId="{15B5D010-3D99-E745-A520-F8DC96492EFA}" destId="{7FC8DF52-8B0C-6B49-9B5E-095C0D3C86A9}" srcOrd="9" destOrd="0" presId="urn:microsoft.com/office/officeart/2005/8/layout/radial1"/>
    <dgm:cxn modelId="{9442379E-A0C4-6F44-AE0B-603CB7940BAC}" type="presParOf" srcId="{7FC8DF52-8B0C-6B49-9B5E-095C0D3C86A9}" destId="{5BCCA955-F834-4549-A88E-FE2A9EF0A16B}" srcOrd="0" destOrd="0" presId="urn:microsoft.com/office/officeart/2005/8/layout/radial1"/>
    <dgm:cxn modelId="{C8AED42B-CB5C-2048-8587-AC2EE0E9E865}" type="presParOf" srcId="{15B5D010-3D99-E745-A520-F8DC96492EFA}" destId="{38EA297A-4003-3A40-97F6-D710A69B9F95}" srcOrd="10" destOrd="0" presId="urn:microsoft.com/office/officeart/2005/8/layout/radial1"/>
    <dgm:cxn modelId="{7693E341-50BF-2441-98F3-9B065E0DB513}" type="presParOf" srcId="{15B5D010-3D99-E745-A520-F8DC96492EFA}" destId="{9763CA3A-6ACA-1849-AEEF-173ED68BA166}" srcOrd="11" destOrd="0" presId="urn:microsoft.com/office/officeart/2005/8/layout/radial1"/>
    <dgm:cxn modelId="{4844E91E-CC77-F848-BCE1-1BE22D3F813B}" type="presParOf" srcId="{9763CA3A-6ACA-1849-AEEF-173ED68BA166}" destId="{5479846F-3F98-774F-908D-4F5EBAE0EF7F}" srcOrd="0" destOrd="0" presId="urn:microsoft.com/office/officeart/2005/8/layout/radial1"/>
    <dgm:cxn modelId="{A24C1D8E-6A89-8C45-BAED-D7FD1C4EA37F}" type="presParOf" srcId="{15B5D010-3D99-E745-A520-F8DC96492EFA}" destId="{03818BF0-E3EF-3E4F-AB24-9EFB1329C6F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1A04F-0E2C-4D14-AE04-C611854E14E5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9E2FD7-1C3F-4D77-82A3-6EBDD7405306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Implementation and evaluation</a:t>
          </a:r>
          <a:endParaRPr lang="en-US" sz="2400" kern="1200" dirty="0"/>
        </a:p>
      </dsp:txBody>
      <dsp:txXfrm>
        <a:off x="2790161" y="455544"/>
        <a:ext cx="2547676" cy="868101"/>
      </dsp:txXfrm>
    </dsp:sp>
    <dsp:sp modelId="{3846A9F9-A837-4B5D-B9C9-090EE26B5BD8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Design and planning</a:t>
          </a:r>
          <a:endParaRPr lang="en-US" sz="2400" kern="1200" dirty="0"/>
        </a:p>
      </dsp:txBody>
      <dsp:txXfrm>
        <a:off x="2790161" y="1537822"/>
        <a:ext cx="2547676" cy="868101"/>
      </dsp:txXfrm>
    </dsp:sp>
    <dsp:sp modelId="{FFDA23D6-D6A6-4E4F-A95B-C6CBE1BD938C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Theoretical foundation</a:t>
          </a:r>
          <a:endParaRPr lang="en-US" sz="2400" kern="1200" dirty="0"/>
        </a:p>
      </dsp:txBody>
      <dsp:txXfrm>
        <a:off x="2790161" y="2620101"/>
        <a:ext cx="2547676" cy="8681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238EE-4CE9-5A49-9778-F240AC3DADFE}">
      <dsp:nvSpPr>
        <dsp:cNvPr id="0" name=""/>
        <dsp:cNvSpPr/>
      </dsp:nvSpPr>
      <dsp:spPr>
        <a:xfrm>
          <a:off x="3019127" y="1863427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Symptom perception</a:t>
          </a:r>
          <a:endParaRPr lang="en-US" sz="1600" kern="1200" dirty="0"/>
        </a:p>
      </dsp:txBody>
      <dsp:txXfrm>
        <a:off x="3228450" y="2072750"/>
        <a:ext cx="1010699" cy="1010699"/>
      </dsp:txXfrm>
    </dsp:sp>
    <dsp:sp modelId="{2DD6FA0D-C37C-8D48-9E06-AE763FACB640}">
      <dsp:nvSpPr>
        <dsp:cNvPr id="0" name=""/>
        <dsp:cNvSpPr/>
      </dsp:nvSpPr>
      <dsp:spPr>
        <a:xfrm rot="16200000">
          <a:off x="3518218" y="1630619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23020" y="1637066"/>
        <a:ext cx="21558" cy="21558"/>
      </dsp:txXfrm>
    </dsp:sp>
    <dsp:sp modelId="{A4A28100-92E0-1B45-8009-E581F60C7B19}">
      <dsp:nvSpPr>
        <dsp:cNvPr id="0" name=""/>
        <dsp:cNvSpPr/>
      </dsp:nvSpPr>
      <dsp:spPr>
        <a:xfrm>
          <a:off x="3019127" y="2918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Demographics</a:t>
          </a:r>
          <a:endParaRPr lang="en-US" sz="1200" kern="1200" dirty="0"/>
        </a:p>
      </dsp:txBody>
      <dsp:txXfrm>
        <a:off x="3228450" y="212241"/>
        <a:ext cx="1010699" cy="1010699"/>
      </dsp:txXfrm>
    </dsp:sp>
    <dsp:sp modelId="{C5FC3969-C690-8F46-8CDA-9C1DD4FF5901}">
      <dsp:nvSpPr>
        <dsp:cNvPr id="0" name=""/>
        <dsp:cNvSpPr/>
      </dsp:nvSpPr>
      <dsp:spPr>
        <a:xfrm rot="19800000">
          <a:off x="4323842" y="2095746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28644" y="2102193"/>
        <a:ext cx="21558" cy="21558"/>
      </dsp:txXfrm>
    </dsp:sp>
    <dsp:sp modelId="{8E4A0926-6D67-A241-BE58-2B35A25C45FF}">
      <dsp:nvSpPr>
        <dsp:cNvPr id="0" name=""/>
        <dsp:cNvSpPr/>
      </dsp:nvSpPr>
      <dsp:spPr>
        <a:xfrm>
          <a:off x="4630375" y="933173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Internal/external focus</a:t>
          </a:r>
          <a:endParaRPr lang="en-US" sz="1200" kern="1200" dirty="0"/>
        </a:p>
      </dsp:txBody>
      <dsp:txXfrm>
        <a:off x="4839698" y="1142496"/>
        <a:ext cx="1010699" cy="1010699"/>
      </dsp:txXfrm>
    </dsp:sp>
    <dsp:sp modelId="{E0E8FBB3-598B-1A46-9FD7-2C40EA1531C7}">
      <dsp:nvSpPr>
        <dsp:cNvPr id="0" name=""/>
        <dsp:cNvSpPr/>
      </dsp:nvSpPr>
      <dsp:spPr>
        <a:xfrm rot="1800000">
          <a:off x="4323842" y="3026000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28644" y="3032448"/>
        <a:ext cx="21558" cy="21558"/>
      </dsp:txXfrm>
    </dsp:sp>
    <dsp:sp modelId="{81400AC3-FD26-7E43-A6B3-347CCE30AC11}">
      <dsp:nvSpPr>
        <dsp:cNvPr id="0" name=""/>
        <dsp:cNvSpPr/>
      </dsp:nvSpPr>
      <dsp:spPr>
        <a:xfrm>
          <a:off x="4630375" y="2793681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Social context</a:t>
          </a:r>
          <a:endParaRPr lang="en-US" sz="1200" kern="1200" dirty="0"/>
        </a:p>
      </dsp:txBody>
      <dsp:txXfrm>
        <a:off x="4839698" y="3003004"/>
        <a:ext cx="1010699" cy="1010699"/>
      </dsp:txXfrm>
    </dsp:sp>
    <dsp:sp modelId="{37004AF3-6372-9246-960E-1C962E76DB65}">
      <dsp:nvSpPr>
        <dsp:cNvPr id="0" name=""/>
        <dsp:cNvSpPr/>
      </dsp:nvSpPr>
      <dsp:spPr>
        <a:xfrm rot="5400000">
          <a:off x="3518218" y="3491127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23020" y="3497575"/>
        <a:ext cx="21558" cy="21558"/>
      </dsp:txXfrm>
    </dsp:sp>
    <dsp:sp modelId="{308BF7E0-06CB-3B48-817C-48DC79AC59F5}">
      <dsp:nvSpPr>
        <dsp:cNvPr id="0" name=""/>
        <dsp:cNvSpPr/>
      </dsp:nvSpPr>
      <dsp:spPr>
        <a:xfrm>
          <a:off x="3019127" y="3723935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Attachment style</a:t>
          </a:r>
          <a:endParaRPr lang="en-US" sz="1200" kern="1200" dirty="0"/>
        </a:p>
      </dsp:txBody>
      <dsp:txXfrm>
        <a:off x="3228450" y="3933258"/>
        <a:ext cx="1010699" cy="1010699"/>
      </dsp:txXfrm>
    </dsp:sp>
    <dsp:sp modelId="{7FC8DF52-8B0C-6B49-9B5E-095C0D3C86A9}">
      <dsp:nvSpPr>
        <dsp:cNvPr id="0" name=""/>
        <dsp:cNvSpPr/>
      </dsp:nvSpPr>
      <dsp:spPr>
        <a:xfrm rot="9000000">
          <a:off x="2712594" y="3026000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17397" y="3032448"/>
        <a:ext cx="21558" cy="21558"/>
      </dsp:txXfrm>
    </dsp:sp>
    <dsp:sp modelId="{38EA297A-4003-3A40-97F6-D710A69B9F95}">
      <dsp:nvSpPr>
        <dsp:cNvPr id="0" name=""/>
        <dsp:cNvSpPr/>
      </dsp:nvSpPr>
      <dsp:spPr>
        <a:xfrm>
          <a:off x="1407879" y="2793681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Cognition</a:t>
          </a:r>
          <a:endParaRPr lang="en-US" sz="1200" kern="1200" dirty="0"/>
        </a:p>
      </dsp:txBody>
      <dsp:txXfrm>
        <a:off x="1617202" y="3003004"/>
        <a:ext cx="1010699" cy="1010699"/>
      </dsp:txXfrm>
    </dsp:sp>
    <dsp:sp modelId="{9763CA3A-6ACA-1849-AEEF-173ED68BA166}">
      <dsp:nvSpPr>
        <dsp:cNvPr id="0" name=""/>
        <dsp:cNvSpPr/>
      </dsp:nvSpPr>
      <dsp:spPr>
        <a:xfrm rot="12600000">
          <a:off x="2712594" y="2095746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17397" y="2102193"/>
        <a:ext cx="21558" cy="21558"/>
      </dsp:txXfrm>
    </dsp:sp>
    <dsp:sp modelId="{03818BF0-E3EF-3E4F-AB24-9EFB1329C6FD}">
      <dsp:nvSpPr>
        <dsp:cNvPr id="0" name=""/>
        <dsp:cNvSpPr/>
      </dsp:nvSpPr>
      <dsp:spPr>
        <a:xfrm>
          <a:off x="1407879" y="933173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Mood</a:t>
          </a:r>
          <a:endParaRPr lang="en-US" sz="1200" kern="1200" dirty="0"/>
        </a:p>
      </dsp:txBody>
      <dsp:txXfrm>
        <a:off x="1617202" y="1142496"/>
        <a:ext cx="1010699" cy="1010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BDE8EDA-B795-4474-BD84-0735283F4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CA68B98-0FBC-4A41-AAB8-F14E6096D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93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5C98BB7-842C-9045-975D-3F9D61A7D6AF}" type="slidenum">
              <a:rPr lang="en-US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CE4740B-AF86-45C2-B1B9-C46390E28787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08F896B-A854-437B-A087-BF9DB7B5F256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0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0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0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0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096E600-23B8-4CB2-9D4A-9B58511A6BA6}" type="slidenum">
              <a:rPr lang="en-US" sz="1200" smtClean="0"/>
              <a:pPr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Link </a:t>
            </a:r>
            <a:r>
              <a:rPr lang="cs-CZ" dirty="0" err="1"/>
              <a:t>back</a:t>
            </a:r>
            <a:r>
              <a:rPr lang="cs-CZ" baseline="0" dirty="0"/>
              <a:t> to DREAM – </a:t>
            </a:r>
            <a:r>
              <a:rPr lang="cs-CZ" baseline="0" dirty="0" err="1"/>
              <a:t>combined</a:t>
            </a:r>
            <a:r>
              <a:rPr lang="cs-CZ" baseline="0" dirty="0"/>
              <a:t> </a:t>
            </a:r>
            <a:r>
              <a:rPr lang="cs-CZ" baseline="0" dirty="0" err="1"/>
              <a:t>with</a:t>
            </a:r>
            <a:r>
              <a:rPr lang="cs-CZ" baseline="0" dirty="0"/>
              <a:t> EMA, </a:t>
            </a:r>
            <a:r>
              <a:rPr lang="cs-CZ" baseline="0" dirty="0" err="1"/>
              <a:t>trigger</a:t>
            </a:r>
            <a:r>
              <a:rPr lang="cs-CZ" baseline="0" dirty="0"/>
              <a:t> </a:t>
            </a:r>
            <a:r>
              <a:rPr lang="cs-CZ" baseline="0" dirty="0" err="1"/>
              <a:t>intervention</a:t>
            </a:r>
            <a:r>
              <a:rPr lang="cs-CZ" baseline="0" dirty="0"/>
              <a:t> </a:t>
            </a:r>
            <a:r>
              <a:rPr lang="cs-CZ" baseline="0" dirty="0" err="1"/>
              <a:t>during</a:t>
            </a:r>
            <a:r>
              <a:rPr lang="cs-CZ" baseline="0" dirty="0"/>
              <a:t> </a:t>
            </a:r>
            <a:r>
              <a:rPr lang="cs-CZ" baseline="0" dirty="0" err="1"/>
              <a:t>hightened</a:t>
            </a:r>
            <a:r>
              <a:rPr lang="cs-CZ" baseline="0" dirty="0"/>
              <a:t> level </a:t>
            </a:r>
            <a:r>
              <a:rPr lang="cs-CZ" baseline="0" dirty="0" err="1"/>
              <a:t>of</a:t>
            </a:r>
            <a:r>
              <a:rPr lang="cs-CZ" baseline="0" dirty="0"/>
              <a:t> stress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D82CD-6590-4C47-9E35-F1D1F10FD422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30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BA307-504F-455D-ACE2-A9469F3D55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E6F64-5B7A-41D5-BC41-B68E06E8A2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4BA6C-C5CC-4313-9250-6E9209E6C0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888F4-801A-46CF-8B21-80D15B1657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D768F-3AB8-44A7-AA63-B0F7A15F5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1C027-49B3-4F89-B5AE-7DBED540E2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7522C-C628-42C5-9C06-E75C4CCE0C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2A0BC-D6E6-49A6-A405-BB339360AC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C683C-03F4-43D5-84AD-6AE24085B8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C3362-35D8-4D04-9723-900B7CB2FB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E5E50-F0C7-4198-A147-3DDE78B52D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1D9EF8-2BCC-47FC-A137-54662D350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video" Target="https://www.youtube.com/embed/ny7dwU3HpHc" TargetMode="External"/><Relationship Id="rId2" Type="http://schemas.openxmlformats.org/officeDocument/2006/relationships/slideLayout" Target="../slideLayouts/slideLayout6.xml"/><Relationship Id="rId3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a6j9VdMcN9k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YY3d4dyFRog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methodology.psu.edu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kVZLR_rxjfE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PrlBJZah5Y" TargetMode="External"/><Relationship Id="rId4" Type="http://schemas.openxmlformats.org/officeDocument/2006/relationships/hyperlink" Target="https://www.youtube.com/watch?v=kVZLR_rxjf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YY3d4dyFRo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Feedback on </a:t>
            </a:r>
            <a:r>
              <a:rPr lang="cs-CZ" dirty="0" err="1" smtClean="0"/>
              <a:t>assignments</a:t>
            </a:r>
            <a:r>
              <a:rPr lang="cs-CZ" dirty="0" smtClean="0"/>
              <a:t> and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cs-CZ" dirty="0" err="1" smtClean="0"/>
              <a:t>tips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interventions</a:t>
            </a:r>
            <a:endParaRPr lang="cs-CZ" dirty="0" smtClean="0"/>
          </a:p>
          <a:p>
            <a:pPr lvl="1"/>
            <a:r>
              <a:rPr lang="cs-CZ" dirty="0" smtClean="0"/>
              <a:t>Group </a:t>
            </a:r>
            <a:r>
              <a:rPr lang="cs-CZ" dirty="0" err="1" smtClean="0"/>
              <a:t>work</a:t>
            </a:r>
            <a:r>
              <a:rPr lang="cs-CZ" dirty="0" smtClean="0"/>
              <a:t> on </a:t>
            </a:r>
            <a:r>
              <a:rPr lang="cs-CZ" dirty="0" err="1" smtClean="0"/>
              <a:t>intervention</a:t>
            </a:r>
            <a:r>
              <a:rPr lang="cs-CZ" dirty="0" smtClean="0"/>
              <a:t> design</a:t>
            </a:r>
          </a:p>
          <a:p>
            <a:pPr lvl="2"/>
            <a:r>
              <a:rPr lang="cs-CZ" dirty="0" err="1" smtClean="0"/>
              <a:t>Intervention</a:t>
            </a:r>
            <a:r>
              <a:rPr lang="cs-CZ" dirty="0" smtClean="0"/>
              <a:t> </a:t>
            </a:r>
            <a:r>
              <a:rPr lang="cs-CZ" dirty="0" err="1" smtClean="0"/>
              <a:t>mapping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  <a:p>
            <a:r>
              <a:rPr lang="cs-CZ" dirty="0" smtClean="0"/>
              <a:t>Technology-</a:t>
            </a:r>
            <a:r>
              <a:rPr lang="cs-CZ" dirty="0" err="1" smtClean="0"/>
              <a:t>mediated</a:t>
            </a:r>
            <a:r>
              <a:rPr lang="cs-CZ" dirty="0" smtClean="0"/>
              <a:t> </a:t>
            </a:r>
            <a:r>
              <a:rPr lang="cs-CZ" dirty="0" err="1" smtClean="0"/>
              <a:t>interventions</a:t>
            </a:r>
            <a:endParaRPr lang="cs-CZ" dirty="0" smtClean="0"/>
          </a:p>
          <a:p>
            <a:pPr lvl="1"/>
            <a:r>
              <a:rPr lang="cs-CZ" dirty="0" err="1" smtClean="0"/>
              <a:t>JITAIs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illness</a:t>
            </a:r>
            <a:r>
              <a:rPr lang="cs-CZ" dirty="0" smtClean="0"/>
              <a:t> and </a:t>
            </a:r>
            <a:r>
              <a:rPr lang="cs-CZ" dirty="0" err="1" smtClean="0"/>
              <a:t>illness</a:t>
            </a:r>
            <a:r>
              <a:rPr lang="cs-CZ" dirty="0" smtClean="0"/>
              <a:t> </a:t>
            </a:r>
            <a:r>
              <a:rPr lang="cs-CZ" dirty="0" err="1" smtClean="0"/>
              <a:t>cognitions</a:t>
            </a:r>
            <a:endParaRPr lang="cs-CZ" dirty="0" smtClean="0"/>
          </a:p>
          <a:p>
            <a:pPr lvl="1"/>
            <a:r>
              <a:rPr lang="cs-CZ" dirty="0" err="1" smtClean="0"/>
              <a:t>Illiness</a:t>
            </a:r>
            <a:r>
              <a:rPr lang="cs-CZ" dirty="0" smtClean="0"/>
              <a:t> </a:t>
            </a:r>
            <a:r>
              <a:rPr lang="cs-CZ" dirty="0" err="1" smtClean="0"/>
              <a:t>cognitions</a:t>
            </a:r>
            <a:endParaRPr lang="cs-CZ" dirty="0" smtClean="0"/>
          </a:p>
          <a:p>
            <a:pPr lvl="1"/>
            <a:r>
              <a:rPr lang="cs-CZ" dirty="0" smtClean="0"/>
              <a:t>Stress, </a:t>
            </a:r>
            <a:r>
              <a:rPr lang="cs-CZ" dirty="0" err="1" smtClean="0"/>
              <a:t>Pain</a:t>
            </a:r>
            <a:r>
              <a:rPr lang="cs-CZ" dirty="0" smtClean="0"/>
              <a:t> (May 5)</a:t>
            </a:r>
          </a:p>
        </p:txBody>
      </p:sp>
    </p:spTree>
    <p:extLst>
      <p:ext uri="{BB962C8B-B14F-4D97-AF65-F5344CB8AC3E}">
        <p14:creationId xmlns:p14="http://schemas.microsoft.com/office/powerpoint/2010/main" val="3389681919"/>
      </p:ext>
    </p:extLst>
  </p:cSld>
  <p:clrMapOvr>
    <a:masterClrMapping/>
  </p:clrMapOvr>
  <p:transition xmlns:p14="http://schemas.microsoft.com/office/powerpoint/2010/main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Let’s Create an Intervention Map</a:t>
            </a:r>
          </a:p>
        </p:txBody>
      </p:sp>
      <p:pic>
        <p:nvPicPr>
          <p:cNvPr id="48131" name="Picture 5" descr="MPj042296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06538"/>
            <a:ext cx="6499225" cy="474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63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4"/>
          <p:cNvGrpSpPr>
            <a:grpSpLocks/>
          </p:cNvGrpSpPr>
          <p:nvPr/>
        </p:nvGrpSpPr>
        <p:grpSpPr bwMode="auto">
          <a:xfrm>
            <a:off x="152400" y="152400"/>
            <a:ext cx="9144000" cy="6553200"/>
            <a:chOff x="96" y="96"/>
            <a:chExt cx="5760" cy="4128"/>
          </a:xfrm>
        </p:grpSpPr>
        <p:grpSp>
          <p:nvGrpSpPr>
            <p:cNvPr id="52227" name="Group 5"/>
            <p:cNvGrpSpPr>
              <a:grpSpLocks/>
            </p:cNvGrpSpPr>
            <p:nvPr/>
          </p:nvGrpSpPr>
          <p:grpSpPr bwMode="auto">
            <a:xfrm>
              <a:off x="528" y="864"/>
              <a:ext cx="5136" cy="3084"/>
              <a:chOff x="480" y="900"/>
              <a:chExt cx="5136" cy="3084"/>
            </a:xfrm>
          </p:grpSpPr>
          <p:sp>
            <p:nvSpPr>
              <p:cNvPr id="52244" name="Rectangle 6"/>
              <p:cNvSpPr>
                <a:spLocks noChangeArrowheads="1"/>
              </p:cNvSpPr>
              <p:nvPr/>
            </p:nvSpPr>
            <p:spPr bwMode="auto">
              <a:xfrm>
                <a:off x="480" y="912"/>
                <a:ext cx="5088" cy="3072"/>
              </a:xfrm>
              <a:prstGeom prst="rect">
                <a:avLst/>
              </a:prstGeom>
              <a:solidFill>
                <a:srgbClr val="C0C0C0"/>
              </a:solidFill>
              <a:ln w="38100" cmpd="dbl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245" name="Group 7"/>
              <p:cNvGrpSpPr>
                <a:grpSpLocks/>
              </p:cNvGrpSpPr>
              <p:nvPr/>
            </p:nvGrpSpPr>
            <p:grpSpPr bwMode="auto">
              <a:xfrm>
                <a:off x="672" y="900"/>
                <a:ext cx="4944" cy="3084"/>
                <a:chOff x="768" y="864"/>
                <a:chExt cx="4944" cy="3084"/>
              </a:xfrm>
            </p:grpSpPr>
            <p:sp>
              <p:nvSpPr>
                <p:cNvPr id="5224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68" y="1056"/>
                  <a:ext cx="1296" cy="2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u="sng" dirty="0"/>
                    <a:t>Outcomes</a:t>
                  </a:r>
                  <a:r>
                    <a:rPr lang="en-US" sz="1200" dirty="0"/>
                    <a:t>		</a:t>
                  </a:r>
                </a:p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dirty="0"/>
                    <a:t>Proximal Program</a:t>
                  </a:r>
                </a:p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dirty="0"/>
                    <a:t>Objective Matrices</a:t>
                  </a:r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dirty="0"/>
                    <a:t>Theoretical Methods</a:t>
                  </a:r>
                </a:p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dirty="0"/>
                    <a:t>and Practical Strategies</a:t>
                  </a:r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dirty="0"/>
                    <a:t>Program Design</a:t>
                  </a:r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dirty="0"/>
                    <a:t>Adoption &amp; Implementation Plan</a:t>
                  </a:r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endParaRPr lang="en-US" sz="1200" b="1" dirty="0"/>
                </a:p>
                <a:p>
                  <a:pPr eaLnBrk="1" hangingPunct="1">
                    <a:spcBef>
                      <a:spcPct val="10000"/>
                    </a:spcBef>
                  </a:pPr>
                  <a:r>
                    <a:rPr lang="en-US" sz="1200" b="1" dirty="0"/>
                    <a:t>Monitoring &amp; Evaluation Plan</a:t>
                  </a:r>
                </a:p>
              </p:txBody>
            </p:sp>
            <p:sp>
              <p:nvSpPr>
                <p:cNvPr id="5224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64" y="864"/>
                  <a:ext cx="2304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10000"/>
                    </a:spcBef>
                  </a:pPr>
                  <a:r>
                    <a:rPr lang="en-US" sz="1200" b="1">
                      <a:solidFill>
                        <a:srgbClr val="993300"/>
                      </a:solidFill>
                    </a:rPr>
                    <a:t>INTERVENTION MAP</a:t>
                  </a:r>
                  <a:endParaRPr lang="en-US" sz="1200">
                    <a:solidFill>
                      <a:srgbClr val="993300"/>
                    </a:solidFill>
                  </a:endParaRPr>
                </a:p>
              </p:txBody>
            </p:sp>
            <p:grpSp>
              <p:nvGrpSpPr>
                <p:cNvPr id="52248" name="Group 10"/>
                <p:cNvGrpSpPr>
                  <a:grpSpLocks/>
                </p:cNvGrpSpPr>
                <p:nvPr/>
              </p:nvGrpSpPr>
              <p:grpSpPr bwMode="auto">
                <a:xfrm>
                  <a:off x="2016" y="1008"/>
                  <a:ext cx="3696" cy="2940"/>
                  <a:chOff x="1968" y="1053"/>
                  <a:chExt cx="3696" cy="2940"/>
                </a:xfrm>
              </p:grpSpPr>
              <p:sp>
                <p:nvSpPr>
                  <p:cNvPr id="52249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68" y="1053"/>
                    <a:ext cx="3696" cy="29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ea typeface="ＭＳ Ｐゴシック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10000"/>
                      </a:spcBef>
                    </a:pPr>
                    <a:r>
                      <a:rPr lang="en-US" sz="1200" b="1"/>
                      <a:t>	    </a:t>
                    </a:r>
                    <a:r>
                      <a:rPr lang="en-US" sz="1200" b="1" u="sng"/>
                      <a:t>Tasks</a:t>
                    </a:r>
                    <a:r>
                      <a:rPr lang="en-US" sz="1200"/>
                      <a:t>		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Specify the performance objectives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Specify important, changeable determinants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Differentiate the target population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Create matrices of proximal program objectives</a:t>
                    </a:r>
                  </a:p>
                  <a:p>
                    <a:pPr eaLnBrk="1" hangingPunct="1">
                      <a:spcBef>
                        <a:spcPct val="40000"/>
                      </a:spcBef>
                      <a:buFontTx/>
                      <a:buChar char="•"/>
                    </a:pPr>
                    <a:r>
                      <a:rPr lang="en-US" sz="1200"/>
                      <a:t>Brainstorm methods to achieve proximal program objectives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Use the theoretical and empirical literature to further delineate methods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Translate methods into strategies</a:t>
                    </a:r>
                  </a:p>
                  <a:p>
                    <a:pPr eaLnBrk="1" hangingPunct="1">
                      <a:spcBef>
                        <a:spcPct val="40000"/>
                      </a:spcBef>
                      <a:buFontTx/>
                      <a:buChar char="•"/>
                    </a:pPr>
                    <a:r>
                      <a:rPr lang="en-US" sz="1200"/>
                      <a:t>Operationalize the strategies into plans considering implementors and sites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Design instruction materials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Pretest instruction materials with the target group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Produce the materials</a:t>
                    </a:r>
                  </a:p>
                  <a:p>
                    <a:pPr eaLnBrk="1" hangingPunct="1">
                      <a:spcBef>
                        <a:spcPct val="40000"/>
                      </a:spcBef>
                      <a:buFontTx/>
                      <a:buChar char="•"/>
                    </a:pPr>
                    <a:r>
                      <a:rPr lang="en-US" sz="1200"/>
                      <a:t>Develop a linkage system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Specify adoption and implementation performance objectives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Specify determinants of adoption and implementation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Write the implementation plan</a:t>
                    </a:r>
                  </a:p>
                  <a:p>
                    <a:pPr eaLnBrk="1" hangingPunct="1">
                      <a:spcBef>
                        <a:spcPct val="40000"/>
                      </a:spcBef>
                      <a:buFontTx/>
                      <a:buChar char="•"/>
                    </a:pPr>
                    <a:r>
                      <a:rPr lang="en-US" sz="1200"/>
                      <a:t>Develop an evaluation model using information from previous steps of intervention mapping and information from the needs assessment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Develop </a:t>
                    </a:r>
                    <a:r>
                      <a:rPr lang="en-US" sz="1200" i="1"/>
                      <a:t>effect</a:t>
                    </a:r>
                    <a:r>
                      <a:rPr lang="en-US" sz="1200"/>
                      <a:t> evaluation questions, referring to the matrices of proximal program objective as blueprints for instrument development</a:t>
                    </a:r>
                  </a:p>
                  <a:p>
                    <a:pPr eaLnBrk="1" hangingPunct="1">
                      <a:spcBef>
                        <a:spcPct val="10000"/>
                      </a:spcBef>
                      <a:buFontTx/>
                      <a:buChar char="•"/>
                    </a:pPr>
                    <a:r>
                      <a:rPr lang="en-US" sz="1200"/>
                      <a:t>Develop </a:t>
                    </a:r>
                    <a:r>
                      <a:rPr lang="en-US" sz="1200" i="1"/>
                      <a:t>process </a:t>
                    </a:r>
                    <a:r>
                      <a:rPr lang="en-US" sz="1200"/>
                      <a:t>evaluation questions from the needs assessment and intervention map</a:t>
                    </a:r>
                  </a:p>
                </p:txBody>
              </p:sp>
              <p:sp>
                <p:nvSpPr>
                  <p:cNvPr id="5225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017" y="1728"/>
                    <a:ext cx="345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5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017" y="2146"/>
                    <a:ext cx="345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5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017" y="2688"/>
                    <a:ext cx="345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5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017" y="3230"/>
                    <a:ext cx="345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2228" name="Rectangle 16"/>
            <p:cNvSpPr>
              <a:spLocks noChangeArrowheads="1"/>
            </p:cNvSpPr>
            <p:nvPr/>
          </p:nvSpPr>
          <p:spPr bwMode="auto">
            <a:xfrm>
              <a:off x="1992" y="96"/>
              <a:ext cx="1512" cy="1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cs typeface="Times New Roman" pitchFamily="18" charset="0"/>
                </a:rPr>
                <a:t>NEEDS ASSESSMENT</a:t>
              </a:r>
              <a:endParaRPr lang="en-US" b="1"/>
            </a:p>
          </p:txBody>
        </p:sp>
        <p:sp>
          <p:nvSpPr>
            <p:cNvPr id="52229" name="Rectangle 17"/>
            <p:cNvSpPr>
              <a:spLocks noChangeArrowheads="1"/>
            </p:cNvSpPr>
            <p:nvPr/>
          </p:nvSpPr>
          <p:spPr bwMode="auto">
            <a:xfrm>
              <a:off x="4104" y="288"/>
              <a:ext cx="1512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sz="1200">
                  <a:cs typeface="Times New Roman" pitchFamily="18" charset="0"/>
                </a:rPr>
                <a:t>Identify the at-risk population, quality of life and health problem</a:t>
              </a:r>
              <a:endParaRPr lang="en-US"/>
            </a:p>
          </p:txBody>
        </p:sp>
        <p:sp>
          <p:nvSpPr>
            <p:cNvPr id="52230" name="Rectangle 18"/>
            <p:cNvSpPr>
              <a:spLocks noChangeArrowheads="1"/>
            </p:cNvSpPr>
            <p:nvPr/>
          </p:nvSpPr>
          <p:spPr bwMode="auto">
            <a:xfrm>
              <a:off x="2016" y="384"/>
              <a:ext cx="1512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sz="1200">
                  <a:cs typeface="Times New Roman" pitchFamily="18" charset="0"/>
                </a:rPr>
                <a:t>Distinguish environmental and behavioral causes</a:t>
              </a:r>
              <a:endParaRPr lang="en-US"/>
            </a:p>
          </p:txBody>
        </p:sp>
        <p:sp>
          <p:nvSpPr>
            <p:cNvPr id="52231" name="Rectangle 19"/>
            <p:cNvSpPr>
              <a:spLocks noChangeArrowheads="1"/>
            </p:cNvSpPr>
            <p:nvPr/>
          </p:nvSpPr>
          <p:spPr bwMode="auto">
            <a:xfrm>
              <a:off x="240" y="624"/>
              <a:ext cx="1512" cy="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sz="1200">
                  <a:cs typeface="Times New Roman" pitchFamily="18" charset="0"/>
                </a:rPr>
                <a:t>Review key determinants</a:t>
              </a:r>
              <a:endParaRPr lang="en-US"/>
            </a:p>
          </p:txBody>
        </p:sp>
        <p:sp>
          <p:nvSpPr>
            <p:cNvPr id="52232" name="Rectangle 20"/>
            <p:cNvSpPr>
              <a:spLocks noChangeArrowheads="1"/>
            </p:cNvSpPr>
            <p:nvPr/>
          </p:nvSpPr>
          <p:spPr bwMode="auto">
            <a:xfrm>
              <a:off x="96" y="1821"/>
              <a:ext cx="576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52233" name="AutoShape 21"/>
            <p:cNvCxnSpPr>
              <a:cxnSpLocks noChangeShapeType="1"/>
              <a:stCxn id="52228" idx="3"/>
              <a:endCxn id="52229" idx="0"/>
            </p:cNvCxnSpPr>
            <p:nvPr/>
          </p:nvCxnSpPr>
          <p:spPr bwMode="auto">
            <a:xfrm>
              <a:off x="3504" y="194"/>
              <a:ext cx="1356" cy="9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234" name="AutoShape 22"/>
            <p:cNvCxnSpPr>
              <a:cxnSpLocks noChangeShapeType="1"/>
              <a:stCxn id="52229" idx="1"/>
              <a:endCxn id="52230" idx="3"/>
            </p:cNvCxnSpPr>
            <p:nvPr/>
          </p:nvCxnSpPr>
          <p:spPr bwMode="auto">
            <a:xfrm rot="10800000" flipV="1">
              <a:off x="3528" y="432"/>
              <a:ext cx="576" cy="9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235" name="AutoShape 23"/>
            <p:cNvCxnSpPr>
              <a:cxnSpLocks noChangeShapeType="1"/>
              <a:stCxn id="52230" idx="1"/>
              <a:endCxn id="52231" idx="0"/>
            </p:cNvCxnSpPr>
            <p:nvPr/>
          </p:nvCxnSpPr>
          <p:spPr bwMode="auto">
            <a:xfrm rot="10800000" flipV="1">
              <a:off x="996" y="528"/>
              <a:ext cx="1020" cy="9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236" name="Rectangle 24"/>
            <p:cNvSpPr>
              <a:spLocks noChangeArrowheads="1"/>
            </p:cNvSpPr>
            <p:nvPr/>
          </p:nvSpPr>
          <p:spPr bwMode="auto">
            <a:xfrm rot="-5400000">
              <a:off x="-260" y="2033"/>
              <a:ext cx="1094" cy="1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cs typeface="Times New Roman" pitchFamily="18" charset="0"/>
                </a:rPr>
                <a:t>EVALUATION</a:t>
              </a:r>
              <a:endParaRPr lang="en-US" b="1"/>
            </a:p>
          </p:txBody>
        </p:sp>
        <p:cxnSp>
          <p:nvCxnSpPr>
            <p:cNvPr id="52237" name="AutoShape 25"/>
            <p:cNvCxnSpPr>
              <a:cxnSpLocks noChangeShapeType="1"/>
              <a:stCxn id="52236" idx="3"/>
              <a:endCxn id="52228" idx="1"/>
            </p:cNvCxnSpPr>
            <p:nvPr/>
          </p:nvCxnSpPr>
          <p:spPr bwMode="auto">
            <a:xfrm rot="-5400000">
              <a:off x="443" y="37"/>
              <a:ext cx="1391" cy="170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238" name="Rectangle 26"/>
            <p:cNvSpPr>
              <a:spLocks noChangeArrowheads="1"/>
            </p:cNvSpPr>
            <p:nvPr/>
          </p:nvSpPr>
          <p:spPr bwMode="auto">
            <a:xfrm>
              <a:off x="2064" y="4029"/>
              <a:ext cx="1512" cy="1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/>
                <a:t>IMPLEMENTATION</a:t>
              </a:r>
            </a:p>
          </p:txBody>
        </p:sp>
        <p:cxnSp>
          <p:nvCxnSpPr>
            <p:cNvPr id="52239" name="AutoShape 27"/>
            <p:cNvCxnSpPr>
              <a:cxnSpLocks noChangeShapeType="1"/>
              <a:stCxn id="52238" idx="1"/>
              <a:endCxn id="52236" idx="1"/>
            </p:cNvCxnSpPr>
            <p:nvPr/>
          </p:nvCxnSpPr>
          <p:spPr bwMode="auto">
            <a:xfrm rot="10800000">
              <a:off x="286" y="2679"/>
              <a:ext cx="1778" cy="144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240" name="AutoShape 28"/>
            <p:cNvSpPr>
              <a:spLocks noChangeArrowheads="1"/>
            </p:cNvSpPr>
            <p:nvPr/>
          </p:nvSpPr>
          <p:spPr bwMode="auto">
            <a:xfrm>
              <a:off x="480" y="816"/>
              <a:ext cx="240" cy="384"/>
            </a:xfrm>
            <a:prstGeom prst="down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52241" name="AutoShape 29"/>
            <p:cNvSpPr>
              <a:spLocks noChangeArrowheads="1"/>
            </p:cNvSpPr>
            <p:nvPr/>
          </p:nvSpPr>
          <p:spPr bwMode="auto">
            <a:xfrm>
              <a:off x="480" y="1440"/>
              <a:ext cx="240" cy="384"/>
            </a:xfrm>
            <a:prstGeom prst="down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52242" name="AutoShape 30"/>
            <p:cNvSpPr>
              <a:spLocks noChangeArrowheads="1"/>
            </p:cNvSpPr>
            <p:nvPr/>
          </p:nvSpPr>
          <p:spPr bwMode="auto">
            <a:xfrm>
              <a:off x="480" y="2256"/>
              <a:ext cx="240" cy="384"/>
            </a:xfrm>
            <a:prstGeom prst="downArrow">
              <a:avLst>
                <a:gd name="adj1" fmla="val 50000"/>
                <a:gd name="adj2" fmla="val 4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52243" name="AutoShape 31"/>
            <p:cNvSpPr>
              <a:spLocks noChangeArrowheads="1"/>
            </p:cNvSpPr>
            <p:nvPr/>
          </p:nvSpPr>
          <p:spPr bwMode="auto">
            <a:xfrm>
              <a:off x="480" y="3024"/>
              <a:ext cx="242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756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Intervention Mapping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057400"/>
          <a:ext cx="8763000" cy="28400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21000"/>
                <a:gridCol w="2921000"/>
                <a:gridCol w="2921000"/>
              </a:tblGrid>
              <a:tr h="6401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Intervention Goal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Determinant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Determinant</a:t>
                      </a:r>
                    </a:p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Lack of Knowledge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Lack of Resources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91450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Accumulate 30 minutes of VIGOROUS</a:t>
                      </a:r>
                      <a:r>
                        <a:rPr lang="en-US" sz="1800" baseline="0" dirty="0" smtClean="0"/>
                        <a:t> PA outside of school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???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</a:tr>
              <a:tr h="91450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Limit time TV/computer screen time to 1</a:t>
                      </a:r>
                      <a:r>
                        <a:rPr lang="en-US" sz="1800" baseline="0" dirty="0" smtClean="0"/>
                        <a:t> hour per day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50201" name="TextBox 4"/>
          <p:cNvSpPr txBox="1">
            <a:spLocks noChangeArrowheads="1"/>
          </p:cNvSpPr>
          <p:nvPr/>
        </p:nvSpPr>
        <p:spPr bwMode="auto">
          <a:xfrm>
            <a:off x="228600" y="1600200"/>
            <a:ext cx="525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/>
              <a:t>Population: African American Urban Youth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5181600"/>
            <a:ext cx="70866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Times" pitchFamily="1" charset="0"/>
              <a:buChar char="•"/>
              <a:defRPr/>
            </a:pPr>
            <a:r>
              <a:rPr lang="en-US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Proximal program objective</a:t>
            </a:r>
            <a:r>
              <a:rPr lang="en-US" dirty="0"/>
              <a:t>: Action statement indicating what individuals must learn or what must change in the social context as a result of the program.</a:t>
            </a:r>
          </a:p>
        </p:txBody>
      </p:sp>
    </p:spTree>
    <p:extLst>
      <p:ext uri="{BB962C8B-B14F-4D97-AF65-F5344CB8AC3E}">
        <p14:creationId xmlns:p14="http://schemas.microsoft.com/office/powerpoint/2010/main" val="96658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228600" y="3733800"/>
            <a:ext cx="8686800" cy="2895600"/>
          </a:xfrm>
        </p:spPr>
        <p:txBody>
          <a:bodyPr>
            <a:normAutofit/>
          </a:bodyPr>
          <a:lstStyle/>
          <a:p>
            <a:pPr marL="631825" indent="-514350">
              <a:buFont typeface="Wingdings 2" pitchFamily="18" charset="2"/>
              <a:buAutoNum type="alphaUcPeriod"/>
            </a:pPr>
            <a:r>
              <a:rPr lang="en-US" dirty="0" smtClean="0"/>
              <a:t>Lack knowledge about the benefits of vigorous PA and amount needed.</a:t>
            </a:r>
          </a:p>
          <a:p>
            <a:pPr marL="631825" indent="-514350">
              <a:buFont typeface="Wingdings 2" pitchFamily="18" charset="2"/>
              <a:buAutoNum type="alphaUcPeriod"/>
            </a:pPr>
            <a:r>
              <a:rPr lang="en-US" dirty="0" smtClean="0"/>
              <a:t>Understands the health benefits of vigorous PA and amount recommended.</a:t>
            </a:r>
          </a:p>
          <a:p>
            <a:pPr marL="631825" indent="-514350">
              <a:buFont typeface="Wingdings 2" pitchFamily="18" charset="2"/>
              <a:buAutoNum type="alphaUcPeriod"/>
            </a:pPr>
            <a:r>
              <a:rPr lang="en-US" dirty="0" smtClean="0"/>
              <a:t>Has barriers to performing 30 minutes of vigorous PA outside of school.</a:t>
            </a:r>
          </a:p>
          <a:p>
            <a:pPr marL="631825" indent="-514350">
              <a:buFont typeface="Wingdings 2" pitchFamily="18" charset="2"/>
              <a:buAutoNum type="alphaUcPeriod"/>
            </a:pPr>
            <a:endParaRPr lang="en-US" dirty="0" smtClean="0"/>
          </a:p>
          <a:p>
            <a:pPr marL="631825" indent="-514350">
              <a:buFont typeface="Wingdings 2" pitchFamily="18" charset="2"/>
              <a:buAutoNum type="alphaUcPeriod"/>
            </a:pP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1905000"/>
          <a:ext cx="8763000" cy="19256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21000"/>
                <a:gridCol w="2921000"/>
                <a:gridCol w="2921000"/>
              </a:tblGrid>
              <a:tr h="64018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Intervention Goal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Determinant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Determinant</a:t>
                      </a:r>
                    </a:p>
                    <a:p>
                      <a:endParaRPr lang="en-US" sz="1800" dirty="0"/>
                    </a:p>
                  </a:txBody>
                  <a:tcPr marT="45727" marB="45727"/>
                </a:tc>
              </a:tr>
              <a:tr h="37090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Lack of Knowledge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Lack of Resources</a:t>
                      </a:r>
                      <a:endParaRPr lang="en-US" sz="1800" dirty="0"/>
                    </a:p>
                  </a:txBody>
                  <a:tcPr marT="45727" marB="45727"/>
                </a:tc>
              </a:tr>
              <a:tr h="9145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Accumulate 30 minutes of VIGOROUS</a:t>
                      </a:r>
                      <a:r>
                        <a:rPr lang="en-US" sz="1800" baseline="0" dirty="0" smtClean="0"/>
                        <a:t> PA outside of school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???</a:t>
                      </a:r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51222" name="TextBox 4"/>
          <p:cNvSpPr txBox="1">
            <a:spLocks noChangeArrowheads="1"/>
          </p:cNvSpPr>
          <p:nvPr/>
        </p:nvSpPr>
        <p:spPr bwMode="auto">
          <a:xfrm>
            <a:off x="228600" y="1524000"/>
            <a:ext cx="883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/>
              <a:t>What is an appropriate proximal program objective for ???</a:t>
            </a:r>
          </a:p>
        </p:txBody>
      </p:sp>
    </p:spTree>
    <p:extLst>
      <p:ext uri="{BB962C8B-B14F-4D97-AF65-F5344CB8AC3E}">
        <p14:creationId xmlns:p14="http://schemas.microsoft.com/office/powerpoint/2010/main" val="374110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an intervention method?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Use of exercise logs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Self-monitoring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Face-to-face instruction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Pedometers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endParaRPr lang="en-US" dirty="0" smtClean="0"/>
          </a:p>
          <a:p>
            <a:pPr marL="633412" indent="-514350">
              <a:buFont typeface="Wingdings 2" pitchFamily="18" charset="2"/>
              <a:buAutoNum type="alphaU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an intervention strategy?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Self-talk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Goal-setting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Weekly feedback forms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r>
              <a:rPr lang="en-US" dirty="0" smtClean="0"/>
              <a:t>Reinforcement</a:t>
            </a:r>
          </a:p>
          <a:p>
            <a:pPr marL="633412" indent="-514350">
              <a:buFont typeface="Wingdings 2" pitchFamily="18" charset="2"/>
              <a:buAutoNum type="alphaUcPeriod"/>
              <a:defRPr/>
            </a:pPr>
            <a:endParaRPr lang="en-US" dirty="0" smtClean="0"/>
          </a:p>
          <a:p>
            <a:pPr marL="633412" indent="-514350">
              <a:buFont typeface="Wingdings 2" pitchFamily="18" charset="2"/>
              <a:buAutoNum type="alphaU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685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Methods versus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Theoretical methods: A generalized technique used to influence a determinant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i="1" dirty="0" smtClean="0"/>
              <a:t>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Practical strategies: A plan for organizing and delivering methods</a:t>
            </a:r>
          </a:p>
        </p:txBody>
      </p:sp>
    </p:spTree>
    <p:extLst>
      <p:ext uri="{BB962C8B-B14F-4D97-AF65-F5344CB8AC3E}">
        <p14:creationId xmlns:p14="http://schemas.microsoft.com/office/powerpoint/2010/main" val="4908599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Methods versus Strategies</a:t>
            </a:r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686050"/>
            <a:ext cx="710247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78517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Methods versus Strategies</a:t>
            </a: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686050"/>
            <a:ext cx="710247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8" name="TextBox 2"/>
          <p:cNvSpPr txBox="1">
            <a:spLocks noChangeArrowheads="1"/>
          </p:cNvSpPr>
          <p:nvPr/>
        </p:nvSpPr>
        <p:spPr bwMode="auto">
          <a:xfrm>
            <a:off x="1371600" y="20574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b="1"/>
              <a:t>METHODS</a:t>
            </a:r>
          </a:p>
        </p:txBody>
      </p:sp>
      <p:sp>
        <p:nvSpPr>
          <p:cNvPr id="57349" name="TextBox 4"/>
          <p:cNvSpPr txBox="1">
            <a:spLocks noChangeArrowheads="1"/>
          </p:cNvSpPr>
          <p:nvPr/>
        </p:nvSpPr>
        <p:spPr bwMode="auto">
          <a:xfrm>
            <a:off x="5105400" y="20574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b="1"/>
              <a:t>STRATEGIES</a:t>
            </a:r>
          </a:p>
        </p:txBody>
      </p:sp>
    </p:spTree>
    <p:extLst>
      <p:ext uri="{BB962C8B-B14F-4D97-AF65-F5344CB8AC3E}">
        <p14:creationId xmlns:p14="http://schemas.microsoft.com/office/powerpoint/2010/main" val="20897885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charset="0"/>
              </a:rPr>
              <a:t>Applying Intervention Mapping</a:t>
            </a:r>
            <a:endParaRPr lang="en-US" dirty="0">
              <a:latin typeface="Arial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Treatment Resistant Depression Exercise Trial – Planning Phase</a:t>
            </a:r>
          </a:p>
          <a:p>
            <a:pPr>
              <a:buFontTx/>
              <a:buNone/>
            </a:pPr>
            <a:endParaRPr lang="en-US" dirty="0"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2590800"/>
          <a:ext cx="8382000" cy="3840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829"/>
                <a:gridCol w="1836057"/>
                <a:gridCol w="1836057"/>
                <a:gridCol w="1836057"/>
              </a:tblGrid>
              <a:tr h="118862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Intervention objectives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Determinant</a:t>
                      </a:r>
                      <a:r>
                        <a:rPr lang="en-US" sz="1800" baseline="0" dirty="0" smtClean="0"/>
                        <a:t> 1</a:t>
                      </a:r>
                    </a:p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Lack of energy/fatigue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Determinant</a:t>
                      </a:r>
                      <a:r>
                        <a:rPr lang="en-US" sz="1800" baseline="0" dirty="0" smtClean="0"/>
                        <a:t> 2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Lack of enjoyment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Determinant</a:t>
                      </a:r>
                      <a:r>
                        <a:rPr lang="en-US" sz="1800" baseline="0" dirty="0" smtClean="0"/>
                        <a:t> 3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Time constraints</a:t>
                      </a:r>
                    </a:p>
                    <a:p>
                      <a:endParaRPr lang="en-US" sz="1800" dirty="0"/>
                    </a:p>
                  </a:txBody>
                  <a:tcPr marT="45713" marB="45713"/>
                </a:tc>
              </a:tr>
              <a:tr h="20115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Reach level</a:t>
                      </a:r>
                      <a:r>
                        <a:rPr lang="en-US" sz="1800" baseline="0" dirty="0" smtClean="0"/>
                        <a:t> of PA guidelines</a:t>
                      </a:r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Understand</a:t>
                      </a:r>
                      <a:r>
                        <a:rPr lang="en-US" sz="1800" i="1" baseline="0" dirty="0" smtClean="0"/>
                        <a:t>s importance of gradual progression and allowing time for adaptation</a:t>
                      </a:r>
                      <a:endParaRPr lang="en-US" sz="1800" i="1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/>
                        <a:t>Understand</a:t>
                      </a:r>
                      <a:r>
                        <a:rPr lang="en-US" sz="1800" i="1" baseline="0" dirty="0" smtClean="0"/>
                        <a:t>s importance of moderate intensity and explores enjoyable types of exercise</a:t>
                      </a:r>
                      <a:endParaRPr lang="en-US" sz="1800" i="1" dirty="0" smtClean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Learns</a:t>
                      </a:r>
                      <a:r>
                        <a:rPr lang="en-US" sz="1800" i="1" baseline="0" dirty="0" smtClean="0"/>
                        <a:t> how to schedule 150 min of physical activity into a week in a flexible manner</a:t>
                      </a:r>
                      <a:endParaRPr lang="en-US" sz="1800" i="1" dirty="0"/>
                    </a:p>
                  </a:txBody>
                  <a:tcPr marT="45713" marB="45713"/>
                </a:tc>
              </a:tr>
              <a:tr h="64002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Improve symptoms of depression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38415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Assignment 3 </a:t>
            </a:r>
            <a:r>
              <a:rPr lang="mr-IN" dirty="0" smtClean="0"/>
              <a:t>–</a:t>
            </a:r>
            <a:r>
              <a:rPr lang="en-US" dirty="0" smtClean="0"/>
              <a:t> mismatch between theory and methods and strategies </a:t>
            </a:r>
          </a:p>
          <a:p>
            <a:r>
              <a:rPr lang="en-US" dirty="0" smtClean="0"/>
              <a:t>APA formatting</a:t>
            </a:r>
          </a:p>
          <a:p>
            <a:r>
              <a:rPr lang="en-US" dirty="0" smtClean="0"/>
              <a:t>Adhere to page limit</a:t>
            </a:r>
          </a:p>
          <a:p>
            <a:r>
              <a:rPr lang="en-US" dirty="0" smtClean="0"/>
              <a:t>Academic writing tips</a:t>
            </a:r>
          </a:p>
          <a:p>
            <a:pPr lvl="1"/>
            <a:r>
              <a:rPr lang="en-US" dirty="0" smtClean="0"/>
              <a:t>Formal vs. informal</a:t>
            </a:r>
          </a:p>
          <a:p>
            <a:pPr lvl="2"/>
            <a:r>
              <a:rPr lang="en-US" dirty="0" smtClean="0"/>
              <a:t>Not necessarily passive voice</a:t>
            </a:r>
          </a:p>
          <a:p>
            <a:pPr lvl="2"/>
            <a:r>
              <a:rPr lang="en-US" dirty="0" smtClean="0"/>
              <a:t>Watch out for word choices (pretty, well, </a:t>
            </a:r>
            <a:r>
              <a:rPr lang="mr-IN" dirty="0" smtClean="0"/>
              <a:t>…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 not abbreviate </a:t>
            </a:r>
            <a:r>
              <a:rPr lang="mr-IN" dirty="0" smtClean="0"/>
              <a:t>–</a:t>
            </a:r>
            <a:r>
              <a:rPr lang="en-US" dirty="0" smtClean="0"/>
              <a:t> it’s </a:t>
            </a:r>
            <a:r>
              <a:rPr lang="mr-IN" dirty="0" smtClean="0"/>
              <a:t>…</a:t>
            </a:r>
            <a:r>
              <a:rPr lang="en-US" dirty="0" smtClean="0"/>
              <a:t>.it is </a:t>
            </a:r>
          </a:p>
          <a:p>
            <a:pPr lvl="1"/>
            <a:r>
              <a:rPr lang="en-US" dirty="0" smtClean="0"/>
              <a:t>Effective transition sentences versus “filler” sentences </a:t>
            </a:r>
          </a:p>
          <a:p>
            <a:pPr lvl="2"/>
            <a:r>
              <a:rPr lang="en-US" dirty="0" smtClean="0"/>
              <a:t>Consider the difference</a:t>
            </a:r>
          </a:p>
          <a:p>
            <a:pPr lvl="3"/>
            <a:r>
              <a:rPr lang="en-US" dirty="0" smtClean="0"/>
              <a:t>In the next section, I will write about a theory that I can apply towards achieving my goals.</a:t>
            </a:r>
          </a:p>
          <a:p>
            <a:pPr marL="822960" lvl="3" indent="0">
              <a:buNone/>
            </a:pPr>
            <a:r>
              <a:rPr lang="en-US" dirty="0" smtClean="0"/>
              <a:t>Vs.</a:t>
            </a:r>
          </a:p>
          <a:p>
            <a:pPr lvl="3"/>
            <a:r>
              <a:rPr lang="en-US" dirty="0" smtClean="0"/>
              <a:t>Health behavior theories can be useful in guiding interventions towards achieving goals.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30833"/>
      </p:ext>
    </p:extLst>
  </p:cSld>
  <p:clrMapOvr>
    <a:masterClrMapping/>
  </p:clrMapOvr>
  <p:transition xmlns:p14="http://schemas.microsoft.com/office/powerpoint/2010/main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Steps 3 &amp; 4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Brainstorming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How can we use the performance objective to alter the determinant?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Delineating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Which methods have been successfully used in the past?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How were previous programs similar/different from this program?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Translating methods into strategies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How can we deliver our program to our target population?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Is there a necessary sequence in the methods we will use?</a:t>
            </a:r>
          </a:p>
          <a:p>
            <a:pPr>
              <a:defRPr/>
            </a:pPr>
            <a:r>
              <a:rPr lang="en-US" dirty="0"/>
              <a:t>Operationalize strategies</a:t>
            </a:r>
          </a:p>
          <a:p>
            <a:pPr lvl="1">
              <a:defRPr/>
            </a:pPr>
            <a:r>
              <a:rPr lang="en-US" dirty="0"/>
              <a:t>Organize strategies into a deliverable program</a:t>
            </a:r>
          </a:p>
          <a:p>
            <a:pPr lvl="1">
              <a:defRPr/>
            </a:pPr>
            <a:r>
              <a:rPr lang="en-US" dirty="0"/>
              <a:t>Specify channels of delivery/communication</a:t>
            </a:r>
          </a:p>
          <a:p>
            <a:r>
              <a:rPr lang="en-US" dirty="0"/>
              <a:t>Design program materials</a:t>
            </a:r>
          </a:p>
          <a:p>
            <a:pPr lvl="1"/>
            <a:r>
              <a:rPr lang="en-US" dirty="0"/>
              <a:t>Planning documents, schedules</a:t>
            </a:r>
          </a:p>
          <a:p>
            <a:r>
              <a:rPr lang="en-US" dirty="0" smtClean="0"/>
              <a:t>Pretest </a:t>
            </a:r>
            <a:r>
              <a:rPr lang="en-US" dirty="0"/>
              <a:t>instruction materials </a:t>
            </a:r>
          </a:p>
          <a:p>
            <a:r>
              <a:rPr lang="en-US" dirty="0"/>
              <a:t>Produce program materials</a:t>
            </a:r>
          </a:p>
          <a:p>
            <a:pPr marL="274320" lvl="1" indent="0" eaLnBrk="1" hangingPunct="1">
              <a:lnSpc>
                <a:spcPct val="80000"/>
              </a:lnSpc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114800" y="381000"/>
            <a:ext cx="5029200" cy="646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0788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TRD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371600"/>
          <a:ext cx="8686800" cy="5370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6019800"/>
              </a:tblGrid>
              <a:tr h="5423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Methods</a:t>
                      </a:r>
                      <a:endParaRPr lang="en-US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Strategies</a:t>
                      </a:r>
                      <a:endParaRPr lang="en-US" sz="1800" dirty="0"/>
                    </a:p>
                  </a:txBody>
                  <a:tcPr marT="45721" marB="45721"/>
                </a:tc>
              </a:tr>
              <a:tr h="10012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Information provision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Provide information in a booklet (importance</a:t>
                      </a:r>
                      <a:r>
                        <a:rPr lang="en-US" sz="1800" baseline="0" dirty="0" smtClean="0"/>
                        <a:t> of PA, recommended levels, relevance for depression and other health risks/benefits)</a:t>
                      </a:r>
                      <a:endParaRPr lang="en-US" sz="1800" dirty="0"/>
                    </a:p>
                  </a:txBody>
                  <a:tcPr marT="45721" marB="45721"/>
                </a:tc>
              </a:tr>
              <a:tr h="10012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Teaching behavioral</a:t>
                      </a:r>
                      <a:r>
                        <a:rPr lang="en-US" sz="1800" baseline="0" dirty="0" smtClean="0"/>
                        <a:t> skills</a:t>
                      </a:r>
                      <a:endParaRPr lang="en-US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In-person</a:t>
                      </a:r>
                      <a:r>
                        <a:rPr lang="en-US" sz="1800" baseline="0" dirty="0" smtClean="0"/>
                        <a:t> instruction and provide information in booklet, handouts, newsletters (self-monitoring, selecting appropriate activities across different settings)</a:t>
                      </a:r>
                      <a:endParaRPr lang="en-US" sz="1800" dirty="0"/>
                    </a:p>
                  </a:txBody>
                  <a:tcPr marT="45721" marB="45721"/>
                </a:tc>
              </a:tr>
              <a:tr h="7009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Increasing motivation</a:t>
                      </a:r>
                      <a:endParaRPr lang="en-US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Provision of feedback and encouragement through feedback reports and</a:t>
                      </a:r>
                      <a:r>
                        <a:rPr lang="en-US" sz="1800" baseline="0" dirty="0" smtClean="0"/>
                        <a:t> instructor consultation</a:t>
                      </a:r>
                      <a:endParaRPr lang="en-US" sz="1800" dirty="0"/>
                    </a:p>
                  </a:txBody>
                  <a:tcPr marT="45721" marB="45721"/>
                </a:tc>
              </a:tr>
              <a:tr h="1301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Teaching self-regulation skills</a:t>
                      </a:r>
                      <a:endParaRPr lang="en-US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In-person</a:t>
                      </a:r>
                      <a:r>
                        <a:rPr lang="en-US" sz="1800" baseline="0" dirty="0" smtClean="0"/>
                        <a:t> instruction and provide information in booklet (time management strategies, use of implementation plans, how to overcome common barriers and recover from setbacks)</a:t>
                      </a:r>
                      <a:endParaRPr lang="en-US" sz="1800" dirty="0"/>
                    </a:p>
                  </a:txBody>
                  <a:tcPr marT="45721" marB="45721"/>
                </a:tc>
              </a:tr>
              <a:tr h="82297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Self-efficacy</a:t>
                      </a:r>
                      <a:endParaRPr lang="en-US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Self-monitoring</a:t>
                      </a:r>
                      <a:r>
                        <a:rPr lang="en-US" sz="1600" baseline="0" dirty="0" smtClean="0"/>
                        <a:t> through exercise logs, feedback reports, in-person consultation about progress and success, vicarious learning through interaction with other participants </a:t>
                      </a:r>
                      <a:endParaRPr lang="en-US" sz="1600" dirty="0"/>
                    </a:p>
                  </a:txBody>
                  <a:tcPr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17851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TRD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00200"/>
          <a:ext cx="8686800" cy="4816473"/>
        </p:xfrm>
        <a:graphic>
          <a:graphicData uri="http://schemas.openxmlformats.org/drawingml/2006/table">
            <a:tbl>
              <a:tblPr/>
              <a:tblGrid>
                <a:gridCol w="2573338"/>
                <a:gridCol w="6113462"/>
              </a:tblGrid>
              <a:tr h="495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Program Description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5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Face-to-face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95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Location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fitness center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40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Schedule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Flexible hours (morning, mid-day, evening classes) plus general membership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95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Treatment Duration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 weeks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194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Treatment Progression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Weeks 1-4 – 3 supervised + 2 home-based per week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Weeks 5-8 – 2 supervised + 3 home-based per week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Weeks 9-12 – 1 supervised + 4 home-based per week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Weeks 1-6 –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gradually increase duration per session (start at 15 min up to 45 min) at low-to-moderate intensity (RPE = 10-12; HR = 50-60% MaxHR)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Weeks 7-12 –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maintain duration and increase intensity to moderate range (RPE = 12-15; HR = 60-70% Max HR)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4608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intervention objectives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Brainstorm methods using CALO-RE taxonomy</a:t>
            </a:r>
          </a:p>
          <a:p>
            <a:pPr lvl="1"/>
            <a:r>
              <a:rPr lang="en-US" i="1" dirty="0" smtClean="0"/>
              <a:t>Which methods can we use to achieve proximal objectives and change intervention determinants?</a:t>
            </a:r>
          </a:p>
          <a:p>
            <a:r>
              <a:rPr lang="en-US" dirty="0" smtClean="0"/>
              <a:t>Translate methods into practical strategies</a:t>
            </a:r>
            <a:endParaRPr lang="en-US" dirty="0"/>
          </a:p>
          <a:p>
            <a:pPr lvl="1"/>
            <a:r>
              <a:rPr lang="en-US" i="1" dirty="0" smtClean="0"/>
              <a:t>How can we deliver the methods to participants?</a:t>
            </a:r>
          </a:p>
          <a:p>
            <a:r>
              <a:rPr lang="en-US" dirty="0" smtClean="0"/>
              <a:t>Determine the overall parameters of your intervention</a:t>
            </a:r>
            <a:endParaRPr lang="en-US" dirty="0"/>
          </a:p>
          <a:p>
            <a:pPr lvl="1"/>
            <a:r>
              <a:rPr lang="en-US" i="1" dirty="0" smtClean="0"/>
              <a:t>Design, channel/platform, duration, frequency of contact, etc.</a:t>
            </a:r>
            <a:endParaRPr lang="en-US" i="1" dirty="0"/>
          </a:p>
          <a:p>
            <a:pPr lvl="1"/>
            <a:endParaRPr lang="en-US" i="1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12710"/>
              </p:ext>
            </p:extLst>
          </p:nvPr>
        </p:nvGraphicFramePr>
        <p:xfrm>
          <a:off x="228600" y="2057400"/>
          <a:ext cx="8763000" cy="14172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21000"/>
                <a:gridCol w="2921000"/>
                <a:gridCol w="2921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Intervention Goal</a:t>
                      </a:r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Determinant</a:t>
                      </a:r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Determinant</a:t>
                      </a:r>
                    </a:p>
                    <a:p>
                      <a:endParaRPr lang="en-US" sz="1200" dirty="0"/>
                    </a:p>
                  </a:txBody>
                  <a:tcPr marT="45725" marB="45725"/>
                </a:tc>
              </a:tr>
              <a:tr h="37088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</a:tr>
              <a:tr h="20816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</a:tr>
              <a:tr h="31483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377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 models help identify the factors that </a:t>
            </a:r>
            <a:r>
              <a:rPr lang="en-US" dirty="0" smtClean="0"/>
              <a:t>will impact </a:t>
            </a:r>
            <a:r>
              <a:rPr lang="en-US" dirty="0"/>
              <a:t>your program and enable you to anticipate the data and </a:t>
            </a:r>
            <a:r>
              <a:rPr lang="en-US" dirty="0" smtClean="0"/>
              <a:t>resources you </a:t>
            </a:r>
            <a:r>
              <a:rPr lang="en-US" dirty="0"/>
              <a:t>will need to achieve success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Cataloguing </a:t>
            </a:r>
            <a:r>
              <a:rPr lang="en-US" dirty="0"/>
              <a:t>of the resources and actions you believe you will need to reach </a:t>
            </a:r>
            <a:r>
              <a:rPr lang="en-US" dirty="0" smtClean="0"/>
              <a:t>intended results.</a:t>
            </a:r>
          </a:p>
          <a:p>
            <a:pPr lvl="1"/>
            <a:r>
              <a:rPr lang="en-US" dirty="0" smtClean="0"/>
              <a:t>Documentation </a:t>
            </a:r>
            <a:r>
              <a:rPr lang="en-US" dirty="0"/>
              <a:t>of connections among your available resources, planned activities </a:t>
            </a:r>
            <a:r>
              <a:rPr lang="en-US" dirty="0" smtClean="0"/>
              <a:t>and the </a:t>
            </a:r>
            <a:r>
              <a:rPr lang="en-US" dirty="0"/>
              <a:t>results you expect to </a:t>
            </a:r>
            <a:r>
              <a:rPr lang="en-US" dirty="0" smtClean="0"/>
              <a:t>achieve.</a:t>
            </a:r>
          </a:p>
          <a:p>
            <a:pPr lvl="1"/>
            <a:r>
              <a:rPr lang="en-US" dirty="0" smtClean="0"/>
              <a:t>Description </a:t>
            </a:r>
            <a:r>
              <a:rPr lang="en-US" dirty="0"/>
              <a:t>of the results you are aiming for in terms of specific, measurable, </a:t>
            </a:r>
            <a:r>
              <a:rPr lang="en-US" dirty="0" smtClean="0"/>
              <a:t>action-oriented, realistic </a:t>
            </a:r>
            <a:r>
              <a:rPr lang="en-US" dirty="0"/>
              <a:t>and timed outcomes.</a:t>
            </a:r>
          </a:p>
        </p:txBody>
      </p:sp>
    </p:spTree>
    <p:extLst>
      <p:ext uri="{BB962C8B-B14F-4D97-AF65-F5344CB8AC3E}">
        <p14:creationId xmlns:p14="http://schemas.microsoft.com/office/powerpoint/2010/main" val="19086820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Models</a:t>
            </a:r>
            <a:endParaRPr lang="en-US" dirty="0"/>
          </a:p>
        </p:txBody>
      </p:sp>
      <p:pic>
        <p:nvPicPr>
          <p:cNvPr id="4" name="ny7dwU3HpHc"/>
          <p:cNvPicPr>
            <a:picLocks noRot="1" noChangeAspect="1"/>
          </p:cNvPicPr>
          <p:nvPr>
            <a:quickTime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1364366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92596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remove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Models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00200"/>
            <a:ext cx="8686800" cy="357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119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Models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33410"/>
              </p:ext>
            </p:extLst>
          </p:nvPr>
        </p:nvGraphicFramePr>
        <p:xfrm>
          <a:off x="457200" y="1397000"/>
          <a:ext cx="8305800" cy="5303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/>
                <a:gridCol w="1661160"/>
                <a:gridCol w="1661160"/>
                <a:gridCol w="1661160"/>
                <a:gridCol w="1661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Resources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Outputs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&amp; long-term outcomes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Impact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order to accomplish our set of activities we will need the following: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order to address our problem or asset we will conduct the following activities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We</a:t>
                      </a:r>
                      <a:r>
                        <a:rPr lang="en-US" sz="1000" baseline="0" dirty="0" smtClean="0"/>
                        <a:t> expect that once completed, these activities will produce the following evidence of service delivery: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We expect that the activities will lead</a:t>
                      </a:r>
                      <a:r>
                        <a:rPr lang="en-US" sz="1000" baseline="0" dirty="0" smtClean="0"/>
                        <a:t> to the following changes in the next 6 months – 1 year…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We expect that the activities will lead</a:t>
                      </a:r>
                      <a:r>
                        <a:rPr lang="en-US" sz="1000" baseline="0" dirty="0" smtClean="0"/>
                        <a:t> to the following changes in the next 5 years…</a:t>
                      </a:r>
                      <a:endParaRPr lang="en-US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Qualified &amp; dedicated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Endorsement from Psychiatric clinic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Donated hospital fitness center time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Job descriptions for staff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First year’s funding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($50,000)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Equipment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dirty="0" smtClean="0"/>
                        <a:t>Launch staff search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dirty="0" smtClean="0"/>
                        <a:t>Secure clinic endorsement and fitness center time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dirty="0" smtClean="0"/>
                        <a:t>Create job descriptions and staff manual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dirty="0" smtClean="0"/>
                        <a:t>Design and implement funding strategy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dirty="0" smtClean="0"/>
                        <a:t>Secure equipment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endParaRPr lang="en-US" sz="1400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dirty="0" smtClean="0"/>
                        <a:t># of</a:t>
                      </a:r>
                      <a:r>
                        <a:rPr lang="en-US" sz="1400" baseline="0" dirty="0" smtClean="0"/>
                        <a:t> patients recruited/referred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baseline="0" dirty="0" smtClean="0"/>
                        <a:t># of staff members trained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r>
                        <a:rPr lang="en-US" sz="1400" baseline="0" dirty="0" smtClean="0"/>
                        <a:t>Level of funding secured</a:t>
                      </a:r>
                    </a:p>
                    <a:p>
                      <a:pPr marL="0" indent="91440">
                        <a:buFont typeface="Arial"/>
                        <a:buChar char="•"/>
                      </a:pPr>
                      <a:endParaRPr lang="en-US" sz="1400" dirty="0" smtClean="0"/>
                    </a:p>
                    <a:p>
                      <a:pPr marL="0" indent="91440">
                        <a:buFont typeface="Arial"/>
                        <a:buChar char="•"/>
                      </a:pPr>
                      <a:endParaRPr lang="en-US" sz="1400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400" dirty="0" smtClean="0"/>
                        <a:t>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86400" y="3124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Or:</a:t>
            </a:r>
          </a:p>
          <a:p>
            <a:r>
              <a:rPr lang="en-US" dirty="0" smtClean="0"/>
              <a:t>Proximal Outcomes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3124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Or:</a:t>
            </a:r>
          </a:p>
          <a:p>
            <a:r>
              <a:rPr lang="en-US" dirty="0" smtClean="0"/>
              <a:t>Distal</a:t>
            </a:r>
          </a:p>
          <a:p>
            <a:r>
              <a:rPr lang="en-US" dirty="0" smtClean="0"/>
              <a:t>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7439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Mediated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Use of non-face-to-face approaches (especially technology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Goals</a:t>
            </a:r>
          </a:p>
          <a:p>
            <a:pPr lvl="1"/>
            <a:r>
              <a:rPr lang="en-US" dirty="0"/>
              <a:t>Providing interventions to large numbers of people at low cost </a:t>
            </a:r>
            <a:r>
              <a:rPr lang="en-US" dirty="0" smtClean="0"/>
              <a:t> (SCALABILITY)</a:t>
            </a:r>
          </a:p>
          <a:p>
            <a:pPr lvl="1"/>
            <a:r>
              <a:rPr lang="en-US" dirty="0" smtClean="0"/>
              <a:t>Provide health messages to the population</a:t>
            </a:r>
          </a:p>
          <a:p>
            <a:pPr lvl="0"/>
            <a:r>
              <a:rPr lang="en-US" dirty="0"/>
              <a:t>What are the platforms?</a:t>
            </a:r>
          </a:p>
          <a:p>
            <a:pPr lvl="1"/>
            <a:r>
              <a:rPr lang="en-US" dirty="0"/>
              <a:t>mass-reach broadcast media </a:t>
            </a:r>
            <a:endParaRPr lang="en-US" dirty="0" smtClean="0"/>
          </a:p>
          <a:p>
            <a:pPr lvl="1"/>
            <a:r>
              <a:rPr lang="en-US" dirty="0" smtClean="0"/>
              <a:t>print</a:t>
            </a:r>
            <a:r>
              <a:rPr lang="en-US" dirty="0"/>
              <a:t>-based materials (by mail)</a:t>
            </a:r>
          </a:p>
          <a:p>
            <a:pPr lvl="1"/>
            <a:r>
              <a:rPr lang="en-US" dirty="0"/>
              <a:t>audiovisual materials (videos, tapes)</a:t>
            </a:r>
          </a:p>
          <a:p>
            <a:pPr lvl="1"/>
            <a:r>
              <a:rPr lang="en-US" dirty="0"/>
              <a:t>newer multimedia (internet, cell phones, smartphones, </a:t>
            </a:r>
            <a:r>
              <a:rPr lang="en-US" dirty="0" err="1" smtClean="0"/>
              <a:t>ipads</a:t>
            </a:r>
            <a:r>
              <a:rPr lang="en-US" dirty="0" smtClean="0"/>
              <a:t>/tablets</a:t>
            </a:r>
            <a:r>
              <a:rPr lang="en-US" dirty="0"/>
              <a:t>, </a:t>
            </a:r>
            <a:r>
              <a:rPr lang="en-US" dirty="0" err="1"/>
              <a:t>exergaming</a:t>
            </a:r>
            <a:r>
              <a:rPr lang="en-US" dirty="0"/>
              <a:t>, etc</a:t>
            </a:r>
            <a:r>
              <a:rPr lang="en-US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051"/>
      </p:ext>
    </p:extLst>
  </p:cSld>
  <p:clrMapOvr>
    <a:masterClrMapping/>
  </p:clrMapOvr>
  <p:transition xmlns:p14="http://schemas.microsoft.com/office/powerpoint/2010/main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S</a:t>
            </a:r>
            <a:r>
              <a:rPr lang="en-US" u="sng" dirty="0"/>
              <a:t>-M-C-R model </a:t>
            </a:r>
            <a:endParaRPr lang="en-US" dirty="0"/>
          </a:p>
          <a:p>
            <a:r>
              <a:rPr lang="en-US" dirty="0" smtClean="0"/>
              <a:t>Computer</a:t>
            </a:r>
            <a:r>
              <a:rPr lang="en-US" dirty="0"/>
              <a:t>-mediated communication </a:t>
            </a:r>
          </a:p>
          <a:p>
            <a:pPr marL="0" indent="0">
              <a:buNone/>
            </a:pPr>
            <a:r>
              <a:rPr lang="en-US" u="sng" dirty="0"/>
              <a:t>S-M-C-</a:t>
            </a:r>
            <a:r>
              <a:rPr lang="en-US" u="sng" dirty="0" smtClean="0"/>
              <a:t>R-F </a:t>
            </a:r>
            <a:r>
              <a:rPr lang="en-US" u="sng" dirty="0"/>
              <a:t>model </a:t>
            </a:r>
            <a:endParaRPr lang="en-US" dirty="0" smtClean="0"/>
          </a:p>
          <a:p>
            <a:r>
              <a:rPr lang="en-US" dirty="0"/>
              <a:t>Human computer interaction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/>
              <a:t>Source</a:t>
            </a:r>
            <a:r>
              <a:rPr lang="en-US" dirty="0"/>
              <a:t> (interventionist/intervention system)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Message</a:t>
            </a:r>
            <a:r>
              <a:rPr lang="en-US" dirty="0" smtClean="0"/>
              <a:t> </a:t>
            </a:r>
            <a:r>
              <a:rPr lang="en-US" dirty="0"/>
              <a:t>(content of intervention) </a:t>
            </a:r>
          </a:p>
          <a:p>
            <a:pPr marL="0" indent="0">
              <a:buNone/>
            </a:pPr>
            <a:r>
              <a:rPr lang="en-US" b="1" dirty="0" smtClean="0"/>
              <a:t>Channel</a:t>
            </a:r>
            <a:r>
              <a:rPr lang="en-US" dirty="0" smtClean="0"/>
              <a:t> </a:t>
            </a:r>
            <a:r>
              <a:rPr lang="en-US" dirty="0"/>
              <a:t>(platform) </a:t>
            </a:r>
          </a:p>
          <a:p>
            <a:pPr marL="0" indent="0">
              <a:buNone/>
            </a:pPr>
            <a:r>
              <a:rPr lang="en-US" b="1" dirty="0" smtClean="0"/>
              <a:t>Receiver</a:t>
            </a:r>
            <a:r>
              <a:rPr lang="en-US" dirty="0" smtClean="0"/>
              <a:t> (users/participants)</a:t>
            </a:r>
          </a:p>
          <a:p>
            <a:pPr marL="0" indent="0">
              <a:buNone/>
            </a:pPr>
            <a:r>
              <a:rPr lang="en-US" b="1" dirty="0" smtClean="0"/>
              <a:t>Feedback</a:t>
            </a:r>
            <a:r>
              <a:rPr lang="en-US" dirty="0" smtClean="0"/>
              <a:t> (sensor device)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12291"/>
      </p:ext>
    </p:extLst>
  </p:cSld>
  <p:clrMapOvr>
    <a:masterClrMapping/>
  </p:clrMapOvr>
  <p:transition xmlns:p14="http://schemas.microsoft.com/office/powerpoint/2010/main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charset="0"/>
              </a:rPr>
              <a:t>Focus on Theory-Based Interventions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27726777"/>
              </p:ext>
            </p:extLst>
          </p:nvPr>
        </p:nvGraphicFramePr>
        <p:xfrm>
          <a:off x="1600200" y="18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246047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Media Campaigns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Participaction</a:t>
            </a:r>
            <a:endParaRPr lang="en-US" dirty="0"/>
          </a:p>
          <a:p>
            <a:pPr lvl="0"/>
            <a:r>
              <a:rPr lang="en-US" dirty="0"/>
              <a:t>Since 1971</a:t>
            </a:r>
          </a:p>
          <a:p>
            <a:pPr lvl="0"/>
            <a:r>
              <a:rPr lang="en-US" dirty="0"/>
              <a:t>Social marketing approach to physical activity promotion</a:t>
            </a:r>
          </a:p>
          <a:p>
            <a:pPr lvl="0"/>
            <a:r>
              <a:rPr lang="en-US" dirty="0"/>
              <a:t>a national not-for-profit organization solely dedicated to inspiring and supporting active living and sport participation for Canadians</a:t>
            </a:r>
          </a:p>
          <a:p>
            <a:pPr lvl="0"/>
            <a:r>
              <a:rPr lang="en-US" dirty="0"/>
              <a:t>sectors represented include business, education, entertainment, media, social service, government, healthcare, physical activity, sport and recreation and research</a:t>
            </a:r>
          </a:p>
          <a:p>
            <a:pPr lvl="0"/>
            <a:r>
              <a:rPr lang="en-US" u="sng" dirty="0">
                <a:hlinkClick r:id="rId2"/>
              </a:rPr>
              <a:t>http://www.youtube.com/watch?v=a6j9VdMcN9k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272066"/>
      </p:ext>
    </p:extLst>
  </p:cSld>
  <p:clrMapOvr>
    <a:masterClrMapping/>
  </p:clrMapOvr>
  <p:transition xmlns:p14="http://schemas.microsoft.com/office/powerpoint/2010/main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Interactive Voice Recordings (IVR)</a:t>
            </a:r>
          </a:p>
          <a:p>
            <a:pPr lvl="1"/>
            <a:r>
              <a:rPr lang="en-US" dirty="0" smtClean="0"/>
              <a:t>Avatars</a:t>
            </a:r>
          </a:p>
          <a:p>
            <a:r>
              <a:rPr lang="en-US" dirty="0" smtClean="0"/>
              <a:t>Social Media</a:t>
            </a:r>
          </a:p>
          <a:p>
            <a:pPr lvl="1"/>
            <a:r>
              <a:rPr lang="en-US" dirty="0" smtClean="0"/>
              <a:t>Populations?</a:t>
            </a:r>
          </a:p>
          <a:p>
            <a:pPr lvl="1"/>
            <a:r>
              <a:rPr lang="en-US" dirty="0" smtClean="0"/>
              <a:t>Your experiences?</a:t>
            </a:r>
            <a:endParaRPr lang="en-US" dirty="0"/>
          </a:p>
          <a:p>
            <a:r>
              <a:rPr lang="en-US" dirty="0" smtClean="0"/>
              <a:t>Text messaging</a:t>
            </a:r>
          </a:p>
          <a:p>
            <a:pPr lvl="1"/>
            <a:r>
              <a:rPr lang="en-US" dirty="0" smtClean="0"/>
              <a:t>Content, frequency versus message exposure</a:t>
            </a:r>
          </a:p>
          <a:p>
            <a:r>
              <a:rPr lang="en-US" dirty="0" smtClean="0">
                <a:hlinkClick r:id="rId2"/>
              </a:rPr>
              <a:t>Smartphones</a:t>
            </a:r>
            <a:endParaRPr lang="en-US" dirty="0" smtClean="0"/>
          </a:p>
          <a:p>
            <a:pPr lvl="1"/>
            <a:r>
              <a:rPr lang="en-US" dirty="0" smtClean="0"/>
              <a:t>Integration of technology – built-in accelerometers</a:t>
            </a:r>
          </a:p>
          <a:p>
            <a:r>
              <a:rPr lang="en-US" dirty="0" smtClean="0"/>
              <a:t>Other?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5240528"/>
      </p:ext>
    </p:extLst>
  </p:cSld>
  <p:clrMapOvr>
    <a:masterClrMapping/>
  </p:clrMapOvr>
  <p:transition xmlns:p14="http://schemas.microsoft.com/office/powerpoint/2010/main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Apps generally </a:t>
            </a:r>
            <a:r>
              <a:rPr lang="en-US" dirty="0"/>
              <a:t>observed to be lacking in theoretical </a:t>
            </a:r>
            <a:r>
              <a:rPr lang="en-US" dirty="0" smtClean="0"/>
              <a:t>content </a:t>
            </a:r>
            <a:endParaRPr lang="en-US" dirty="0"/>
          </a:p>
          <a:p>
            <a:pPr lvl="0"/>
            <a:r>
              <a:rPr lang="en-US" dirty="0"/>
              <a:t>The health belief model was the most prevalent </a:t>
            </a:r>
            <a:r>
              <a:rPr lang="en-US" dirty="0" smtClean="0"/>
              <a:t>theory</a:t>
            </a:r>
          </a:p>
          <a:p>
            <a:pPr lvl="0"/>
            <a:r>
              <a:rPr lang="en-US" dirty="0" smtClean="0"/>
              <a:t>Higher </a:t>
            </a:r>
            <a:r>
              <a:rPr lang="en-US" dirty="0"/>
              <a:t>priced apps and apps that addressed a broader activity spectrum </a:t>
            </a:r>
            <a:r>
              <a:rPr lang="en-US" dirty="0" smtClean="0"/>
              <a:t>associated </a:t>
            </a:r>
            <a:r>
              <a:rPr lang="en-US" dirty="0"/>
              <a:t>with higher </a:t>
            </a:r>
            <a:r>
              <a:rPr lang="en-US" dirty="0" smtClean="0"/>
              <a:t>theoretical fidelity and credibility</a:t>
            </a:r>
          </a:p>
          <a:p>
            <a:pPr lvl="0"/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likely to be used personally or recommended to a health care </a:t>
            </a:r>
            <a:r>
              <a:rPr lang="en-US" dirty="0" smtClean="0"/>
              <a:t>client</a:t>
            </a:r>
          </a:p>
          <a:p>
            <a:pPr lvl="0"/>
            <a:r>
              <a:rPr lang="en-US" dirty="0" smtClean="0"/>
              <a:t>Many cater to already active populations</a:t>
            </a:r>
          </a:p>
          <a:p>
            <a:pPr lvl="0"/>
            <a:r>
              <a:rPr lang="en-US" dirty="0" smtClean="0"/>
              <a:t>What is their longevity????</a:t>
            </a:r>
          </a:p>
          <a:p>
            <a:pPr lvl="0"/>
            <a:r>
              <a:rPr lang="en-US" b="1" dirty="0" smtClean="0"/>
              <a:t>What was your experience?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27288"/>
      </p:ext>
    </p:extLst>
  </p:cSld>
  <p:clrMapOvr>
    <a:masterClrMapping/>
  </p:clrMapOvr>
  <p:transition xmlns:p14="http://schemas.microsoft.com/office/powerpoint/2010/main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Apps </a:t>
            </a:r>
            <a:r>
              <a:rPr lang="mr-IN" dirty="0" smtClean="0"/>
              <a:t>–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Cowan et al. (2012):</a:t>
            </a:r>
          </a:p>
          <a:p>
            <a:pPr lvl="0"/>
            <a:r>
              <a:rPr lang="en-US" dirty="0"/>
              <a:t>Content analysis of 127 apps from Apple's (App Store) Health &amp; Fitness category</a:t>
            </a:r>
          </a:p>
          <a:p>
            <a:pPr lvl="0"/>
            <a:r>
              <a:rPr lang="en-US" dirty="0"/>
              <a:t>Inclusion of theoretical constructs from prominent behavior change theories (20 theoretical constructs)</a:t>
            </a:r>
          </a:p>
          <a:p>
            <a:pPr lvl="0"/>
            <a:r>
              <a:rPr lang="en-US" dirty="0"/>
              <a:t>Apps were generally observed to be lacking in theoretical content (89%)</a:t>
            </a:r>
          </a:p>
          <a:p>
            <a:pPr lvl="0"/>
            <a:r>
              <a:rPr lang="en-US" dirty="0"/>
              <a:t>Theory scores ranged from 1 to 28 on a 100-point scale. </a:t>
            </a:r>
          </a:p>
          <a:p>
            <a:pPr lvl="0"/>
            <a:r>
              <a:rPr lang="en-US" dirty="0"/>
              <a:t>The health belief model was the most prevalent theory, accounting for 32% of all constructs</a:t>
            </a:r>
          </a:p>
          <a:p>
            <a:pPr lvl="0"/>
            <a:r>
              <a:rPr lang="en-US" dirty="0"/>
              <a:t>Higher priced apps and apps that addressed a broader activity spectrum were associated with higher total theory scores.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12093"/>
      </p:ext>
    </p:extLst>
  </p:cSld>
  <p:clrMapOvr>
    <a:masterClrMapping/>
  </p:clrMapOvr>
  <p:transition xmlns:p14="http://schemas.microsoft.com/office/powerpoint/2010/main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Apps </a:t>
            </a:r>
            <a:r>
              <a:rPr lang="mr-IN" dirty="0" smtClean="0"/>
              <a:t>–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West </a:t>
            </a:r>
            <a:r>
              <a:rPr lang="en-US" dirty="0"/>
              <a:t>et al. (2012)</a:t>
            </a:r>
          </a:p>
          <a:p>
            <a:pPr lvl="0"/>
            <a:r>
              <a:rPr lang="en-US" dirty="0"/>
              <a:t>Content analysis of health and fitness app descriptions available on iTunes during February 2011 (3336 paid apps)</a:t>
            </a:r>
          </a:p>
          <a:p>
            <a:pPr lvl="0"/>
            <a:r>
              <a:rPr lang="en-US" dirty="0"/>
              <a:t>Only 1.86% (62/3336) included predisposing, enabling, and reinforcing factors </a:t>
            </a:r>
          </a:p>
          <a:p>
            <a:pPr lvl="0"/>
            <a:r>
              <a:rPr lang="en-US" dirty="0"/>
              <a:t>Compared to apps with a cost less than US $0.99, apps exceeding US $0.99 were more likely to be scored as intending to promote health or prevent disease to be credible or trustworthy</a:t>
            </a:r>
          </a:p>
          <a:p>
            <a:pPr lvl="0"/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likely to be used personally or recommended to a health care 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212240"/>
      </p:ext>
    </p:extLst>
  </p:cSld>
  <p:clrMapOvr>
    <a:masterClrMapping/>
  </p:clrMapOvr>
  <p:transition xmlns:p14="http://schemas.microsoft.com/office/powerpoint/2010/main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SMART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</a:t>
            </a:r>
            <a:r>
              <a:rPr lang="en-US" dirty="0"/>
              <a:t>equential</a:t>
            </a:r>
            <a:r>
              <a:rPr lang="en-US" b="1" dirty="0"/>
              <a:t>, M</a:t>
            </a:r>
            <a:r>
              <a:rPr lang="en-US" dirty="0"/>
              <a:t>ultiple </a:t>
            </a:r>
            <a:r>
              <a:rPr lang="en-US" b="1" dirty="0"/>
              <a:t>A</a:t>
            </a:r>
            <a:r>
              <a:rPr lang="en-US" dirty="0"/>
              <a:t>ssignment</a:t>
            </a:r>
            <a:r>
              <a:rPr lang="en-US" b="1" dirty="0"/>
              <a:t>, R</a:t>
            </a:r>
            <a:r>
              <a:rPr lang="en-US" dirty="0"/>
              <a:t>andomized </a:t>
            </a:r>
            <a:r>
              <a:rPr lang="en-US" b="1" dirty="0"/>
              <a:t>T</a:t>
            </a:r>
            <a:r>
              <a:rPr lang="en-US" dirty="0"/>
              <a:t>rial</a:t>
            </a:r>
            <a:r>
              <a:rPr lang="en-US" b="1" dirty="0"/>
              <a:t> </a:t>
            </a:r>
          </a:p>
          <a:p>
            <a:r>
              <a:rPr lang="en-US" dirty="0"/>
              <a:t>Adaptive interventions</a:t>
            </a:r>
            <a:r>
              <a:rPr lang="cs-CZ" dirty="0"/>
              <a:t>, </a:t>
            </a:r>
            <a:r>
              <a:rPr lang="en-US" dirty="0"/>
              <a:t>individually tailored treatments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Box 4"/>
          <p:cNvSpPr txBox="1"/>
          <p:nvPr/>
        </p:nvSpPr>
        <p:spPr>
          <a:xfrm>
            <a:off x="807893" y="6198853"/>
            <a:ext cx="5411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Lei H, Nahum-Shani I, Lynch K, Oslin D, Murphy SA.</a:t>
            </a:r>
            <a:r>
              <a:rPr lang="cs-CZ" sz="1100" dirty="0"/>
              <a:t> </a:t>
            </a:r>
            <a:r>
              <a:rPr lang="sv-SE" sz="1100" dirty="0"/>
              <a:t>Annu Rev Clin Psychol. 2012;8:21-48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853" y="2970909"/>
            <a:ext cx="4406574" cy="279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1791"/>
      </p:ext>
    </p:extLst>
  </p:cSld>
  <p:clrMapOvr>
    <a:masterClrMapping/>
  </p:clrMapOvr>
  <p:transition xmlns:p14="http://schemas.microsoft.com/office/powerpoint/2010/main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SMART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</a:t>
            </a:r>
            <a:r>
              <a:rPr lang="cs-CZ" dirty="0"/>
              <a:t>ust-</a:t>
            </a:r>
            <a:r>
              <a:rPr lang="cs-CZ" b="1" dirty="0"/>
              <a:t>i</a:t>
            </a:r>
            <a:r>
              <a:rPr lang="cs-CZ" dirty="0"/>
              <a:t>n-</a:t>
            </a:r>
            <a:r>
              <a:rPr lang="cs-CZ" b="1" dirty="0"/>
              <a:t>T</a:t>
            </a:r>
            <a:r>
              <a:rPr lang="cs-CZ" dirty="0"/>
              <a:t>ime </a:t>
            </a:r>
            <a:r>
              <a:rPr lang="cs-CZ" b="1" dirty="0" err="1"/>
              <a:t>A</a:t>
            </a:r>
            <a:r>
              <a:rPr lang="cs-CZ" dirty="0" err="1"/>
              <a:t>daptive</a:t>
            </a:r>
            <a:r>
              <a:rPr lang="cs-CZ" dirty="0"/>
              <a:t> </a:t>
            </a:r>
            <a:r>
              <a:rPr lang="cs-CZ" b="1" dirty="0" err="1"/>
              <a:t>I</a:t>
            </a:r>
            <a:r>
              <a:rPr lang="cs-CZ" dirty="0" err="1"/>
              <a:t>nterventions</a:t>
            </a:r>
            <a:r>
              <a:rPr lang="cs-CZ" dirty="0"/>
              <a:t> (</a:t>
            </a:r>
            <a:r>
              <a:rPr lang="cs-CZ" dirty="0" err="1"/>
              <a:t>JITAIs</a:t>
            </a:r>
            <a:r>
              <a:rPr lang="cs-CZ" dirty="0"/>
              <a:t>)</a:t>
            </a:r>
          </a:p>
          <a:p>
            <a:r>
              <a:rPr lang="cs-CZ" dirty="0" err="1"/>
              <a:t>Adaptation</a:t>
            </a:r>
            <a:r>
              <a:rPr lang="cs-CZ" dirty="0"/>
              <a:t> </a:t>
            </a:r>
            <a:r>
              <a:rPr lang="cs-CZ" dirty="0" err="1"/>
              <a:t>guided</a:t>
            </a:r>
            <a:r>
              <a:rPr lang="cs-CZ" dirty="0"/>
              <a:t> by</a:t>
            </a:r>
          </a:p>
          <a:p>
            <a:pPr lvl="1"/>
            <a:r>
              <a:rPr lang="cs-CZ" dirty="0" err="1"/>
              <a:t>Distal</a:t>
            </a:r>
            <a:r>
              <a:rPr lang="cs-CZ" dirty="0"/>
              <a:t> and </a:t>
            </a:r>
            <a:r>
              <a:rPr lang="cs-CZ" dirty="0" err="1"/>
              <a:t>proximal</a:t>
            </a:r>
            <a:r>
              <a:rPr lang="cs-CZ" dirty="0"/>
              <a:t> </a:t>
            </a:r>
            <a:r>
              <a:rPr lang="cs-CZ" dirty="0" err="1"/>
              <a:t>reponse</a:t>
            </a:r>
            <a:endParaRPr lang="cs-CZ" dirty="0"/>
          </a:p>
          <a:p>
            <a:r>
              <a:rPr lang="cs-CZ" dirty="0" err="1"/>
              <a:t>Adaptation</a:t>
            </a:r>
            <a:r>
              <a:rPr lang="cs-CZ" dirty="0"/>
              <a:t> made up </a:t>
            </a:r>
            <a:r>
              <a:rPr lang="cs-CZ" dirty="0" err="1"/>
              <a:t>of</a:t>
            </a:r>
            <a:endParaRPr lang="cs-CZ" dirty="0"/>
          </a:p>
          <a:p>
            <a:pPr lvl="1"/>
            <a:r>
              <a:rPr lang="cs-CZ" dirty="0" err="1"/>
              <a:t>Tailoring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  <a:p>
            <a:pPr lvl="1"/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rules</a:t>
            </a:r>
            <a:endParaRPr lang="cs-CZ" dirty="0"/>
          </a:p>
          <a:p>
            <a:pPr lvl="1"/>
            <a:r>
              <a:rPr lang="cs-CZ" dirty="0" err="1"/>
              <a:t>Treatments</a:t>
            </a:r>
            <a:endParaRPr lang="cs-CZ" dirty="0"/>
          </a:p>
          <a:p>
            <a:r>
              <a:rPr lang="cs-CZ" dirty="0" err="1"/>
              <a:t>Adaptation</a:t>
            </a:r>
            <a:r>
              <a:rPr lang="cs-CZ" dirty="0"/>
              <a:t> </a:t>
            </a:r>
            <a:r>
              <a:rPr lang="cs-CZ" dirty="0" err="1"/>
              <a:t>triggered</a:t>
            </a:r>
            <a:r>
              <a:rPr lang="cs-CZ" dirty="0"/>
              <a:t> </a:t>
            </a:r>
            <a:r>
              <a:rPr lang="cs-CZ" dirty="0" err="1"/>
              <a:t>at</a:t>
            </a:r>
            <a:endParaRPr lang="cs-CZ" dirty="0"/>
          </a:p>
          <a:p>
            <a:pPr lvl="1"/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points</a:t>
            </a:r>
            <a:endParaRPr lang="cs-CZ" dirty="0"/>
          </a:p>
        </p:txBody>
      </p:sp>
      <p:sp>
        <p:nvSpPr>
          <p:cNvPr id="4" name="TextBox 4"/>
          <p:cNvSpPr txBox="1"/>
          <p:nvPr/>
        </p:nvSpPr>
        <p:spPr>
          <a:xfrm>
            <a:off x="807893" y="6198853"/>
            <a:ext cx="5411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Nahum-Shani I, Smith SN, Spring BJ, Collins LM, Witkiewitz K, Tewari A, Murphy SA</a:t>
            </a:r>
            <a:r>
              <a:rPr lang="cs-CZ" sz="1100" dirty="0"/>
              <a:t> (2016) Ann </a:t>
            </a:r>
            <a:r>
              <a:rPr lang="cs-CZ" sz="1100" dirty="0" err="1"/>
              <a:t>Behav</a:t>
            </a:r>
            <a:r>
              <a:rPr lang="cs-CZ" sz="1100" dirty="0"/>
              <a:t> Med.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1843142256"/>
      </p:ext>
    </p:extLst>
  </p:cSld>
  <p:clrMapOvr>
    <a:masterClrMapping/>
  </p:clrMapOvr>
  <p:transition xmlns:p14="http://schemas.microsoft.com/office/powerpoint/2010/main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JITAI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1" y="1825625"/>
            <a:ext cx="5325341" cy="4351338"/>
          </a:xfrm>
        </p:spPr>
        <p:txBody>
          <a:bodyPr/>
          <a:lstStyle/>
          <a:p>
            <a:r>
              <a:rPr lang="cs-CZ" dirty="0" err="1"/>
              <a:t>Hypothetical</a:t>
            </a:r>
            <a:r>
              <a:rPr lang="cs-CZ" dirty="0"/>
              <a:t> </a:t>
            </a:r>
            <a:r>
              <a:rPr lang="cs-CZ" dirty="0" err="1"/>
              <a:t>example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1589" y="2805546"/>
            <a:ext cx="2985705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i="1" dirty="0" err="1"/>
              <a:t>Treatment</a:t>
            </a:r>
            <a:endParaRPr lang="cs-CZ" sz="1600" b="1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err="1"/>
              <a:t>Self</a:t>
            </a:r>
            <a:r>
              <a:rPr lang="cs-CZ" sz="1600" dirty="0"/>
              <a:t>-monitoring (</a:t>
            </a:r>
            <a:r>
              <a:rPr lang="cs-CZ" sz="1600" dirty="0" err="1"/>
              <a:t>daily</a:t>
            </a:r>
            <a:r>
              <a:rPr lang="cs-CZ" sz="1600" dirty="0"/>
              <a:t> step </a:t>
            </a:r>
            <a:r>
              <a:rPr lang="cs-CZ" sz="1600" dirty="0" err="1"/>
              <a:t>count</a:t>
            </a:r>
            <a:r>
              <a:rPr lang="cs-CZ" sz="16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Feedback </a:t>
            </a:r>
            <a:r>
              <a:rPr lang="cs-CZ" sz="1600" dirty="0" err="1"/>
              <a:t>provision</a:t>
            </a:r>
            <a:r>
              <a:rPr lang="cs-CZ" sz="1600" dirty="0"/>
              <a:t> (</a:t>
            </a:r>
            <a:r>
              <a:rPr lang="cs-CZ" sz="1600" dirty="0" err="1"/>
              <a:t>automated</a:t>
            </a:r>
            <a:r>
              <a:rPr lang="cs-CZ" sz="16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err="1"/>
              <a:t>Goal</a:t>
            </a:r>
            <a:r>
              <a:rPr lang="cs-CZ" sz="1600" dirty="0"/>
              <a:t> </a:t>
            </a:r>
            <a:r>
              <a:rPr lang="cs-CZ" sz="1600" dirty="0" err="1"/>
              <a:t>setting</a:t>
            </a:r>
            <a:r>
              <a:rPr lang="cs-CZ" sz="1600" dirty="0"/>
              <a:t> (medium)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err="1"/>
              <a:t>Daily</a:t>
            </a:r>
            <a:r>
              <a:rPr lang="cs-CZ" sz="1600" dirty="0"/>
              <a:t> </a:t>
            </a:r>
            <a:r>
              <a:rPr lang="cs-CZ" sz="1600" dirty="0" err="1"/>
              <a:t>prompts</a:t>
            </a:r>
            <a:r>
              <a:rPr lang="cs-CZ" sz="1600" dirty="0"/>
              <a:t> (</a:t>
            </a:r>
            <a:r>
              <a:rPr lang="cs-CZ" sz="1600" dirty="0" err="1"/>
              <a:t>tailored</a:t>
            </a:r>
            <a:r>
              <a:rPr lang="cs-CZ" sz="1600" dirty="0"/>
              <a:t>)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91320" y="2189182"/>
            <a:ext cx="5567603" cy="47705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i="1" dirty="0" err="1"/>
              <a:t>Distal</a:t>
            </a:r>
            <a:r>
              <a:rPr lang="cs-CZ" sz="1600" b="1" i="1" dirty="0"/>
              <a:t> response </a:t>
            </a:r>
            <a:r>
              <a:rPr lang="cs-CZ" sz="1600" dirty="0"/>
              <a:t>– overal </a:t>
            </a:r>
            <a:r>
              <a:rPr lang="cs-CZ" sz="1600" dirty="0" err="1"/>
              <a:t>physical</a:t>
            </a:r>
            <a:r>
              <a:rPr lang="cs-CZ" sz="1600" dirty="0"/>
              <a:t> </a:t>
            </a:r>
            <a:r>
              <a:rPr lang="cs-CZ" sz="1600" dirty="0" err="1"/>
              <a:t>activity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i="1" dirty="0" err="1"/>
              <a:t>Proximal</a:t>
            </a:r>
            <a:r>
              <a:rPr lang="cs-CZ" sz="1600" b="1" i="1" dirty="0"/>
              <a:t> response </a:t>
            </a:r>
            <a:r>
              <a:rPr lang="cs-CZ" sz="1600" dirty="0"/>
              <a:t>– step </a:t>
            </a:r>
            <a:r>
              <a:rPr lang="cs-CZ" sz="1600" dirty="0" err="1"/>
              <a:t>count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 </a:t>
            </a:r>
            <a:r>
              <a:rPr lang="cs-CZ" sz="1600" dirty="0" err="1"/>
              <a:t>next</a:t>
            </a:r>
            <a:r>
              <a:rPr lang="cs-CZ" sz="1600" dirty="0"/>
              <a:t> </a:t>
            </a:r>
            <a:r>
              <a:rPr lang="cs-CZ" sz="1600" dirty="0" err="1"/>
              <a:t>hour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i="1" dirty="0" err="1"/>
              <a:t>Tailoring</a:t>
            </a:r>
            <a:r>
              <a:rPr lang="cs-CZ" sz="1600" b="1" i="1" dirty="0"/>
              <a:t> </a:t>
            </a:r>
            <a:r>
              <a:rPr lang="cs-CZ" sz="1600" b="1" i="1" dirty="0" err="1"/>
              <a:t>variable</a:t>
            </a:r>
            <a:r>
              <a:rPr lang="cs-CZ" sz="1600" b="1" i="1" dirty="0"/>
              <a:t> </a:t>
            </a:r>
            <a:r>
              <a:rPr lang="cs-CZ" sz="1600" dirty="0"/>
              <a:t>(</a:t>
            </a:r>
            <a:r>
              <a:rPr lang="cs-CZ" sz="1600" dirty="0" err="1"/>
              <a:t>e.g</a:t>
            </a:r>
            <a:r>
              <a:rPr lang="cs-CZ" sz="1600" dirty="0"/>
              <a:t>.,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could</a:t>
            </a:r>
            <a:r>
              <a:rPr lang="cs-CZ" sz="1600" dirty="0"/>
              <a:t> </a:t>
            </a:r>
            <a:r>
              <a:rPr lang="cs-CZ" sz="1600" dirty="0" err="1"/>
              <a:t>moderate</a:t>
            </a:r>
            <a:r>
              <a:rPr lang="cs-CZ" sz="1600" dirty="0"/>
              <a:t> response?)</a:t>
            </a:r>
            <a:endParaRPr lang="cs-CZ" sz="1600" b="1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err="1"/>
              <a:t>Availability</a:t>
            </a:r>
            <a:endParaRPr lang="cs-CZ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err="1"/>
              <a:t>Location</a:t>
            </a:r>
            <a:endParaRPr lang="cs-CZ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Step </a:t>
            </a:r>
            <a:r>
              <a:rPr lang="cs-CZ" sz="1600" dirty="0" err="1"/>
              <a:t>count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i="1" dirty="0" err="1"/>
              <a:t>Decision</a:t>
            </a:r>
            <a:r>
              <a:rPr lang="cs-CZ" sz="1600" b="1" i="1" dirty="0"/>
              <a:t> rule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IF </a:t>
            </a:r>
            <a:r>
              <a:rPr lang="cs-CZ" sz="1600" dirty="0" err="1"/>
              <a:t>available</a:t>
            </a:r>
            <a:r>
              <a:rPr lang="cs-CZ" sz="1600" dirty="0"/>
              <a:t>, THEN</a:t>
            </a:r>
          </a:p>
          <a:p>
            <a:pPr lvl="4"/>
            <a:r>
              <a:rPr lang="cs-CZ" sz="1600" dirty="0" err="1"/>
              <a:t>If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home</a:t>
            </a:r>
            <a:r>
              <a:rPr lang="cs-CZ" sz="1600" dirty="0"/>
              <a:t> = </a:t>
            </a:r>
            <a:r>
              <a:rPr lang="cs-CZ" sz="1600" dirty="0" err="1"/>
              <a:t>Yes</a:t>
            </a:r>
            <a:r>
              <a:rPr lang="cs-CZ" sz="1600" dirty="0"/>
              <a:t>, </a:t>
            </a:r>
          </a:p>
          <a:p>
            <a:pPr lvl="4"/>
            <a:r>
              <a:rPr lang="cs-CZ" sz="1600" dirty="0"/>
              <a:t>	THEN Text=prompt tip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home</a:t>
            </a:r>
            <a:r>
              <a:rPr lang="cs-CZ" sz="1600" dirty="0"/>
              <a:t> </a:t>
            </a:r>
            <a:r>
              <a:rPr lang="cs-CZ" sz="1600" dirty="0" err="1"/>
              <a:t>exercise</a:t>
            </a:r>
            <a:endParaRPr lang="cs-CZ" sz="1600" dirty="0"/>
          </a:p>
          <a:p>
            <a:pPr lvl="4"/>
            <a:r>
              <a:rPr lang="cs-CZ" sz="1600" dirty="0"/>
              <a:t>Else </a:t>
            </a:r>
            <a:r>
              <a:rPr lang="cs-CZ" sz="1600" dirty="0" err="1"/>
              <a:t>if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home</a:t>
            </a:r>
            <a:r>
              <a:rPr lang="cs-CZ" sz="1600" dirty="0"/>
              <a:t> = No</a:t>
            </a:r>
          </a:p>
          <a:p>
            <a:pPr lvl="4"/>
            <a:r>
              <a:rPr lang="cs-CZ" sz="1600" dirty="0"/>
              <a:t>	THEN Text=prompt tip </a:t>
            </a:r>
            <a:r>
              <a:rPr lang="cs-CZ" sz="1600" dirty="0" err="1"/>
              <a:t>for</a:t>
            </a:r>
            <a:r>
              <a:rPr lang="cs-CZ" sz="1600" dirty="0"/>
              <a:t> …..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Else </a:t>
            </a:r>
            <a:r>
              <a:rPr lang="cs-CZ" sz="1600" dirty="0" err="1"/>
              <a:t>if</a:t>
            </a:r>
            <a:r>
              <a:rPr lang="cs-CZ" sz="1600" dirty="0"/>
              <a:t> not </a:t>
            </a:r>
            <a:r>
              <a:rPr lang="cs-CZ" sz="1600" dirty="0" err="1"/>
              <a:t>available</a:t>
            </a:r>
            <a:r>
              <a:rPr lang="cs-CZ" sz="1600" dirty="0"/>
              <a:t>, THEN Text= do </a:t>
            </a:r>
            <a:r>
              <a:rPr lang="cs-CZ" sz="1600" dirty="0" err="1"/>
              <a:t>nothing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i="1" dirty="0" err="1"/>
              <a:t>Decision</a:t>
            </a:r>
            <a:r>
              <a:rPr lang="cs-CZ" sz="1600" b="1" i="1" dirty="0"/>
              <a:t> point </a:t>
            </a:r>
            <a:r>
              <a:rPr lang="cs-CZ" sz="1600" dirty="0"/>
              <a:t>(</a:t>
            </a:r>
            <a:r>
              <a:rPr lang="cs-CZ" sz="1600" dirty="0" err="1"/>
              <a:t>guided</a:t>
            </a:r>
            <a:r>
              <a:rPr lang="cs-CZ" sz="1600" dirty="0"/>
              <a:t> by </a:t>
            </a:r>
            <a:r>
              <a:rPr lang="cs-CZ" sz="1600" dirty="0" err="1"/>
              <a:t>dynamics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tailoring</a:t>
            </a:r>
            <a:r>
              <a:rPr lang="cs-CZ" sz="1600" dirty="0"/>
              <a:t> </a:t>
            </a:r>
            <a:r>
              <a:rPr lang="cs-CZ" sz="1600" dirty="0" err="1"/>
              <a:t>variable</a:t>
            </a:r>
            <a:r>
              <a:rPr lang="cs-CZ" sz="1600" dirty="0"/>
              <a:t> and </a:t>
            </a:r>
            <a:r>
              <a:rPr lang="cs-CZ" sz="1600" dirty="0" err="1"/>
              <a:t>effects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treatment</a:t>
            </a:r>
            <a:r>
              <a:rPr lang="cs-CZ" sz="1600" dirty="0"/>
              <a:t>)</a:t>
            </a:r>
            <a:endParaRPr lang="cs-CZ" sz="1600" b="1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err="1"/>
              <a:t>Every</a:t>
            </a:r>
            <a:r>
              <a:rPr lang="cs-CZ" sz="1600" dirty="0"/>
              <a:t> 2 </a:t>
            </a:r>
            <a:r>
              <a:rPr lang="cs-CZ" sz="1600" dirty="0" err="1"/>
              <a:t>hours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786082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JITAI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In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context</a:t>
            </a:r>
            <a:r>
              <a:rPr lang="cs-CZ" i="1" dirty="0"/>
              <a:t> are </a:t>
            </a:r>
            <a:r>
              <a:rPr lang="cs-CZ" i="1" dirty="0" err="1"/>
              <a:t>pushed</a:t>
            </a:r>
            <a:r>
              <a:rPr lang="cs-CZ" i="1" dirty="0"/>
              <a:t> </a:t>
            </a:r>
            <a:r>
              <a:rPr lang="cs-CZ" i="1" dirty="0" err="1"/>
              <a:t>messages</a:t>
            </a:r>
            <a:r>
              <a:rPr lang="cs-CZ" i="1" dirty="0"/>
              <a:t> most </a:t>
            </a:r>
            <a:r>
              <a:rPr lang="cs-CZ" i="1" dirty="0" err="1"/>
              <a:t>effective</a:t>
            </a:r>
            <a:r>
              <a:rPr lang="cs-CZ" i="1" dirty="0"/>
              <a:t>? (</a:t>
            </a:r>
            <a:r>
              <a:rPr lang="cs-CZ" i="1" dirty="0" err="1"/>
              <a:t>home</a:t>
            </a:r>
            <a:r>
              <a:rPr lang="cs-CZ" i="1" dirty="0"/>
              <a:t> versus </a:t>
            </a:r>
            <a:r>
              <a:rPr lang="cs-CZ" i="1" dirty="0" err="1"/>
              <a:t>work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morning</a:t>
            </a:r>
            <a:r>
              <a:rPr lang="cs-CZ" i="1" dirty="0"/>
              <a:t> versus </a:t>
            </a:r>
            <a:r>
              <a:rPr lang="cs-CZ" i="1" dirty="0" err="1"/>
              <a:t>afternoon</a:t>
            </a:r>
            <a:r>
              <a:rPr lang="cs-CZ" i="1" dirty="0"/>
              <a:t>)</a:t>
            </a:r>
          </a:p>
          <a:p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appropriate</a:t>
            </a:r>
            <a:r>
              <a:rPr lang="cs-CZ" i="1" dirty="0"/>
              <a:t> </a:t>
            </a:r>
            <a:r>
              <a:rPr lang="cs-CZ" i="1" dirty="0" err="1"/>
              <a:t>frequency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pushed</a:t>
            </a:r>
            <a:r>
              <a:rPr lang="cs-CZ" i="1" dirty="0"/>
              <a:t> </a:t>
            </a:r>
            <a:r>
              <a:rPr lang="cs-CZ" i="1" dirty="0" err="1"/>
              <a:t>messages</a:t>
            </a:r>
            <a:r>
              <a:rPr lang="cs-CZ" i="1" dirty="0"/>
              <a:t>?</a:t>
            </a:r>
          </a:p>
          <a:p>
            <a:r>
              <a:rPr lang="cs-CZ" b="1" dirty="0" err="1"/>
              <a:t>Micro-randomized</a:t>
            </a:r>
            <a:r>
              <a:rPr lang="cs-CZ" b="1" dirty="0"/>
              <a:t> trial</a:t>
            </a:r>
          </a:p>
          <a:p>
            <a:pPr lvl="1"/>
            <a:r>
              <a:rPr lang="cs-CZ" dirty="0" err="1"/>
              <a:t>Randomize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participant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treatments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point</a:t>
            </a:r>
          </a:p>
          <a:p>
            <a:pPr marL="457200" lvl="1" indent="0">
              <a:buNone/>
            </a:pPr>
            <a:r>
              <a:rPr lang="cs-CZ" dirty="0"/>
              <a:t>(100-1000 </a:t>
            </a:r>
            <a:r>
              <a:rPr lang="cs-CZ" dirty="0" err="1"/>
              <a:t>or</a:t>
            </a:r>
            <a:r>
              <a:rPr lang="cs-CZ" dirty="0"/>
              <a:t> more </a:t>
            </a:r>
            <a:r>
              <a:rPr lang="cs-CZ" dirty="0" err="1"/>
              <a:t>randomizations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Sequential</a:t>
            </a:r>
            <a:r>
              <a:rPr lang="cs-CZ" dirty="0"/>
              <a:t>, </a:t>
            </a:r>
            <a:r>
              <a:rPr lang="cs-CZ" dirty="0" err="1"/>
              <a:t>factorial</a:t>
            </a:r>
            <a:r>
              <a:rPr lang="cs-CZ" dirty="0"/>
              <a:t> </a:t>
            </a:r>
            <a:r>
              <a:rPr lang="cs-CZ" dirty="0" err="1"/>
              <a:t>designs</a:t>
            </a:r>
            <a:endParaRPr lang="cs-CZ" dirty="0"/>
          </a:p>
          <a:p>
            <a:pPr lvl="2"/>
            <a:r>
              <a:rPr lang="cs-CZ" dirty="0"/>
              <a:t>Time-</a:t>
            </a:r>
            <a:r>
              <a:rPr lang="cs-CZ" dirty="0" err="1"/>
              <a:t>varying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, </a:t>
            </a:r>
            <a:r>
              <a:rPr lang="cs-CZ" dirty="0" err="1"/>
              <a:t>interactions</a:t>
            </a:r>
            <a:r>
              <a:rPr lang="cs-CZ" dirty="0"/>
              <a:t>/</a:t>
            </a:r>
            <a:r>
              <a:rPr lang="cs-CZ" dirty="0" err="1"/>
              <a:t>moderation</a:t>
            </a:r>
            <a:r>
              <a:rPr lang="cs-CZ" dirty="0"/>
              <a:t> (are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inform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…) </a:t>
            </a:r>
          </a:p>
          <a:p>
            <a:pPr lvl="1"/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becoming</a:t>
            </a:r>
            <a:r>
              <a:rPr lang="cs-CZ" dirty="0"/>
              <a:t> a standard in </a:t>
            </a:r>
            <a:r>
              <a:rPr lang="cs-CZ" dirty="0" err="1"/>
              <a:t>developing</a:t>
            </a:r>
            <a:r>
              <a:rPr lang="cs-CZ" dirty="0"/>
              <a:t> </a:t>
            </a:r>
            <a:r>
              <a:rPr lang="cs-CZ" b="1" i="1" dirty="0"/>
              <a:t>mobile </a:t>
            </a:r>
            <a:r>
              <a:rPr lang="cs-CZ" b="1" i="1" dirty="0" err="1"/>
              <a:t>health</a:t>
            </a:r>
            <a:r>
              <a:rPr lang="cs-CZ" dirty="0"/>
              <a:t> </a:t>
            </a:r>
            <a:r>
              <a:rPr lang="cs-CZ" dirty="0" err="1"/>
              <a:t>interventions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807893" y="6198854"/>
            <a:ext cx="5411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/>
              <a:t>Nahum-Shani</a:t>
            </a:r>
            <a:r>
              <a:rPr lang="cs-CZ" sz="1100" dirty="0"/>
              <a:t> I, </a:t>
            </a:r>
            <a:r>
              <a:rPr lang="cs-CZ" sz="1100" dirty="0" err="1"/>
              <a:t>Hekler</a:t>
            </a:r>
            <a:r>
              <a:rPr lang="cs-CZ" sz="1100" dirty="0"/>
              <a:t> EB, </a:t>
            </a:r>
            <a:r>
              <a:rPr lang="cs-CZ" sz="1100" dirty="0" err="1"/>
              <a:t>Spruijt-Metz</a:t>
            </a:r>
            <a:r>
              <a:rPr lang="cs-CZ" sz="1100" dirty="0"/>
              <a:t> D. (2015) </a:t>
            </a:r>
            <a:r>
              <a:rPr lang="cs-CZ" sz="1100" dirty="0" err="1"/>
              <a:t>Health</a:t>
            </a:r>
            <a:r>
              <a:rPr lang="cs-CZ" sz="1100" dirty="0"/>
              <a:t> Psychology.</a:t>
            </a:r>
          </a:p>
          <a:p>
            <a:r>
              <a:rPr lang="cs-CZ" sz="1100" dirty="0">
                <a:hlinkClick r:id="rId3"/>
              </a:rPr>
              <a:t>www.methodology.psu.edu</a:t>
            </a:r>
            <a:r>
              <a:rPr lang="cs-CZ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1352019"/>
      </p:ext>
    </p:extLst>
  </p:cSld>
  <p:clrMapOvr>
    <a:masterClrMapping/>
  </p:clrMapOvr>
  <p:transition xmlns:p14="http://schemas.microsoft.com/office/powerpoint/2010/main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Illness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the last time you were ill (e.g., headache, flu, broken limb, etc.).</a:t>
            </a:r>
          </a:p>
          <a:p>
            <a:r>
              <a:rPr lang="en-US" dirty="0" smtClean="0"/>
              <a:t>Consider the ways in which you made sense of your illness, how they related to your coping strategies and how you recovered.</a:t>
            </a:r>
          </a:p>
        </p:txBody>
      </p:sp>
    </p:spTree>
    <p:extLst>
      <p:ext uri="{BB962C8B-B14F-4D97-AF65-F5344CB8AC3E}">
        <p14:creationId xmlns:p14="http://schemas.microsoft.com/office/powerpoint/2010/main" val="1885649167"/>
      </p:ext>
    </p:extLst>
  </p:cSld>
  <p:clrMapOvr>
    <a:masterClrMapping/>
  </p:clrMapOvr>
  <p:transition xmlns:p14="http://schemas.microsoft.com/office/powerpoint/2010/main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Steps in Planning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1</a:t>
            </a:r>
          </a:p>
          <a:p>
            <a:pPr lvl="1"/>
            <a:r>
              <a:rPr lang="en-US" dirty="0" smtClean="0"/>
              <a:t>Identify behavior and target population</a:t>
            </a:r>
          </a:p>
          <a:p>
            <a:r>
              <a:rPr lang="en-US" b="1" dirty="0"/>
              <a:t>Step </a:t>
            </a:r>
            <a:r>
              <a:rPr lang="en-US" b="1" dirty="0" smtClean="0"/>
              <a:t>2</a:t>
            </a:r>
            <a:endParaRPr lang="en-US" b="1" dirty="0"/>
          </a:p>
          <a:p>
            <a:pPr lvl="1"/>
            <a:r>
              <a:rPr lang="en-US" dirty="0" smtClean="0"/>
              <a:t>Identify relevant influences on behavior</a:t>
            </a:r>
          </a:p>
          <a:p>
            <a:r>
              <a:rPr lang="en-US" b="1" dirty="0" smtClean="0"/>
              <a:t>Step 3</a:t>
            </a:r>
            <a:endParaRPr lang="en-US" b="1" dirty="0"/>
          </a:p>
          <a:p>
            <a:pPr lvl="1"/>
            <a:r>
              <a:rPr lang="en-US" dirty="0" smtClean="0"/>
              <a:t>Select intervention methods</a:t>
            </a:r>
          </a:p>
          <a:p>
            <a:r>
              <a:rPr lang="en-US" b="1" dirty="0"/>
              <a:t>Step </a:t>
            </a:r>
            <a:r>
              <a:rPr lang="en-US" b="1" dirty="0" smtClean="0"/>
              <a:t>4</a:t>
            </a:r>
            <a:endParaRPr lang="en-US" b="1" dirty="0"/>
          </a:p>
          <a:p>
            <a:pPr lvl="1"/>
            <a:r>
              <a:rPr lang="en-US" dirty="0" smtClean="0"/>
              <a:t>Develop intervention strategies</a:t>
            </a:r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69450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 to be 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feeling normal</a:t>
            </a:r>
          </a:p>
          <a:p>
            <a:r>
              <a:rPr lang="en-US" dirty="0" smtClean="0"/>
              <a:t>Specific symptoms</a:t>
            </a:r>
          </a:p>
          <a:p>
            <a:r>
              <a:rPr lang="en-US" dirty="0" smtClean="0"/>
              <a:t>Specific illnesses</a:t>
            </a:r>
          </a:p>
          <a:p>
            <a:r>
              <a:rPr lang="en-US" dirty="0" smtClean="0"/>
              <a:t>Consequences of illness</a:t>
            </a:r>
          </a:p>
          <a:p>
            <a:r>
              <a:rPr lang="en-US" dirty="0" smtClean="0"/>
              <a:t>Time line</a:t>
            </a:r>
          </a:p>
          <a:p>
            <a:r>
              <a:rPr lang="en-US" dirty="0" smtClean="0"/>
              <a:t>Absence of health</a:t>
            </a:r>
          </a:p>
        </p:txBody>
      </p:sp>
    </p:spTree>
    <p:extLst>
      <p:ext uri="{BB962C8B-B14F-4D97-AF65-F5344CB8AC3E}">
        <p14:creationId xmlns:p14="http://schemas.microsoft.com/office/powerpoint/2010/main" val="3791252500"/>
      </p:ext>
    </p:extLst>
  </p:cSld>
  <p:clrMapOvr>
    <a:masterClrMapping/>
  </p:clrMapOvr>
  <p:transition xmlns:p14="http://schemas.microsoft.com/office/powerpoint/2010/main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Illness Cognitions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Leventhal</a:t>
            </a:r>
            <a:r>
              <a:rPr lang="en-US" dirty="0" smtClean="0"/>
              <a:t> et al. (1980)</a:t>
            </a:r>
          </a:p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33400" y="2667000"/>
            <a:ext cx="7848600" cy="3733800"/>
            <a:chOff x="685800" y="2209800"/>
            <a:chExt cx="7848600" cy="3733800"/>
          </a:xfrm>
        </p:grpSpPr>
        <p:sp>
          <p:nvSpPr>
            <p:cNvPr id="4" name="Rectangle 3"/>
            <p:cNvSpPr/>
            <p:nvPr/>
          </p:nvSpPr>
          <p:spPr>
            <a:xfrm>
              <a:off x="685800" y="2667000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Identity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5800" y="4419600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Cure / Control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52800" y="22098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Perceived cause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52800" y="36576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Illness cognitions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352800" y="51816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Consequences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553200" y="36576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Time line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7" idx="1"/>
              <a:endCxn id="4" idx="3"/>
            </p:cNvCxnSpPr>
            <p:nvPr/>
          </p:nvCxnSpPr>
          <p:spPr>
            <a:xfrm flipH="1" flipV="1">
              <a:off x="1828800" y="3048000"/>
              <a:ext cx="15240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7" idx="1"/>
              <a:endCxn id="5" idx="3"/>
            </p:cNvCxnSpPr>
            <p:nvPr/>
          </p:nvCxnSpPr>
          <p:spPr>
            <a:xfrm flipH="1">
              <a:off x="1828800" y="4038600"/>
              <a:ext cx="15240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7" idx="0"/>
              <a:endCxn id="6" idx="2"/>
            </p:cNvCxnSpPr>
            <p:nvPr/>
          </p:nvCxnSpPr>
          <p:spPr>
            <a:xfrm flipV="1">
              <a:off x="4343400" y="29718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7" idx="2"/>
              <a:endCxn id="8" idx="0"/>
            </p:cNvCxnSpPr>
            <p:nvPr/>
          </p:nvCxnSpPr>
          <p:spPr>
            <a:xfrm>
              <a:off x="4343400" y="4419600"/>
              <a:ext cx="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3"/>
              <a:endCxn id="9" idx="1"/>
            </p:cNvCxnSpPr>
            <p:nvPr/>
          </p:nvCxnSpPr>
          <p:spPr>
            <a:xfrm>
              <a:off x="5334000" y="4038600"/>
              <a:ext cx="1219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4953000" y="575608"/>
            <a:ext cx="3962400" cy="193899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 patient’s own implicit common sense beliefs about their illness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Provide schema for coping with illness, understanding their illness, warning 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79877"/>
      </p:ext>
    </p:extLst>
  </p:cSld>
  <p:clrMapOvr>
    <a:masterClrMapping/>
  </p:clrMapOvr>
  <p:transition xmlns:p14="http://schemas.microsoft.com/office/powerpoint/2010/main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Self-Regulatory Model of Illness Behavior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505200"/>
            <a:ext cx="2209800" cy="1219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Stage 1: Interpretation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Symptom perception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Social messages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362200" y="1524000"/>
            <a:ext cx="2209800" cy="17526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292934"/>
                </a:solidFill>
              </a:rPr>
              <a:t>Representation of health threat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Identity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Cause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Consequences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Time line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Cure/Control</a:t>
            </a:r>
            <a:endParaRPr lang="en-US" sz="1600" dirty="0">
              <a:solidFill>
                <a:srgbClr val="292934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00" y="3657600"/>
            <a:ext cx="2209800" cy="9144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Stage </a:t>
            </a:r>
            <a:r>
              <a:rPr lang="en-US" sz="1600" b="1" dirty="0" smtClean="0">
                <a:solidFill>
                  <a:schemeClr val="tx1"/>
                </a:solidFill>
              </a:rPr>
              <a:t>2: Coping</a:t>
            </a:r>
            <a:endParaRPr lang="en-US" sz="1600" b="1" dirty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Approach coping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Avoidance coping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4953000"/>
            <a:ext cx="2133600" cy="14478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292934"/>
                </a:solidFill>
              </a:rPr>
              <a:t>Emotional response to health threat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Fear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Anxiety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Depression</a:t>
            </a:r>
            <a:endParaRPr lang="en-US" sz="1600" dirty="0">
              <a:solidFill>
                <a:srgbClr val="29293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3581400"/>
            <a:ext cx="1981200" cy="10668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Stage </a:t>
            </a:r>
            <a:r>
              <a:rPr lang="en-US" sz="1600" b="1" dirty="0" smtClean="0">
                <a:solidFill>
                  <a:schemeClr val="tx1"/>
                </a:solidFill>
              </a:rPr>
              <a:t>3: Appraisal</a:t>
            </a:r>
            <a:endParaRPr lang="en-US" sz="1600" b="1" dirty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Was my coping strategy effective?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6" idx="0"/>
            <a:endCxn id="7" idx="1"/>
          </p:cNvCxnSpPr>
          <p:nvPr/>
        </p:nvCxnSpPr>
        <p:spPr>
          <a:xfrm flipV="1">
            <a:off x="1409700" y="2400300"/>
            <a:ext cx="9525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6" idx="2"/>
            <a:endCxn id="9" idx="1"/>
          </p:cNvCxnSpPr>
          <p:nvPr/>
        </p:nvCxnSpPr>
        <p:spPr>
          <a:xfrm>
            <a:off x="1409700" y="4724400"/>
            <a:ext cx="1028700" cy="952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2"/>
            <a:endCxn id="9" idx="0"/>
          </p:cNvCxnSpPr>
          <p:nvPr/>
        </p:nvCxnSpPr>
        <p:spPr>
          <a:xfrm>
            <a:off x="3467100" y="3276600"/>
            <a:ext cx="38100" cy="1676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8" idx="3"/>
            <a:endCxn id="10" idx="1"/>
          </p:cNvCxnSpPr>
          <p:nvPr/>
        </p:nvCxnSpPr>
        <p:spPr>
          <a:xfrm>
            <a:off x="6553200" y="4114800"/>
            <a:ext cx="381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8" idx="0"/>
          </p:cNvCxnSpPr>
          <p:nvPr/>
        </p:nvCxnSpPr>
        <p:spPr>
          <a:xfrm>
            <a:off x="4572000" y="2514600"/>
            <a:ext cx="8763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9" idx="3"/>
            <a:endCxn id="8" idx="2"/>
          </p:cNvCxnSpPr>
          <p:nvPr/>
        </p:nvCxnSpPr>
        <p:spPr>
          <a:xfrm flipV="1">
            <a:off x="4572000" y="4572000"/>
            <a:ext cx="8763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3"/>
            <a:endCxn id="10" idx="0"/>
          </p:cNvCxnSpPr>
          <p:nvPr/>
        </p:nvCxnSpPr>
        <p:spPr>
          <a:xfrm>
            <a:off x="4572000" y="2400300"/>
            <a:ext cx="3352800" cy="1181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10" idx="2"/>
          </p:cNvCxnSpPr>
          <p:nvPr/>
        </p:nvCxnSpPr>
        <p:spPr>
          <a:xfrm flipV="1">
            <a:off x="4572000" y="4648200"/>
            <a:ext cx="33528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961973"/>
      </p:ext>
    </p:extLst>
  </p:cSld>
  <p:clrMapOvr>
    <a:masterClrMapping/>
  </p:clrMapOvr>
  <p:transition xmlns:p14="http://schemas.microsoft.com/office/powerpoint/2010/main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</a:p>
          <a:p>
            <a:pPr lvl="1"/>
            <a:r>
              <a:rPr lang="en-US" dirty="0" smtClean="0"/>
              <a:t>Symptoms are more than just a sensation.</a:t>
            </a:r>
          </a:p>
          <a:p>
            <a:r>
              <a:rPr lang="en-US" dirty="0" smtClean="0"/>
              <a:t>What influences symptom perception?</a:t>
            </a:r>
          </a:p>
          <a:p>
            <a:pPr lvl="1"/>
            <a:r>
              <a:rPr lang="en-US" dirty="0" smtClean="0"/>
              <a:t>Draw a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17162"/>
      </p:ext>
    </p:extLst>
  </p:cSld>
  <p:clrMapOvr>
    <a:masterClrMapping/>
  </p:clrMapOvr>
  <p:transition xmlns:p14="http://schemas.microsoft.com/office/powerpoint/2010/main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Perception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66659"/>
              </p:ext>
            </p:extLst>
          </p:nvPr>
        </p:nvGraphicFramePr>
        <p:xfrm>
          <a:off x="990600" y="1397000"/>
          <a:ext cx="74676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144811"/>
      </p:ext>
    </p:extLst>
  </p:cSld>
  <p:clrMapOvr>
    <a:masterClrMapping/>
  </p:clrMapOvr>
  <p:transition xmlns:p14="http://schemas.microsoft.com/office/powerpoint/2010/main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Illness as a crisis </a:t>
            </a:r>
            <a:r>
              <a:rPr lang="en-US" dirty="0" smtClean="0"/>
              <a:t>(Moos &amp; Schaefer, 1984)</a:t>
            </a:r>
          </a:p>
          <a:p>
            <a:pPr lvl="1"/>
            <a:r>
              <a:rPr lang="en-US" dirty="0" smtClean="0"/>
              <a:t>Changes in identity</a:t>
            </a:r>
          </a:p>
          <a:p>
            <a:pPr lvl="1"/>
            <a:r>
              <a:rPr lang="en-US" dirty="0" smtClean="0"/>
              <a:t>Changes in location</a:t>
            </a:r>
          </a:p>
          <a:p>
            <a:pPr lvl="1"/>
            <a:r>
              <a:rPr lang="en-US" dirty="0" smtClean="0"/>
              <a:t>Changes in role</a:t>
            </a:r>
          </a:p>
          <a:p>
            <a:pPr lvl="1"/>
            <a:r>
              <a:rPr lang="en-US" dirty="0" smtClean="0"/>
              <a:t>Changes in social support</a:t>
            </a:r>
          </a:p>
          <a:p>
            <a:pPr lvl="1"/>
            <a:r>
              <a:rPr lang="en-US" dirty="0" smtClean="0"/>
              <a:t>Unpredicted event</a:t>
            </a:r>
          </a:p>
          <a:p>
            <a:pPr lvl="1"/>
            <a:r>
              <a:rPr lang="en-US" dirty="0" smtClean="0"/>
              <a:t>Insufficient or unclear information about illness</a:t>
            </a:r>
          </a:p>
          <a:p>
            <a:pPr lvl="1"/>
            <a:r>
              <a:rPr lang="en-US" dirty="0" smtClean="0"/>
              <a:t>Decision needed quickly</a:t>
            </a:r>
          </a:p>
          <a:p>
            <a:pPr lvl="1"/>
            <a:r>
              <a:rPr lang="en-US" dirty="0" smtClean="0"/>
              <a:t>Ambiguous meaning</a:t>
            </a:r>
          </a:p>
          <a:p>
            <a:pPr lvl="1"/>
            <a:r>
              <a:rPr lang="en-US" dirty="0" smtClean="0"/>
              <a:t>Limited prior experience</a:t>
            </a:r>
            <a:endParaRPr lang="en-US" dirty="0"/>
          </a:p>
          <a:p>
            <a:r>
              <a:rPr lang="en-US" dirty="0" smtClean="0"/>
              <a:t>Coping as a process </a:t>
            </a:r>
            <a:r>
              <a:rPr lang="en-US" dirty="0"/>
              <a:t>(Moos &amp; Schaefer, 1984)</a:t>
            </a:r>
          </a:p>
          <a:p>
            <a:pPr lvl="1"/>
            <a:r>
              <a:rPr lang="en-US" dirty="0" smtClean="0"/>
              <a:t>(1) Cognitive appraisal    (2) Adaptive tasks    (3) Coping skills</a:t>
            </a:r>
          </a:p>
        </p:txBody>
      </p:sp>
    </p:spTree>
    <p:extLst>
      <p:ext uri="{BB962C8B-B14F-4D97-AF65-F5344CB8AC3E}">
        <p14:creationId xmlns:p14="http://schemas.microsoft.com/office/powerpoint/2010/main" val="1507169610"/>
      </p:ext>
    </p:extLst>
  </p:cSld>
  <p:clrMapOvr>
    <a:masterClrMapping/>
  </p:clrMapOvr>
  <p:transition xmlns:p14="http://schemas.microsoft.com/office/powerpoint/2010/main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Coping with the crisis of illness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81000" y="2457450"/>
            <a:ext cx="8610600" cy="3333750"/>
            <a:chOff x="457200" y="2615119"/>
            <a:chExt cx="8297487" cy="2837234"/>
          </a:xfrm>
        </p:grpSpPr>
        <p:sp>
          <p:nvSpPr>
            <p:cNvPr id="4" name="Rectangle 3"/>
            <p:cNvSpPr/>
            <p:nvPr/>
          </p:nvSpPr>
          <p:spPr>
            <a:xfrm>
              <a:off x="2691938" y="3587885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292934"/>
                  </a:solidFill>
                </a:rPr>
                <a:t>The crisis of illness</a:t>
              </a:r>
              <a:endParaRPr lang="en-US" sz="1600" dirty="0">
                <a:solidFill>
                  <a:srgbClr val="292934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200" y="2663756"/>
              <a:ext cx="1835727" cy="25940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292934"/>
                  </a:solidFill>
                </a:rPr>
                <a:t>Background factors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Demographic and social factors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Physical/social environmental factors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Illness-related factors</a:t>
              </a:r>
              <a:endParaRPr lang="en-US" sz="1600" dirty="0">
                <a:solidFill>
                  <a:srgbClr val="292934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553200" y="2615119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292934"/>
                  </a:solidFill>
                </a:rPr>
                <a:t>Adaptive tasks</a:t>
              </a:r>
              <a:endParaRPr lang="en-US" sz="1600" b="1" dirty="0">
                <a:solidFill>
                  <a:srgbClr val="292934"/>
                </a:solidFill>
              </a:endParaRP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Illness-specific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General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130040" y="3587885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Cognitive appraisal</a:t>
              </a:r>
            </a:p>
            <a:p>
              <a:pPr algn="ctr"/>
              <a:r>
                <a:rPr lang="en-US" sz="1600" i="1" dirty="0" smtClean="0">
                  <a:solidFill>
                    <a:schemeClr val="tx1"/>
                  </a:solidFill>
                </a:rPr>
                <a:t>Is my illness serious?</a:t>
              </a:r>
              <a:endParaRPr lang="en-US" sz="1600" i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553200" y="4349885"/>
              <a:ext cx="2201487" cy="11024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292934"/>
                  </a:solidFill>
                </a:rPr>
                <a:t>Coping skills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Appraisal-focused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Problem-focused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Emotion-focused</a:t>
              </a:r>
              <a:endParaRPr lang="en-US" sz="1600" dirty="0">
                <a:solidFill>
                  <a:srgbClr val="292934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012817" y="2931664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0" name="Straight Arrow Connector 19"/>
          <p:cNvCxnSpPr>
            <a:stCxn id="7" idx="0"/>
            <a:endCxn id="6" idx="1"/>
          </p:cNvCxnSpPr>
          <p:nvPr/>
        </p:nvCxnSpPr>
        <p:spPr>
          <a:xfrm flipV="1">
            <a:off x="5220419" y="2905125"/>
            <a:ext cx="1486619" cy="6953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9" idx="1"/>
          </p:cNvCxnSpPr>
          <p:nvPr/>
        </p:nvCxnSpPr>
        <p:spPr>
          <a:xfrm>
            <a:off x="5220419" y="4495800"/>
            <a:ext cx="1486619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3"/>
            <a:endCxn id="7" idx="1"/>
          </p:cNvCxnSpPr>
          <p:nvPr/>
        </p:nvCxnSpPr>
        <p:spPr>
          <a:xfrm>
            <a:off x="3886200" y="4048125"/>
            <a:ext cx="30623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3"/>
            <a:endCxn id="4" idx="1"/>
          </p:cNvCxnSpPr>
          <p:nvPr/>
        </p:nvCxnSpPr>
        <p:spPr>
          <a:xfrm>
            <a:off x="2286000" y="4038599"/>
            <a:ext cx="414068" cy="95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>
            <a:off x="6477000" y="3810000"/>
            <a:ext cx="9144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543800" y="3810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95480"/>
      </p:ext>
    </p:extLst>
  </p:cSld>
  <p:clrMapOvr>
    <a:masterClrMapping/>
  </p:clrMapOvr>
  <p:transition xmlns:p14="http://schemas.microsoft.com/office/powerpoint/2010/main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YY3d4dyFRog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Harvard Innovation Lab talk</a:t>
            </a:r>
          </a:p>
          <a:p>
            <a:r>
              <a:rPr lang="en-US" dirty="0">
                <a:hlinkClick r:id="rId3"/>
              </a:rPr>
              <a:t>https://www.youtube.com/watch?v=</a:t>
            </a:r>
            <a:r>
              <a:rPr lang="en-US" dirty="0" smtClean="0">
                <a:hlinkClick r:id="rId3"/>
              </a:rPr>
              <a:t>oPrlBJZah5Y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https://www.youtube.com/watch?v=</a:t>
            </a:r>
            <a:r>
              <a:rPr lang="en-US" dirty="0" smtClean="0">
                <a:hlinkClick r:id="rId4"/>
              </a:rPr>
              <a:t>kVZLR_rxjfE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7705"/>
      </p:ext>
    </p:extLst>
  </p:cSld>
  <p:clrMapOvr>
    <a:masterClrMapping/>
  </p:clrMapOvr>
  <p:transition xmlns:p14="http://schemas.microsoft.com/office/powerpoint/2010/main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involve needs assessment</a:t>
            </a:r>
          </a:p>
          <a:p>
            <a:r>
              <a:rPr lang="en-US" dirty="0" smtClean="0"/>
              <a:t>Should result in the identification of appropriate intervention goals and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48259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00025" y="228600"/>
            <a:ext cx="8763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Need Assessment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00025" y="1447800"/>
            <a:ext cx="8715375" cy="5105400"/>
          </a:xfrm>
        </p:spPr>
        <p:txBody>
          <a:bodyPr/>
          <a:lstStyle/>
          <a:p>
            <a:r>
              <a:rPr lang="en-US" sz="2800" dirty="0" smtClean="0"/>
              <a:t>Key is to identify needs based on evaluation of current conditions and desired conditions</a:t>
            </a:r>
          </a:p>
          <a:p>
            <a:r>
              <a:rPr lang="en-US" sz="2800" dirty="0" smtClean="0"/>
              <a:t>Involves gathering of new data as well as use of existing secondary data sources</a:t>
            </a:r>
            <a:endParaRPr lang="en-US" sz="2800" i="1" dirty="0" smtClean="0"/>
          </a:p>
          <a:p>
            <a:r>
              <a:rPr lang="en-US" sz="2800" dirty="0" smtClean="0"/>
              <a:t>Ultimately should inform why intervention needs to take place and what may be the key intervention components. </a:t>
            </a:r>
            <a:endParaRPr lang="en-US" sz="2800" i="1" dirty="0" smtClean="0"/>
          </a:p>
          <a:p>
            <a:r>
              <a:rPr lang="en-US" sz="2800" dirty="0" smtClean="0"/>
              <a:t>Various methods utilized to complete need assessment (surveys, focus groups, observation groups, interviews, community or expert forum, public health data and databases, etc.)</a:t>
            </a:r>
            <a:endParaRPr lang="en-US" sz="2800" i="1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2511121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3 &amp;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informed by research in Step 1 &amp; 2</a:t>
            </a:r>
          </a:p>
          <a:p>
            <a:r>
              <a:rPr lang="en-US" dirty="0" smtClean="0"/>
              <a:t>Involve selection of intervention methods and strategies </a:t>
            </a:r>
          </a:p>
          <a:p>
            <a:pPr lvl="1"/>
            <a:r>
              <a:rPr lang="en-US" i="1" dirty="0" smtClean="0"/>
              <a:t>What will be done in order to change behavior?</a:t>
            </a:r>
          </a:p>
          <a:p>
            <a:r>
              <a:rPr lang="en-US" dirty="0" smtClean="0"/>
              <a:t>These steps represent the creative part of intervention planning – this is where planning becomes reality</a:t>
            </a:r>
            <a:endParaRPr lang="en-US" i="1" dirty="0"/>
          </a:p>
          <a:p>
            <a:pPr lvl="1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4779267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Steps 3 &amp; 4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200025" y="1535113"/>
            <a:ext cx="8715375" cy="50942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Brainstorming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How can we use the performance objective to alter the determinant?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Delineating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Which methods have been successfully used in the past?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How were previous programs similar/different from this program?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Translating methods into strategies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How can we deliver our program to our target population?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Is there a necessary sequence in the methods we will use?</a:t>
            </a:r>
          </a:p>
          <a:p>
            <a:pPr>
              <a:defRPr/>
            </a:pPr>
            <a:r>
              <a:rPr lang="en-US" dirty="0"/>
              <a:t>Operationalize strategies</a:t>
            </a:r>
          </a:p>
          <a:p>
            <a:pPr lvl="1">
              <a:defRPr/>
            </a:pPr>
            <a:r>
              <a:rPr lang="en-US" dirty="0"/>
              <a:t>Organize strategies into a deliverable program</a:t>
            </a:r>
          </a:p>
          <a:p>
            <a:pPr lvl="1">
              <a:defRPr/>
            </a:pPr>
            <a:r>
              <a:rPr lang="en-US" dirty="0"/>
              <a:t>Specify channels of delivery/communication</a:t>
            </a:r>
          </a:p>
          <a:p>
            <a:r>
              <a:rPr lang="en-US" dirty="0"/>
              <a:t>Design program materials</a:t>
            </a:r>
          </a:p>
          <a:p>
            <a:pPr lvl="1"/>
            <a:r>
              <a:rPr lang="en-US" dirty="0"/>
              <a:t>Planning documents, schedules</a:t>
            </a:r>
          </a:p>
          <a:p>
            <a:pPr lvl="1"/>
            <a:r>
              <a:rPr lang="en-US" i="1" dirty="0"/>
              <a:t>How do you hold yourself accountable?</a:t>
            </a:r>
          </a:p>
          <a:p>
            <a:r>
              <a:rPr lang="en-US" dirty="0"/>
              <a:t>Pretest instruction materials </a:t>
            </a:r>
          </a:p>
          <a:p>
            <a:r>
              <a:rPr lang="en-US" dirty="0"/>
              <a:t>Produce program materials</a:t>
            </a:r>
          </a:p>
          <a:p>
            <a:pPr marL="274320" lvl="1" indent="0" eaLnBrk="1" hangingPunct="1">
              <a:lnSpc>
                <a:spcPct val="8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06192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4582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Helps answer your questions: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 How do I set appropriate intervention goals?</a:t>
            </a:r>
          </a:p>
          <a:p>
            <a:pPr eaLnBrk="1" hangingPunct="1">
              <a:buFontTx/>
              <a:buAutoNum type="arabicPeriod"/>
            </a:pPr>
            <a:r>
              <a:rPr lang="en-US" dirty="0"/>
              <a:t> </a:t>
            </a:r>
            <a:r>
              <a:rPr lang="en-US" dirty="0" smtClean="0"/>
              <a:t>When in the planning process do I use theory to guide decisions?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 How do I know what theory, methods to use?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 How do I develop concrete strategies?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 How do I implement them?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200025" y="274638"/>
            <a:ext cx="8763000" cy="12493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Intervention Mapping</a:t>
            </a:r>
          </a:p>
        </p:txBody>
      </p:sp>
    </p:spTree>
    <p:extLst>
      <p:ext uri="{BB962C8B-B14F-4D97-AF65-F5344CB8AC3E}">
        <p14:creationId xmlns:p14="http://schemas.microsoft.com/office/powerpoint/2010/main" val="343200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5247</TotalTime>
  <Words>2658</Words>
  <Application>Microsoft Macintosh PowerPoint</Application>
  <PresentationFormat>On-screen Show (4:3)</PresentationFormat>
  <Paragraphs>490</Paragraphs>
  <Slides>47</Slides>
  <Notes>5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Clarity</vt:lpstr>
      <vt:lpstr>Today</vt:lpstr>
      <vt:lpstr>Assignments</vt:lpstr>
      <vt:lpstr>Focus on Theory-Based Interventions</vt:lpstr>
      <vt:lpstr>General Steps in Planning Models</vt:lpstr>
      <vt:lpstr>Steps 1 &amp; 2</vt:lpstr>
      <vt:lpstr>Need Assessment</vt:lpstr>
      <vt:lpstr>Steps 3 &amp; 4</vt:lpstr>
      <vt:lpstr>Steps 3 &amp; 4</vt:lpstr>
      <vt:lpstr>Intervention Mapping</vt:lpstr>
      <vt:lpstr>Let’s Create an Intervention Map</vt:lpstr>
      <vt:lpstr>PowerPoint Presentation</vt:lpstr>
      <vt:lpstr>Intervention Mapping</vt:lpstr>
      <vt:lpstr>Question </vt:lpstr>
      <vt:lpstr>Question</vt:lpstr>
      <vt:lpstr>Question</vt:lpstr>
      <vt:lpstr>Methods versus Strategies</vt:lpstr>
      <vt:lpstr>Methods versus Strategies</vt:lpstr>
      <vt:lpstr>Methods versus Strategies</vt:lpstr>
      <vt:lpstr>Applying Intervention Mapping</vt:lpstr>
      <vt:lpstr>Steps 3 &amp; 4</vt:lpstr>
      <vt:lpstr>TRD Example</vt:lpstr>
      <vt:lpstr>TRD Example</vt:lpstr>
      <vt:lpstr>Group Activity</vt:lpstr>
      <vt:lpstr>Logic Models</vt:lpstr>
      <vt:lpstr>Logic Models</vt:lpstr>
      <vt:lpstr>Logic Models</vt:lpstr>
      <vt:lpstr>Logic Models</vt:lpstr>
      <vt:lpstr>Mediated Interventions</vt:lpstr>
      <vt:lpstr>Communication Theory</vt:lpstr>
      <vt:lpstr>Mass Media Campaigns</vt:lpstr>
      <vt:lpstr>Other Media</vt:lpstr>
      <vt:lpstr>Apps</vt:lpstr>
      <vt:lpstr>Apps – cont.</vt:lpstr>
      <vt:lpstr>Apps – cont.</vt:lpstr>
      <vt:lpstr>SMART</vt:lpstr>
      <vt:lpstr>SMART</vt:lpstr>
      <vt:lpstr>JITAI</vt:lpstr>
      <vt:lpstr>JITAI</vt:lpstr>
      <vt:lpstr>The Process of Illness </vt:lpstr>
      <vt:lpstr>What does it mean to be ill?</vt:lpstr>
      <vt:lpstr>Illness Cognitions</vt:lpstr>
      <vt:lpstr>Self-Regulatory Model of Illness Behavior</vt:lpstr>
      <vt:lpstr>Symptom Perception</vt:lpstr>
      <vt:lpstr>Symptom Perception</vt:lpstr>
      <vt:lpstr>Coping </vt:lpstr>
      <vt:lpstr>Coping with the crisis of illness</vt:lpstr>
      <vt:lpstr>Videos</vt:lpstr>
    </vt:vector>
  </TitlesOfParts>
  <Company>Univ of Illinois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Personality: Overview</dc:title>
  <dc:creator>shitch</dc:creator>
  <cp:lastModifiedBy>Steriani Elavsky</cp:lastModifiedBy>
  <cp:revision>260</cp:revision>
  <dcterms:created xsi:type="dcterms:W3CDTF">2005-02-08T17:03:34Z</dcterms:created>
  <dcterms:modified xsi:type="dcterms:W3CDTF">2017-04-27T20:58:28Z</dcterms:modified>
</cp:coreProperties>
</file>