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media/image15.jpg" ContentType="image/gif"/>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Lst>
  <p:notesMasterIdLst>
    <p:notesMasterId r:id="rId68"/>
  </p:notesMasterIdLst>
  <p:handoutMasterIdLst>
    <p:handoutMasterId r:id="rId69"/>
  </p:handoutMasterIdLst>
  <p:sldIdLst>
    <p:sldId id="524" r:id="rId2"/>
    <p:sldId id="581" r:id="rId3"/>
    <p:sldId id="582" r:id="rId4"/>
    <p:sldId id="593" r:id="rId5"/>
    <p:sldId id="592" r:id="rId6"/>
    <p:sldId id="583" r:id="rId7"/>
    <p:sldId id="584" r:id="rId8"/>
    <p:sldId id="585" r:id="rId9"/>
    <p:sldId id="586" r:id="rId10"/>
    <p:sldId id="594" r:id="rId11"/>
    <p:sldId id="595" r:id="rId12"/>
    <p:sldId id="620" r:id="rId13"/>
    <p:sldId id="587" r:id="rId14"/>
    <p:sldId id="588" r:id="rId15"/>
    <p:sldId id="589" r:id="rId16"/>
    <p:sldId id="596" r:id="rId17"/>
    <p:sldId id="590" r:id="rId18"/>
    <p:sldId id="591" r:id="rId19"/>
    <p:sldId id="597" r:id="rId20"/>
    <p:sldId id="598" r:id="rId21"/>
    <p:sldId id="599" r:id="rId22"/>
    <p:sldId id="600" r:id="rId23"/>
    <p:sldId id="601" r:id="rId24"/>
    <p:sldId id="602" r:id="rId25"/>
    <p:sldId id="603" r:id="rId26"/>
    <p:sldId id="622" r:id="rId27"/>
    <p:sldId id="604" r:id="rId28"/>
    <p:sldId id="605" r:id="rId29"/>
    <p:sldId id="606" r:id="rId30"/>
    <p:sldId id="608" r:id="rId31"/>
    <p:sldId id="609" r:id="rId32"/>
    <p:sldId id="610" r:id="rId33"/>
    <p:sldId id="611" r:id="rId34"/>
    <p:sldId id="612" r:id="rId35"/>
    <p:sldId id="613" r:id="rId36"/>
    <p:sldId id="614" r:id="rId37"/>
    <p:sldId id="615" r:id="rId38"/>
    <p:sldId id="616" r:id="rId39"/>
    <p:sldId id="617" r:id="rId40"/>
    <p:sldId id="621" r:id="rId41"/>
    <p:sldId id="618" r:id="rId42"/>
    <p:sldId id="619" r:id="rId43"/>
    <p:sldId id="557" r:id="rId44"/>
    <p:sldId id="558" r:id="rId45"/>
    <p:sldId id="559" r:id="rId46"/>
    <p:sldId id="560" r:id="rId47"/>
    <p:sldId id="561" r:id="rId48"/>
    <p:sldId id="562" r:id="rId49"/>
    <p:sldId id="563" r:id="rId50"/>
    <p:sldId id="564" r:id="rId51"/>
    <p:sldId id="565" r:id="rId52"/>
    <p:sldId id="566" r:id="rId53"/>
    <p:sldId id="567" r:id="rId54"/>
    <p:sldId id="568" r:id="rId55"/>
    <p:sldId id="569" r:id="rId56"/>
    <p:sldId id="570" r:id="rId57"/>
    <p:sldId id="571" r:id="rId58"/>
    <p:sldId id="572" r:id="rId59"/>
    <p:sldId id="573" r:id="rId60"/>
    <p:sldId id="574" r:id="rId61"/>
    <p:sldId id="575" r:id="rId62"/>
    <p:sldId id="576" r:id="rId63"/>
    <p:sldId id="577" r:id="rId64"/>
    <p:sldId id="578" r:id="rId65"/>
    <p:sldId id="579" r:id="rId66"/>
    <p:sldId id="580" r:id="rId67"/>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autoAdjust="0"/>
    <p:restoredTop sz="86447" autoAdjust="0"/>
  </p:normalViewPr>
  <p:slideViewPr>
    <p:cSldViewPr>
      <p:cViewPr varScale="1">
        <p:scale>
          <a:sx n="96" d="100"/>
          <a:sy n="96" d="100"/>
        </p:scale>
        <p:origin x="-1440" y="-104"/>
      </p:cViewPr>
      <p:guideLst>
        <p:guide orient="horz" pos="2160"/>
        <p:guide pos="2880"/>
      </p:guideLst>
    </p:cSldViewPr>
  </p:slideViewPr>
  <p:outlineViewPr>
    <p:cViewPr>
      <p:scale>
        <a:sx n="33" d="100"/>
        <a:sy n="33" d="100"/>
      </p:scale>
      <p:origin x="0" y="65776"/>
    </p:cViewPr>
  </p:outlineViewPr>
  <p:notesTextViewPr>
    <p:cViewPr>
      <p:scale>
        <a:sx n="100" d="100"/>
        <a:sy n="100" d="100"/>
      </p:scale>
      <p:origin x="0" y="0"/>
    </p:cViewPr>
  </p:notesTextViewPr>
  <p:sorterViewPr>
    <p:cViewPr>
      <p:scale>
        <a:sx n="66" d="100"/>
        <a:sy n="66" d="100"/>
      </p:scale>
      <p:origin x="0" y="25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teri:Downloads:Welcome%20to%20PSY%20289.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'Welcome to PSY 289.csv'!$K$2:$K$4</c:f>
              <c:strCache>
                <c:ptCount val="2"/>
                <c:pt idx="0">
                  <c:v>Yes</c:v>
                </c:pt>
                <c:pt idx="1">
                  <c:v>No</c:v>
                </c:pt>
              </c:strCache>
            </c:strRef>
          </c:cat>
          <c:val>
            <c:numRef>
              <c:f>'Welcome to PSY 289.csv'!$M$2:$M$3</c:f>
              <c:numCache>
                <c:formatCode>0%</c:formatCode>
                <c:ptCount val="2"/>
                <c:pt idx="0">
                  <c:v>0.333333333333333</c:v>
                </c:pt>
                <c:pt idx="1">
                  <c:v>0.666666666666667</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6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6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6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4BDE8EDA-B795-4474-BD84-0735283F437E}" type="slidenum">
              <a:rPr lang="en-US"/>
              <a:pPr>
                <a:defRPr/>
              </a:pPr>
              <a:t>‹#›</a:t>
            </a:fld>
            <a:endParaRPr lang="en-US"/>
          </a:p>
        </p:txBody>
      </p:sp>
    </p:spTree>
    <p:extLst>
      <p:ext uri="{BB962C8B-B14F-4D97-AF65-F5344CB8AC3E}">
        <p14:creationId xmlns:p14="http://schemas.microsoft.com/office/powerpoint/2010/main" val="18863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1CA68B98-0FBC-4A41-AAB8-F14E6096DF73}" type="slidenum">
              <a:rPr lang="en-US"/>
              <a:pPr>
                <a:defRPr/>
              </a:pPr>
              <a:t>‹#›</a:t>
            </a:fld>
            <a:endParaRPr lang="en-US"/>
          </a:p>
        </p:txBody>
      </p:sp>
    </p:spTree>
    <p:extLst>
      <p:ext uri="{BB962C8B-B14F-4D97-AF65-F5344CB8AC3E}">
        <p14:creationId xmlns:p14="http://schemas.microsoft.com/office/powerpoint/2010/main" val="2925893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Tension</a:t>
            </a:r>
            <a:r>
              <a:rPr lang="cs-CZ" dirty="0"/>
              <a:t> </a:t>
            </a:r>
            <a:r>
              <a:rPr lang="cs-CZ" dirty="0" err="1"/>
              <a:t>between</a:t>
            </a:r>
            <a:r>
              <a:rPr lang="cs-CZ" dirty="0"/>
              <a:t> </a:t>
            </a:r>
            <a:r>
              <a:rPr lang="cs-CZ" dirty="0" err="1"/>
              <a:t>Effectiveness</a:t>
            </a:r>
            <a:r>
              <a:rPr lang="cs-CZ" dirty="0"/>
              <a:t> and EES</a:t>
            </a:r>
          </a:p>
          <a:p>
            <a:r>
              <a:rPr lang="cs-CZ" dirty="0" err="1"/>
              <a:t>Ongoing</a:t>
            </a:r>
            <a:r>
              <a:rPr lang="cs-CZ" dirty="0"/>
              <a:t> </a:t>
            </a:r>
            <a:r>
              <a:rPr lang="cs-CZ" dirty="0" err="1"/>
              <a:t>quest</a:t>
            </a:r>
            <a:r>
              <a:rPr lang="cs-CZ" dirty="0"/>
              <a:t> </a:t>
            </a:r>
            <a:r>
              <a:rPr lang="cs-CZ" dirty="0" err="1"/>
              <a:t>for</a:t>
            </a:r>
            <a:r>
              <a:rPr lang="cs-CZ" dirty="0"/>
              <a:t> </a:t>
            </a:r>
            <a:r>
              <a:rPr lang="cs-CZ" dirty="0" err="1"/>
              <a:t>incrementally</a:t>
            </a:r>
            <a:r>
              <a:rPr lang="cs-CZ" dirty="0"/>
              <a:t> </a:t>
            </a:r>
            <a:r>
              <a:rPr lang="cs-CZ" dirty="0" err="1"/>
              <a:t>better</a:t>
            </a:r>
            <a:r>
              <a:rPr lang="cs-CZ" dirty="0"/>
              <a:t> </a:t>
            </a:r>
            <a:r>
              <a:rPr lang="cs-CZ" dirty="0" err="1"/>
              <a:t>BBIs</a:t>
            </a:r>
            <a:endParaRPr lang="cs-CZ" dirty="0"/>
          </a:p>
        </p:txBody>
      </p:sp>
      <p:sp>
        <p:nvSpPr>
          <p:cNvPr id="4" name="Zástupný symbol pro číslo snímku 3"/>
          <p:cNvSpPr>
            <a:spLocks noGrp="1"/>
          </p:cNvSpPr>
          <p:nvPr>
            <p:ph type="sldNum" sz="quarter" idx="10"/>
          </p:nvPr>
        </p:nvSpPr>
        <p:spPr/>
        <p:txBody>
          <a:bodyPr/>
          <a:lstStyle/>
          <a:p>
            <a:fld id="{BC3D82CD-6590-4C47-9E35-F1D1F10FD422}" type="slidenum">
              <a:rPr lang="cs-CZ" smtClean="0"/>
              <a:t>22</a:t>
            </a:fld>
            <a:endParaRPr lang="cs-CZ"/>
          </a:p>
        </p:txBody>
      </p:sp>
    </p:spTree>
    <p:extLst>
      <p:ext uri="{BB962C8B-B14F-4D97-AF65-F5344CB8AC3E}">
        <p14:creationId xmlns:p14="http://schemas.microsoft.com/office/powerpoint/2010/main" val="859122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09" eaLnBrk="0" hangingPunct="0">
              <a:defRPr>
                <a:solidFill>
                  <a:schemeClr val="tx1"/>
                </a:solidFill>
                <a:latin typeface="Arial" charset="0"/>
                <a:ea typeface="ＭＳ Ｐゴシック" charset="0"/>
              </a:defRPr>
            </a:lvl1pPr>
            <a:lvl2pPr marL="728955" indent="-280368" defTabSz="914309" eaLnBrk="0" hangingPunct="0">
              <a:defRPr>
                <a:solidFill>
                  <a:schemeClr val="tx1"/>
                </a:solidFill>
                <a:latin typeface="Arial" charset="0"/>
                <a:ea typeface="ＭＳ Ｐゴシック" charset="0"/>
              </a:defRPr>
            </a:lvl2pPr>
            <a:lvl3pPr marL="1121470" indent="-224294" defTabSz="914309" eaLnBrk="0" hangingPunct="0">
              <a:defRPr>
                <a:solidFill>
                  <a:schemeClr val="tx1"/>
                </a:solidFill>
                <a:latin typeface="Arial" charset="0"/>
                <a:ea typeface="ＭＳ Ｐゴシック" charset="0"/>
              </a:defRPr>
            </a:lvl3pPr>
            <a:lvl4pPr marL="1570057" indent="-224294" defTabSz="914309" eaLnBrk="0" hangingPunct="0">
              <a:defRPr>
                <a:solidFill>
                  <a:schemeClr val="tx1"/>
                </a:solidFill>
                <a:latin typeface="Arial" charset="0"/>
                <a:ea typeface="ＭＳ Ｐゴシック" charset="0"/>
              </a:defRPr>
            </a:lvl4pPr>
            <a:lvl5pPr marL="2018644" indent="-224294" defTabSz="914309" eaLnBrk="0" hangingPunct="0">
              <a:defRPr>
                <a:solidFill>
                  <a:schemeClr val="tx1"/>
                </a:solidFill>
                <a:latin typeface="Arial" charset="0"/>
                <a:ea typeface="ＭＳ Ｐゴシック" charset="0"/>
              </a:defRPr>
            </a:lvl5pPr>
            <a:lvl6pPr marL="2467232" indent="-224294" defTabSz="914309" eaLnBrk="0" fontAlgn="base" hangingPunct="0">
              <a:spcBef>
                <a:spcPct val="0"/>
              </a:spcBef>
              <a:spcAft>
                <a:spcPct val="0"/>
              </a:spcAft>
              <a:defRPr>
                <a:solidFill>
                  <a:schemeClr val="tx1"/>
                </a:solidFill>
                <a:latin typeface="Arial" charset="0"/>
                <a:ea typeface="ＭＳ Ｐゴシック" charset="0"/>
              </a:defRPr>
            </a:lvl6pPr>
            <a:lvl7pPr marL="2915820" indent="-224294" defTabSz="914309" eaLnBrk="0" fontAlgn="base" hangingPunct="0">
              <a:spcBef>
                <a:spcPct val="0"/>
              </a:spcBef>
              <a:spcAft>
                <a:spcPct val="0"/>
              </a:spcAft>
              <a:defRPr>
                <a:solidFill>
                  <a:schemeClr val="tx1"/>
                </a:solidFill>
                <a:latin typeface="Arial" charset="0"/>
                <a:ea typeface="ＭＳ Ｐゴシック" charset="0"/>
              </a:defRPr>
            </a:lvl7pPr>
            <a:lvl8pPr marL="3364408" indent="-224294" defTabSz="914309" eaLnBrk="0" fontAlgn="base" hangingPunct="0">
              <a:spcBef>
                <a:spcPct val="0"/>
              </a:spcBef>
              <a:spcAft>
                <a:spcPct val="0"/>
              </a:spcAft>
              <a:defRPr>
                <a:solidFill>
                  <a:schemeClr val="tx1"/>
                </a:solidFill>
                <a:latin typeface="Arial" charset="0"/>
                <a:ea typeface="ＭＳ Ｐゴシック" charset="0"/>
              </a:defRPr>
            </a:lvl8pPr>
            <a:lvl9pPr marL="3812996" indent="-224294" defTabSz="91430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D24674C-47D9-9C4C-89B3-E47947EF5FE6}" type="slidenum">
              <a:rPr lang="en-US"/>
              <a:pPr eaLnBrk="1" hangingPunct="1"/>
              <a:t>38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09" eaLnBrk="0" hangingPunct="0">
              <a:defRPr>
                <a:solidFill>
                  <a:schemeClr val="tx1"/>
                </a:solidFill>
                <a:latin typeface="Arial" charset="0"/>
                <a:ea typeface="ＭＳ Ｐゴシック" charset="0"/>
              </a:defRPr>
            </a:lvl1pPr>
            <a:lvl2pPr marL="728955" indent="-280368" defTabSz="914309" eaLnBrk="0" hangingPunct="0">
              <a:defRPr>
                <a:solidFill>
                  <a:schemeClr val="tx1"/>
                </a:solidFill>
                <a:latin typeface="Arial" charset="0"/>
                <a:ea typeface="ＭＳ Ｐゴシック" charset="0"/>
              </a:defRPr>
            </a:lvl2pPr>
            <a:lvl3pPr marL="1121470" indent="-224294" defTabSz="914309" eaLnBrk="0" hangingPunct="0">
              <a:defRPr>
                <a:solidFill>
                  <a:schemeClr val="tx1"/>
                </a:solidFill>
                <a:latin typeface="Arial" charset="0"/>
                <a:ea typeface="ＭＳ Ｐゴシック" charset="0"/>
              </a:defRPr>
            </a:lvl3pPr>
            <a:lvl4pPr marL="1570057" indent="-224294" defTabSz="914309" eaLnBrk="0" hangingPunct="0">
              <a:defRPr>
                <a:solidFill>
                  <a:schemeClr val="tx1"/>
                </a:solidFill>
                <a:latin typeface="Arial" charset="0"/>
                <a:ea typeface="ＭＳ Ｐゴシック" charset="0"/>
              </a:defRPr>
            </a:lvl4pPr>
            <a:lvl5pPr marL="2018644" indent="-224294" defTabSz="914309" eaLnBrk="0" hangingPunct="0">
              <a:defRPr>
                <a:solidFill>
                  <a:schemeClr val="tx1"/>
                </a:solidFill>
                <a:latin typeface="Arial" charset="0"/>
                <a:ea typeface="ＭＳ Ｐゴシック" charset="0"/>
              </a:defRPr>
            </a:lvl5pPr>
            <a:lvl6pPr marL="2467232" indent="-224294" defTabSz="914309" eaLnBrk="0" fontAlgn="base" hangingPunct="0">
              <a:spcBef>
                <a:spcPct val="0"/>
              </a:spcBef>
              <a:spcAft>
                <a:spcPct val="0"/>
              </a:spcAft>
              <a:defRPr>
                <a:solidFill>
                  <a:schemeClr val="tx1"/>
                </a:solidFill>
                <a:latin typeface="Arial" charset="0"/>
                <a:ea typeface="ＭＳ Ｐゴシック" charset="0"/>
              </a:defRPr>
            </a:lvl6pPr>
            <a:lvl7pPr marL="2915820" indent="-224294" defTabSz="914309" eaLnBrk="0" fontAlgn="base" hangingPunct="0">
              <a:spcBef>
                <a:spcPct val="0"/>
              </a:spcBef>
              <a:spcAft>
                <a:spcPct val="0"/>
              </a:spcAft>
              <a:defRPr>
                <a:solidFill>
                  <a:schemeClr val="tx1"/>
                </a:solidFill>
                <a:latin typeface="Arial" charset="0"/>
                <a:ea typeface="ＭＳ Ｐゴシック" charset="0"/>
              </a:defRPr>
            </a:lvl7pPr>
            <a:lvl8pPr marL="3364408" indent="-224294" defTabSz="914309" eaLnBrk="0" fontAlgn="base" hangingPunct="0">
              <a:spcBef>
                <a:spcPct val="0"/>
              </a:spcBef>
              <a:spcAft>
                <a:spcPct val="0"/>
              </a:spcAft>
              <a:defRPr>
                <a:solidFill>
                  <a:schemeClr val="tx1"/>
                </a:solidFill>
                <a:latin typeface="Arial" charset="0"/>
                <a:ea typeface="ＭＳ Ｐゴシック" charset="0"/>
              </a:defRPr>
            </a:lvl8pPr>
            <a:lvl9pPr marL="3812996" indent="-224294" defTabSz="91430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2574306-5E49-6046-AB39-BB27BD864969}" type="slidenum">
              <a:rPr lang="en-US"/>
              <a:pPr eaLnBrk="1" hangingPunct="1"/>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2B995C7-9AAF-4F7A-BFE1-A3C04A0304B2}" type="slidenum">
              <a:rPr lang="en-US" altLang="cs-CZ" sz="1200"/>
              <a:pPr eaLnBrk="1" hangingPunct="1"/>
              <a:t>43</a:t>
            </a:fld>
            <a:endParaRPr lang="en-US" altLang="cs-CZ" sz="1200"/>
          </a:p>
        </p:txBody>
      </p:sp>
    </p:spTree>
    <p:extLst>
      <p:ext uri="{BB962C8B-B14F-4D97-AF65-F5344CB8AC3E}">
        <p14:creationId xmlns:p14="http://schemas.microsoft.com/office/powerpoint/2010/main" val="1530666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E86CE21-D21C-46A8-9AAE-73E505A59A63}" type="slidenum">
              <a:rPr lang="en-US" altLang="cs-CZ" sz="1200"/>
              <a:pPr eaLnBrk="1" hangingPunct="1"/>
              <a:t>44</a:t>
            </a:fld>
            <a:endParaRPr lang="en-US" altLang="cs-CZ" sz="1200"/>
          </a:p>
        </p:txBody>
      </p:sp>
    </p:spTree>
    <p:extLst>
      <p:ext uri="{BB962C8B-B14F-4D97-AF65-F5344CB8AC3E}">
        <p14:creationId xmlns:p14="http://schemas.microsoft.com/office/powerpoint/2010/main" val="4029537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6913485-24AC-47DC-8A71-1303DD0E200A}" type="slidenum">
              <a:rPr lang="en-US" altLang="cs-CZ" sz="1200"/>
              <a:pPr eaLnBrk="1" hangingPunct="1"/>
              <a:t>45</a:t>
            </a:fld>
            <a:endParaRPr lang="en-US" altLang="cs-CZ" sz="1200"/>
          </a:p>
        </p:txBody>
      </p:sp>
    </p:spTree>
    <p:extLst>
      <p:ext uri="{BB962C8B-B14F-4D97-AF65-F5344CB8AC3E}">
        <p14:creationId xmlns:p14="http://schemas.microsoft.com/office/powerpoint/2010/main" val="1360015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A03377A-B276-43EB-AFA0-97A284D5E3AA}" type="slidenum">
              <a:rPr lang="en-US" altLang="cs-CZ" sz="1200"/>
              <a:pPr eaLnBrk="1" hangingPunct="1"/>
              <a:t>46</a:t>
            </a:fld>
            <a:endParaRPr lang="en-US" altLang="cs-CZ" sz="1200"/>
          </a:p>
        </p:txBody>
      </p:sp>
    </p:spTree>
    <p:extLst>
      <p:ext uri="{BB962C8B-B14F-4D97-AF65-F5344CB8AC3E}">
        <p14:creationId xmlns:p14="http://schemas.microsoft.com/office/powerpoint/2010/main" val="4062269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8742968-8DF9-4E5D-B088-3800480FCABB}" type="slidenum">
              <a:rPr lang="en-US" altLang="cs-CZ" sz="1200"/>
              <a:pPr eaLnBrk="1" hangingPunct="1"/>
              <a:t>47</a:t>
            </a:fld>
            <a:endParaRPr lang="en-US" altLang="cs-CZ" sz="1200"/>
          </a:p>
        </p:txBody>
      </p:sp>
    </p:spTree>
    <p:extLst>
      <p:ext uri="{BB962C8B-B14F-4D97-AF65-F5344CB8AC3E}">
        <p14:creationId xmlns:p14="http://schemas.microsoft.com/office/powerpoint/2010/main" val="137367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E78C47D-9771-4E67-8716-D7D073909A68}" type="slidenum">
              <a:rPr lang="en-US" altLang="cs-CZ" sz="1200"/>
              <a:pPr eaLnBrk="1" hangingPunct="1"/>
              <a:t>48</a:t>
            </a:fld>
            <a:endParaRPr lang="en-US" altLang="cs-CZ" sz="1200"/>
          </a:p>
        </p:txBody>
      </p:sp>
    </p:spTree>
    <p:extLst>
      <p:ext uri="{BB962C8B-B14F-4D97-AF65-F5344CB8AC3E}">
        <p14:creationId xmlns:p14="http://schemas.microsoft.com/office/powerpoint/2010/main" val="3632975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4319DA3-B0F2-460B-A572-4E58C5E9D8A7}" type="slidenum">
              <a:rPr lang="en-US" altLang="cs-CZ" sz="1200"/>
              <a:pPr eaLnBrk="1" hangingPunct="1"/>
              <a:t>49</a:t>
            </a:fld>
            <a:endParaRPr lang="en-US" altLang="cs-CZ" sz="1200"/>
          </a:p>
        </p:txBody>
      </p:sp>
    </p:spTree>
    <p:extLst>
      <p:ext uri="{BB962C8B-B14F-4D97-AF65-F5344CB8AC3E}">
        <p14:creationId xmlns:p14="http://schemas.microsoft.com/office/powerpoint/2010/main" val="2771113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47E92AE-2C2C-430F-98DE-A2ED50113594}" type="slidenum">
              <a:rPr lang="en-US" altLang="cs-CZ" sz="1200"/>
              <a:pPr eaLnBrk="1" hangingPunct="1"/>
              <a:t>50</a:t>
            </a:fld>
            <a:endParaRPr lang="en-US" altLang="cs-CZ" sz="1200"/>
          </a:p>
        </p:txBody>
      </p:sp>
    </p:spTree>
    <p:extLst>
      <p:ext uri="{BB962C8B-B14F-4D97-AF65-F5344CB8AC3E}">
        <p14:creationId xmlns:p14="http://schemas.microsoft.com/office/powerpoint/2010/main" val="330512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09" eaLnBrk="0" hangingPunct="0">
              <a:defRPr>
                <a:solidFill>
                  <a:schemeClr val="tx1"/>
                </a:solidFill>
                <a:latin typeface="Arial" charset="0"/>
                <a:ea typeface="ＭＳ Ｐゴシック" charset="0"/>
              </a:defRPr>
            </a:lvl1pPr>
            <a:lvl2pPr marL="728955" indent="-280368" defTabSz="914309" eaLnBrk="0" hangingPunct="0">
              <a:defRPr>
                <a:solidFill>
                  <a:schemeClr val="tx1"/>
                </a:solidFill>
                <a:latin typeface="Arial" charset="0"/>
                <a:ea typeface="ＭＳ Ｐゴシック" charset="0"/>
              </a:defRPr>
            </a:lvl2pPr>
            <a:lvl3pPr marL="1121470" indent="-224294" defTabSz="914309" eaLnBrk="0" hangingPunct="0">
              <a:defRPr>
                <a:solidFill>
                  <a:schemeClr val="tx1"/>
                </a:solidFill>
                <a:latin typeface="Arial" charset="0"/>
                <a:ea typeface="ＭＳ Ｐゴシック" charset="0"/>
              </a:defRPr>
            </a:lvl3pPr>
            <a:lvl4pPr marL="1570057" indent="-224294" defTabSz="914309" eaLnBrk="0" hangingPunct="0">
              <a:defRPr>
                <a:solidFill>
                  <a:schemeClr val="tx1"/>
                </a:solidFill>
                <a:latin typeface="Arial" charset="0"/>
                <a:ea typeface="ＭＳ Ｐゴシック" charset="0"/>
              </a:defRPr>
            </a:lvl4pPr>
            <a:lvl5pPr marL="2018644" indent="-224294" defTabSz="914309" eaLnBrk="0" hangingPunct="0">
              <a:defRPr>
                <a:solidFill>
                  <a:schemeClr val="tx1"/>
                </a:solidFill>
                <a:latin typeface="Arial" charset="0"/>
                <a:ea typeface="ＭＳ Ｐゴシック" charset="0"/>
              </a:defRPr>
            </a:lvl5pPr>
            <a:lvl6pPr marL="2467232" indent="-224294" defTabSz="914309" eaLnBrk="0" fontAlgn="base" hangingPunct="0">
              <a:spcBef>
                <a:spcPct val="0"/>
              </a:spcBef>
              <a:spcAft>
                <a:spcPct val="0"/>
              </a:spcAft>
              <a:defRPr>
                <a:solidFill>
                  <a:schemeClr val="tx1"/>
                </a:solidFill>
                <a:latin typeface="Arial" charset="0"/>
                <a:ea typeface="ＭＳ Ｐゴシック" charset="0"/>
              </a:defRPr>
            </a:lvl6pPr>
            <a:lvl7pPr marL="2915820" indent="-224294" defTabSz="914309" eaLnBrk="0" fontAlgn="base" hangingPunct="0">
              <a:spcBef>
                <a:spcPct val="0"/>
              </a:spcBef>
              <a:spcAft>
                <a:spcPct val="0"/>
              </a:spcAft>
              <a:defRPr>
                <a:solidFill>
                  <a:schemeClr val="tx1"/>
                </a:solidFill>
                <a:latin typeface="Arial" charset="0"/>
                <a:ea typeface="ＭＳ Ｐゴシック" charset="0"/>
              </a:defRPr>
            </a:lvl7pPr>
            <a:lvl8pPr marL="3364408" indent="-224294" defTabSz="914309" eaLnBrk="0" fontAlgn="base" hangingPunct="0">
              <a:spcBef>
                <a:spcPct val="0"/>
              </a:spcBef>
              <a:spcAft>
                <a:spcPct val="0"/>
              </a:spcAft>
              <a:defRPr>
                <a:solidFill>
                  <a:schemeClr val="tx1"/>
                </a:solidFill>
                <a:latin typeface="Arial" charset="0"/>
                <a:ea typeface="ＭＳ Ｐゴシック" charset="0"/>
              </a:defRPr>
            </a:lvl8pPr>
            <a:lvl9pPr marL="3812996" indent="-224294" defTabSz="91430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4D233B0-F97A-A143-A983-0BF8DA4E5698}" type="slidenum">
              <a:rPr lang="en-US"/>
              <a:pPr eaLnBrk="1" hangingPunct="1"/>
              <a:t>30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5F81927-3877-4DD5-8152-771AD7863556}" type="slidenum">
              <a:rPr lang="en-US" altLang="cs-CZ" sz="1200"/>
              <a:pPr eaLnBrk="1" hangingPunct="1"/>
              <a:t>53</a:t>
            </a:fld>
            <a:endParaRPr lang="en-US" altLang="cs-CZ" sz="1200"/>
          </a:p>
        </p:txBody>
      </p:sp>
    </p:spTree>
    <p:extLst>
      <p:ext uri="{BB962C8B-B14F-4D97-AF65-F5344CB8AC3E}">
        <p14:creationId xmlns:p14="http://schemas.microsoft.com/office/powerpoint/2010/main" val="2305804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8D3F14E-C9B5-4257-9764-265415F64EFC}" type="slidenum">
              <a:rPr lang="en-US" altLang="cs-CZ" sz="1200"/>
              <a:pPr eaLnBrk="1" hangingPunct="1"/>
              <a:t>54</a:t>
            </a:fld>
            <a:endParaRPr lang="en-US" altLang="cs-CZ"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Originally developed for problem drinkers</a:t>
            </a:r>
          </a:p>
        </p:txBody>
      </p:sp>
    </p:spTree>
    <p:extLst>
      <p:ext uri="{BB962C8B-B14F-4D97-AF65-F5344CB8AC3E}">
        <p14:creationId xmlns:p14="http://schemas.microsoft.com/office/powerpoint/2010/main" val="2993543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8943577-9432-417B-BAC4-2AAD0B896FD4}" type="slidenum">
              <a:rPr lang="en-US" altLang="cs-CZ" sz="1200"/>
              <a:pPr eaLnBrk="1" hangingPunct="1"/>
              <a:t>55</a:t>
            </a:fld>
            <a:endParaRPr lang="en-US" altLang="cs-CZ"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extLst>
      <p:ext uri="{BB962C8B-B14F-4D97-AF65-F5344CB8AC3E}">
        <p14:creationId xmlns:p14="http://schemas.microsoft.com/office/powerpoint/2010/main" val="278936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0544785-62F9-4559-8DE2-68C04A2D9B40}" type="slidenum">
              <a:rPr lang="en-US" altLang="cs-CZ" sz="1200"/>
              <a:pPr eaLnBrk="1" hangingPunct="1"/>
              <a:t>56</a:t>
            </a:fld>
            <a:endParaRPr lang="en-US" altLang="cs-CZ"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solidFill>
                  <a:srgbClr val="FFFFFF"/>
                </a:solidFill>
                <a:latin typeface="Arial" panose="020B0604020202020204" pitchFamily="34" charset="0"/>
              </a:rPr>
              <a:t>Rollnick S, et al. </a:t>
            </a:r>
            <a:r>
              <a:rPr lang="en-US" altLang="cs-CZ" i="1">
                <a:solidFill>
                  <a:srgbClr val="FFFFFF"/>
                </a:solidFill>
                <a:latin typeface="Arial" panose="020B0604020202020204" pitchFamily="34" charset="0"/>
              </a:rPr>
              <a:t>Health Behavior Change: A Guide For Practitioners</a:t>
            </a:r>
            <a:r>
              <a:rPr lang="en-US" altLang="cs-CZ">
                <a:solidFill>
                  <a:srgbClr val="FFFFFF"/>
                </a:solidFill>
                <a:latin typeface="Arial" panose="020B0604020202020204" pitchFamily="34" charset="0"/>
              </a:rPr>
              <a:t>. Churchill Livingstone; 2003:109.</a:t>
            </a:r>
          </a:p>
          <a:p>
            <a:r>
              <a:rPr lang="en-US" altLang="cs-CZ">
                <a:solidFill>
                  <a:srgbClr val="FFFFFF"/>
                </a:solidFill>
                <a:latin typeface="Arial" panose="020B0604020202020204" pitchFamily="34" charset="0"/>
              </a:rPr>
              <a:t>Berger B. Motivational interviewing helps patients confront change. Available at: </a:t>
            </a:r>
            <a:r>
              <a:rPr lang="en-US" altLang="cs-CZ">
                <a:solidFill>
                  <a:schemeClr val="tx2"/>
                </a:solidFill>
                <a:latin typeface="Arial" panose="020B0604020202020204" pitchFamily="34" charset="0"/>
              </a:rPr>
              <a:t>http://www.uspharmacist.com/oldformat.asp?url=newlook/files/Phar/nov99relationships.cfm&amp;pub_id=8&amp;article_id=450</a:t>
            </a:r>
            <a:r>
              <a:rPr lang="en-US" altLang="cs-CZ">
                <a:solidFill>
                  <a:srgbClr val="FFFFFF"/>
                </a:solidFill>
                <a:latin typeface="Arial" panose="020B0604020202020204" pitchFamily="34" charset="0"/>
              </a:rPr>
              <a:t>. Accessed January 13, 2004.</a:t>
            </a:r>
          </a:p>
          <a:p>
            <a:endParaRPr lang="en-US" altLang="cs-CZ">
              <a:latin typeface="Arial" panose="020B0604020202020204" pitchFamily="34" charset="0"/>
            </a:endParaRPr>
          </a:p>
        </p:txBody>
      </p:sp>
    </p:spTree>
    <p:extLst>
      <p:ext uri="{BB962C8B-B14F-4D97-AF65-F5344CB8AC3E}">
        <p14:creationId xmlns:p14="http://schemas.microsoft.com/office/powerpoint/2010/main" val="3481805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87E829B-669A-4251-8AC3-DD94AE177AC1}" type="slidenum">
              <a:rPr lang="en-US" altLang="cs-CZ" sz="1200"/>
              <a:pPr eaLnBrk="1" hangingPunct="1"/>
              <a:t>57</a:t>
            </a:fld>
            <a:endParaRPr lang="en-US" altLang="cs-CZ"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discussing patient</a:t>
            </a:r>
            <a:r>
              <a:rPr lang="ja-JP" altLang="en-US">
                <a:latin typeface="Arial" panose="020B0604020202020204" pitchFamily="34" charset="0"/>
              </a:rPr>
              <a:t>’</a:t>
            </a:r>
            <a:r>
              <a:rPr lang="en-US" altLang="ja-JP">
                <a:latin typeface="Arial" panose="020B0604020202020204" pitchFamily="34" charset="0"/>
              </a:rPr>
              <a:t>s lifestyle; how does the patient view it?  </a:t>
            </a:r>
            <a:r>
              <a:rPr lang="en-US" altLang="ja-JP">
                <a:solidFill>
                  <a:schemeClr val="hlink"/>
                </a:solidFill>
                <a:latin typeface="Arial" panose="020B0604020202020204" pitchFamily="34" charset="0"/>
              </a:rPr>
              <a:t>A typical day</a:t>
            </a:r>
            <a:r>
              <a:rPr lang="en-US" altLang="ja-JP">
                <a:latin typeface="Arial" panose="020B0604020202020204" pitchFamily="34" charset="0"/>
              </a:rPr>
              <a:t>?</a:t>
            </a:r>
          </a:p>
          <a:p>
            <a:pPr lvl="1"/>
            <a:r>
              <a:rPr lang="en-US" altLang="cs-CZ">
                <a:latin typeface="Arial" panose="020B0604020202020204" pitchFamily="34" charset="0"/>
              </a:rPr>
              <a:t>Needed for tailoring, Identifying Problems, Exercise</a:t>
            </a:r>
          </a:p>
          <a:p>
            <a:pPr lvl="1"/>
            <a:r>
              <a:rPr lang="en-US" altLang="cs-CZ">
                <a:solidFill>
                  <a:schemeClr val="hlink"/>
                </a:solidFill>
                <a:latin typeface="Arial" panose="020B0604020202020204" pitchFamily="34" charset="0"/>
              </a:rPr>
              <a:t>Opening strategy</a:t>
            </a:r>
            <a:r>
              <a:rPr lang="en-US" altLang="cs-CZ">
                <a:solidFill>
                  <a:srgbClr val="FFFF66"/>
                </a:solidFill>
                <a:latin typeface="Arial" panose="020B0604020202020204" pitchFamily="34" charset="0"/>
              </a:rPr>
              <a:t>:</a:t>
            </a:r>
            <a:r>
              <a:rPr lang="en-US" altLang="cs-CZ">
                <a:latin typeface="Arial" panose="020B0604020202020204" pitchFamily="34" charset="0"/>
              </a:rPr>
              <a:t> </a:t>
            </a:r>
            <a:r>
              <a:rPr lang="en-US" altLang="cs-CZ">
                <a:solidFill>
                  <a:schemeClr val="hlink"/>
                </a:solidFill>
                <a:latin typeface="Arial" panose="020B0604020202020204" pitchFamily="34" charset="0"/>
              </a:rPr>
              <a:t>The good things and bad things</a:t>
            </a:r>
          </a:p>
          <a:p>
            <a:pPr lvl="1"/>
            <a:r>
              <a:rPr lang="en-US" altLang="cs-CZ">
                <a:latin typeface="Arial" panose="020B0604020202020204" pitchFamily="34" charset="0"/>
              </a:rPr>
              <a:t>What do they like and dislike about the proposed changes?  </a:t>
            </a:r>
          </a:p>
          <a:p>
            <a:pPr lvl="1"/>
            <a:r>
              <a:rPr lang="en-US" altLang="cs-CZ">
                <a:latin typeface="Arial" panose="020B0604020202020204" pitchFamily="34" charset="0"/>
              </a:rPr>
              <a:t>What is their representation of the illness and its treatment?  </a:t>
            </a:r>
          </a:p>
          <a:p>
            <a:pPr lvl="1"/>
            <a:r>
              <a:rPr lang="en-US" altLang="cs-CZ">
                <a:latin typeface="Arial" panose="020B0604020202020204" pitchFamily="34" charset="0"/>
              </a:rPr>
              <a:t>Do they agree with the MD?</a:t>
            </a:r>
          </a:p>
          <a:p>
            <a:pPr lvl="1"/>
            <a:r>
              <a:rPr lang="en-US" altLang="cs-CZ">
                <a:latin typeface="Arial" panose="020B0604020202020204" pitchFamily="34" charset="0"/>
              </a:rPr>
              <a:t>Do they believe they can do what is asked?  What will help?  </a:t>
            </a:r>
          </a:p>
          <a:p>
            <a:pPr lvl="1"/>
            <a:r>
              <a:rPr lang="en-US" altLang="cs-CZ">
                <a:latin typeface="Arial" panose="020B0604020202020204" pitchFamily="34" charset="0"/>
              </a:rPr>
              <a:t>What are the barriers?</a:t>
            </a:r>
          </a:p>
          <a:p>
            <a:pPr lvl="1"/>
            <a:endParaRPr lang="en-US" altLang="cs-CZ">
              <a:latin typeface="Arial" panose="020B0604020202020204" pitchFamily="34" charset="0"/>
            </a:endParaRPr>
          </a:p>
          <a:p>
            <a:endParaRPr lang="en-US" altLang="cs-CZ">
              <a:latin typeface="Arial" panose="020B0604020202020204" pitchFamily="34" charset="0"/>
            </a:endParaRPr>
          </a:p>
        </p:txBody>
      </p:sp>
    </p:spTree>
    <p:extLst>
      <p:ext uri="{BB962C8B-B14F-4D97-AF65-F5344CB8AC3E}">
        <p14:creationId xmlns:p14="http://schemas.microsoft.com/office/powerpoint/2010/main" val="2173351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1DA5845-3FE4-492A-8205-DF71271AE8A7}" type="slidenum">
              <a:rPr lang="en-US" altLang="cs-CZ" sz="1200"/>
              <a:pPr eaLnBrk="1" hangingPunct="1"/>
              <a:t>58</a:t>
            </a:fld>
            <a:endParaRPr lang="en-US" altLang="cs-CZ"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Discrepancy between stated goals and current behavior (where I see myself at present and where I want to be</a:t>
            </a:r>
          </a:p>
          <a:p>
            <a:r>
              <a:rPr lang="en-US" altLang="cs-CZ">
                <a:latin typeface="Arial" panose="020B0604020202020204" pitchFamily="34" charset="0"/>
              </a:rPr>
              <a:t>Listen for reasons to change; use of objective feedback to develop discrepancy </a:t>
            </a:r>
          </a:p>
          <a:p>
            <a:endParaRPr lang="en-US" altLang="cs-CZ">
              <a:latin typeface="Arial" panose="020B0604020202020204" pitchFamily="34" charset="0"/>
            </a:endParaRPr>
          </a:p>
          <a:p>
            <a:r>
              <a:rPr lang="en-US" altLang="cs-CZ">
                <a:latin typeface="Arial" panose="020B0604020202020204" pitchFamily="34" charset="0"/>
              </a:rPr>
              <a:t>Goal to have client articulate – but not dwell on reasons not to change</a:t>
            </a:r>
          </a:p>
        </p:txBody>
      </p:sp>
    </p:spTree>
    <p:extLst>
      <p:ext uri="{BB962C8B-B14F-4D97-AF65-F5344CB8AC3E}">
        <p14:creationId xmlns:p14="http://schemas.microsoft.com/office/powerpoint/2010/main" val="1004954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DA08772-08D6-4947-8F15-8083501C0060}" type="slidenum">
              <a:rPr lang="en-US" altLang="cs-CZ" sz="1200"/>
              <a:pPr eaLnBrk="1" hangingPunct="1"/>
              <a:t>59</a:t>
            </a:fld>
            <a:endParaRPr lang="en-US" altLang="cs-CZ"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Reflective listening – involves making hypothesis and checking them out:  avoid giving advice, providing solutions, persuading with logic, giving warnings about health</a:t>
            </a:r>
          </a:p>
          <a:p>
            <a:endParaRPr lang="en-US" altLang="cs-CZ">
              <a:latin typeface="Arial" panose="020B0604020202020204" pitchFamily="34" charset="0"/>
            </a:endParaRPr>
          </a:p>
          <a:p>
            <a:r>
              <a:rPr lang="en-US" altLang="cs-CZ">
                <a:latin typeface="Arial" panose="020B0604020202020204" pitchFamily="34" charset="0"/>
              </a:rPr>
              <a:t>Improved outcomes – mediated by increased adherence</a:t>
            </a:r>
          </a:p>
          <a:p>
            <a:r>
              <a:rPr lang="en-US" altLang="cs-CZ">
                <a:latin typeface="Arial" panose="020B0604020202020204" pitchFamily="34" charset="0"/>
              </a:rPr>
              <a:t>Issues: requires practice/ skill, dose issues; who should deliver? Peers/psychologists?</a:t>
            </a:r>
          </a:p>
        </p:txBody>
      </p:sp>
    </p:spTree>
    <p:extLst>
      <p:ext uri="{BB962C8B-B14F-4D97-AF65-F5344CB8AC3E}">
        <p14:creationId xmlns:p14="http://schemas.microsoft.com/office/powerpoint/2010/main" val="2895246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7109F11-0101-4D77-A1AD-1A1C8AE8174B}" type="slidenum">
              <a:rPr lang="en-US" altLang="cs-CZ" sz="1200"/>
              <a:pPr eaLnBrk="1" hangingPunct="1"/>
              <a:t>60</a:t>
            </a:fld>
            <a:endParaRPr lang="en-US" altLang="cs-CZ" sz="1200"/>
          </a:p>
        </p:txBody>
      </p:sp>
    </p:spTree>
    <p:extLst>
      <p:ext uri="{BB962C8B-B14F-4D97-AF65-F5344CB8AC3E}">
        <p14:creationId xmlns:p14="http://schemas.microsoft.com/office/powerpoint/2010/main" val="401676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90839C4-C980-46FD-91FB-72955DA0AD1B}" type="slidenum">
              <a:rPr lang="en-US" altLang="cs-CZ" sz="1200"/>
              <a:pPr eaLnBrk="1" hangingPunct="1"/>
              <a:t>61</a:t>
            </a:fld>
            <a:endParaRPr lang="en-US" altLang="cs-CZ"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Reflective listening – involves making hypothesis and checking them out:  avoid giving advice, providing solutions, persuading with logic, giving warnings about health</a:t>
            </a:r>
          </a:p>
          <a:p>
            <a:endParaRPr lang="en-US" altLang="cs-CZ">
              <a:latin typeface="Arial" panose="020B0604020202020204" pitchFamily="34" charset="0"/>
            </a:endParaRPr>
          </a:p>
          <a:p>
            <a:r>
              <a:rPr lang="en-US" altLang="cs-CZ">
                <a:latin typeface="Arial" panose="020B0604020202020204" pitchFamily="34" charset="0"/>
              </a:rPr>
              <a:t>Improved outcomes – mediated by increased adherence</a:t>
            </a:r>
          </a:p>
          <a:p>
            <a:r>
              <a:rPr lang="en-US" altLang="cs-CZ">
                <a:latin typeface="Arial" panose="020B0604020202020204" pitchFamily="34" charset="0"/>
              </a:rPr>
              <a:t>Issues: requires practice/ skill, dose issues; who should deliver? Peers/psychologists?</a:t>
            </a:r>
          </a:p>
        </p:txBody>
      </p:sp>
    </p:spTree>
    <p:extLst>
      <p:ext uri="{BB962C8B-B14F-4D97-AF65-F5344CB8AC3E}">
        <p14:creationId xmlns:p14="http://schemas.microsoft.com/office/powerpoint/2010/main" val="994052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ED7648E-1EE8-4AAD-9346-8D48966DF193}" type="slidenum">
              <a:rPr lang="en-US" altLang="cs-CZ" sz="1200"/>
              <a:pPr eaLnBrk="1" hangingPunct="1"/>
              <a:t>62</a:t>
            </a:fld>
            <a:endParaRPr lang="en-US" altLang="cs-CZ" sz="1200"/>
          </a:p>
        </p:txBody>
      </p:sp>
    </p:spTree>
    <p:extLst>
      <p:ext uri="{BB962C8B-B14F-4D97-AF65-F5344CB8AC3E}">
        <p14:creationId xmlns:p14="http://schemas.microsoft.com/office/powerpoint/2010/main" val="77120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09" eaLnBrk="0" hangingPunct="0">
              <a:defRPr>
                <a:solidFill>
                  <a:schemeClr val="tx1"/>
                </a:solidFill>
                <a:latin typeface="Arial" charset="0"/>
                <a:ea typeface="ＭＳ Ｐゴシック" charset="0"/>
              </a:defRPr>
            </a:lvl1pPr>
            <a:lvl2pPr marL="728955" indent="-280368" defTabSz="914309" eaLnBrk="0" hangingPunct="0">
              <a:defRPr>
                <a:solidFill>
                  <a:schemeClr val="tx1"/>
                </a:solidFill>
                <a:latin typeface="Arial" charset="0"/>
                <a:ea typeface="ＭＳ Ｐゴシック" charset="0"/>
              </a:defRPr>
            </a:lvl2pPr>
            <a:lvl3pPr marL="1121470" indent="-224294" defTabSz="914309" eaLnBrk="0" hangingPunct="0">
              <a:defRPr>
                <a:solidFill>
                  <a:schemeClr val="tx1"/>
                </a:solidFill>
                <a:latin typeface="Arial" charset="0"/>
                <a:ea typeface="ＭＳ Ｐゴシック" charset="0"/>
              </a:defRPr>
            </a:lvl3pPr>
            <a:lvl4pPr marL="1570057" indent="-224294" defTabSz="914309" eaLnBrk="0" hangingPunct="0">
              <a:defRPr>
                <a:solidFill>
                  <a:schemeClr val="tx1"/>
                </a:solidFill>
                <a:latin typeface="Arial" charset="0"/>
                <a:ea typeface="ＭＳ Ｐゴシック" charset="0"/>
              </a:defRPr>
            </a:lvl4pPr>
            <a:lvl5pPr marL="2018644" indent="-224294" defTabSz="914309" eaLnBrk="0" hangingPunct="0">
              <a:defRPr>
                <a:solidFill>
                  <a:schemeClr val="tx1"/>
                </a:solidFill>
                <a:latin typeface="Arial" charset="0"/>
                <a:ea typeface="ＭＳ Ｐゴシック" charset="0"/>
              </a:defRPr>
            </a:lvl5pPr>
            <a:lvl6pPr marL="2467232" indent="-224294" defTabSz="914309" eaLnBrk="0" fontAlgn="base" hangingPunct="0">
              <a:spcBef>
                <a:spcPct val="0"/>
              </a:spcBef>
              <a:spcAft>
                <a:spcPct val="0"/>
              </a:spcAft>
              <a:defRPr>
                <a:solidFill>
                  <a:schemeClr val="tx1"/>
                </a:solidFill>
                <a:latin typeface="Arial" charset="0"/>
                <a:ea typeface="ＭＳ Ｐゴシック" charset="0"/>
              </a:defRPr>
            </a:lvl6pPr>
            <a:lvl7pPr marL="2915820" indent="-224294" defTabSz="914309" eaLnBrk="0" fontAlgn="base" hangingPunct="0">
              <a:spcBef>
                <a:spcPct val="0"/>
              </a:spcBef>
              <a:spcAft>
                <a:spcPct val="0"/>
              </a:spcAft>
              <a:defRPr>
                <a:solidFill>
                  <a:schemeClr val="tx1"/>
                </a:solidFill>
                <a:latin typeface="Arial" charset="0"/>
                <a:ea typeface="ＭＳ Ｐゴシック" charset="0"/>
              </a:defRPr>
            </a:lvl7pPr>
            <a:lvl8pPr marL="3364408" indent="-224294" defTabSz="914309" eaLnBrk="0" fontAlgn="base" hangingPunct="0">
              <a:spcBef>
                <a:spcPct val="0"/>
              </a:spcBef>
              <a:spcAft>
                <a:spcPct val="0"/>
              </a:spcAft>
              <a:defRPr>
                <a:solidFill>
                  <a:schemeClr val="tx1"/>
                </a:solidFill>
                <a:latin typeface="Arial" charset="0"/>
                <a:ea typeface="ＭＳ Ｐゴシック" charset="0"/>
              </a:defRPr>
            </a:lvl8pPr>
            <a:lvl9pPr marL="3812996" indent="-224294" defTabSz="91430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58E4631-B7A2-844A-887C-F51E8B68FE09}" type="slidenum">
              <a:rPr lang="en-US"/>
              <a:pPr eaLnBrk="1" hangingPunct="1"/>
              <a:t>31</a:t>
            </a:fld>
            <a:endParaRPr lang="en-US"/>
          </a:p>
        </p:txBody>
      </p:sp>
      <p:sp>
        <p:nvSpPr>
          <p:cNvPr id="64515" name="Rectangle 2"/>
          <p:cNvSpPr>
            <a:spLocks noGrp="1" noRot="1" noChangeAspect="1" noChangeArrowheads="1" noTextEdit="1"/>
          </p:cNvSpPr>
          <p:nvPr>
            <p:ph type="sldImg"/>
          </p:nvPr>
        </p:nvSpPr>
        <p:spPr>
          <a:xfrm>
            <a:off x="959997" y="685056"/>
            <a:ext cx="4944140" cy="3429532"/>
          </a:xfrm>
          <a:ln/>
        </p:spPr>
      </p:sp>
      <p:sp>
        <p:nvSpPr>
          <p:cNvPr id="64516" name="Rectangle 3"/>
          <p:cNvSpPr>
            <a:spLocks noGrp="1" noChangeArrowheads="1"/>
          </p:cNvSpPr>
          <p:nvPr>
            <p:ph type="body" idx="1"/>
          </p:nvPr>
        </p:nvSpPr>
        <p:spPr>
          <a:xfrm>
            <a:off x="914711" y="4344026"/>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that occur before people reach the hospital. Creating a new</a:t>
            </a:r>
            <a:r>
              <a:rPr lang="en-US" altLang="cs-CZ" baseline="30000">
                <a:latin typeface="Arial" panose="020B0604020202020204" pitchFamily="34" charset="0"/>
              </a:rPr>
              <a:t> </a:t>
            </a:r>
            <a:r>
              <a:rPr lang="en-US" altLang="cs-CZ">
                <a:latin typeface="Arial" panose="020B0604020202020204" pitchFamily="34" charset="0"/>
              </a:rPr>
              <a:t>nonsmoker reduces anticipated medical costs associated with</a:t>
            </a:r>
            <a:r>
              <a:rPr lang="en-US" altLang="cs-CZ" baseline="30000">
                <a:latin typeface="Arial" panose="020B0604020202020204" pitchFamily="34" charset="0"/>
              </a:rPr>
              <a:t> </a:t>
            </a:r>
            <a:r>
              <a:rPr lang="en-US" altLang="cs-CZ">
                <a:latin typeface="Arial" panose="020B0604020202020204" pitchFamily="34" charset="0"/>
              </a:rPr>
              <a:t>AMI and stroke by $47 in the first year and by $853 during the</a:t>
            </a:r>
            <a:r>
              <a:rPr lang="en-US" altLang="cs-CZ" baseline="30000">
                <a:latin typeface="Arial" panose="020B0604020202020204" pitchFamily="34" charset="0"/>
              </a:rPr>
              <a:t> </a:t>
            </a:r>
            <a:r>
              <a:rPr lang="en-US" altLang="cs-CZ">
                <a:latin typeface="Arial" panose="020B0604020202020204" pitchFamily="34" charset="0"/>
              </a:rPr>
              <a:t>next 7 years (discounting 2.5% per year).</a:t>
            </a:r>
          </a:p>
          <a:p>
            <a:endParaRPr lang="en-US" altLang="cs-CZ">
              <a:latin typeface="Arial" panose="020B0604020202020204" pitchFamily="34" charset="0"/>
            </a:endParaRPr>
          </a:p>
          <a:p>
            <a:r>
              <a:rPr lang="en-US" altLang="cs-CZ" b="1">
                <a:latin typeface="Arial" panose="020B0604020202020204" pitchFamily="34" charset="0"/>
              </a:rPr>
              <a:t>Health Behavior</a:t>
            </a:r>
          </a:p>
          <a:p>
            <a:r>
              <a:rPr lang="en-US" altLang="cs-CZ">
                <a:latin typeface="Arial" panose="020B0604020202020204" pitchFamily="34" charset="0"/>
              </a:rPr>
              <a:t>The first area, </a:t>
            </a:r>
            <a:r>
              <a:rPr lang="ja-JP" altLang="en-US">
                <a:latin typeface="Arial" panose="020B0604020202020204" pitchFamily="34" charset="0"/>
              </a:rPr>
              <a:t>“</a:t>
            </a:r>
            <a:r>
              <a:rPr lang="en-US" altLang="ja-JP">
                <a:latin typeface="Arial" panose="020B0604020202020204" pitchFamily="34" charset="0"/>
              </a:rPr>
              <a:t>unhealthy behavior</a:t>
            </a:r>
            <a:r>
              <a:rPr lang="ja-JP" altLang="en-US">
                <a:latin typeface="Arial" panose="020B0604020202020204" pitchFamily="34" charset="0"/>
              </a:rPr>
              <a:t>”</a:t>
            </a:r>
            <a:r>
              <a:rPr lang="en-US" altLang="ja-JP">
                <a:latin typeface="Arial" panose="020B0604020202020204" pitchFamily="34" charset="0"/>
              </a:rPr>
              <a:t> is the largest in magnitude and is the subject of a large</a:t>
            </a:r>
          </a:p>
          <a:p>
            <a:r>
              <a:rPr lang="en-US" altLang="cs-CZ">
                <a:latin typeface="Arial" panose="020B0604020202020204" pitchFamily="34" charset="0"/>
              </a:rPr>
              <a:t>body of peer-reviewed research. The midpoint of the cost-savings estimates is $408 billion per</a:t>
            </a:r>
          </a:p>
          <a:p>
            <a:r>
              <a:rPr lang="en-US" altLang="cs-CZ">
                <a:latin typeface="Arial" panose="020B0604020202020204" pitchFamily="34" charset="0"/>
              </a:rPr>
              <a:t>year, equivalent to 17% of 2008 national health expenditures (NHE). The range of expected</a:t>
            </a:r>
          </a:p>
          <a:p>
            <a:r>
              <a:rPr lang="en-US" altLang="cs-CZ">
                <a:latin typeface="Arial" panose="020B0604020202020204" pitchFamily="34" charset="0"/>
              </a:rPr>
              <a:t>savings from the respective studies is $264 billion to $552 billion per year and includes several</a:t>
            </a:r>
          </a:p>
          <a:p>
            <a:r>
              <a:rPr lang="en-US" altLang="cs-CZ">
                <a:latin typeface="Arial" panose="020B0604020202020204" pitchFamily="34" charset="0"/>
              </a:rPr>
              <a:t>significant studies by the CDC and NIH.2-11</a:t>
            </a:r>
          </a:p>
          <a:p>
            <a:r>
              <a:rPr lang="en-US" altLang="cs-CZ">
                <a:latin typeface="Arial" panose="020B0604020202020204" pitchFamily="34" charset="0"/>
              </a:rPr>
              <a:t>The costs of unhealthy behavior are those that could be avoided through lifestyle changes that</a:t>
            </a:r>
          </a:p>
          <a:p>
            <a:r>
              <a:rPr lang="en-US" altLang="cs-CZ">
                <a:latin typeface="Arial" panose="020B0604020202020204" pitchFamily="34" charset="0"/>
              </a:rPr>
              <a:t>would reduce disease and illness associated with alcohol and tobacco use and obesity. Obesity</a:t>
            </a:r>
          </a:p>
          <a:p>
            <a:r>
              <a:rPr lang="en-US" altLang="cs-CZ">
                <a:latin typeface="Arial" panose="020B0604020202020204" pitchFamily="34" charset="0"/>
              </a:rPr>
              <a:t>increases the risk of many chronic diseases, including diabetes, heart disease, and some cancers.</a:t>
            </a:r>
          </a:p>
          <a:p>
            <a:r>
              <a:rPr lang="en-US" altLang="cs-CZ">
                <a:latin typeface="Arial" panose="020B0604020202020204" pitchFamily="34" charset="0"/>
              </a:rPr>
              <a:t>The cost of obesity has been extensively modeled; estimates of potential cost-savings range from</a:t>
            </a:r>
          </a:p>
          <a:p>
            <a:r>
              <a:rPr lang="en-US" altLang="cs-CZ">
                <a:latin typeface="Arial" panose="020B0604020202020204" pitchFamily="34" charset="0"/>
              </a:rPr>
              <a:t>$72 billion to $216 billion per year. Tobacco increases the risk of cancer, heart diseases and</a:t>
            </a:r>
          </a:p>
          <a:p>
            <a:r>
              <a:rPr lang="en-US" altLang="cs-CZ">
                <a:latin typeface="Arial" panose="020B0604020202020204" pitchFamily="34" charset="0"/>
              </a:rPr>
              <a:t>pulmonary diseases; estimated cost savings range from $144 billion to $192 billion per year.</a:t>
            </a:r>
          </a:p>
          <a:p>
            <a:r>
              <a:rPr lang="en-US" altLang="cs-CZ">
                <a:latin typeface="Arial" panose="020B0604020202020204" pitchFamily="34" charset="0"/>
              </a:rPr>
              <a:t>Alcohol abuse contributes to acute and chronic health problems and injuries. Eliminating</a:t>
            </a:r>
          </a:p>
          <a:p>
            <a:r>
              <a:rPr lang="en-US" altLang="cs-CZ">
                <a:latin typeface="Arial" panose="020B0604020202020204" pitchFamily="34" charset="0"/>
              </a:rPr>
              <a:t>alcohol abuse is estimated to generate savings that range from $48 billion to $144 billion per</a:t>
            </a:r>
          </a:p>
          <a:p>
            <a:r>
              <a:rPr lang="en-US" altLang="cs-CZ">
                <a:latin typeface="Arial" panose="020B0604020202020204" pitchFamily="34" charset="0"/>
              </a:rPr>
              <a:t>year. Exhibit 3 shows the problems that make up the health behavior category and illustrates</a:t>
            </a:r>
          </a:p>
          <a:p>
            <a:r>
              <a:rPr lang="en-US" altLang="cs-CZ">
                <a:latin typeface="Arial" panose="020B0604020202020204" pitchFamily="34" charset="0"/>
              </a:rPr>
              <a:t>the respective cost savings using the midpoint of estimates.</a:t>
            </a:r>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DABC2AA-4585-4F4C-B750-DB7E6DDD06EC}" type="slidenum">
              <a:rPr lang="en-US" altLang="cs-CZ" sz="1200"/>
              <a:pPr eaLnBrk="1" hangingPunct="1"/>
              <a:t>63</a:t>
            </a:fld>
            <a:endParaRPr lang="en-US" altLang="cs-CZ" sz="1200"/>
          </a:p>
        </p:txBody>
      </p:sp>
    </p:spTree>
    <p:extLst>
      <p:ext uri="{BB962C8B-B14F-4D97-AF65-F5344CB8AC3E}">
        <p14:creationId xmlns:p14="http://schemas.microsoft.com/office/powerpoint/2010/main" val="2132210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that occur before people reach the hospital. Creating a new</a:t>
            </a:r>
            <a:r>
              <a:rPr lang="en-US" altLang="cs-CZ" baseline="30000">
                <a:latin typeface="Arial" panose="020B0604020202020204" pitchFamily="34" charset="0"/>
              </a:rPr>
              <a:t> </a:t>
            </a:r>
            <a:r>
              <a:rPr lang="en-US" altLang="cs-CZ">
                <a:latin typeface="Arial" panose="020B0604020202020204" pitchFamily="34" charset="0"/>
              </a:rPr>
              <a:t>nonsmoker reduces anticipated medical costs associated with</a:t>
            </a:r>
            <a:r>
              <a:rPr lang="en-US" altLang="cs-CZ" baseline="30000">
                <a:latin typeface="Arial" panose="020B0604020202020204" pitchFamily="34" charset="0"/>
              </a:rPr>
              <a:t> </a:t>
            </a:r>
            <a:r>
              <a:rPr lang="en-US" altLang="cs-CZ">
                <a:latin typeface="Arial" panose="020B0604020202020204" pitchFamily="34" charset="0"/>
              </a:rPr>
              <a:t>AMI and stroke by $47 in the first year and by $853 during the</a:t>
            </a:r>
            <a:r>
              <a:rPr lang="en-US" altLang="cs-CZ" baseline="30000">
                <a:latin typeface="Arial" panose="020B0604020202020204" pitchFamily="34" charset="0"/>
              </a:rPr>
              <a:t> </a:t>
            </a:r>
            <a:r>
              <a:rPr lang="en-US" altLang="cs-CZ">
                <a:latin typeface="Arial" panose="020B0604020202020204" pitchFamily="34" charset="0"/>
              </a:rPr>
              <a:t>next 7 years (discounting 2.5% per year).</a:t>
            </a:r>
          </a:p>
          <a:p>
            <a:endParaRPr lang="en-US" altLang="cs-CZ">
              <a:latin typeface="Arial" panose="020B0604020202020204" pitchFamily="34" charset="0"/>
            </a:endParaRPr>
          </a:p>
          <a:p>
            <a:r>
              <a:rPr lang="en-US" altLang="cs-CZ" b="1">
                <a:latin typeface="Arial" panose="020B0604020202020204" pitchFamily="34" charset="0"/>
              </a:rPr>
              <a:t>Health Behavior</a:t>
            </a:r>
          </a:p>
          <a:p>
            <a:r>
              <a:rPr lang="en-US" altLang="cs-CZ">
                <a:latin typeface="Arial" panose="020B0604020202020204" pitchFamily="34" charset="0"/>
              </a:rPr>
              <a:t>The first area, </a:t>
            </a:r>
            <a:r>
              <a:rPr lang="ja-JP" altLang="en-US">
                <a:latin typeface="Arial" panose="020B0604020202020204" pitchFamily="34" charset="0"/>
              </a:rPr>
              <a:t>“</a:t>
            </a:r>
            <a:r>
              <a:rPr lang="en-US" altLang="ja-JP">
                <a:latin typeface="Arial" panose="020B0604020202020204" pitchFamily="34" charset="0"/>
              </a:rPr>
              <a:t>unhealthy behavior</a:t>
            </a:r>
            <a:r>
              <a:rPr lang="ja-JP" altLang="en-US">
                <a:latin typeface="Arial" panose="020B0604020202020204" pitchFamily="34" charset="0"/>
              </a:rPr>
              <a:t>”</a:t>
            </a:r>
            <a:r>
              <a:rPr lang="en-US" altLang="ja-JP">
                <a:latin typeface="Arial" panose="020B0604020202020204" pitchFamily="34" charset="0"/>
              </a:rPr>
              <a:t> is the largest in magnitude and is the subject of a large</a:t>
            </a:r>
          </a:p>
          <a:p>
            <a:r>
              <a:rPr lang="en-US" altLang="cs-CZ">
                <a:latin typeface="Arial" panose="020B0604020202020204" pitchFamily="34" charset="0"/>
              </a:rPr>
              <a:t>body of peer-reviewed research. The midpoint of the cost-savings estimates is $408 billion per</a:t>
            </a:r>
          </a:p>
          <a:p>
            <a:r>
              <a:rPr lang="en-US" altLang="cs-CZ">
                <a:latin typeface="Arial" panose="020B0604020202020204" pitchFamily="34" charset="0"/>
              </a:rPr>
              <a:t>year, equivalent to 17% of 2008 national health expenditures (NHE). The range of expected</a:t>
            </a:r>
          </a:p>
          <a:p>
            <a:r>
              <a:rPr lang="en-US" altLang="cs-CZ">
                <a:latin typeface="Arial" panose="020B0604020202020204" pitchFamily="34" charset="0"/>
              </a:rPr>
              <a:t>savings from the respective studies is $264 billion to $552 billion per year and includes several</a:t>
            </a:r>
          </a:p>
          <a:p>
            <a:r>
              <a:rPr lang="en-US" altLang="cs-CZ">
                <a:latin typeface="Arial" panose="020B0604020202020204" pitchFamily="34" charset="0"/>
              </a:rPr>
              <a:t>significant studies by the CDC and NIH.2-11</a:t>
            </a:r>
          </a:p>
          <a:p>
            <a:r>
              <a:rPr lang="en-US" altLang="cs-CZ">
                <a:latin typeface="Arial" panose="020B0604020202020204" pitchFamily="34" charset="0"/>
              </a:rPr>
              <a:t>The costs of unhealthy behavior are those that could be avoided through lifestyle changes that</a:t>
            </a:r>
          </a:p>
          <a:p>
            <a:r>
              <a:rPr lang="en-US" altLang="cs-CZ">
                <a:latin typeface="Arial" panose="020B0604020202020204" pitchFamily="34" charset="0"/>
              </a:rPr>
              <a:t>would reduce disease and illness associated with alcohol and tobacco use and obesity. Obesity</a:t>
            </a:r>
          </a:p>
          <a:p>
            <a:r>
              <a:rPr lang="en-US" altLang="cs-CZ">
                <a:latin typeface="Arial" panose="020B0604020202020204" pitchFamily="34" charset="0"/>
              </a:rPr>
              <a:t>increases the risk of many chronic diseases, including diabetes, heart disease, and some cancers.</a:t>
            </a:r>
          </a:p>
          <a:p>
            <a:r>
              <a:rPr lang="en-US" altLang="cs-CZ">
                <a:latin typeface="Arial" panose="020B0604020202020204" pitchFamily="34" charset="0"/>
              </a:rPr>
              <a:t>The cost of obesity has been extensively modeled; estimates of potential cost-savings range from</a:t>
            </a:r>
          </a:p>
          <a:p>
            <a:r>
              <a:rPr lang="en-US" altLang="cs-CZ">
                <a:latin typeface="Arial" panose="020B0604020202020204" pitchFamily="34" charset="0"/>
              </a:rPr>
              <a:t>$72 billion to $216 billion per year. Tobacco increases the risk of cancer, heart diseases and</a:t>
            </a:r>
          </a:p>
          <a:p>
            <a:r>
              <a:rPr lang="en-US" altLang="cs-CZ">
                <a:latin typeface="Arial" panose="020B0604020202020204" pitchFamily="34" charset="0"/>
              </a:rPr>
              <a:t>pulmonary diseases; estimated cost savings range from $144 billion to $192 billion per year.</a:t>
            </a:r>
          </a:p>
          <a:p>
            <a:r>
              <a:rPr lang="en-US" altLang="cs-CZ">
                <a:latin typeface="Arial" panose="020B0604020202020204" pitchFamily="34" charset="0"/>
              </a:rPr>
              <a:t>Alcohol abuse contributes to acute and chronic health problems and injuries. Eliminating</a:t>
            </a:r>
          </a:p>
          <a:p>
            <a:r>
              <a:rPr lang="en-US" altLang="cs-CZ">
                <a:latin typeface="Arial" panose="020B0604020202020204" pitchFamily="34" charset="0"/>
              </a:rPr>
              <a:t>alcohol abuse is estimated to generate savings that range from $48 billion to $144 billion per</a:t>
            </a:r>
          </a:p>
          <a:p>
            <a:r>
              <a:rPr lang="en-US" altLang="cs-CZ">
                <a:latin typeface="Arial" panose="020B0604020202020204" pitchFamily="34" charset="0"/>
              </a:rPr>
              <a:t>year. Exhibit 3 shows the problems that make up the health behavior category and illustrates</a:t>
            </a:r>
          </a:p>
          <a:p>
            <a:r>
              <a:rPr lang="en-US" altLang="cs-CZ">
                <a:latin typeface="Arial" panose="020B0604020202020204" pitchFamily="34" charset="0"/>
              </a:rPr>
              <a:t>the respective cost savings using the midpoint of estimates.</a:t>
            </a: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624CB36-0E8A-4B89-9A4B-B644C8CDAE82}" type="slidenum">
              <a:rPr lang="en-US" altLang="cs-CZ" sz="1200"/>
              <a:pPr eaLnBrk="1" hangingPunct="1"/>
              <a:t>64</a:t>
            </a:fld>
            <a:endParaRPr lang="en-US" altLang="cs-CZ" sz="1200"/>
          </a:p>
        </p:txBody>
      </p:sp>
    </p:spTree>
    <p:extLst>
      <p:ext uri="{BB962C8B-B14F-4D97-AF65-F5344CB8AC3E}">
        <p14:creationId xmlns:p14="http://schemas.microsoft.com/office/powerpoint/2010/main" val="2822317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5D998CA-E6AB-4219-A2F8-5BFE7A39721A}" type="slidenum">
              <a:rPr lang="en-US" altLang="cs-CZ" sz="1200"/>
              <a:pPr eaLnBrk="1" hangingPunct="1"/>
              <a:t>65</a:t>
            </a:fld>
            <a:endParaRPr lang="en-US" altLang="cs-CZ" sz="1200"/>
          </a:p>
        </p:txBody>
      </p:sp>
    </p:spTree>
    <p:extLst>
      <p:ext uri="{BB962C8B-B14F-4D97-AF65-F5344CB8AC3E}">
        <p14:creationId xmlns:p14="http://schemas.microsoft.com/office/powerpoint/2010/main" val="3857206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F354837-0FD1-4BC2-9614-DE83D5AB5733}" type="slidenum">
              <a:rPr lang="en-US" altLang="cs-CZ" sz="1200"/>
              <a:pPr eaLnBrk="1" hangingPunct="1"/>
              <a:t>66</a:t>
            </a:fld>
            <a:endParaRPr lang="en-US" altLang="cs-CZ" sz="1200"/>
          </a:p>
        </p:txBody>
      </p:sp>
    </p:spTree>
    <p:extLst>
      <p:ext uri="{BB962C8B-B14F-4D97-AF65-F5344CB8AC3E}">
        <p14:creationId xmlns:p14="http://schemas.microsoft.com/office/powerpoint/2010/main" val="242854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09" eaLnBrk="0" hangingPunct="0">
              <a:defRPr>
                <a:solidFill>
                  <a:schemeClr val="tx1"/>
                </a:solidFill>
                <a:latin typeface="Arial" charset="0"/>
                <a:ea typeface="ＭＳ Ｐゴシック" charset="0"/>
              </a:defRPr>
            </a:lvl1pPr>
            <a:lvl2pPr marL="728955" indent="-280368" defTabSz="914309" eaLnBrk="0" hangingPunct="0">
              <a:defRPr>
                <a:solidFill>
                  <a:schemeClr val="tx1"/>
                </a:solidFill>
                <a:latin typeface="Arial" charset="0"/>
                <a:ea typeface="ＭＳ Ｐゴシック" charset="0"/>
              </a:defRPr>
            </a:lvl2pPr>
            <a:lvl3pPr marL="1121470" indent="-224294" defTabSz="914309" eaLnBrk="0" hangingPunct="0">
              <a:defRPr>
                <a:solidFill>
                  <a:schemeClr val="tx1"/>
                </a:solidFill>
                <a:latin typeface="Arial" charset="0"/>
                <a:ea typeface="ＭＳ Ｐゴシック" charset="0"/>
              </a:defRPr>
            </a:lvl3pPr>
            <a:lvl4pPr marL="1570057" indent="-224294" defTabSz="914309" eaLnBrk="0" hangingPunct="0">
              <a:defRPr>
                <a:solidFill>
                  <a:schemeClr val="tx1"/>
                </a:solidFill>
                <a:latin typeface="Arial" charset="0"/>
                <a:ea typeface="ＭＳ Ｐゴシック" charset="0"/>
              </a:defRPr>
            </a:lvl4pPr>
            <a:lvl5pPr marL="2018644" indent="-224294" defTabSz="914309" eaLnBrk="0" hangingPunct="0">
              <a:defRPr>
                <a:solidFill>
                  <a:schemeClr val="tx1"/>
                </a:solidFill>
                <a:latin typeface="Arial" charset="0"/>
                <a:ea typeface="ＭＳ Ｐゴシック" charset="0"/>
              </a:defRPr>
            </a:lvl5pPr>
            <a:lvl6pPr marL="2467232" indent="-224294" defTabSz="914309" eaLnBrk="0" fontAlgn="base" hangingPunct="0">
              <a:spcBef>
                <a:spcPct val="0"/>
              </a:spcBef>
              <a:spcAft>
                <a:spcPct val="0"/>
              </a:spcAft>
              <a:defRPr>
                <a:solidFill>
                  <a:schemeClr val="tx1"/>
                </a:solidFill>
                <a:latin typeface="Arial" charset="0"/>
                <a:ea typeface="ＭＳ Ｐゴシック" charset="0"/>
              </a:defRPr>
            </a:lvl6pPr>
            <a:lvl7pPr marL="2915820" indent="-224294" defTabSz="914309" eaLnBrk="0" fontAlgn="base" hangingPunct="0">
              <a:spcBef>
                <a:spcPct val="0"/>
              </a:spcBef>
              <a:spcAft>
                <a:spcPct val="0"/>
              </a:spcAft>
              <a:defRPr>
                <a:solidFill>
                  <a:schemeClr val="tx1"/>
                </a:solidFill>
                <a:latin typeface="Arial" charset="0"/>
                <a:ea typeface="ＭＳ Ｐゴシック" charset="0"/>
              </a:defRPr>
            </a:lvl7pPr>
            <a:lvl8pPr marL="3364408" indent="-224294" defTabSz="914309" eaLnBrk="0" fontAlgn="base" hangingPunct="0">
              <a:spcBef>
                <a:spcPct val="0"/>
              </a:spcBef>
              <a:spcAft>
                <a:spcPct val="0"/>
              </a:spcAft>
              <a:defRPr>
                <a:solidFill>
                  <a:schemeClr val="tx1"/>
                </a:solidFill>
                <a:latin typeface="Arial" charset="0"/>
                <a:ea typeface="ＭＳ Ｐゴシック" charset="0"/>
              </a:defRPr>
            </a:lvl8pPr>
            <a:lvl9pPr marL="3812996" indent="-224294" defTabSz="91430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D24674C-47D9-9C4C-89B3-E47947EF5FE6}" type="slidenum">
              <a:rPr lang="en-US"/>
              <a:pPr eaLnBrk="1" hangingPunct="1"/>
              <a:t>32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09" eaLnBrk="0" hangingPunct="0">
              <a:defRPr>
                <a:solidFill>
                  <a:schemeClr val="tx1"/>
                </a:solidFill>
                <a:latin typeface="Arial" charset="0"/>
                <a:ea typeface="ＭＳ Ｐゴシック" charset="0"/>
              </a:defRPr>
            </a:lvl1pPr>
            <a:lvl2pPr marL="728955" indent="-280368" defTabSz="914309" eaLnBrk="0" hangingPunct="0">
              <a:defRPr>
                <a:solidFill>
                  <a:schemeClr val="tx1"/>
                </a:solidFill>
                <a:latin typeface="Arial" charset="0"/>
                <a:ea typeface="ＭＳ Ｐゴシック" charset="0"/>
              </a:defRPr>
            </a:lvl2pPr>
            <a:lvl3pPr marL="1121470" indent="-224294" defTabSz="914309" eaLnBrk="0" hangingPunct="0">
              <a:defRPr>
                <a:solidFill>
                  <a:schemeClr val="tx1"/>
                </a:solidFill>
                <a:latin typeface="Arial" charset="0"/>
                <a:ea typeface="ＭＳ Ｐゴシック" charset="0"/>
              </a:defRPr>
            </a:lvl3pPr>
            <a:lvl4pPr marL="1570057" indent="-224294" defTabSz="914309" eaLnBrk="0" hangingPunct="0">
              <a:defRPr>
                <a:solidFill>
                  <a:schemeClr val="tx1"/>
                </a:solidFill>
                <a:latin typeface="Arial" charset="0"/>
                <a:ea typeface="ＭＳ Ｐゴシック" charset="0"/>
              </a:defRPr>
            </a:lvl4pPr>
            <a:lvl5pPr marL="2018644" indent="-224294" defTabSz="914309" eaLnBrk="0" hangingPunct="0">
              <a:defRPr>
                <a:solidFill>
                  <a:schemeClr val="tx1"/>
                </a:solidFill>
                <a:latin typeface="Arial" charset="0"/>
                <a:ea typeface="ＭＳ Ｐゴシック" charset="0"/>
              </a:defRPr>
            </a:lvl5pPr>
            <a:lvl6pPr marL="2467232" indent="-224294" defTabSz="914309" eaLnBrk="0" fontAlgn="base" hangingPunct="0">
              <a:spcBef>
                <a:spcPct val="0"/>
              </a:spcBef>
              <a:spcAft>
                <a:spcPct val="0"/>
              </a:spcAft>
              <a:defRPr>
                <a:solidFill>
                  <a:schemeClr val="tx1"/>
                </a:solidFill>
                <a:latin typeface="Arial" charset="0"/>
                <a:ea typeface="ＭＳ Ｐゴシック" charset="0"/>
              </a:defRPr>
            </a:lvl6pPr>
            <a:lvl7pPr marL="2915820" indent="-224294" defTabSz="914309" eaLnBrk="0" fontAlgn="base" hangingPunct="0">
              <a:spcBef>
                <a:spcPct val="0"/>
              </a:spcBef>
              <a:spcAft>
                <a:spcPct val="0"/>
              </a:spcAft>
              <a:defRPr>
                <a:solidFill>
                  <a:schemeClr val="tx1"/>
                </a:solidFill>
                <a:latin typeface="Arial" charset="0"/>
                <a:ea typeface="ＭＳ Ｐゴシック" charset="0"/>
              </a:defRPr>
            </a:lvl7pPr>
            <a:lvl8pPr marL="3364408" indent="-224294" defTabSz="914309" eaLnBrk="0" fontAlgn="base" hangingPunct="0">
              <a:spcBef>
                <a:spcPct val="0"/>
              </a:spcBef>
              <a:spcAft>
                <a:spcPct val="0"/>
              </a:spcAft>
              <a:defRPr>
                <a:solidFill>
                  <a:schemeClr val="tx1"/>
                </a:solidFill>
                <a:latin typeface="Arial" charset="0"/>
                <a:ea typeface="ＭＳ Ｐゴシック" charset="0"/>
              </a:defRPr>
            </a:lvl8pPr>
            <a:lvl9pPr marL="3812996" indent="-224294" defTabSz="91430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D24674C-47D9-9C4C-89B3-E47947EF5FE6}" type="slidenum">
              <a:rPr lang="en-US"/>
              <a:pPr eaLnBrk="1" hangingPunct="1"/>
              <a:t>33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09" eaLnBrk="0" hangingPunct="0">
              <a:defRPr>
                <a:solidFill>
                  <a:schemeClr val="tx1"/>
                </a:solidFill>
                <a:latin typeface="Arial" charset="0"/>
                <a:ea typeface="ＭＳ Ｐゴシック" charset="0"/>
              </a:defRPr>
            </a:lvl1pPr>
            <a:lvl2pPr marL="728955" indent="-280368" defTabSz="914309" eaLnBrk="0" hangingPunct="0">
              <a:defRPr>
                <a:solidFill>
                  <a:schemeClr val="tx1"/>
                </a:solidFill>
                <a:latin typeface="Arial" charset="0"/>
                <a:ea typeface="ＭＳ Ｐゴシック" charset="0"/>
              </a:defRPr>
            </a:lvl2pPr>
            <a:lvl3pPr marL="1121470" indent="-224294" defTabSz="914309" eaLnBrk="0" hangingPunct="0">
              <a:defRPr>
                <a:solidFill>
                  <a:schemeClr val="tx1"/>
                </a:solidFill>
                <a:latin typeface="Arial" charset="0"/>
                <a:ea typeface="ＭＳ Ｐゴシック" charset="0"/>
              </a:defRPr>
            </a:lvl3pPr>
            <a:lvl4pPr marL="1570057" indent="-224294" defTabSz="914309" eaLnBrk="0" hangingPunct="0">
              <a:defRPr>
                <a:solidFill>
                  <a:schemeClr val="tx1"/>
                </a:solidFill>
                <a:latin typeface="Arial" charset="0"/>
                <a:ea typeface="ＭＳ Ｐゴシック" charset="0"/>
              </a:defRPr>
            </a:lvl4pPr>
            <a:lvl5pPr marL="2018644" indent="-224294" defTabSz="914309" eaLnBrk="0" hangingPunct="0">
              <a:defRPr>
                <a:solidFill>
                  <a:schemeClr val="tx1"/>
                </a:solidFill>
                <a:latin typeface="Arial" charset="0"/>
                <a:ea typeface="ＭＳ Ｐゴシック" charset="0"/>
              </a:defRPr>
            </a:lvl5pPr>
            <a:lvl6pPr marL="2467232" indent="-224294" defTabSz="914309" eaLnBrk="0" fontAlgn="base" hangingPunct="0">
              <a:spcBef>
                <a:spcPct val="0"/>
              </a:spcBef>
              <a:spcAft>
                <a:spcPct val="0"/>
              </a:spcAft>
              <a:defRPr>
                <a:solidFill>
                  <a:schemeClr val="tx1"/>
                </a:solidFill>
                <a:latin typeface="Arial" charset="0"/>
                <a:ea typeface="ＭＳ Ｐゴシック" charset="0"/>
              </a:defRPr>
            </a:lvl6pPr>
            <a:lvl7pPr marL="2915820" indent="-224294" defTabSz="914309" eaLnBrk="0" fontAlgn="base" hangingPunct="0">
              <a:spcBef>
                <a:spcPct val="0"/>
              </a:spcBef>
              <a:spcAft>
                <a:spcPct val="0"/>
              </a:spcAft>
              <a:defRPr>
                <a:solidFill>
                  <a:schemeClr val="tx1"/>
                </a:solidFill>
                <a:latin typeface="Arial" charset="0"/>
                <a:ea typeface="ＭＳ Ｐゴシック" charset="0"/>
              </a:defRPr>
            </a:lvl7pPr>
            <a:lvl8pPr marL="3364408" indent="-224294" defTabSz="914309" eaLnBrk="0" fontAlgn="base" hangingPunct="0">
              <a:spcBef>
                <a:spcPct val="0"/>
              </a:spcBef>
              <a:spcAft>
                <a:spcPct val="0"/>
              </a:spcAft>
              <a:defRPr>
                <a:solidFill>
                  <a:schemeClr val="tx1"/>
                </a:solidFill>
                <a:latin typeface="Arial" charset="0"/>
                <a:ea typeface="ＭＳ Ｐゴシック" charset="0"/>
              </a:defRPr>
            </a:lvl8pPr>
            <a:lvl9pPr marL="3812996" indent="-224294" defTabSz="91430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D24674C-47D9-9C4C-89B3-E47947EF5FE6}" type="slidenum">
              <a:rPr lang="en-US"/>
              <a:pPr eaLnBrk="1" hangingPunct="1"/>
              <a:t>34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09" eaLnBrk="0" hangingPunct="0">
              <a:defRPr>
                <a:solidFill>
                  <a:schemeClr val="tx1"/>
                </a:solidFill>
                <a:latin typeface="Arial" charset="0"/>
                <a:ea typeface="ＭＳ Ｐゴシック" charset="0"/>
              </a:defRPr>
            </a:lvl1pPr>
            <a:lvl2pPr marL="728955" indent="-280368" defTabSz="914309" eaLnBrk="0" hangingPunct="0">
              <a:defRPr>
                <a:solidFill>
                  <a:schemeClr val="tx1"/>
                </a:solidFill>
                <a:latin typeface="Arial" charset="0"/>
                <a:ea typeface="ＭＳ Ｐゴシック" charset="0"/>
              </a:defRPr>
            </a:lvl2pPr>
            <a:lvl3pPr marL="1121470" indent="-224294" defTabSz="914309" eaLnBrk="0" hangingPunct="0">
              <a:defRPr>
                <a:solidFill>
                  <a:schemeClr val="tx1"/>
                </a:solidFill>
                <a:latin typeface="Arial" charset="0"/>
                <a:ea typeface="ＭＳ Ｐゴシック" charset="0"/>
              </a:defRPr>
            </a:lvl3pPr>
            <a:lvl4pPr marL="1570057" indent="-224294" defTabSz="914309" eaLnBrk="0" hangingPunct="0">
              <a:defRPr>
                <a:solidFill>
                  <a:schemeClr val="tx1"/>
                </a:solidFill>
                <a:latin typeface="Arial" charset="0"/>
                <a:ea typeface="ＭＳ Ｐゴシック" charset="0"/>
              </a:defRPr>
            </a:lvl4pPr>
            <a:lvl5pPr marL="2018644" indent="-224294" defTabSz="914309" eaLnBrk="0" hangingPunct="0">
              <a:defRPr>
                <a:solidFill>
                  <a:schemeClr val="tx1"/>
                </a:solidFill>
                <a:latin typeface="Arial" charset="0"/>
                <a:ea typeface="ＭＳ Ｐゴシック" charset="0"/>
              </a:defRPr>
            </a:lvl5pPr>
            <a:lvl6pPr marL="2467232" indent="-224294" defTabSz="914309" eaLnBrk="0" fontAlgn="base" hangingPunct="0">
              <a:spcBef>
                <a:spcPct val="0"/>
              </a:spcBef>
              <a:spcAft>
                <a:spcPct val="0"/>
              </a:spcAft>
              <a:defRPr>
                <a:solidFill>
                  <a:schemeClr val="tx1"/>
                </a:solidFill>
                <a:latin typeface="Arial" charset="0"/>
                <a:ea typeface="ＭＳ Ｐゴシック" charset="0"/>
              </a:defRPr>
            </a:lvl6pPr>
            <a:lvl7pPr marL="2915820" indent="-224294" defTabSz="914309" eaLnBrk="0" fontAlgn="base" hangingPunct="0">
              <a:spcBef>
                <a:spcPct val="0"/>
              </a:spcBef>
              <a:spcAft>
                <a:spcPct val="0"/>
              </a:spcAft>
              <a:defRPr>
                <a:solidFill>
                  <a:schemeClr val="tx1"/>
                </a:solidFill>
                <a:latin typeface="Arial" charset="0"/>
                <a:ea typeface="ＭＳ Ｐゴシック" charset="0"/>
              </a:defRPr>
            </a:lvl7pPr>
            <a:lvl8pPr marL="3364408" indent="-224294" defTabSz="914309" eaLnBrk="0" fontAlgn="base" hangingPunct="0">
              <a:spcBef>
                <a:spcPct val="0"/>
              </a:spcBef>
              <a:spcAft>
                <a:spcPct val="0"/>
              </a:spcAft>
              <a:defRPr>
                <a:solidFill>
                  <a:schemeClr val="tx1"/>
                </a:solidFill>
                <a:latin typeface="Arial" charset="0"/>
                <a:ea typeface="ＭＳ Ｐゴシック" charset="0"/>
              </a:defRPr>
            </a:lvl8pPr>
            <a:lvl9pPr marL="3812996" indent="-224294" defTabSz="91430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D24674C-47D9-9C4C-89B3-E47947EF5FE6}" type="slidenum">
              <a:rPr lang="en-US"/>
              <a:pPr eaLnBrk="1" hangingPunct="1"/>
              <a:t>35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09" eaLnBrk="0" hangingPunct="0">
              <a:defRPr>
                <a:solidFill>
                  <a:schemeClr val="tx1"/>
                </a:solidFill>
                <a:latin typeface="Arial" charset="0"/>
                <a:ea typeface="ＭＳ Ｐゴシック" charset="0"/>
              </a:defRPr>
            </a:lvl1pPr>
            <a:lvl2pPr marL="728955" indent="-280368" defTabSz="914309" eaLnBrk="0" hangingPunct="0">
              <a:defRPr>
                <a:solidFill>
                  <a:schemeClr val="tx1"/>
                </a:solidFill>
                <a:latin typeface="Arial" charset="0"/>
                <a:ea typeface="ＭＳ Ｐゴシック" charset="0"/>
              </a:defRPr>
            </a:lvl2pPr>
            <a:lvl3pPr marL="1121470" indent="-224294" defTabSz="914309" eaLnBrk="0" hangingPunct="0">
              <a:defRPr>
                <a:solidFill>
                  <a:schemeClr val="tx1"/>
                </a:solidFill>
                <a:latin typeface="Arial" charset="0"/>
                <a:ea typeface="ＭＳ Ｐゴシック" charset="0"/>
              </a:defRPr>
            </a:lvl3pPr>
            <a:lvl4pPr marL="1570057" indent="-224294" defTabSz="914309" eaLnBrk="0" hangingPunct="0">
              <a:defRPr>
                <a:solidFill>
                  <a:schemeClr val="tx1"/>
                </a:solidFill>
                <a:latin typeface="Arial" charset="0"/>
                <a:ea typeface="ＭＳ Ｐゴシック" charset="0"/>
              </a:defRPr>
            </a:lvl4pPr>
            <a:lvl5pPr marL="2018644" indent="-224294" defTabSz="914309" eaLnBrk="0" hangingPunct="0">
              <a:defRPr>
                <a:solidFill>
                  <a:schemeClr val="tx1"/>
                </a:solidFill>
                <a:latin typeface="Arial" charset="0"/>
                <a:ea typeface="ＭＳ Ｐゴシック" charset="0"/>
              </a:defRPr>
            </a:lvl5pPr>
            <a:lvl6pPr marL="2467232" indent="-224294" defTabSz="914309" eaLnBrk="0" fontAlgn="base" hangingPunct="0">
              <a:spcBef>
                <a:spcPct val="0"/>
              </a:spcBef>
              <a:spcAft>
                <a:spcPct val="0"/>
              </a:spcAft>
              <a:defRPr>
                <a:solidFill>
                  <a:schemeClr val="tx1"/>
                </a:solidFill>
                <a:latin typeface="Arial" charset="0"/>
                <a:ea typeface="ＭＳ Ｐゴシック" charset="0"/>
              </a:defRPr>
            </a:lvl6pPr>
            <a:lvl7pPr marL="2915820" indent="-224294" defTabSz="914309" eaLnBrk="0" fontAlgn="base" hangingPunct="0">
              <a:spcBef>
                <a:spcPct val="0"/>
              </a:spcBef>
              <a:spcAft>
                <a:spcPct val="0"/>
              </a:spcAft>
              <a:defRPr>
                <a:solidFill>
                  <a:schemeClr val="tx1"/>
                </a:solidFill>
                <a:latin typeface="Arial" charset="0"/>
                <a:ea typeface="ＭＳ Ｐゴシック" charset="0"/>
              </a:defRPr>
            </a:lvl7pPr>
            <a:lvl8pPr marL="3364408" indent="-224294" defTabSz="914309" eaLnBrk="0" fontAlgn="base" hangingPunct="0">
              <a:spcBef>
                <a:spcPct val="0"/>
              </a:spcBef>
              <a:spcAft>
                <a:spcPct val="0"/>
              </a:spcAft>
              <a:defRPr>
                <a:solidFill>
                  <a:schemeClr val="tx1"/>
                </a:solidFill>
                <a:latin typeface="Arial" charset="0"/>
                <a:ea typeface="ＭＳ Ｐゴシック" charset="0"/>
              </a:defRPr>
            </a:lvl8pPr>
            <a:lvl9pPr marL="3812996" indent="-224294" defTabSz="91430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D24674C-47D9-9C4C-89B3-E47947EF5FE6}" type="slidenum">
              <a:rPr lang="en-US"/>
              <a:pPr eaLnBrk="1" hangingPunct="1"/>
              <a:t>36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09" eaLnBrk="0" hangingPunct="0">
              <a:defRPr>
                <a:solidFill>
                  <a:schemeClr val="tx1"/>
                </a:solidFill>
                <a:latin typeface="Arial" charset="0"/>
                <a:ea typeface="ＭＳ Ｐゴシック" charset="0"/>
              </a:defRPr>
            </a:lvl1pPr>
            <a:lvl2pPr marL="728955" indent="-280368" defTabSz="914309" eaLnBrk="0" hangingPunct="0">
              <a:defRPr>
                <a:solidFill>
                  <a:schemeClr val="tx1"/>
                </a:solidFill>
                <a:latin typeface="Arial" charset="0"/>
                <a:ea typeface="ＭＳ Ｐゴシック" charset="0"/>
              </a:defRPr>
            </a:lvl2pPr>
            <a:lvl3pPr marL="1121470" indent="-224294" defTabSz="914309" eaLnBrk="0" hangingPunct="0">
              <a:defRPr>
                <a:solidFill>
                  <a:schemeClr val="tx1"/>
                </a:solidFill>
                <a:latin typeface="Arial" charset="0"/>
                <a:ea typeface="ＭＳ Ｐゴシック" charset="0"/>
              </a:defRPr>
            </a:lvl3pPr>
            <a:lvl4pPr marL="1570057" indent="-224294" defTabSz="914309" eaLnBrk="0" hangingPunct="0">
              <a:defRPr>
                <a:solidFill>
                  <a:schemeClr val="tx1"/>
                </a:solidFill>
                <a:latin typeface="Arial" charset="0"/>
                <a:ea typeface="ＭＳ Ｐゴシック" charset="0"/>
              </a:defRPr>
            </a:lvl4pPr>
            <a:lvl5pPr marL="2018644" indent="-224294" defTabSz="914309" eaLnBrk="0" hangingPunct="0">
              <a:defRPr>
                <a:solidFill>
                  <a:schemeClr val="tx1"/>
                </a:solidFill>
                <a:latin typeface="Arial" charset="0"/>
                <a:ea typeface="ＭＳ Ｐゴシック" charset="0"/>
              </a:defRPr>
            </a:lvl5pPr>
            <a:lvl6pPr marL="2467232" indent="-224294" defTabSz="914309" eaLnBrk="0" fontAlgn="base" hangingPunct="0">
              <a:spcBef>
                <a:spcPct val="0"/>
              </a:spcBef>
              <a:spcAft>
                <a:spcPct val="0"/>
              </a:spcAft>
              <a:defRPr>
                <a:solidFill>
                  <a:schemeClr val="tx1"/>
                </a:solidFill>
                <a:latin typeface="Arial" charset="0"/>
                <a:ea typeface="ＭＳ Ｐゴシック" charset="0"/>
              </a:defRPr>
            </a:lvl6pPr>
            <a:lvl7pPr marL="2915820" indent="-224294" defTabSz="914309" eaLnBrk="0" fontAlgn="base" hangingPunct="0">
              <a:spcBef>
                <a:spcPct val="0"/>
              </a:spcBef>
              <a:spcAft>
                <a:spcPct val="0"/>
              </a:spcAft>
              <a:defRPr>
                <a:solidFill>
                  <a:schemeClr val="tx1"/>
                </a:solidFill>
                <a:latin typeface="Arial" charset="0"/>
                <a:ea typeface="ＭＳ Ｐゴシック" charset="0"/>
              </a:defRPr>
            </a:lvl7pPr>
            <a:lvl8pPr marL="3364408" indent="-224294" defTabSz="914309" eaLnBrk="0" fontAlgn="base" hangingPunct="0">
              <a:spcBef>
                <a:spcPct val="0"/>
              </a:spcBef>
              <a:spcAft>
                <a:spcPct val="0"/>
              </a:spcAft>
              <a:defRPr>
                <a:solidFill>
                  <a:schemeClr val="tx1"/>
                </a:solidFill>
                <a:latin typeface="Arial" charset="0"/>
                <a:ea typeface="ＭＳ Ｐゴシック" charset="0"/>
              </a:defRPr>
            </a:lvl8pPr>
            <a:lvl9pPr marL="3812996" indent="-224294" defTabSz="914309"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D24674C-47D9-9C4C-89B3-E47947EF5FE6}" type="slidenum">
              <a:rPr lang="en-US"/>
              <a:pPr eaLnBrk="1" hangingPunct="1"/>
              <a:t>37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8BA307-504F-455D-ACE2-A9469F3D55DB}"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BE6F64-5B7A-41D5-BC41-B68E06E8A28E}"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A4BA6C-C5CC-4313-9250-6E9209E6C0CF}"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2888F4-801A-46CF-8B21-80D15B1657AE}"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8D768F-3AB8-44A7-AA63-B0F7A15F57B6}"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3C1C027-49B3-4F89-B5AE-7DBED540E26E}"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FA7522C-C628-42C5-9C06-E75C4CCE0CE7}"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52A0BC-D6E6-49A6-A405-BB339360AC57}"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4CC683C-03F4-43D5-84AD-6AE24085B805}"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9C3362-35D8-4D04-9723-900B7CB2FBE7}"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6E5E50-F0C7-4198-A147-3DDE78B52D38}" type="slidenum">
              <a:rPr lang="en-US" smtClean="0"/>
              <a:pPr>
                <a:defRPr/>
              </a:pPr>
              <a:t>‹#›</a:t>
            </a:fld>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A31D9EF8-2BCC-47FC-A137-54662D3505C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methodology.psu.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hyperlink" Target="http://www.methodology.psu.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3" Type="http://schemas.openxmlformats.org/officeDocument/2006/relationships/hyperlink" Target="http://www.cdc.gov/chronicdisease" TargetMode="External"/><Relationship Id="rId4" Type="http://schemas.openxmlformats.org/officeDocument/2006/relationships/hyperlink" Target="http://www.cdc.gov/diabetes" TargetMode="External"/><Relationship Id="rId5" Type="http://schemas.openxmlformats.org/officeDocument/2006/relationships/image" Target="../media/image20.jpg"/><Relationship Id="rId6" Type="http://schemas.openxmlformats.org/officeDocument/2006/relationships/image" Target="../media/image21.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4.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hyperlink" Target="http://www.cdc.gov/brfss/brfssprevalence/index.html" TargetMode="External"/><Relationship Id="rId4" Type="http://schemas.openxmlformats.org/officeDocument/2006/relationships/image" Target="../media/image28.png"/><Relationship Id="rId5" Type="http://schemas.openxmlformats.org/officeDocument/2006/relationships/hyperlink" Target="http://www.cdc.gov/nchs/nhanes.htm" TargetMode="External"/><Relationship Id="rId6" Type="http://schemas.openxmlformats.org/officeDocument/2006/relationships/image" Target="../media/image29.png"/><Relationship Id="rId7" Type="http://schemas.openxmlformats.org/officeDocument/2006/relationships/hyperlink" Target="http://www.cdc.gov/brfss/index.html" TargetMode="External"/><Relationship Id="rId8"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motivationalinterview.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youtube.com/watch?v=EJ6A7C3pcH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gif"/><Relationship Id="rId3" Type="http://schemas.openxmlformats.org/officeDocument/2006/relationships/image" Target="../media/image4.gif"/></Relationships>
</file>

<file path=ppt/slides/_rels/slide60.xml.rels><?xml version="1.0" encoding="UTF-8" standalone="yes"?>
<Relationships xmlns="http://schemas.openxmlformats.org/package/2006/relationships"><Relationship Id="rId3" Type="http://schemas.openxmlformats.org/officeDocument/2006/relationships/hyperlink" Target="http://www.youtube.com/watch?v=dm-rJJPCuTE" TargetMode="External"/><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wmf"/><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a:bodyPr>
          <a:lstStyle/>
          <a:p>
            <a:r>
              <a:rPr lang="cs-CZ" dirty="0" err="1"/>
              <a:t>Health</a:t>
            </a:r>
            <a:r>
              <a:rPr lang="cs-CZ" dirty="0"/>
              <a:t> </a:t>
            </a:r>
            <a:r>
              <a:rPr lang="cs-CZ" dirty="0" err="1"/>
              <a:t>beliefs</a:t>
            </a:r>
            <a:r>
              <a:rPr lang="cs-CZ" dirty="0"/>
              <a:t>, </a:t>
            </a:r>
            <a:r>
              <a:rPr lang="cs-CZ" dirty="0" err="1"/>
              <a:t>health</a:t>
            </a:r>
            <a:r>
              <a:rPr lang="cs-CZ" dirty="0"/>
              <a:t> </a:t>
            </a:r>
            <a:r>
              <a:rPr lang="cs-CZ" dirty="0" err="1"/>
              <a:t>behaviors</a:t>
            </a:r>
            <a:r>
              <a:rPr lang="cs-CZ" dirty="0"/>
              <a:t>, and </a:t>
            </a:r>
            <a:r>
              <a:rPr lang="cs-CZ" dirty="0" err="1"/>
              <a:t>behavior</a:t>
            </a:r>
            <a:r>
              <a:rPr lang="cs-CZ" dirty="0"/>
              <a:t> </a:t>
            </a:r>
            <a:r>
              <a:rPr lang="cs-CZ" dirty="0" err="1"/>
              <a:t>change</a:t>
            </a:r>
            <a:endParaRPr lang="cs-CZ" dirty="0"/>
          </a:p>
          <a:p>
            <a:pPr lvl="1"/>
            <a:r>
              <a:rPr lang="en-US" dirty="0" smtClean="0"/>
              <a:t>Addictive </a:t>
            </a:r>
            <a:r>
              <a:rPr lang="en-US" dirty="0"/>
              <a:t>behaviors</a:t>
            </a:r>
            <a:endParaRPr lang="cs-CZ" dirty="0"/>
          </a:p>
          <a:p>
            <a:pPr lvl="1"/>
            <a:r>
              <a:rPr lang="en-US" dirty="0"/>
              <a:t>Eating behavior</a:t>
            </a:r>
            <a:r>
              <a:rPr lang="cs-CZ" dirty="0"/>
              <a:t>, ex</a:t>
            </a:r>
            <a:r>
              <a:rPr lang="en-US" dirty="0" err="1"/>
              <a:t>ercise</a:t>
            </a:r>
            <a:r>
              <a:rPr lang="en-US" dirty="0"/>
              <a:t> </a:t>
            </a:r>
            <a:r>
              <a:rPr lang="en-US" dirty="0" smtClean="0"/>
              <a:t>behavior</a:t>
            </a:r>
          </a:p>
          <a:p>
            <a:pPr lvl="1"/>
            <a:r>
              <a:rPr lang="en-US" dirty="0" smtClean="0"/>
              <a:t>MHBC, motivational interviewing</a:t>
            </a:r>
            <a:endParaRPr lang="en-US" dirty="0"/>
          </a:p>
          <a:p>
            <a:pPr marL="274320" lvl="1" indent="0">
              <a:buNone/>
            </a:pPr>
            <a:r>
              <a:rPr lang="cs-CZ" dirty="0" smtClean="0"/>
              <a:t> </a:t>
            </a:r>
            <a:endParaRPr lang="en-US" dirty="0"/>
          </a:p>
        </p:txBody>
      </p:sp>
    </p:spTree>
    <p:extLst>
      <p:ext uri="{BB962C8B-B14F-4D97-AF65-F5344CB8AC3E}">
        <p14:creationId xmlns:p14="http://schemas.microsoft.com/office/powerpoint/2010/main" val="3389681919"/>
      </p:ext>
    </p:extLst>
  </p:cSld>
  <p:clrMapOvr>
    <a:masterClrMapping/>
  </p:clrMapOvr>
  <p:transition xmlns:p14="http://schemas.microsoft.com/office/powerpoint/2010/mai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people smoke?</a:t>
            </a:r>
            <a:endParaRPr lang="en-US" dirty="0"/>
          </a:p>
        </p:txBody>
      </p:sp>
      <p:sp>
        <p:nvSpPr>
          <p:cNvPr id="3" name="Content Placeholder 2"/>
          <p:cNvSpPr>
            <a:spLocks noGrp="1"/>
          </p:cNvSpPr>
          <p:nvPr>
            <p:ph idx="1"/>
          </p:nvPr>
        </p:nvSpPr>
        <p:spPr/>
        <p:txBody>
          <a:bodyPr/>
          <a:lstStyle/>
          <a:p>
            <a:pPr>
              <a:lnSpc>
                <a:spcPct val="90000"/>
              </a:lnSpc>
            </a:pPr>
            <a:r>
              <a:rPr lang="en-US" sz="2800" dirty="0"/>
              <a:t>Start</a:t>
            </a:r>
          </a:p>
          <a:p>
            <a:pPr lvl="1">
              <a:lnSpc>
                <a:spcPct val="90000"/>
              </a:lnSpc>
            </a:pPr>
            <a:r>
              <a:rPr lang="en-US" sz="2400" dirty="0"/>
              <a:t>Social learning (modeling)</a:t>
            </a:r>
          </a:p>
          <a:p>
            <a:pPr lvl="1">
              <a:lnSpc>
                <a:spcPct val="90000"/>
              </a:lnSpc>
            </a:pPr>
            <a:r>
              <a:rPr lang="en-US" sz="2400" dirty="0"/>
              <a:t>Peer pressure </a:t>
            </a:r>
          </a:p>
          <a:p>
            <a:pPr lvl="2">
              <a:lnSpc>
                <a:spcPct val="90000"/>
              </a:lnSpc>
            </a:pPr>
            <a:r>
              <a:rPr lang="en-US" sz="2000" dirty="0"/>
              <a:t>95% begin in teen years</a:t>
            </a:r>
          </a:p>
          <a:p>
            <a:pPr lvl="2">
              <a:lnSpc>
                <a:spcPct val="90000"/>
              </a:lnSpc>
            </a:pPr>
            <a:r>
              <a:rPr lang="en-US" sz="2000" dirty="0"/>
              <a:t>Know smoking is dangerous but say will stop</a:t>
            </a:r>
          </a:p>
          <a:p>
            <a:pPr>
              <a:lnSpc>
                <a:spcPct val="90000"/>
              </a:lnSpc>
              <a:buFontTx/>
              <a:buNone/>
            </a:pPr>
            <a:endParaRPr lang="en-US" sz="800" dirty="0"/>
          </a:p>
          <a:p>
            <a:pPr>
              <a:lnSpc>
                <a:spcPct val="90000"/>
              </a:lnSpc>
              <a:buFontTx/>
              <a:buNone/>
            </a:pPr>
            <a:endParaRPr lang="en-US" sz="800" dirty="0"/>
          </a:p>
          <a:p>
            <a:pPr>
              <a:lnSpc>
                <a:spcPct val="90000"/>
              </a:lnSpc>
            </a:pPr>
            <a:r>
              <a:rPr lang="en-US" sz="2800" dirty="0"/>
              <a:t>Continue</a:t>
            </a:r>
          </a:p>
          <a:p>
            <a:pPr lvl="1">
              <a:lnSpc>
                <a:spcPct val="90000"/>
              </a:lnSpc>
            </a:pPr>
            <a:r>
              <a:rPr lang="en-US" sz="2400" dirty="0"/>
              <a:t>Genetic (?) </a:t>
            </a:r>
          </a:p>
          <a:p>
            <a:pPr lvl="1">
              <a:lnSpc>
                <a:spcPct val="90000"/>
              </a:lnSpc>
            </a:pPr>
            <a:r>
              <a:rPr lang="en-US" sz="2400" dirty="0"/>
              <a:t>Dependence (nicotine-regulation)</a:t>
            </a:r>
          </a:p>
          <a:p>
            <a:pPr lvl="1">
              <a:lnSpc>
                <a:spcPct val="90000"/>
              </a:lnSpc>
            </a:pPr>
            <a:r>
              <a:rPr lang="en-US" sz="2400" dirty="0"/>
              <a:t>Reinforcement (peers, feeling good, performance)</a:t>
            </a:r>
          </a:p>
          <a:p>
            <a:endParaRPr lang="en-US" dirty="0"/>
          </a:p>
        </p:txBody>
      </p:sp>
    </p:spTree>
    <p:extLst>
      <p:ext uri="{BB962C8B-B14F-4D97-AF65-F5344CB8AC3E}">
        <p14:creationId xmlns:p14="http://schemas.microsoft.com/office/powerpoint/2010/main" val="358490031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 for Smoking</a:t>
            </a:r>
            <a:endParaRPr lang="en-US" dirty="0"/>
          </a:p>
        </p:txBody>
      </p:sp>
      <p:sp>
        <p:nvSpPr>
          <p:cNvPr id="3" name="Content Placeholder 2"/>
          <p:cNvSpPr>
            <a:spLocks noGrp="1"/>
          </p:cNvSpPr>
          <p:nvPr>
            <p:ph idx="1"/>
          </p:nvPr>
        </p:nvSpPr>
        <p:spPr/>
        <p:txBody>
          <a:bodyPr>
            <a:normAutofit fontScale="92500" lnSpcReduction="20000"/>
          </a:bodyPr>
          <a:lstStyle/>
          <a:p>
            <a:pPr marL="609600" indent="-609600">
              <a:lnSpc>
                <a:spcPct val="90000"/>
              </a:lnSpc>
            </a:pPr>
            <a:r>
              <a:rPr lang="en-US" sz="2800" dirty="0"/>
              <a:t>Nicotine-replacement therapy</a:t>
            </a:r>
            <a:endParaRPr lang="en-US" dirty="0"/>
          </a:p>
          <a:p>
            <a:pPr marL="609600" indent="-609600">
              <a:lnSpc>
                <a:spcPct val="90000"/>
              </a:lnSpc>
              <a:buFontTx/>
              <a:buNone/>
            </a:pPr>
            <a:endParaRPr lang="en-US" sz="1200" dirty="0"/>
          </a:p>
          <a:p>
            <a:pPr marL="609600" indent="-609600">
              <a:lnSpc>
                <a:spcPct val="90000"/>
              </a:lnSpc>
            </a:pPr>
            <a:r>
              <a:rPr lang="en-US" sz="2800" dirty="0"/>
              <a:t>Aversion therapies</a:t>
            </a:r>
          </a:p>
          <a:p>
            <a:pPr marL="609600" indent="-609600">
              <a:lnSpc>
                <a:spcPct val="90000"/>
              </a:lnSpc>
              <a:buFontTx/>
              <a:buNone/>
            </a:pPr>
            <a:endParaRPr lang="en-US" sz="1200" dirty="0"/>
          </a:p>
          <a:p>
            <a:pPr marL="609600" indent="-609600">
              <a:lnSpc>
                <a:spcPct val="90000"/>
              </a:lnSpc>
            </a:pPr>
            <a:r>
              <a:rPr lang="en-US" sz="2800" dirty="0"/>
              <a:t>Self-management strategies</a:t>
            </a:r>
          </a:p>
          <a:p>
            <a:pPr marL="609600" indent="-609600">
              <a:lnSpc>
                <a:spcPct val="90000"/>
              </a:lnSpc>
              <a:buFontTx/>
              <a:buNone/>
            </a:pPr>
            <a:endParaRPr lang="en-US" sz="1200" dirty="0"/>
          </a:p>
          <a:p>
            <a:pPr marL="609600" indent="-609600">
              <a:lnSpc>
                <a:spcPct val="90000"/>
              </a:lnSpc>
            </a:pPr>
            <a:r>
              <a:rPr lang="en-US" sz="2800" dirty="0"/>
              <a:t>Multi-modal </a:t>
            </a:r>
            <a:r>
              <a:rPr lang="en-US" sz="2800" dirty="0" smtClean="0"/>
              <a:t>approaches</a:t>
            </a:r>
          </a:p>
          <a:p>
            <a:pPr marL="0" indent="0">
              <a:lnSpc>
                <a:spcPct val="90000"/>
              </a:lnSpc>
              <a:buNone/>
            </a:pPr>
            <a:endParaRPr lang="en-US" sz="2800" dirty="0" smtClean="0"/>
          </a:p>
          <a:p>
            <a:pPr marL="0" indent="0">
              <a:lnSpc>
                <a:spcPct val="90000"/>
              </a:lnSpc>
              <a:buNone/>
            </a:pPr>
            <a:r>
              <a:rPr lang="en-US" sz="2800" dirty="0" smtClean="0"/>
              <a:t>Relapse </a:t>
            </a:r>
            <a:r>
              <a:rPr lang="en-US" sz="2800" dirty="0"/>
              <a:t>rate = 70-80% after 1 year</a:t>
            </a:r>
            <a:endParaRPr lang="en-US" dirty="0"/>
          </a:p>
          <a:p>
            <a:pPr marL="609600" indent="-609600">
              <a:lnSpc>
                <a:spcPct val="90000"/>
              </a:lnSpc>
              <a:buFontTx/>
              <a:buNone/>
            </a:pPr>
            <a:endParaRPr lang="en-US" sz="1200" dirty="0"/>
          </a:p>
          <a:p>
            <a:pPr marL="609600" indent="-609600">
              <a:lnSpc>
                <a:spcPct val="90000"/>
              </a:lnSpc>
            </a:pPr>
            <a:r>
              <a:rPr lang="en-US" sz="2800" dirty="0"/>
              <a:t>Factors</a:t>
            </a:r>
          </a:p>
          <a:p>
            <a:pPr marL="990600" lvl="1" indent="-533400">
              <a:lnSpc>
                <a:spcPct val="90000"/>
              </a:lnSpc>
            </a:pPr>
            <a:r>
              <a:rPr lang="en-US" sz="2400" dirty="0"/>
              <a:t>Abstinence-violation effect</a:t>
            </a:r>
          </a:p>
          <a:p>
            <a:pPr marL="990600" lvl="1" indent="-533400">
              <a:lnSpc>
                <a:spcPct val="90000"/>
              </a:lnSpc>
            </a:pPr>
            <a:r>
              <a:rPr lang="en-US" sz="2400" dirty="0"/>
              <a:t>Weight gain (2 pounds)</a:t>
            </a:r>
          </a:p>
          <a:p>
            <a:pPr marL="990600" lvl="1" indent="-533400">
              <a:lnSpc>
                <a:spcPct val="90000"/>
              </a:lnSpc>
            </a:pPr>
            <a:r>
              <a:rPr lang="en-US" sz="2400" dirty="0"/>
              <a:t>Social support</a:t>
            </a:r>
          </a:p>
          <a:p>
            <a:pPr marL="990600" lvl="1" indent="-533400">
              <a:lnSpc>
                <a:spcPct val="90000"/>
              </a:lnSpc>
            </a:pPr>
            <a:r>
              <a:rPr lang="en-US" sz="2400" dirty="0"/>
              <a:t>Intrinsic motivation </a:t>
            </a:r>
            <a:r>
              <a:rPr lang="en-US" dirty="0"/>
              <a:t>(better than extrinsic)</a:t>
            </a:r>
            <a:endParaRPr lang="en-US" sz="2400" dirty="0"/>
          </a:p>
          <a:p>
            <a:pPr marL="990600" lvl="1" indent="-533400">
              <a:lnSpc>
                <a:spcPct val="90000"/>
              </a:lnSpc>
            </a:pPr>
            <a:r>
              <a:rPr lang="en-US" sz="2400" dirty="0"/>
              <a:t>Stress</a:t>
            </a:r>
          </a:p>
          <a:p>
            <a:pPr marL="0" indent="0">
              <a:lnSpc>
                <a:spcPct val="90000"/>
              </a:lnSpc>
              <a:buNone/>
            </a:pPr>
            <a:endParaRPr lang="en-US" sz="2800" dirty="0">
              <a:solidFill>
                <a:srgbClr val="FFFF00"/>
              </a:solidFill>
            </a:endParaRPr>
          </a:p>
          <a:p>
            <a:pPr marL="990600" lvl="1" indent="-533400">
              <a:lnSpc>
                <a:spcPct val="90000"/>
              </a:lnSpc>
              <a:buFontTx/>
              <a:buNone/>
            </a:pPr>
            <a:endParaRPr lang="en-US" sz="2400" dirty="0">
              <a:solidFill>
                <a:srgbClr val="FFFF00"/>
              </a:solidFill>
            </a:endParaRPr>
          </a:p>
          <a:p>
            <a:endParaRPr lang="en-US" dirty="0"/>
          </a:p>
        </p:txBody>
      </p:sp>
    </p:spTree>
    <p:extLst>
      <p:ext uri="{BB962C8B-B14F-4D97-AF65-F5344CB8AC3E}">
        <p14:creationId xmlns:p14="http://schemas.microsoft.com/office/powerpoint/2010/main" val="4353826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Smokers</a:t>
            </a:r>
            <a:endParaRPr lang="en-US" dirty="0"/>
          </a:p>
        </p:txBody>
      </p:sp>
      <p:sp>
        <p:nvSpPr>
          <p:cNvPr id="3" name="Content Placeholder 2"/>
          <p:cNvSpPr>
            <a:spLocks noGrp="1"/>
          </p:cNvSpPr>
          <p:nvPr>
            <p:ph idx="1"/>
          </p:nvPr>
        </p:nvSpPr>
        <p:spPr/>
        <p:txBody>
          <a:bodyPr/>
          <a:lstStyle/>
          <a:p>
            <a:r>
              <a:rPr lang="en-US" dirty="0" smtClean="0"/>
              <a:t>5 As (willing to quit)</a:t>
            </a:r>
          </a:p>
          <a:p>
            <a:pPr lvl="1"/>
            <a:r>
              <a:rPr lang="en-US" dirty="0" smtClean="0"/>
              <a:t>Ask about tobacco use</a:t>
            </a:r>
          </a:p>
          <a:p>
            <a:pPr lvl="1"/>
            <a:r>
              <a:rPr lang="en-US" dirty="0" smtClean="0"/>
              <a:t>Advise to quit</a:t>
            </a:r>
          </a:p>
          <a:p>
            <a:pPr lvl="1"/>
            <a:r>
              <a:rPr lang="en-US" dirty="0" smtClean="0"/>
              <a:t>Assess willingness to make a quit attempt</a:t>
            </a:r>
          </a:p>
          <a:p>
            <a:pPr lvl="1"/>
            <a:r>
              <a:rPr lang="en-US" dirty="0" smtClean="0"/>
              <a:t>Assist in quit attempt</a:t>
            </a:r>
          </a:p>
          <a:p>
            <a:pPr lvl="1"/>
            <a:r>
              <a:rPr lang="en-US" dirty="0" smtClean="0"/>
              <a:t>Arrange follow-up</a:t>
            </a:r>
          </a:p>
          <a:p>
            <a:r>
              <a:rPr lang="en-US" dirty="0" smtClean="0"/>
              <a:t>5 </a:t>
            </a:r>
            <a:r>
              <a:rPr lang="en-US" dirty="0" err="1" smtClean="0"/>
              <a:t>Rs</a:t>
            </a:r>
            <a:r>
              <a:rPr lang="en-US" dirty="0" smtClean="0"/>
              <a:t> (unwilling to quit)</a:t>
            </a:r>
          </a:p>
          <a:p>
            <a:pPr lvl="1"/>
            <a:r>
              <a:rPr lang="en-US" dirty="0" smtClean="0"/>
              <a:t>Relevance</a:t>
            </a:r>
          </a:p>
          <a:p>
            <a:pPr lvl="1"/>
            <a:r>
              <a:rPr lang="en-US" dirty="0" smtClean="0"/>
              <a:t>Risks</a:t>
            </a:r>
          </a:p>
          <a:p>
            <a:pPr lvl="1"/>
            <a:r>
              <a:rPr lang="en-US" dirty="0" smtClean="0"/>
              <a:t>Rewards</a:t>
            </a:r>
          </a:p>
          <a:p>
            <a:pPr lvl="1"/>
            <a:r>
              <a:rPr lang="en-US" dirty="0" smtClean="0"/>
              <a:t>Roadblocks</a:t>
            </a:r>
          </a:p>
          <a:p>
            <a:pPr lvl="1"/>
            <a:r>
              <a:rPr lang="en-US" dirty="0" smtClean="0"/>
              <a:t>Repeat</a:t>
            </a:r>
          </a:p>
          <a:p>
            <a:pPr marL="274320" lvl="1" indent="0">
              <a:buNone/>
            </a:pPr>
            <a:endParaRPr lang="en-US" dirty="0"/>
          </a:p>
        </p:txBody>
      </p:sp>
    </p:spTree>
    <p:extLst>
      <p:ext uri="{BB962C8B-B14F-4D97-AF65-F5344CB8AC3E}">
        <p14:creationId xmlns:p14="http://schemas.microsoft.com/office/powerpoint/2010/main" val="3348536781"/>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Consumption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majority of adults have drunk alcohol in the past year</a:t>
            </a:r>
          </a:p>
          <a:p>
            <a:r>
              <a:rPr lang="en-US" dirty="0" smtClean="0"/>
              <a:t>Men are more likely to drink alcohol than women</a:t>
            </a:r>
          </a:p>
          <a:p>
            <a:r>
              <a:rPr lang="en-US" dirty="0" smtClean="0"/>
              <a:t>Men are more likely to have drunk on five or more days in the past week than women</a:t>
            </a:r>
          </a:p>
          <a:p>
            <a:r>
              <a:rPr lang="en-US" dirty="0" smtClean="0"/>
              <a:t>Men aged 16-24 drink the most</a:t>
            </a:r>
          </a:p>
          <a:p>
            <a:r>
              <a:rPr lang="en-US" dirty="0" smtClean="0"/>
              <a:t>There are no sex differences in the 24-35 age range </a:t>
            </a:r>
          </a:p>
          <a:p>
            <a:pPr>
              <a:lnSpc>
                <a:spcPct val="90000"/>
              </a:lnSpc>
            </a:pPr>
            <a:r>
              <a:rPr lang="en-US" sz="2800" dirty="0"/>
              <a:t>About 70% of adults drink alcohol at least occasionally</a:t>
            </a:r>
          </a:p>
          <a:p>
            <a:pPr lvl="1">
              <a:lnSpc>
                <a:spcPct val="90000"/>
              </a:lnSpc>
            </a:pPr>
            <a:r>
              <a:rPr lang="en-US" sz="2400" dirty="0"/>
              <a:t>about 10% are </a:t>
            </a:r>
            <a:r>
              <a:rPr lang="ja-JP" altLang="en-US" sz="2400" dirty="0"/>
              <a:t>‘</a:t>
            </a:r>
            <a:r>
              <a:rPr lang="en-US" sz="2400" dirty="0"/>
              <a:t>problem drinkers</a:t>
            </a:r>
            <a:r>
              <a:rPr lang="ja-JP" altLang="en-US" sz="2400" dirty="0"/>
              <a:t>’</a:t>
            </a:r>
            <a:r>
              <a:rPr lang="en-US" sz="2400" dirty="0"/>
              <a:t> (health damage)</a:t>
            </a:r>
          </a:p>
          <a:p>
            <a:pPr lvl="1">
              <a:lnSpc>
                <a:spcPct val="90000"/>
              </a:lnSpc>
            </a:pPr>
            <a:r>
              <a:rPr lang="en-US" sz="2400" dirty="0"/>
              <a:t>About 5% are </a:t>
            </a:r>
            <a:r>
              <a:rPr lang="ja-JP" altLang="en-US" sz="2400" dirty="0"/>
              <a:t>‘</a:t>
            </a:r>
            <a:r>
              <a:rPr lang="en-US" sz="2400" dirty="0"/>
              <a:t>alcoholic</a:t>
            </a:r>
            <a:r>
              <a:rPr lang="ja-JP" altLang="en-US" sz="2400" dirty="0"/>
              <a:t>’</a:t>
            </a:r>
            <a:r>
              <a:rPr lang="en-US" sz="2400" dirty="0"/>
              <a:t> (alcohol dependence)</a:t>
            </a:r>
            <a:endParaRPr lang="en-US" dirty="0"/>
          </a:p>
          <a:p>
            <a:pPr>
              <a:lnSpc>
                <a:spcPct val="90000"/>
              </a:lnSpc>
              <a:buFontTx/>
              <a:buNone/>
            </a:pPr>
            <a:endParaRPr lang="en-US" sz="700" dirty="0"/>
          </a:p>
          <a:p>
            <a:pPr>
              <a:lnSpc>
                <a:spcPct val="90000"/>
              </a:lnSpc>
            </a:pPr>
            <a:r>
              <a:rPr lang="en-US" sz="2800" dirty="0"/>
              <a:t>Two vulnerable times</a:t>
            </a:r>
          </a:p>
          <a:p>
            <a:pPr lvl="1">
              <a:lnSpc>
                <a:spcPct val="90000"/>
              </a:lnSpc>
            </a:pPr>
            <a:r>
              <a:rPr lang="en-US" sz="2400" dirty="0"/>
              <a:t>Teenage years</a:t>
            </a:r>
          </a:p>
          <a:p>
            <a:pPr lvl="1">
              <a:lnSpc>
                <a:spcPct val="90000"/>
              </a:lnSpc>
            </a:pPr>
            <a:r>
              <a:rPr lang="en-US" sz="2400" dirty="0"/>
              <a:t>Late middle age</a:t>
            </a:r>
          </a:p>
          <a:p>
            <a:endParaRPr lang="en-US" dirty="0"/>
          </a:p>
        </p:txBody>
      </p:sp>
    </p:spTree>
    <p:extLst>
      <p:ext uri="{BB962C8B-B14F-4D97-AF65-F5344CB8AC3E}">
        <p14:creationId xmlns:p14="http://schemas.microsoft.com/office/powerpoint/2010/main" val="9489353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Consumption - Global</a:t>
            </a:r>
            <a:endParaRPr lang="en-US" dirty="0"/>
          </a:p>
        </p:txBody>
      </p:sp>
      <p:pic>
        <p:nvPicPr>
          <p:cNvPr id="4" name="Picture 3" descr="World-Alcohol-Consumption-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71" y="1295400"/>
            <a:ext cx="6451629" cy="5601072"/>
          </a:xfrm>
          <a:prstGeom prst="rect">
            <a:avLst/>
          </a:prstGeom>
        </p:spPr>
      </p:pic>
    </p:spTree>
    <p:extLst>
      <p:ext uri="{BB962C8B-B14F-4D97-AF65-F5344CB8AC3E}">
        <p14:creationId xmlns:p14="http://schemas.microsoft.com/office/powerpoint/2010/main" val="32067637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Consumption - EU</a:t>
            </a:r>
            <a:endParaRPr lang="en-US" dirty="0"/>
          </a:p>
        </p:txBody>
      </p:sp>
      <p:pic>
        <p:nvPicPr>
          <p:cNvPr id="3" name="Picture 2" descr="alcohol_image00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752600"/>
            <a:ext cx="7785100" cy="4406900"/>
          </a:xfrm>
          <a:prstGeom prst="rect">
            <a:avLst/>
          </a:prstGeom>
        </p:spPr>
      </p:pic>
    </p:spTree>
    <p:extLst>
      <p:ext uri="{BB962C8B-B14F-4D97-AF65-F5344CB8AC3E}">
        <p14:creationId xmlns:p14="http://schemas.microsoft.com/office/powerpoint/2010/main" val="42033388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people drink?</a:t>
            </a:r>
            <a:endParaRPr lang="en-US" dirty="0"/>
          </a:p>
        </p:txBody>
      </p:sp>
      <p:sp>
        <p:nvSpPr>
          <p:cNvPr id="3" name="Content Placeholder 2"/>
          <p:cNvSpPr>
            <a:spLocks noGrp="1"/>
          </p:cNvSpPr>
          <p:nvPr>
            <p:ph idx="1"/>
          </p:nvPr>
        </p:nvSpPr>
        <p:spPr/>
        <p:txBody>
          <a:bodyPr/>
          <a:lstStyle/>
          <a:p>
            <a:pPr>
              <a:lnSpc>
                <a:spcPct val="90000"/>
              </a:lnSpc>
            </a:pPr>
            <a:r>
              <a:rPr lang="en-US" sz="2800" dirty="0"/>
              <a:t>Start</a:t>
            </a:r>
          </a:p>
          <a:p>
            <a:pPr lvl="1">
              <a:lnSpc>
                <a:spcPct val="90000"/>
              </a:lnSpc>
            </a:pPr>
            <a:r>
              <a:rPr lang="en-US" sz="2400" dirty="0"/>
              <a:t>Social learning (modeling)</a:t>
            </a:r>
          </a:p>
          <a:p>
            <a:pPr lvl="1">
              <a:lnSpc>
                <a:spcPct val="90000"/>
              </a:lnSpc>
            </a:pPr>
            <a:r>
              <a:rPr lang="en-US" sz="2400" dirty="0"/>
              <a:t>Peer pressure </a:t>
            </a:r>
          </a:p>
          <a:p>
            <a:pPr>
              <a:lnSpc>
                <a:spcPct val="90000"/>
              </a:lnSpc>
              <a:buFontTx/>
              <a:buNone/>
            </a:pPr>
            <a:endParaRPr lang="en-US" sz="800" dirty="0"/>
          </a:p>
          <a:p>
            <a:pPr>
              <a:lnSpc>
                <a:spcPct val="90000"/>
              </a:lnSpc>
              <a:buFontTx/>
              <a:buNone/>
            </a:pPr>
            <a:endParaRPr lang="en-US" sz="800" dirty="0"/>
          </a:p>
          <a:p>
            <a:pPr>
              <a:lnSpc>
                <a:spcPct val="90000"/>
              </a:lnSpc>
            </a:pPr>
            <a:r>
              <a:rPr lang="en-US" sz="2800" dirty="0"/>
              <a:t>Continue</a:t>
            </a:r>
          </a:p>
          <a:p>
            <a:pPr lvl="1">
              <a:lnSpc>
                <a:spcPct val="90000"/>
              </a:lnSpc>
            </a:pPr>
            <a:r>
              <a:rPr lang="en-US" sz="2400" dirty="0"/>
              <a:t>Dependence</a:t>
            </a:r>
          </a:p>
          <a:p>
            <a:pPr lvl="1">
              <a:lnSpc>
                <a:spcPct val="90000"/>
              </a:lnSpc>
            </a:pPr>
            <a:r>
              <a:rPr lang="en-US" sz="2400" dirty="0"/>
              <a:t>Reduce social anxiety</a:t>
            </a:r>
          </a:p>
          <a:p>
            <a:pPr lvl="1">
              <a:lnSpc>
                <a:spcPct val="90000"/>
              </a:lnSpc>
            </a:pPr>
            <a:r>
              <a:rPr lang="en-US" sz="2400" dirty="0"/>
              <a:t>Tension relief</a:t>
            </a:r>
          </a:p>
          <a:p>
            <a:pPr lvl="1">
              <a:lnSpc>
                <a:spcPct val="90000"/>
              </a:lnSpc>
            </a:pPr>
            <a:r>
              <a:rPr lang="en-US" sz="2400" dirty="0"/>
              <a:t>Reinforcement</a:t>
            </a:r>
          </a:p>
          <a:p>
            <a:endParaRPr lang="en-US" dirty="0"/>
          </a:p>
        </p:txBody>
      </p:sp>
    </p:spTree>
    <p:extLst>
      <p:ext uri="{BB962C8B-B14F-4D97-AF65-F5344CB8AC3E}">
        <p14:creationId xmlns:p14="http://schemas.microsoft.com/office/powerpoint/2010/main" val="4776596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Addictive Behavior</a:t>
            </a:r>
            <a:endParaRPr lang="en-US" dirty="0"/>
          </a:p>
        </p:txBody>
      </p:sp>
      <p:sp>
        <p:nvSpPr>
          <p:cNvPr id="4" name="Content Placeholder 3"/>
          <p:cNvSpPr>
            <a:spLocks noGrp="1"/>
          </p:cNvSpPr>
          <p:nvPr>
            <p:ph idx="1"/>
          </p:nvPr>
        </p:nvSpPr>
        <p:spPr/>
        <p:txBody>
          <a:bodyPr/>
          <a:lstStyle/>
          <a:p>
            <a:r>
              <a:rPr lang="en-US" dirty="0" smtClean="0"/>
              <a:t>Psychological theories</a:t>
            </a:r>
          </a:p>
          <a:p>
            <a:pPr lvl="1"/>
            <a:r>
              <a:rPr lang="en-US" dirty="0" smtClean="0"/>
              <a:t>Social </a:t>
            </a:r>
            <a:r>
              <a:rPr lang="en-US" dirty="0" smtClean="0"/>
              <a:t>learning perspective</a:t>
            </a:r>
          </a:p>
          <a:p>
            <a:pPr lvl="2"/>
            <a:r>
              <a:rPr lang="en-US" dirty="0" smtClean="0"/>
              <a:t>(1) classical conditioning; (2) operant conditioning; (3) observational learning; (4) cognitive processes</a:t>
            </a:r>
            <a:endParaRPr lang="en-US" i="1" dirty="0" smtClean="0"/>
          </a:p>
          <a:p>
            <a:r>
              <a:rPr lang="en-US" dirty="0" smtClean="0"/>
              <a:t>Biological theories</a:t>
            </a:r>
          </a:p>
          <a:p>
            <a:pPr lvl="1"/>
            <a:r>
              <a:rPr lang="en-US" dirty="0" smtClean="0"/>
              <a:t>Disease </a:t>
            </a:r>
            <a:r>
              <a:rPr lang="en-US" dirty="0" smtClean="0"/>
              <a:t>perspective</a:t>
            </a:r>
          </a:p>
          <a:p>
            <a:pPr lvl="2"/>
            <a:r>
              <a:rPr lang="en-US" dirty="0" smtClean="0"/>
              <a:t>Addiction</a:t>
            </a:r>
          </a:p>
          <a:p>
            <a:r>
              <a:rPr lang="en-US" dirty="0" smtClean="0"/>
              <a:t>Social theories</a:t>
            </a:r>
          </a:p>
          <a:p>
            <a:pPr lvl="1"/>
            <a:r>
              <a:rPr lang="en-US" dirty="0" smtClean="0"/>
              <a:t>Social reinforcement</a:t>
            </a:r>
          </a:p>
          <a:p>
            <a:pPr lvl="1"/>
            <a:r>
              <a:rPr lang="en-US" dirty="0" smtClean="0"/>
              <a:t>Social identity</a:t>
            </a:r>
            <a:endParaRPr lang="en-US" dirty="0"/>
          </a:p>
        </p:txBody>
      </p:sp>
    </p:spTree>
    <p:extLst>
      <p:ext uri="{BB962C8B-B14F-4D97-AF65-F5344CB8AC3E}">
        <p14:creationId xmlns:p14="http://schemas.microsoft.com/office/powerpoint/2010/main" val="6137278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Addictive Behavior </a:t>
            </a:r>
            <a:endParaRPr lang="en-US" dirty="0"/>
          </a:p>
        </p:txBody>
      </p:sp>
      <p:sp>
        <p:nvSpPr>
          <p:cNvPr id="3" name="Content Placeholder 2"/>
          <p:cNvSpPr>
            <a:spLocks noGrp="1"/>
          </p:cNvSpPr>
          <p:nvPr>
            <p:ph idx="1"/>
          </p:nvPr>
        </p:nvSpPr>
        <p:spPr/>
        <p:txBody>
          <a:bodyPr/>
          <a:lstStyle/>
          <a:p>
            <a:r>
              <a:rPr lang="en-US" dirty="0" smtClean="0"/>
              <a:t>Results of the interaction of person factors and the environment</a:t>
            </a:r>
          </a:p>
        </p:txBody>
      </p:sp>
      <p:pic>
        <p:nvPicPr>
          <p:cNvPr id="4" name="Picture 3" descr="soa_007_bi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438400"/>
            <a:ext cx="6350000" cy="3860800"/>
          </a:xfrm>
          <a:prstGeom prst="rect">
            <a:avLst/>
          </a:prstGeom>
        </p:spPr>
      </p:pic>
      <p:sp>
        <p:nvSpPr>
          <p:cNvPr id="5" name="Rectangle 4"/>
          <p:cNvSpPr/>
          <p:nvPr/>
        </p:nvSpPr>
        <p:spPr>
          <a:xfrm>
            <a:off x="838200" y="6504801"/>
            <a:ext cx="9144000" cy="276999"/>
          </a:xfrm>
          <a:prstGeom prst="rect">
            <a:avLst/>
          </a:prstGeom>
        </p:spPr>
        <p:txBody>
          <a:bodyPr wrap="square">
            <a:spAutoFit/>
          </a:bodyPr>
          <a:lstStyle/>
          <a:p>
            <a:r>
              <a:rPr lang="en-US" sz="1200" dirty="0"/>
              <a:t>https://</a:t>
            </a:r>
            <a:r>
              <a:rPr lang="en-US" sz="1200" dirty="0" err="1"/>
              <a:t>www.drugabuse.gov</a:t>
            </a:r>
            <a:r>
              <a:rPr lang="en-US" sz="1200" dirty="0"/>
              <a:t>/publications/drugs-brains-behavior-science-addiction/drug-abuse-addiction</a:t>
            </a:r>
          </a:p>
        </p:txBody>
      </p:sp>
    </p:spTree>
    <p:extLst>
      <p:ext uri="{BB962C8B-B14F-4D97-AF65-F5344CB8AC3E}">
        <p14:creationId xmlns:p14="http://schemas.microsoft.com/office/powerpoint/2010/main" val="167801436"/>
      </p:ext>
    </p:extLst>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Addictive Behavior </a:t>
            </a:r>
            <a:endParaRPr lang="en-US" dirty="0"/>
          </a:p>
        </p:txBody>
      </p:sp>
      <p:pic>
        <p:nvPicPr>
          <p:cNvPr id="6" name="Picture 3" descr="health pathogens_13.BMP                                        00031F03Macintosh HD                   BBA798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09600"/>
            <a:ext cx="4148138" cy="56602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1676400"/>
            <a:ext cx="4419600" cy="2567626"/>
          </a:xfrm>
          <a:prstGeom prst="rect">
            <a:avLst/>
          </a:prstGeom>
          <a:noFill/>
        </p:spPr>
        <p:txBody>
          <a:bodyPr wrap="square" rtlCol="0">
            <a:spAutoFit/>
          </a:bodyPr>
          <a:lstStyle/>
          <a:p>
            <a:pPr marL="609600" indent="-609600">
              <a:lnSpc>
                <a:spcPct val="90000"/>
              </a:lnSpc>
              <a:buFont typeface="Arial"/>
              <a:buChar char="•"/>
            </a:pPr>
            <a:endParaRPr lang="en-US" sz="500" dirty="0"/>
          </a:p>
          <a:p>
            <a:pPr>
              <a:lnSpc>
                <a:spcPct val="90000"/>
              </a:lnSpc>
            </a:pPr>
            <a:r>
              <a:rPr lang="en-US" dirty="0" smtClean="0"/>
              <a:t>Treatments for Alcohol Abuse</a:t>
            </a:r>
          </a:p>
          <a:p>
            <a:pPr>
              <a:lnSpc>
                <a:spcPct val="90000"/>
              </a:lnSpc>
            </a:pPr>
            <a:endParaRPr lang="en-US" dirty="0" smtClean="0"/>
          </a:p>
          <a:p>
            <a:pPr marL="609600" indent="-609600">
              <a:lnSpc>
                <a:spcPct val="90000"/>
              </a:lnSpc>
              <a:buFont typeface="Arial"/>
              <a:buChar char="•"/>
            </a:pPr>
            <a:r>
              <a:rPr lang="en-US" dirty="0" smtClean="0"/>
              <a:t>Detoxification</a:t>
            </a:r>
            <a:endParaRPr lang="en-US" sz="1800" dirty="0"/>
          </a:p>
          <a:p>
            <a:pPr marL="609600" indent="-609600">
              <a:lnSpc>
                <a:spcPct val="90000"/>
              </a:lnSpc>
              <a:buFont typeface="Arial"/>
              <a:buChar char="•"/>
            </a:pPr>
            <a:endParaRPr lang="en-US" sz="1050" dirty="0"/>
          </a:p>
          <a:p>
            <a:pPr marL="609600" indent="-609600">
              <a:lnSpc>
                <a:spcPct val="90000"/>
              </a:lnSpc>
              <a:buFont typeface="Arial"/>
              <a:buChar char="•"/>
            </a:pPr>
            <a:r>
              <a:rPr lang="en-US" dirty="0"/>
              <a:t>Alcoholics Anonymous </a:t>
            </a:r>
          </a:p>
          <a:p>
            <a:pPr marL="609600" indent="-609600">
              <a:lnSpc>
                <a:spcPct val="90000"/>
              </a:lnSpc>
              <a:buFont typeface="Arial"/>
              <a:buChar char="•"/>
            </a:pPr>
            <a:endParaRPr lang="en-US" sz="1050" dirty="0"/>
          </a:p>
          <a:p>
            <a:pPr marL="609600" indent="-609600">
              <a:lnSpc>
                <a:spcPct val="90000"/>
              </a:lnSpc>
              <a:buFont typeface="Arial"/>
              <a:buChar char="•"/>
            </a:pPr>
            <a:r>
              <a:rPr lang="en-US" dirty="0"/>
              <a:t>Psychotherapy</a:t>
            </a:r>
          </a:p>
          <a:p>
            <a:pPr marL="609600" indent="-609600">
              <a:lnSpc>
                <a:spcPct val="90000"/>
              </a:lnSpc>
              <a:buFont typeface="Arial"/>
              <a:buChar char="•"/>
            </a:pPr>
            <a:endParaRPr lang="en-US" sz="1050" dirty="0"/>
          </a:p>
          <a:p>
            <a:pPr marL="609600" indent="-609600">
              <a:lnSpc>
                <a:spcPct val="90000"/>
              </a:lnSpc>
              <a:buFont typeface="Arial"/>
              <a:buChar char="•"/>
            </a:pPr>
            <a:r>
              <a:rPr lang="en-US" dirty="0"/>
              <a:t>Aversion therapies</a:t>
            </a:r>
            <a:endParaRPr lang="en-US" dirty="0">
              <a:solidFill>
                <a:srgbClr val="FFFF00"/>
              </a:solidFill>
            </a:endParaRPr>
          </a:p>
          <a:p>
            <a:endParaRPr lang="en-US" dirty="0"/>
          </a:p>
        </p:txBody>
      </p:sp>
    </p:spTree>
    <p:extLst>
      <p:ext uri="{BB962C8B-B14F-4D97-AF65-F5344CB8AC3E}">
        <p14:creationId xmlns:p14="http://schemas.microsoft.com/office/powerpoint/2010/main" val="2167221135"/>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are </a:t>
            </a:r>
            <a:r>
              <a:rPr lang="cs-CZ" dirty="0" err="1" smtClean="0"/>
              <a:t>health</a:t>
            </a:r>
            <a:r>
              <a:rPr lang="cs-CZ" dirty="0" smtClean="0"/>
              <a:t> </a:t>
            </a:r>
            <a:r>
              <a:rPr lang="cs-CZ" dirty="0" err="1" smtClean="0"/>
              <a:t>behaviors</a:t>
            </a:r>
            <a:r>
              <a:rPr lang="cs-CZ" dirty="0" smtClean="0"/>
              <a:t>?</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081779878"/>
              </p:ext>
            </p:extLst>
          </p:nvPr>
        </p:nvGraphicFramePr>
        <p:xfrm>
          <a:off x="457200" y="1600200"/>
          <a:ext cx="8229600" cy="229108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463518758"/>
                    </a:ext>
                  </a:extLst>
                </a:gridCol>
                <a:gridCol w="4114800">
                  <a:extLst>
                    <a:ext uri="{9D8B030D-6E8A-4147-A177-3AD203B41FA5}">
                      <a16:colId xmlns="" xmlns:a16="http://schemas.microsoft.com/office/drawing/2014/main" val="3612687525"/>
                    </a:ext>
                  </a:extLst>
                </a:gridCol>
              </a:tblGrid>
              <a:tr h="370840">
                <a:tc>
                  <a:txBody>
                    <a:bodyPr/>
                    <a:lstStyle/>
                    <a:p>
                      <a:r>
                        <a:rPr lang="cs-CZ" dirty="0" smtClean="0"/>
                        <a:t>Kasl </a:t>
                      </a:r>
                      <a:r>
                        <a:rPr lang="cs-CZ" dirty="0" smtClean="0"/>
                        <a:t>and </a:t>
                      </a:r>
                      <a:r>
                        <a:rPr lang="cs-CZ" dirty="0" err="1" smtClean="0"/>
                        <a:t>Cobb</a:t>
                      </a:r>
                      <a:r>
                        <a:rPr lang="cs-CZ" baseline="0" dirty="0" smtClean="0"/>
                        <a:t> </a:t>
                      </a:r>
                      <a:r>
                        <a:rPr lang="cs-CZ" baseline="0" dirty="0" smtClean="0"/>
                        <a:t>(1966)</a:t>
                      </a:r>
                      <a:endParaRPr lang="cs-CZ" dirty="0"/>
                    </a:p>
                  </a:txBody>
                  <a:tcPr/>
                </a:tc>
                <a:tc>
                  <a:txBody>
                    <a:bodyPr/>
                    <a:lstStyle/>
                    <a:p>
                      <a:endParaRPr lang="cs-CZ"/>
                    </a:p>
                  </a:txBody>
                  <a:tcPr/>
                </a:tc>
                <a:extLst>
                  <a:ext uri="{0D108BD9-81ED-4DB2-BD59-A6C34878D82A}">
                    <a16:rowId xmlns="" xmlns:a16="http://schemas.microsoft.com/office/drawing/2014/main" val="2085314444"/>
                  </a:ext>
                </a:extLst>
              </a:tr>
              <a:tr h="370840">
                <a:tc>
                  <a:txBody>
                    <a:bodyPr/>
                    <a:lstStyle/>
                    <a:p>
                      <a:r>
                        <a:rPr lang="cs-CZ" dirty="0" err="1" smtClean="0"/>
                        <a:t>Health</a:t>
                      </a:r>
                      <a:r>
                        <a:rPr lang="cs-CZ" dirty="0" smtClean="0"/>
                        <a:t> </a:t>
                      </a:r>
                      <a:r>
                        <a:rPr lang="cs-CZ" dirty="0" err="1" smtClean="0"/>
                        <a:t>behavior</a:t>
                      </a:r>
                      <a:r>
                        <a:rPr lang="cs-CZ" baseline="0" dirty="0" smtClean="0"/>
                        <a:t> </a:t>
                      </a:r>
                      <a:endParaRPr lang="cs-CZ" dirty="0"/>
                    </a:p>
                  </a:txBody>
                  <a:tcPr/>
                </a:tc>
                <a:tc>
                  <a:txBody>
                    <a:bodyPr/>
                    <a:lstStyle/>
                    <a:p>
                      <a:r>
                        <a:rPr lang="cs-CZ" dirty="0" err="1" smtClean="0"/>
                        <a:t>Behavior</a:t>
                      </a:r>
                      <a:r>
                        <a:rPr lang="cs-CZ" dirty="0" smtClean="0"/>
                        <a:t> </a:t>
                      </a:r>
                      <a:r>
                        <a:rPr lang="cs-CZ" dirty="0" err="1" smtClean="0"/>
                        <a:t>aimed</a:t>
                      </a:r>
                      <a:r>
                        <a:rPr lang="cs-CZ" dirty="0" smtClean="0"/>
                        <a:t> to</a:t>
                      </a:r>
                      <a:r>
                        <a:rPr lang="cs-CZ" baseline="0" dirty="0" smtClean="0"/>
                        <a:t> </a:t>
                      </a:r>
                      <a:r>
                        <a:rPr lang="cs-CZ" baseline="0" dirty="0" err="1" smtClean="0"/>
                        <a:t>prevent</a:t>
                      </a:r>
                      <a:r>
                        <a:rPr lang="cs-CZ" baseline="0" dirty="0" smtClean="0"/>
                        <a:t> </a:t>
                      </a:r>
                      <a:r>
                        <a:rPr lang="cs-CZ" baseline="0" dirty="0" err="1" smtClean="0"/>
                        <a:t>disease</a:t>
                      </a:r>
                      <a:r>
                        <a:rPr lang="cs-CZ" baseline="0" dirty="0" smtClean="0"/>
                        <a:t> (</a:t>
                      </a:r>
                      <a:r>
                        <a:rPr lang="cs-CZ" baseline="0" dirty="0" err="1" smtClean="0"/>
                        <a:t>e.g</a:t>
                      </a:r>
                      <a:r>
                        <a:rPr lang="cs-CZ" baseline="0" dirty="0" smtClean="0"/>
                        <a:t>., </a:t>
                      </a:r>
                      <a:r>
                        <a:rPr lang="cs-CZ" baseline="0" dirty="0" err="1" smtClean="0"/>
                        <a:t>eating</a:t>
                      </a:r>
                      <a:r>
                        <a:rPr lang="cs-CZ" baseline="0" dirty="0" smtClean="0"/>
                        <a:t> a </a:t>
                      </a:r>
                      <a:r>
                        <a:rPr lang="cs-CZ" baseline="0" dirty="0" err="1" smtClean="0"/>
                        <a:t>healthy</a:t>
                      </a:r>
                      <a:r>
                        <a:rPr lang="cs-CZ" baseline="0" dirty="0" smtClean="0"/>
                        <a:t> diet)</a:t>
                      </a:r>
                      <a:endParaRPr lang="cs-CZ" dirty="0"/>
                    </a:p>
                  </a:txBody>
                  <a:tcPr/>
                </a:tc>
                <a:extLst>
                  <a:ext uri="{0D108BD9-81ED-4DB2-BD59-A6C34878D82A}">
                    <a16:rowId xmlns="" xmlns:a16="http://schemas.microsoft.com/office/drawing/2014/main" val="2208068434"/>
                  </a:ext>
                </a:extLst>
              </a:tr>
              <a:tr h="370840">
                <a:tc>
                  <a:txBody>
                    <a:bodyPr/>
                    <a:lstStyle/>
                    <a:p>
                      <a:r>
                        <a:rPr lang="cs-CZ" dirty="0" err="1" smtClean="0"/>
                        <a:t>Illness</a:t>
                      </a:r>
                      <a:r>
                        <a:rPr lang="cs-CZ" dirty="0" smtClean="0"/>
                        <a:t> </a:t>
                      </a:r>
                      <a:r>
                        <a:rPr lang="cs-CZ" dirty="0" err="1" smtClean="0"/>
                        <a:t>behavior</a:t>
                      </a:r>
                      <a:endParaRPr lang="cs-CZ" dirty="0"/>
                    </a:p>
                  </a:txBody>
                  <a:tcPr/>
                </a:tc>
                <a:tc>
                  <a:txBody>
                    <a:bodyPr/>
                    <a:lstStyle/>
                    <a:p>
                      <a:r>
                        <a:rPr lang="cs-CZ" dirty="0" err="1" smtClean="0"/>
                        <a:t>Behavior</a:t>
                      </a:r>
                      <a:r>
                        <a:rPr lang="cs-CZ" dirty="0" smtClean="0"/>
                        <a:t> </a:t>
                      </a:r>
                      <a:r>
                        <a:rPr lang="cs-CZ" dirty="0" err="1" smtClean="0"/>
                        <a:t>aimed</a:t>
                      </a:r>
                      <a:r>
                        <a:rPr lang="cs-CZ" dirty="0" smtClean="0"/>
                        <a:t> to </a:t>
                      </a:r>
                      <a:r>
                        <a:rPr lang="cs-CZ" dirty="0" err="1" smtClean="0"/>
                        <a:t>seek</a:t>
                      </a:r>
                      <a:r>
                        <a:rPr lang="cs-CZ" dirty="0" smtClean="0"/>
                        <a:t> </a:t>
                      </a:r>
                      <a:r>
                        <a:rPr lang="cs-CZ" dirty="0" err="1" smtClean="0"/>
                        <a:t>remedy</a:t>
                      </a:r>
                      <a:r>
                        <a:rPr lang="cs-CZ" dirty="0" smtClean="0"/>
                        <a:t> (</a:t>
                      </a:r>
                      <a:r>
                        <a:rPr lang="cs-CZ" dirty="0" err="1" smtClean="0"/>
                        <a:t>e.g</a:t>
                      </a:r>
                      <a:r>
                        <a:rPr lang="cs-CZ" dirty="0" smtClean="0"/>
                        <a:t>.,  to </a:t>
                      </a:r>
                      <a:r>
                        <a:rPr lang="cs-CZ" dirty="0" err="1" smtClean="0"/>
                        <a:t>the</a:t>
                      </a:r>
                      <a:r>
                        <a:rPr lang="cs-CZ" dirty="0" smtClean="0"/>
                        <a:t> </a:t>
                      </a:r>
                      <a:r>
                        <a:rPr lang="cs-CZ" dirty="0" err="1" smtClean="0"/>
                        <a:t>doctor</a:t>
                      </a:r>
                      <a:r>
                        <a:rPr lang="cs-CZ" dirty="0" smtClean="0"/>
                        <a:t>)</a:t>
                      </a:r>
                      <a:endParaRPr lang="cs-CZ" dirty="0"/>
                    </a:p>
                  </a:txBody>
                  <a:tcPr/>
                </a:tc>
                <a:extLst>
                  <a:ext uri="{0D108BD9-81ED-4DB2-BD59-A6C34878D82A}">
                    <a16:rowId xmlns="" xmlns:a16="http://schemas.microsoft.com/office/drawing/2014/main" val="4207764705"/>
                  </a:ext>
                </a:extLst>
              </a:tr>
              <a:tr h="370840">
                <a:tc>
                  <a:txBody>
                    <a:bodyPr/>
                    <a:lstStyle/>
                    <a:p>
                      <a:r>
                        <a:rPr lang="cs-CZ" dirty="0" err="1" smtClean="0"/>
                        <a:t>Sick</a:t>
                      </a:r>
                      <a:r>
                        <a:rPr lang="cs-CZ" dirty="0" smtClean="0"/>
                        <a:t> role </a:t>
                      </a:r>
                      <a:r>
                        <a:rPr lang="cs-CZ" dirty="0" err="1" smtClean="0"/>
                        <a:t>behavior</a:t>
                      </a:r>
                      <a:endParaRPr lang="cs-CZ" dirty="0"/>
                    </a:p>
                  </a:txBody>
                  <a:tcPr/>
                </a:tc>
                <a:tc>
                  <a:txBody>
                    <a:bodyPr/>
                    <a:lstStyle/>
                    <a:p>
                      <a:r>
                        <a:rPr lang="cs-CZ" dirty="0" err="1" smtClean="0"/>
                        <a:t>Activity</a:t>
                      </a:r>
                      <a:r>
                        <a:rPr lang="cs-CZ" dirty="0" smtClean="0"/>
                        <a:t> </a:t>
                      </a:r>
                      <a:r>
                        <a:rPr lang="cs-CZ" dirty="0" err="1" smtClean="0"/>
                        <a:t>aimed</a:t>
                      </a:r>
                      <a:r>
                        <a:rPr lang="cs-CZ" dirty="0" smtClean="0"/>
                        <a:t> </a:t>
                      </a:r>
                      <a:r>
                        <a:rPr lang="cs-CZ" dirty="0" err="1" smtClean="0"/>
                        <a:t>at</a:t>
                      </a:r>
                      <a:r>
                        <a:rPr lang="cs-CZ" dirty="0" smtClean="0"/>
                        <a:t> </a:t>
                      </a:r>
                      <a:r>
                        <a:rPr lang="cs-CZ" dirty="0" err="1" smtClean="0"/>
                        <a:t>getting</a:t>
                      </a:r>
                      <a:r>
                        <a:rPr lang="cs-CZ" dirty="0" smtClean="0"/>
                        <a:t> </a:t>
                      </a:r>
                      <a:r>
                        <a:rPr lang="cs-CZ" dirty="0" err="1" smtClean="0"/>
                        <a:t>well</a:t>
                      </a:r>
                      <a:r>
                        <a:rPr lang="cs-CZ" dirty="0" smtClean="0"/>
                        <a:t> (</a:t>
                      </a:r>
                      <a:r>
                        <a:rPr lang="cs-CZ" dirty="0" err="1" smtClean="0"/>
                        <a:t>e.g</a:t>
                      </a:r>
                      <a:r>
                        <a:rPr lang="cs-CZ" dirty="0" smtClean="0"/>
                        <a:t>.,</a:t>
                      </a:r>
                      <a:r>
                        <a:rPr lang="cs-CZ" baseline="0" dirty="0" smtClean="0"/>
                        <a:t> </a:t>
                      </a:r>
                      <a:r>
                        <a:rPr lang="cs-CZ" baseline="0" dirty="0" err="1" smtClean="0"/>
                        <a:t>taking</a:t>
                      </a:r>
                      <a:r>
                        <a:rPr lang="cs-CZ" baseline="0" dirty="0" smtClean="0"/>
                        <a:t> </a:t>
                      </a:r>
                      <a:r>
                        <a:rPr lang="cs-CZ" baseline="0" dirty="0" err="1" smtClean="0"/>
                        <a:t>prescribed</a:t>
                      </a:r>
                      <a:r>
                        <a:rPr lang="cs-CZ" baseline="0" dirty="0" smtClean="0"/>
                        <a:t> </a:t>
                      </a:r>
                      <a:r>
                        <a:rPr lang="cs-CZ" baseline="0" dirty="0" err="1" smtClean="0"/>
                        <a:t>medication</a:t>
                      </a:r>
                      <a:r>
                        <a:rPr lang="cs-CZ" baseline="0" dirty="0" smtClean="0"/>
                        <a:t>)</a:t>
                      </a:r>
                      <a:endParaRPr lang="cs-CZ" dirty="0"/>
                    </a:p>
                  </a:txBody>
                  <a:tcPr/>
                </a:tc>
                <a:extLst>
                  <a:ext uri="{0D108BD9-81ED-4DB2-BD59-A6C34878D82A}">
                    <a16:rowId xmlns="" xmlns:a16="http://schemas.microsoft.com/office/drawing/2014/main" val="757560551"/>
                  </a:ext>
                </a:extLst>
              </a:tr>
            </a:tbl>
          </a:graphicData>
        </a:graphic>
      </p:graphicFrame>
      <p:graphicFrame>
        <p:nvGraphicFramePr>
          <p:cNvPr id="5" name="Zástupný symbol pro obsah 3"/>
          <p:cNvGraphicFramePr>
            <a:graphicFrameLocks/>
          </p:cNvGraphicFramePr>
          <p:nvPr>
            <p:extLst>
              <p:ext uri="{D42A27DB-BD31-4B8C-83A1-F6EECF244321}">
                <p14:modId xmlns:p14="http://schemas.microsoft.com/office/powerpoint/2010/main" val="2653393167"/>
              </p:ext>
            </p:extLst>
          </p:nvPr>
        </p:nvGraphicFramePr>
        <p:xfrm>
          <a:off x="457200" y="4262120"/>
          <a:ext cx="8229600" cy="165100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463518758"/>
                    </a:ext>
                  </a:extLst>
                </a:gridCol>
                <a:gridCol w="4114800">
                  <a:extLst>
                    <a:ext uri="{9D8B030D-6E8A-4147-A177-3AD203B41FA5}">
                      <a16:colId xmlns="" xmlns:a16="http://schemas.microsoft.com/office/drawing/2014/main" val="3612687525"/>
                    </a:ext>
                  </a:extLst>
                </a:gridCol>
              </a:tblGrid>
              <a:tr h="370840">
                <a:tc>
                  <a:txBody>
                    <a:bodyPr/>
                    <a:lstStyle/>
                    <a:p>
                      <a:r>
                        <a:rPr lang="cs-CZ" dirty="0" err="1" smtClean="0"/>
                        <a:t>Matarazzo</a:t>
                      </a:r>
                      <a:r>
                        <a:rPr lang="cs-CZ" dirty="0" smtClean="0"/>
                        <a:t> (1984)</a:t>
                      </a:r>
                      <a:endParaRPr lang="cs-CZ" dirty="0"/>
                    </a:p>
                  </a:txBody>
                  <a:tcPr/>
                </a:tc>
                <a:tc>
                  <a:txBody>
                    <a:bodyPr/>
                    <a:lstStyle/>
                    <a:p>
                      <a:endParaRPr lang="cs-CZ"/>
                    </a:p>
                  </a:txBody>
                  <a:tcPr/>
                </a:tc>
                <a:extLst>
                  <a:ext uri="{0D108BD9-81ED-4DB2-BD59-A6C34878D82A}">
                    <a16:rowId xmlns="" xmlns:a16="http://schemas.microsoft.com/office/drawing/2014/main" val="2085314444"/>
                  </a:ext>
                </a:extLst>
              </a:tr>
              <a:tr h="370840">
                <a:tc>
                  <a:txBody>
                    <a:bodyPr/>
                    <a:lstStyle/>
                    <a:p>
                      <a:r>
                        <a:rPr lang="cs-CZ" dirty="0" err="1" smtClean="0"/>
                        <a:t>Health-impairing</a:t>
                      </a:r>
                      <a:r>
                        <a:rPr lang="cs-CZ" dirty="0" smtClean="0"/>
                        <a:t> </a:t>
                      </a:r>
                      <a:r>
                        <a:rPr lang="cs-CZ" dirty="0" err="1" smtClean="0"/>
                        <a:t>habits</a:t>
                      </a:r>
                      <a:r>
                        <a:rPr lang="cs-CZ" dirty="0" smtClean="0"/>
                        <a:t> </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Behavioral</a:t>
                      </a:r>
                      <a:r>
                        <a:rPr lang="cs-CZ" dirty="0" smtClean="0"/>
                        <a:t> </a:t>
                      </a:r>
                      <a:r>
                        <a:rPr lang="cs-CZ" dirty="0" err="1" smtClean="0"/>
                        <a:t>pathogens</a:t>
                      </a:r>
                      <a:endParaRPr lang="cs-CZ" dirty="0" smtClean="0"/>
                    </a:p>
                    <a:p>
                      <a:r>
                        <a:rPr lang="cs-CZ" baseline="0" dirty="0" smtClean="0"/>
                        <a:t>(</a:t>
                      </a:r>
                      <a:r>
                        <a:rPr lang="cs-CZ" baseline="0" dirty="0" err="1" smtClean="0"/>
                        <a:t>e.g</a:t>
                      </a:r>
                      <a:r>
                        <a:rPr lang="cs-CZ" baseline="0" dirty="0" smtClean="0"/>
                        <a:t>., smoking, </a:t>
                      </a:r>
                      <a:r>
                        <a:rPr lang="cs-CZ" baseline="0" dirty="0" err="1" smtClean="0"/>
                        <a:t>eating</a:t>
                      </a:r>
                      <a:r>
                        <a:rPr lang="cs-CZ" baseline="0" dirty="0" smtClean="0"/>
                        <a:t> a </a:t>
                      </a:r>
                      <a:r>
                        <a:rPr lang="cs-CZ" baseline="0" dirty="0" err="1" smtClean="0"/>
                        <a:t>high</a:t>
                      </a:r>
                      <a:r>
                        <a:rPr lang="cs-CZ" baseline="0" dirty="0" smtClean="0"/>
                        <a:t> fat diet)</a:t>
                      </a:r>
                      <a:endParaRPr lang="cs-CZ" dirty="0"/>
                    </a:p>
                  </a:txBody>
                  <a:tcPr/>
                </a:tc>
                <a:extLst>
                  <a:ext uri="{0D108BD9-81ED-4DB2-BD59-A6C34878D82A}">
                    <a16:rowId xmlns="" xmlns:a16="http://schemas.microsoft.com/office/drawing/2014/main" val="2208068434"/>
                  </a:ext>
                </a:extLst>
              </a:tr>
              <a:tr h="370840">
                <a:tc>
                  <a:txBody>
                    <a:bodyPr/>
                    <a:lstStyle/>
                    <a:p>
                      <a:r>
                        <a:rPr lang="cs-CZ" dirty="0" err="1" smtClean="0"/>
                        <a:t>Health</a:t>
                      </a:r>
                      <a:r>
                        <a:rPr lang="cs-CZ" dirty="0" smtClean="0"/>
                        <a:t> </a:t>
                      </a:r>
                      <a:r>
                        <a:rPr lang="cs-CZ" dirty="0" err="1" smtClean="0"/>
                        <a:t>protective</a:t>
                      </a:r>
                      <a:r>
                        <a:rPr lang="cs-CZ" dirty="0" smtClean="0"/>
                        <a:t> </a:t>
                      </a:r>
                      <a:r>
                        <a:rPr lang="cs-CZ" dirty="0" err="1" smtClean="0"/>
                        <a:t>behaviors</a:t>
                      </a:r>
                      <a:endParaRPr lang="cs-CZ" dirty="0"/>
                    </a:p>
                  </a:txBody>
                  <a:tcPr/>
                </a:tc>
                <a:tc>
                  <a:txBody>
                    <a:bodyPr/>
                    <a:lstStyle/>
                    <a:p>
                      <a:r>
                        <a:rPr lang="cs-CZ" dirty="0" err="1" smtClean="0"/>
                        <a:t>Behavioral</a:t>
                      </a:r>
                      <a:r>
                        <a:rPr lang="cs-CZ" baseline="0" dirty="0" smtClean="0"/>
                        <a:t> </a:t>
                      </a:r>
                      <a:r>
                        <a:rPr lang="cs-CZ" baseline="0" dirty="0" err="1" smtClean="0"/>
                        <a:t>immunogens</a:t>
                      </a:r>
                      <a:r>
                        <a:rPr lang="cs-CZ" baseline="0" dirty="0" smtClean="0"/>
                        <a:t> (</a:t>
                      </a:r>
                      <a:r>
                        <a:rPr lang="cs-CZ" baseline="0" dirty="0" err="1" smtClean="0"/>
                        <a:t>e.g</a:t>
                      </a:r>
                      <a:r>
                        <a:rPr lang="cs-CZ" baseline="0" dirty="0" smtClean="0"/>
                        <a:t>., </a:t>
                      </a:r>
                      <a:r>
                        <a:rPr lang="cs-CZ" baseline="0" dirty="0" err="1" smtClean="0"/>
                        <a:t>attending</a:t>
                      </a:r>
                      <a:r>
                        <a:rPr lang="cs-CZ" baseline="0" dirty="0" smtClean="0"/>
                        <a:t> a </a:t>
                      </a:r>
                      <a:r>
                        <a:rPr lang="cs-CZ" baseline="0" dirty="0" err="1" smtClean="0"/>
                        <a:t>health</a:t>
                      </a:r>
                      <a:r>
                        <a:rPr lang="cs-CZ" baseline="0" dirty="0" smtClean="0"/>
                        <a:t> </a:t>
                      </a:r>
                      <a:r>
                        <a:rPr lang="cs-CZ" baseline="0" dirty="0" err="1" smtClean="0"/>
                        <a:t>check</a:t>
                      </a:r>
                      <a:r>
                        <a:rPr lang="cs-CZ" baseline="0" dirty="0" smtClean="0"/>
                        <a:t>)</a:t>
                      </a:r>
                      <a:endParaRPr lang="cs-CZ" dirty="0"/>
                    </a:p>
                  </a:txBody>
                  <a:tcPr/>
                </a:tc>
                <a:extLst>
                  <a:ext uri="{0D108BD9-81ED-4DB2-BD59-A6C34878D82A}">
                    <a16:rowId xmlns="" xmlns:a16="http://schemas.microsoft.com/office/drawing/2014/main" val="4207764705"/>
                  </a:ext>
                </a:extLst>
              </a:tr>
            </a:tbl>
          </a:graphicData>
        </a:graphic>
      </p:graphicFrame>
    </p:spTree>
    <p:extLst>
      <p:ext uri="{BB962C8B-B14F-4D97-AF65-F5344CB8AC3E}">
        <p14:creationId xmlns:p14="http://schemas.microsoft.com/office/powerpoint/2010/main" val="25129720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Addictive Behavior</a:t>
            </a:r>
            <a:endParaRPr lang="en-US" dirty="0"/>
          </a:p>
        </p:txBody>
      </p:sp>
      <p:sp>
        <p:nvSpPr>
          <p:cNvPr id="3" name="Content Placeholder 2"/>
          <p:cNvSpPr>
            <a:spLocks noGrp="1"/>
          </p:cNvSpPr>
          <p:nvPr>
            <p:ph idx="1"/>
          </p:nvPr>
        </p:nvSpPr>
        <p:spPr>
          <a:xfrm>
            <a:off x="457200" y="1600200"/>
            <a:ext cx="3810000" cy="4876800"/>
          </a:xfrm>
        </p:spPr>
        <p:txBody>
          <a:bodyPr/>
          <a:lstStyle/>
          <a:p>
            <a:r>
              <a:rPr lang="en-US" dirty="0" smtClean="0"/>
              <a:t>Stage-based models used widely in addiction treatment programs</a:t>
            </a:r>
          </a:p>
          <a:p>
            <a:r>
              <a:rPr lang="en-US" dirty="0" smtClean="0"/>
              <a:t>Relapse prevention and coping strategies key parts of addiction treatment programs</a:t>
            </a:r>
            <a:endParaRPr lang="en-US" dirty="0"/>
          </a:p>
        </p:txBody>
      </p:sp>
      <p:pic>
        <p:nvPicPr>
          <p:cNvPr id="5" name="Picture 4" descr="CH-graphics-stagesofchan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371600"/>
            <a:ext cx="5374132" cy="5374132"/>
          </a:xfrm>
          <a:prstGeom prst="rect">
            <a:avLst/>
          </a:prstGeom>
        </p:spPr>
      </p:pic>
    </p:spTree>
    <p:extLst>
      <p:ext uri="{BB962C8B-B14F-4D97-AF65-F5344CB8AC3E}">
        <p14:creationId xmlns:p14="http://schemas.microsoft.com/office/powerpoint/2010/main" val="3991148573"/>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Piper et al. (2016)</a:t>
            </a:r>
            <a:endParaRPr lang="en-US" dirty="0"/>
          </a:p>
        </p:txBody>
      </p:sp>
    </p:spTree>
    <p:extLst>
      <p:ext uri="{BB962C8B-B14F-4D97-AF65-F5344CB8AC3E}">
        <p14:creationId xmlns:p14="http://schemas.microsoft.com/office/powerpoint/2010/main" val="1591194951"/>
      </p:ext>
    </p:extLst>
  </p:cSld>
  <p:clrMapOvr>
    <a:masterClrMapping/>
  </p:clrMapOvr>
  <p:transition xmlns:p14="http://schemas.microsoft.com/office/powerpoint/2010/mai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MOST</a:t>
            </a:r>
          </a:p>
        </p:txBody>
      </p:sp>
      <p:sp>
        <p:nvSpPr>
          <p:cNvPr id="3" name="Zástupný symbol pro obsah 2"/>
          <p:cNvSpPr>
            <a:spLocks noGrp="1"/>
          </p:cNvSpPr>
          <p:nvPr>
            <p:ph idx="1"/>
          </p:nvPr>
        </p:nvSpPr>
        <p:spPr>
          <a:xfrm>
            <a:off x="628650" y="1696529"/>
            <a:ext cx="7886700" cy="4351338"/>
          </a:xfrm>
        </p:spPr>
        <p:txBody>
          <a:bodyPr>
            <a:normAutofit lnSpcReduction="10000"/>
          </a:bodyPr>
          <a:lstStyle/>
          <a:p>
            <a:r>
              <a:rPr lang="cs-CZ" b="1" dirty="0" err="1"/>
              <a:t>M</a:t>
            </a:r>
            <a:r>
              <a:rPr lang="cs-CZ" dirty="0" err="1"/>
              <a:t>ultiphase</a:t>
            </a:r>
            <a:r>
              <a:rPr lang="cs-CZ" dirty="0"/>
              <a:t> </a:t>
            </a:r>
            <a:r>
              <a:rPr lang="cs-CZ" b="1" dirty="0" err="1"/>
              <a:t>O</a:t>
            </a:r>
            <a:r>
              <a:rPr lang="cs-CZ" dirty="0" err="1"/>
              <a:t>ptimization</a:t>
            </a:r>
            <a:r>
              <a:rPr lang="cs-CZ" dirty="0"/>
              <a:t> </a:t>
            </a:r>
            <a:r>
              <a:rPr lang="cs-CZ" b="1" dirty="0" err="1"/>
              <a:t>ST</a:t>
            </a:r>
            <a:r>
              <a:rPr lang="cs-CZ" dirty="0" err="1"/>
              <a:t>rategy</a:t>
            </a:r>
            <a:endParaRPr lang="cs-CZ" dirty="0"/>
          </a:p>
          <a:p>
            <a:r>
              <a:rPr lang="cs-CZ" dirty="0" err="1"/>
              <a:t>Inspired</a:t>
            </a:r>
            <a:r>
              <a:rPr lang="cs-CZ" dirty="0"/>
              <a:t> by </a:t>
            </a:r>
            <a:r>
              <a:rPr lang="cs-CZ" dirty="0" err="1"/>
              <a:t>engineering</a:t>
            </a:r>
            <a:r>
              <a:rPr lang="cs-CZ" dirty="0"/>
              <a:t> </a:t>
            </a:r>
            <a:r>
              <a:rPr lang="cs-CZ" dirty="0" err="1"/>
              <a:t>principles</a:t>
            </a:r>
            <a:endParaRPr lang="cs-CZ" dirty="0"/>
          </a:p>
          <a:p>
            <a:r>
              <a:rPr lang="cs-CZ" dirty="0"/>
              <a:t>Framework </a:t>
            </a:r>
            <a:r>
              <a:rPr lang="cs-CZ" dirty="0" err="1"/>
              <a:t>for</a:t>
            </a:r>
            <a:r>
              <a:rPr lang="cs-CZ" dirty="0"/>
              <a:t> development, </a:t>
            </a:r>
            <a:r>
              <a:rPr lang="cs-CZ" dirty="0" err="1"/>
              <a:t>optimization</a:t>
            </a:r>
            <a:r>
              <a:rPr lang="cs-CZ" dirty="0"/>
              <a:t>, and </a:t>
            </a:r>
            <a:r>
              <a:rPr lang="cs-CZ" dirty="0" err="1"/>
              <a:t>evaluation</a:t>
            </a:r>
            <a:r>
              <a:rPr lang="cs-CZ" dirty="0"/>
              <a:t> </a:t>
            </a:r>
            <a:r>
              <a:rPr lang="cs-CZ" dirty="0" err="1"/>
              <a:t>of</a:t>
            </a:r>
            <a:r>
              <a:rPr lang="cs-CZ" dirty="0"/>
              <a:t> </a:t>
            </a:r>
            <a:r>
              <a:rPr lang="cs-CZ" dirty="0" err="1"/>
              <a:t>behavioral</a:t>
            </a:r>
            <a:r>
              <a:rPr lang="cs-CZ" dirty="0"/>
              <a:t>/</a:t>
            </a:r>
            <a:r>
              <a:rPr lang="cs-CZ" dirty="0" err="1"/>
              <a:t>biobehavioral</a:t>
            </a:r>
            <a:r>
              <a:rPr lang="cs-CZ" dirty="0"/>
              <a:t> </a:t>
            </a:r>
            <a:r>
              <a:rPr lang="cs-CZ" dirty="0" err="1"/>
              <a:t>interventions</a:t>
            </a:r>
            <a:r>
              <a:rPr lang="cs-CZ" dirty="0"/>
              <a:t> (</a:t>
            </a:r>
            <a:r>
              <a:rPr lang="cs-CZ" dirty="0" err="1"/>
              <a:t>BBIs</a:t>
            </a:r>
            <a:r>
              <a:rPr lang="cs-CZ" dirty="0"/>
              <a:t>)</a:t>
            </a:r>
          </a:p>
          <a:p>
            <a:r>
              <a:rPr lang="cs-CZ" dirty="0" err="1"/>
              <a:t>Desiging</a:t>
            </a:r>
            <a:r>
              <a:rPr lang="cs-CZ" dirty="0"/>
              <a:t> </a:t>
            </a:r>
            <a:r>
              <a:rPr lang="cs-CZ" dirty="0" err="1"/>
              <a:t>BBIs</a:t>
            </a:r>
            <a:r>
              <a:rPr lang="cs-CZ" dirty="0"/>
              <a:t> </a:t>
            </a:r>
            <a:r>
              <a:rPr lang="cs-CZ" dirty="0" err="1"/>
              <a:t>that</a:t>
            </a:r>
            <a:r>
              <a:rPr lang="cs-CZ" dirty="0"/>
              <a:t> </a:t>
            </a:r>
            <a:r>
              <a:rPr lang="cs-CZ" dirty="0" err="1"/>
              <a:t>meet</a:t>
            </a:r>
            <a:r>
              <a:rPr lang="cs-CZ" dirty="0"/>
              <a:t> </a:t>
            </a:r>
            <a:r>
              <a:rPr lang="cs-CZ" dirty="0" err="1"/>
              <a:t>cirteria</a:t>
            </a:r>
            <a:r>
              <a:rPr lang="cs-CZ" dirty="0"/>
              <a:t> </a:t>
            </a:r>
            <a:r>
              <a:rPr lang="cs-CZ" dirty="0" err="1"/>
              <a:t>for</a:t>
            </a:r>
            <a:endParaRPr lang="cs-CZ" dirty="0"/>
          </a:p>
          <a:p>
            <a:pPr lvl="1"/>
            <a:r>
              <a:rPr lang="cs-CZ" b="1" i="1" dirty="0" err="1"/>
              <a:t>Effectiveness</a:t>
            </a:r>
            <a:r>
              <a:rPr lang="cs-CZ" dirty="0"/>
              <a:t> (</a:t>
            </a:r>
            <a:r>
              <a:rPr lang="cs-CZ" dirty="0" err="1"/>
              <a:t>does</a:t>
            </a:r>
            <a:r>
              <a:rPr lang="cs-CZ" dirty="0"/>
              <a:t> </a:t>
            </a:r>
            <a:r>
              <a:rPr lang="cs-CZ" dirty="0" err="1"/>
              <a:t>it</a:t>
            </a:r>
            <a:r>
              <a:rPr lang="cs-CZ" dirty="0"/>
              <a:t> do more </a:t>
            </a:r>
            <a:r>
              <a:rPr lang="cs-CZ" dirty="0" err="1"/>
              <a:t>good</a:t>
            </a:r>
            <a:r>
              <a:rPr lang="cs-CZ" dirty="0"/>
              <a:t> </a:t>
            </a:r>
            <a:r>
              <a:rPr lang="cs-CZ" dirty="0" err="1"/>
              <a:t>than</a:t>
            </a:r>
            <a:r>
              <a:rPr lang="cs-CZ" dirty="0"/>
              <a:t> </a:t>
            </a:r>
            <a:r>
              <a:rPr lang="cs-CZ" dirty="0" err="1"/>
              <a:t>harm</a:t>
            </a:r>
            <a:r>
              <a:rPr lang="cs-CZ" dirty="0"/>
              <a:t>?)</a:t>
            </a:r>
          </a:p>
          <a:p>
            <a:pPr lvl="1"/>
            <a:r>
              <a:rPr lang="cs-CZ" b="1" i="1" dirty="0" err="1"/>
              <a:t>Efficiency</a:t>
            </a:r>
            <a:r>
              <a:rPr lang="cs-CZ" dirty="0"/>
              <a:t> (</a:t>
            </a:r>
            <a:r>
              <a:rPr lang="cs-CZ" dirty="0" err="1"/>
              <a:t>does</a:t>
            </a:r>
            <a:r>
              <a:rPr lang="cs-CZ" dirty="0"/>
              <a:t> </a:t>
            </a:r>
            <a:r>
              <a:rPr lang="cs-CZ" dirty="0" err="1"/>
              <a:t>it</a:t>
            </a:r>
            <a:r>
              <a:rPr lang="cs-CZ" dirty="0"/>
              <a:t> </a:t>
            </a:r>
            <a:r>
              <a:rPr lang="cs-CZ" dirty="0" err="1"/>
              <a:t>avoid</a:t>
            </a:r>
            <a:r>
              <a:rPr lang="cs-CZ" dirty="0"/>
              <a:t> </a:t>
            </a:r>
            <a:r>
              <a:rPr lang="cs-CZ" dirty="0" err="1"/>
              <a:t>waisting</a:t>
            </a:r>
            <a:r>
              <a:rPr lang="cs-CZ" dirty="0"/>
              <a:t> </a:t>
            </a:r>
            <a:r>
              <a:rPr lang="cs-CZ" dirty="0" err="1"/>
              <a:t>time</a:t>
            </a:r>
            <a:r>
              <a:rPr lang="cs-CZ" dirty="0"/>
              <a:t>, </a:t>
            </a:r>
            <a:r>
              <a:rPr lang="cs-CZ" dirty="0" err="1"/>
              <a:t>money</a:t>
            </a:r>
            <a:r>
              <a:rPr lang="cs-CZ" dirty="0"/>
              <a:t>, and </a:t>
            </a:r>
            <a:r>
              <a:rPr lang="cs-CZ" dirty="0" err="1"/>
              <a:t>other</a:t>
            </a:r>
            <a:r>
              <a:rPr lang="cs-CZ" dirty="0"/>
              <a:t> </a:t>
            </a:r>
            <a:r>
              <a:rPr lang="cs-CZ" dirty="0" err="1"/>
              <a:t>valuable</a:t>
            </a:r>
            <a:r>
              <a:rPr lang="cs-CZ" dirty="0"/>
              <a:t> </a:t>
            </a:r>
            <a:r>
              <a:rPr lang="cs-CZ" dirty="0" err="1"/>
              <a:t>resrouces</a:t>
            </a:r>
            <a:r>
              <a:rPr lang="cs-CZ" dirty="0"/>
              <a:t>?)</a:t>
            </a:r>
          </a:p>
          <a:p>
            <a:pPr lvl="1"/>
            <a:r>
              <a:rPr lang="cs-CZ" b="1" i="1" dirty="0" err="1"/>
              <a:t>Economy</a:t>
            </a:r>
            <a:r>
              <a:rPr lang="cs-CZ" b="1" i="1" dirty="0"/>
              <a:t>/</a:t>
            </a:r>
            <a:r>
              <a:rPr lang="cs-CZ" b="1" i="1" dirty="0" err="1"/>
              <a:t>Scalability</a:t>
            </a:r>
            <a:r>
              <a:rPr lang="cs-CZ" dirty="0"/>
              <a:t> (</a:t>
            </a:r>
            <a:r>
              <a:rPr lang="cs-CZ" dirty="0" err="1"/>
              <a:t>does</a:t>
            </a:r>
            <a:r>
              <a:rPr lang="cs-CZ" dirty="0"/>
              <a:t> </a:t>
            </a:r>
            <a:r>
              <a:rPr lang="cs-CZ" dirty="0" err="1"/>
              <a:t>it</a:t>
            </a:r>
            <a:r>
              <a:rPr lang="cs-CZ" dirty="0"/>
              <a:t> </a:t>
            </a:r>
            <a:r>
              <a:rPr lang="cs-CZ" dirty="0" err="1"/>
              <a:t>offer</a:t>
            </a:r>
            <a:r>
              <a:rPr lang="cs-CZ" dirty="0"/>
              <a:t> a </a:t>
            </a:r>
            <a:r>
              <a:rPr lang="cs-CZ" dirty="0" err="1"/>
              <a:t>good</a:t>
            </a:r>
            <a:r>
              <a:rPr lang="cs-CZ" dirty="0"/>
              <a:t> </a:t>
            </a:r>
            <a:r>
              <a:rPr lang="cs-CZ" dirty="0" err="1"/>
              <a:t>value</a:t>
            </a:r>
            <a:r>
              <a:rPr lang="cs-CZ" dirty="0"/>
              <a:t> and </a:t>
            </a:r>
            <a:r>
              <a:rPr lang="cs-CZ" dirty="0" err="1"/>
              <a:t>can</a:t>
            </a:r>
            <a:r>
              <a:rPr lang="cs-CZ" dirty="0"/>
              <a:t> </a:t>
            </a:r>
            <a:r>
              <a:rPr lang="cs-CZ" dirty="0" err="1"/>
              <a:t>it</a:t>
            </a:r>
            <a:r>
              <a:rPr lang="cs-CZ" dirty="0"/>
              <a:t> </a:t>
            </a:r>
            <a:r>
              <a:rPr lang="cs-CZ" dirty="0" err="1"/>
              <a:t>be</a:t>
            </a:r>
            <a:r>
              <a:rPr lang="cs-CZ" dirty="0"/>
              <a:t> </a:t>
            </a:r>
            <a:r>
              <a:rPr lang="cs-CZ" dirty="0" err="1"/>
              <a:t>implemented</a:t>
            </a:r>
            <a:r>
              <a:rPr lang="cs-CZ" dirty="0"/>
              <a:t> </a:t>
            </a:r>
            <a:r>
              <a:rPr lang="cs-CZ" dirty="0" err="1"/>
              <a:t>widely</a:t>
            </a:r>
            <a:r>
              <a:rPr lang="cs-CZ" dirty="0"/>
              <a:t> </a:t>
            </a:r>
            <a:r>
              <a:rPr lang="cs-CZ" dirty="0" err="1"/>
              <a:t>with</a:t>
            </a:r>
            <a:r>
              <a:rPr lang="cs-CZ" dirty="0"/>
              <a:t> </a:t>
            </a:r>
            <a:r>
              <a:rPr lang="cs-CZ" dirty="0" err="1"/>
              <a:t>fidelity</a:t>
            </a:r>
            <a:r>
              <a:rPr lang="cs-CZ" dirty="0"/>
              <a:t>?)</a:t>
            </a:r>
          </a:p>
          <a:p>
            <a:pPr lvl="1"/>
            <a:r>
              <a:rPr lang="cs-CZ" dirty="0"/>
              <a:t>….</a:t>
            </a:r>
            <a:r>
              <a:rPr lang="cs-CZ" dirty="0" err="1"/>
              <a:t>that</a:t>
            </a:r>
            <a:r>
              <a:rPr lang="cs-CZ" dirty="0"/>
              <a:t> </a:t>
            </a:r>
            <a:r>
              <a:rPr lang="cs-CZ" dirty="0" err="1"/>
              <a:t>is</a:t>
            </a:r>
            <a:r>
              <a:rPr lang="cs-CZ" dirty="0"/>
              <a:t> </a:t>
            </a:r>
            <a:r>
              <a:rPr lang="cs-CZ" i="1" dirty="0" err="1"/>
              <a:t>optimization</a:t>
            </a:r>
            <a:r>
              <a:rPr lang="cs-CZ" i="1" dirty="0"/>
              <a:t> </a:t>
            </a:r>
            <a:r>
              <a:rPr lang="cs-CZ" i="1" dirty="0" err="1"/>
              <a:t>criteria</a:t>
            </a:r>
            <a:endParaRPr lang="cs-CZ" i="1" dirty="0"/>
          </a:p>
          <a:p>
            <a:endParaRPr lang="cs-CZ" dirty="0"/>
          </a:p>
        </p:txBody>
      </p:sp>
      <p:sp>
        <p:nvSpPr>
          <p:cNvPr id="4" name="TextBox 4"/>
          <p:cNvSpPr txBox="1"/>
          <p:nvPr/>
        </p:nvSpPr>
        <p:spPr>
          <a:xfrm>
            <a:off x="807892" y="6198854"/>
            <a:ext cx="8259908" cy="430887"/>
          </a:xfrm>
          <a:prstGeom prst="rect">
            <a:avLst/>
          </a:prstGeom>
          <a:noFill/>
        </p:spPr>
        <p:txBody>
          <a:bodyPr wrap="square" rtlCol="0">
            <a:spAutoFit/>
          </a:bodyPr>
          <a:lstStyle/>
          <a:p>
            <a:r>
              <a:rPr lang="cs-CZ" sz="1100" dirty="0" err="1"/>
              <a:t>Collins</a:t>
            </a:r>
            <a:r>
              <a:rPr lang="cs-CZ" sz="1100" dirty="0"/>
              <a:t> LM, Murphy SA, Nair VN, </a:t>
            </a:r>
            <a:r>
              <a:rPr lang="cs-CZ" sz="1100" dirty="0" err="1"/>
              <a:t>Strecher</a:t>
            </a:r>
            <a:r>
              <a:rPr lang="cs-CZ" sz="1100" dirty="0"/>
              <a:t> VJ. Ann </a:t>
            </a:r>
            <a:r>
              <a:rPr lang="cs-CZ" sz="1100" dirty="0" err="1"/>
              <a:t>Behav</a:t>
            </a:r>
            <a:r>
              <a:rPr lang="cs-CZ" sz="1100" dirty="0"/>
              <a:t> Med. 2005 Aug;30(1):65-73.</a:t>
            </a:r>
          </a:p>
          <a:p>
            <a:r>
              <a:rPr lang="cs-CZ" sz="1100" dirty="0">
                <a:hlinkClick r:id="rId3"/>
              </a:rPr>
              <a:t>www.methodology.psu.edu</a:t>
            </a:r>
            <a:r>
              <a:rPr lang="cs-CZ" sz="1100" dirty="0"/>
              <a:t> </a:t>
            </a:r>
          </a:p>
        </p:txBody>
      </p:sp>
    </p:spTree>
    <p:extLst>
      <p:ext uri="{BB962C8B-B14F-4D97-AF65-F5344CB8AC3E}">
        <p14:creationId xmlns:p14="http://schemas.microsoft.com/office/powerpoint/2010/main" val="2828755123"/>
      </p:ext>
    </p:extLst>
  </p:cSld>
  <p:clrMapOvr>
    <a:masterClrMapping/>
  </p:clrMapOvr>
  <p:transition xmlns:p14="http://schemas.microsoft.com/office/powerpoint/2010/mai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MOST</a:t>
            </a:r>
            <a:endParaRPr lang="cs-CZ" dirty="0"/>
          </a:p>
        </p:txBody>
      </p:sp>
      <p:sp>
        <p:nvSpPr>
          <p:cNvPr id="3" name="Zástupný symbol pro obsah 2"/>
          <p:cNvSpPr>
            <a:spLocks noGrp="1"/>
          </p:cNvSpPr>
          <p:nvPr>
            <p:ph idx="1"/>
          </p:nvPr>
        </p:nvSpPr>
        <p:spPr>
          <a:xfrm>
            <a:off x="628651" y="1825625"/>
            <a:ext cx="5325341" cy="4351338"/>
          </a:xfrm>
        </p:spPr>
        <p:txBody>
          <a:bodyPr/>
          <a:lstStyle/>
          <a:p>
            <a:r>
              <a:rPr lang="cs-CZ" dirty="0" err="1"/>
              <a:t>Which</a:t>
            </a:r>
            <a:r>
              <a:rPr lang="cs-CZ" dirty="0"/>
              <a:t> </a:t>
            </a:r>
            <a:r>
              <a:rPr lang="cs-CZ" dirty="0" err="1"/>
              <a:t>combination</a:t>
            </a:r>
            <a:r>
              <a:rPr lang="cs-CZ" dirty="0"/>
              <a:t> </a:t>
            </a:r>
            <a:r>
              <a:rPr lang="cs-CZ" dirty="0" err="1"/>
              <a:t>of</a:t>
            </a:r>
            <a:r>
              <a:rPr lang="cs-CZ" dirty="0"/>
              <a:t> </a:t>
            </a:r>
            <a:r>
              <a:rPr lang="cs-CZ" dirty="0" err="1"/>
              <a:t>intervention</a:t>
            </a:r>
            <a:r>
              <a:rPr lang="cs-CZ" dirty="0"/>
              <a:t> </a:t>
            </a:r>
            <a:r>
              <a:rPr lang="cs-CZ" dirty="0" err="1"/>
              <a:t>components</a:t>
            </a:r>
            <a:r>
              <a:rPr lang="cs-CZ" dirty="0"/>
              <a:t> </a:t>
            </a:r>
            <a:r>
              <a:rPr lang="cs-CZ" dirty="0" err="1"/>
              <a:t>is</a:t>
            </a:r>
            <a:r>
              <a:rPr lang="cs-CZ" dirty="0"/>
              <a:t> </a:t>
            </a:r>
            <a:r>
              <a:rPr lang="cs-CZ" dirty="0" err="1"/>
              <a:t>the</a:t>
            </a:r>
            <a:r>
              <a:rPr lang="cs-CZ" dirty="0"/>
              <a:t> most </a:t>
            </a:r>
            <a:r>
              <a:rPr lang="cs-CZ" dirty="0" err="1"/>
              <a:t>effective</a:t>
            </a:r>
            <a:r>
              <a:rPr lang="cs-CZ" dirty="0"/>
              <a:t>?</a:t>
            </a:r>
          </a:p>
          <a:p>
            <a:pPr lvl="1"/>
            <a:r>
              <a:rPr lang="cs-CZ" dirty="0" err="1"/>
              <a:t>Content</a:t>
            </a:r>
            <a:endParaRPr lang="cs-CZ" dirty="0"/>
          </a:p>
          <a:p>
            <a:pPr lvl="1"/>
            <a:r>
              <a:rPr lang="cs-CZ" dirty="0"/>
              <a:t>Adherence</a:t>
            </a:r>
          </a:p>
          <a:p>
            <a:pPr lvl="1"/>
            <a:r>
              <a:rPr lang="cs-CZ" dirty="0" err="1"/>
              <a:t>Fidelity</a:t>
            </a:r>
            <a:endParaRPr lang="cs-CZ" dirty="0"/>
          </a:p>
          <a:p>
            <a:r>
              <a:rPr lang="cs-CZ" dirty="0" err="1"/>
              <a:t>Factorial</a:t>
            </a:r>
            <a:r>
              <a:rPr lang="cs-CZ" dirty="0"/>
              <a:t> </a:t>
            </a:r>
            <a:r>
              <a:rPr lang="cs-CZ" dirty="0" err="1"/>
              <a:t>or</a:t>
            </a:r>
            <a:r>
              <a:rPr lang="cs-CZ" dirty="0"/>
              <a:t> </a:t>
            </a:r>
            <a:r>
              <a:rPr lang="cs-CZ" dirty="0" err="1"/>
              <a:t>fractional</a:t>
            </a:r>
            <a:r>
              <a:rPr lang="cs-CZ" dirty="0"/>
              <a:t> </a:t>
            </a:r>
            <a:r>
              <a:rPr lang="cs-CZ" dirty="0" err="1"/>
              <a:t>factorial</a:t>
            </a:r>
            <a:r>
              <a:rPr lang="cs-CZ" dirty="0"/>
              <a:t> </a:t>
            </a:r>
            <a:r>
              <a:rPr lang="cs-CZ" dirty="0" err="1"/>
              <a:t>experiments</a:t>
            </a:r>
            <a:r>
              <a:rPr lang="cs-CZ" dirty="0"/>
              <a:t> </a:t>
            </a:r>
          </a:p>
          <a:p>
            <a:pPr lvl="1"/>
            <a:r>
              <a:rPr lang="cs-CZ" dirty="0" err="1"/>
              <a:t>Main</a:t>
            </a:r>
            <a:r>
              <a:rPr lang="cs-CZ" dirty="0"/>
              <a:t> </a:t>
            </a:r>
            <a:r>
              <a:rPr lang="cs-CZ" dirty="0" err="1"/>
              <a:t>effects</a:t>
            </a:r>
            <a:endParaRPr lang="cs-CZ" dirty="0"/>
          </a:p>
          <a:p>
            <a:pPr lvl="1"/>
            <a:r>
              <a:rPr lang="cs-CZ" dirty="0" err="1"/>
              <a:t>Interaction</a:t>
            </a:r>
            <a:r>
              <a:rPr lang="cs-CZ" dirty="0"/>
              <a:t>/</a:t>
            </a:r>
            <a:r>
              <a:rPr lang="cs-CZ" dirty="0" err="1"/>
              <a:t>synergistic</a:t>
            </a:r>
            <a:r>
              <a:rPr lang="cs-CZ" dirty="0"/>
              <a:t> </a:t>
            </a:r>
            <a:r>
              <a:rPr lang="cs-CZ" dirty="0" err="1"/>
              <a:t>effects</a:t>
            </a:r>
            <a:endParaRPr lang="cs-CZ" dirty="0"/>
          </a:p>
          <a:p>
            <a:pPr marL="457200" lvl="1" indent="0">
              <a:buNone/>
            </a:pP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529" y="0"/>
            <a:ext cx="2970471" cy="6858000"/>
          </a:xfrm>
          <a:prstGeom prst="rect">
            <a:avLst/>
          </a:prstGeom>
        </p:spPr>
      </p:pic>
      <p:sp>
        <p:nvSpPr>
          <p:cNvPr id="5" name="TextBox 4"/>
          <p:cNvSpPr txBox="1"/>
          <p:nvPr/>
        </p:nvSpPr>
        <p:spPr>
          <a:xfrm>
            <a:off x="609600" y="6198854"/>
            <a:ext cx="6354907" cy="430887"/>
          </a:xfrm>
          <a:prstGeom prst="rect">
            <a:avLst/>
          </a:prstGeom>
          <a:noFill/>
        </p:spPr>
        <p:txBody>
          <a:bodyPr wrap="square" rtlCol="0">
            <a:spAutoFit/>
          </a:bodyPr>
          <a:lstStyle/>
          <a:p>
            <a:r>
              <a:rPr lang="cs-CZ" sz="1100" dirty="0" err="1"/>
              <a:t>Collins</a:t>
            </a:r>
            <a:r>
              <a:rPr lang="cs-CZ" sz="1100" dirty="0"/>
              <a:t> LM, Murphy SA, Nair VN, </a:t>
            </a:r>
            <a:r>
              <a:rPr lang="cs-CZ" sz="1100" dirty="0" err="1"/>
              <a:t>Strecher</a:t>
            </a:r>
            <a:r>
              <a:rPr lang="cs-CZ" sz="1100" dirty="0"/>
              <a:t> VJ. Ann </a:t>
            </a:r>
            <a:r>
              <a:rPr lang="cs-CZ" sz="1100" dirty="0" err="1"/>
              <a:t>Behav</a:t>
            </a:r>
            <a:r>
              <a:rPr lang="cs-CZ" sz="1100" dirty="0"/>
              <a:t> Med. 2005 Aug;30(1):65-73.</a:t>
            </a:r>
          </a:p>
          <a:p>
            <a:r>
              <a:rPr lang="cs-CZ" sz="1100" dirty="0">
                <a:hlinkClick r:id="rId3"/>
              </a:rPr>
              <a:t>www.methodology.psu.edu</a:t>
            </a:r>
            <a:r>
              <a:rPr lang="cs-CZ" sz="1100" dirty="0"/>
              <a:t> </a:t>
            </a:r>
          </a:p>
        </p:txBody>
      </p:sp>
    </p:spTree>
    <p:extLst>
      <p:ext uri="{BB962C8B-B14F-4D97-AF65-F5344CB8AC3E}">
        <p14:creationId xmlns:p14="http://schemas.microsoft.com/office/powerpoint/2010/main" val="2174644205"/>
      </p:ext>
    </p:extLst>
  </p:cSld>
  <p:clrMapOvr>
    <a:masterClrMapping/>
  </p:clrMapOvr>
  <p:transition xmlns:p14="http://schemas.microsoft.com/office/powerpoint/2010/mai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Sexual Behavior</a:t>
            </a:r>
            <a:endParaRPr lang="en-US" dirty="0"/>
          </a:p>
        </p:txBody>
      </p:sp>
      <p:pic>
        <p:nvPicPr>
          <p:cNvPr id="8" name="Picture 7" descr="Fig-1-Application-of-the-Sexual-Health-Model-to-HIV-preven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914400"/>
            <a:ext cx="4629150" cy="5597461"/>
          </a:xfrm>
          <a:prstGeom prst="rect">
            <a:avLst/>
          </a:prstGeom>
        </p:spPr>
      </p:pic>
      <p:sp>
        <p:nvSpPr>
          <p:cNvPr id="9" name="TextBox 8"/>
          <p:cNvSpPr txBox="1"/>
          <p:nvPr/>
        </p:nvSpPr>
        <p:spPr>
          <a:xfrm>
            <a:off x="5562600" y="6519446"/>
            <a:ext cx="2819400" cy="338554"/>
          </a:xfrm>
          <a:prstGeom prst="rect">
            <a:avLst/>
          </a:prstGeom>
          <a:noFill/>
        </p:spPr>
        <p:txBody>
          <a:bodyPr wrap="square" rtlCol="0">
            <a:spAutoFit/>
          </a:bodyPr>
          <a:lstStyle/>
          <a:p>
            <a:r>
              <a:rPr lang="en-US" sz="1600" dirty="0" smtClean="0"/>
              <a:t>Robinson et al. (2002)</a:t>
            </a:r>
            <a:endParaRPr lang="en-US" sz="1600" dirty="0"/>
          </a:p>
        </p:txBody>
      </p:sp>
      <p:sp>
        <p:nvSpPr>
          <p:cNvPr id="10" name="TextBox 9"/>
          <p:cNvSpPr txBox="1"/>
          <p:nvPr/>
        </p:nvSpPr>
        <p:spPr>
          <a:xfrm>
            <a:off x="457200" y="1752600"/>
            <a:ext cx="3733800" cy="4708981"/>
          </a:xfrm>
          <a:prstGeom prst="rect">
            <a:avLst/>
          </a:prstGeom>
          <a:noFill/>
        </p:spPr>
        <p:txBody>
          <a:bodyPr wrap="square" rtlCol="0">
            <a:spAutoFit/>
          </a:bodyPr>
          <a:lstStyle/>
          <a:p>
            <a:pPr marL="342900" indent="-342900">
              <a:buFont typeface="Arial"/>
              <a:buChar char="•"/>
            </a:pPr>
            <a:r>
              <a:rPr lang="en-US" dirty="0" smtClean="0"/>
              <a:t>Discussion about sexual behavior has evolved from focus on its biological functions, to focus on pleasure, to focus on sex as risk behavior for STDs and unplanned pregnancy</a:t>
            </a:r>
          </a:p>
          <a:p>
            <a:pPr marL="342900" indent="-342900">
              <a:buFont typeface="Arial"/>
              <a:buChar char="•"/>
            </a:pPr>
            <a:r>
              <a:rPr lang="en-US" dirty="0" smtClean="0"/>
              <a:t>Challenging behavior to study because it involves</a:t>
            </a:r>
          </a:p>
          <a:p>
            <a:pPr marL="800100" lvl="1" indent="-342900">
              <a:buFont typeface="Arial"/>
              <a:buChar char="•"/>
            </a:pPr>
            <a:r>
              <a:rPr lang="en-US" dirty="0" smtClean="0"/>
              <a:t>Intrapersonal factors</a:t>
            </a:r>
          </a:p>
          <a:p>
            <a:pPr marL="800100" lvl="1" indent="-342900">
              <a:buFont typeface="Arial"/>
              <a:buChar char="•"/>
            </a:pPr>
            <a:r>
              <a:rPr lang="en-US" dirty="0" smtClean="0"/>
              <a:t>Interpersonal factors</a:t>
            </a:r>
          </a:p>
          <a:p>
            <a:pPr marL="1257300" lvl="2" indent="-342900">
              <a:buFont typeface="Arial"/>
              <a:buChar char="•"/>
            </a:pPr>
            <a:r>
              <a:rPr lang="en-US" dirty="0" smtClean="0"/>
              <a:t>Sex as interaction; role negotiation</a:t>
            </a:r>
          </a:p>
          <a:p>
            <a:pPr marL="800100" lvl="1" indent="-342900">
              <a:buFont typeface="Arial"/>
              <a:buChar char="•"/>
            </a:pPr>
            <a:r>
              <a:rPr lang="en-US" dirty="0" smtClean="0"/>
              <a:t>Situational factors</a:t>
            </a:r>
          </a:p>
          <a:p>
            <a:pPr marL="342900" indent="-342900">
              <a:buFont typeface="Arial"/>
              <a:buChar char="•"/>
            </a:pPr>
            <a:endParaRPr lang="en-US" dirty="0"/>
          </a:p>
        </p:txBody>
      </p:sp>
    </p:spTree>
    <p:extLst>
      <p:ext uri="{BB962C8B-B14F-4D97-AF65-F5344CB8AC3E}">
        <p14:creationId xmlns:p14="http://schemas.microsoft.com/office/powerpoint/2010/main" val="825106469"/>
      </p:ext>
    </p:extLst>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Billings et al. (2015)</a:t>
            </a:r>
            <a:endParaRPr lang="en-US" dirty="0"/>
          </a:p>
        </p:txBody>
      </p:sp>
    </p:spTree>
    <p:extLst>
      <p:ext uri="{BB962C8B-B14F-4D97-AF65-F5344CB8AC3E}">
        <p14:creationId xmlns:p14="http://schemas.microsoft.com/office/powerpoint/2010/main" val="1883902445"/>
      </p:ext>
    </p:extLst>
  </p:cSld>
  <p:clrMapOvr>
    <a:masterClrMapping/>
  </p:clrMapOvr>
  <p:transition xmlns:p14="http://schemas.microsoft.com/office/powerpoint/2010/mai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Activity and Diet</a:t>
            </a:r>
            <a:endParaRPr lang="en-US" dirty="0"/>
          </a:p>
        </p:txBody>
      </p:sp>
    </p:spTree>
    <p:extLst>
      <p:ext uri="{BB962C8B-B14F-4D97-AF65-F5344CB8AC3E}">
        <p14:creationId xmlns:p14="http://schemas.microsoft.com/office/powerpoint/2010/main" val="15208342"/>
      </p:ext>
    </p:extLst>
  </p:cSld>
  <p:clrMapOvr>
    <a:masterClrMapping/>
  </p:clrMapOvr>
  <p:transition xmlns:p14="http://schemas.microsoft.com/office/powerpoint/2010/mai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t>
            </a:r>
            <a:endParaRPr lang="en-US" dirty="0"/>
          </a:p>
        </p:txBody>
      </p:sp>
      <p:pic>
        <p:nvPicPr>
          <p:cNvPr id="4" name="Content Placeholder 3" descr="Harvard-Healthy-Eating-Plate.jpg"/>
          <p:cNvPicPr>
            <a:picLocks noGrp="1" noChangeAspect="1"/>
          </p:cNvPicPr>
          <p:nvPr>
            <p:ph idx="1"/>
          </p:nvPr>
        </p:nvPicPr>
        <p:blipFill>
          <a:blip r:embed="rId2">
            <a:extLst>
              <a:ext uri="{28A0092B-C50C-407E-A947-70E740481C1C}">
                <a14:useLocalDpi xmlns:a14="http://schemas.microsoft.com/office/drawing/2010/main" val="0"/>
              </a:ext>
            </a:extLst>
          </a:blip>
          <a:srcRect t="5424" b="5424"/>
          <a:stretch>
            <a:fillRect/>
          </a:stretch>
        </p:blipFill>
        <p:spPr/>
      </p:pic>
    </p:spTree>
    <p:extLst>
      <p:ext uri="{BB962C8B-B14F-4D97-AF65-F5344CB8AC3E}">
        <p14:creationId xmlns:p14="http://schemas.microsoft.com/office/powerpoint/2010/main" val="908800381"/>
      </p:ext>
    </p:extLst>
  </p:cSld>
  <p:clrMapOvr>
    <a:masterClrMapping/>
  </p:clrMapOvr>
  <p:transition xmlns:p14="http://schemas.microsoft.com/office/powerpoint/2010/mai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t>
            </a:r>
            <a:endParaRPr lang="en-US" dirty="0"/>
          </a:p>
        </p:txBody>
      </p:sp>
      <p:sp>
        <p:nvSpPr>
          <p:cNvPr id="3" name="Content Placeholder 2"/>
          <p:cNvSpPr>
            <a:spLocks noGrp="1"/>
          </p:cNvSpPr>
          <p:nvPr>
            <p:ph idx="1"/>
          </p:nvPr>
        </p:nvSpPr>
        <p:spPr/>
        <p:txBody>
          <a:bodyPr/>
          <a:lstStyle/>
          <a:p>
            <a:r>
              <a:rPr lang="en-US" dirty="0" smtClean="0"/>
              <a:t>Factors impacting eating behavior</a:t>
            </a:r>
          </a:p>
          <a:p>
            <a:pPr lvl="1"/>
            <a:r>
              <a:rPr lang="en-US" dirty="0" smtClean="0"/>
              <a:t>Exposure</a:t>
            </a:r>
          </a:p>
          <a:p>
            <a:pPr lvl="1"/>
            <a:r>
              <a:rPr lang="en-US" dirty="0" smtClean="0"/>
              <a:t>Social learning (peers, parents, media)</a:t>
            </a:r>
          </a:p>
          <a:p>
            <a:pPr lvl="1"/>
            <a:r>
              <a:rPr lang="en-US" dirty="0" smtClean="0"/>
              <a:t>Associative learning (rewarding eating behavior, food as reward)</a:t>
            </a:r>
          </a:p>
          <a:p>
            <a:pPr lvl="1"/>
            <a:r>
              <a:rPr lang="en-US" dirty="0" smtClean="0"/>
              <a:t>Parental control</a:t>
            </a:r>
          </a:p>
          <a:p>
            <a:r>
              <a:rPr lang="en-US" dirty="0" smtClean="0"/>
              <a:t>Theories of eating behavior (TPB, SCT)</a:t>
            </a:r>
          </a:p>
          <a:p>
            <a:r>
              <a:rPr lang="en-US" dirty="0" smtClean="0"/>
              <a:t>Weight preoccupation, body dissatisfaction and body image</a:t>
            </a:r>
          </a:p>
          <a:p>
            <a:r>
              <a:rPr lang="en-US" dirty="0" smtClean="0"/>
              <a:t>Dieting vs. Overeating</a:t>
            </a:r>
          </a:p>
          <a:p>
            <a:r>
              <a:rPr lang="en-US" dirty="0" smtClean="0"/>
              <a:t>Intense debate over the most appropriate diet</a:t>
            </a:r>
          </a:p>
        </p:txBody>
      </p:sp>
    </p:spTree>
    <p:extLst>
      <p:ext uri="{BB962C8B-B14F-4D97-AF65-F5344CB8AC3E}">
        <p14:creationId xmlns:p14="http://schemas.microsoft.com/office/powerpoint/2010/main" val="244648948"/>
      </p:ext>
    </p:extLst>
  </p:cSld>
  <p:clrMapOvr>
    <a:masterClrMapping/>
  </p:clrMapOvr>
  <p:transition xmlns:p14="http://schemas.microsoft.com/office/powerpoint/2010/mai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err="1" smtClean="0"/>
              <a:t>Carfora</a:t>
            </a:r>
            <a:r>
              <a:rPr lang="en-US" dirty="0" smtClean="0"/>
              <a:t> et al. (2016)</a:t>
            </a:r>
            <a:endParaRPr lang="en-US" dirty="0"/>
          </a:p>
        </p:txBody>
      </p:sp>
    </p:spTree>
    <p:extLst>
      <p:ext uri="{BB962C8B-B14F-4D97-AF65-F5344CB8AC3E}">
        <p14:creationId xmlns:p14="http://schemas.microsoft.com/office/powerpoint/2010/main" val="3921499207"/>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Smoking</a:t>
            </a:r>
            <a:endParaRPr lang="cs-CZ" dirty="0"/>
          </a:p>
        </p:txBody>
      </p:sp>
      <p:sp>
        <p:nvSpPr>
          <p:cNvPr id="3" name="Content Placeholder 2"/>
          <p:cNvSpPr>
            <a:spLocks noGrp="1"/>
          </p:cNvSpPr>
          <p:nvPr>
            <p:ph idx="1"/>
          </p:nvPr>
        </p:nvSpPr>
        <p:spPr/>
        <p:txBody>
          <a:bodyPr/>
          <a:lstStyle/>
          <a:p>
            <a:r>
              <a:rPr lang="en-US" dirty="0" smtClean="0"/>
              <a:t>Smoking behavior is on the decline but decrease I greater in men than in women</a:t>
            </a:r>
          </a:p>
          <a:p>
            <a:r>
              <a:rPr lang="en-US" dirty="0" smtClean="0"/>
              <a:t>Smokers tend to be in the unskilled manual group</a:t>
            </a:r>
          </a:p>
          <a:p>
            <a:r>
              <a:rPr lang="en-US" dirty="0" smtClean="0"/>
              <a:t>Smokers tend to earn less than non-smokers</a:t>
            </a:r>
          </a:p>
          <a:p>
            <a:r>
              <a:rPr lang="en-US" dirty="0" smtClean="0"/>
              <a:t>Two-thirds of smokers report wanting to give up smoking</a:t>
            </a:r>
          </a:p>
          <a:p>
            <a:r>
              <a:rPr lang="en-US" dirty="0" smtClean="0"/>
              <a:t>58% of smokers say that it would be fairly/very difficult to go without smoking for a whole day</a:t>
            </a:r>
          </a:p>
        </p:txBody>
      </p:sp>
      <p:pic>
        <p:nvPicPr>
          <p:cNvPr id="5" name="Obrázek 4"/>
          <p:cNvPicPr>
            <a:picLocks noChangeAspect="1"/>
          </p:cNvPicPr>
          <p:nvPr/>
        </p:nvPicPr>
        <p:blipFill>
          <a:blip r:embed="rId2"/>
          <a:stretch>
            <a:fillRect/>
          </a:stretch>
        </p:blipFill>
        <p:spPr>
          <a:xfrm>
            <a:off x="5562600" y="4648200"/>
            <a:ext cx="3352800" cy="1836848"/>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1284720743"/>
              </p:ext>
            </p:extLst>
          </p:nvPr>
        </p:nvGraphicFramePr>
        <p:xfrm>
          <a:off x="533400" y="4724400"/>
          <a:ext cx="4038600" cy="198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645689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0025" y="274638"/>
            <a:ext cx="8763000" cy="1020762"/>
          </a:xfrm>
        </p:spPr>
        <p:txBody>
          <a:bodyPr/>
          <a:lstStyle/>
          <a:p>
            <a:pPr marL="609600" indent="-609600" eaLnBrk="1" hangingPunct="1">
              <a:lnSpc>
                <a:spcPct val="80000"/>
              </a:lnSpc>
            </a:pPr>
            <a:r>
              <a:rPr lang="en-US" dirty="0">
                <a:latin typeface="Arial" charset="0"/>
              </a:rPr>
              <a:t>P</a:t>
            </a:r>
            <a:r>
              <a:rPr lang="en-US" sz="4000" dirty="0" smtClean="0">
                <a:latin typeface="Arial" charset="0"/>
              </a:rPr>
              <a:t>hysical </a:t>
            </a:r>
            <a:r>
              <a:rPr lang="en-US" dirty="0" smtClean="0">
                <a:latin typeface="Arial" charset="0"/>
              </a:rPr>
              <a:t>A</a:t>
            </a:r>
            <a:r>
              <a:rPr lang="en-US" sz="4000" dirty="0" smtClean="0">
                <a:latin typeface="Arial" charset="0"/>
              </a:rPr>
              <a:t>ctivity</a:t>
            </a:r>
            <a:endParaRPr lang="en-US" sz="4000" dirty="0">
              <a:latin typeface="Arial" charset="0"/>
            </a:endParaRPr>
          </a:p>
        </p:txBody>
      </p:sp>
      <p:sp>
        <p:nvSpPr>
          <p:cNvPr id="15363" name="Content Placeholder 5"/>
          <p:cNvSpPr>
            <a:spLocks noGrp="1"/>
          </p:cNvSpPr>
          <p:nvPr>
            <p:ph idx="1"/>
          </p:nvPr>
        </p:nvSpPr>
        <p:spPr>
          <a:xfrm>
            <a:off x="200025" y="1382713"/>
            <a:ext cx="8763000" cy="522287"/>
          </a:xfrm>
        </p:spPr>
        <p:txBody>
          <a:bodyPr/>
          <a:lstStyle/>
          <a:p>
            <a:pPr algn="ctr" eaLnBrk="1" hangingPunct="1">
              <a:buFontTx/>
              <a:buNone/>
            </a:pPr>
            <a:r>
              <a:rPr lang="en-US" sz="2800">
                <a:latin typeface="Arial" charset="0"/>
              </a:rPr>
              <a:t>Conceptual Human Movement Framework</a:t>
            </a:r>
          </a:p>
        </p:txBody>
      </p:sp>
      <p:sp>
        <p:nvSpPr>
          <p:cNvPr id="15364" name="TextBox 6"/>
          <p:cNvSpPr txBox="1">
            <a:spLocks noChangeArrowheads="1"/>
          </p:cNvSpPr>
          <p:nvPr/>
        </p:nvSpPr>
        <p:spPr bwMode="auto">
          <a:xfrm>
            <a:off x="228600" y="6535738"/>
            <a:ext cx="8915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000"/>
              <a:t>Pettee &amp; Morrow (2010). Measurement of Active and Sedentary Behaviors: Closing the Gaps in Self-report Methods. NIH, Bethesda MD (July 21, 2010).</a:t>
            </a:r>
          </a:p>
        </p:txBody>
      </p:sp>
      <p:sp>
        <p:nvSpPr>
          <p:cNvPr id="6" name="Oval 5"/>
          <p:cNvSpPr/>
          <p:nvPr/>
        </p:nvSpPr>
        <p:spPr>
          <a:xfrm>
            <a:off x="3810000" y="2667000"/>
            <a:ext cx="1600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2"/>
                </a:solidFill>
              </a:rPr>
              <a:t>Human Movement</a:t>
            </a:r>
          </a:p>
        </p:txBody>
      </p:sp>
      <p:cxnSp>
        <p:nvCxnSpPr>
          <p:cNvPr id="76" name="Straight Connector 75"/>
          <p:cNvCxnSpPr/>
          <p:nvPr/>
        </p:nvCxnSpPr>
        <p:spPr>
          <a:xfrm rot="5400000">
            <a:off x="2628900" y="33147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2362200" y="4419600"/>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68" name="Group 118"/>
          <p:cNvGrpSpPr>
            <a:grpSpLocks/>
          </p:cNvGrpSpPr>
          <p:nvPr/>
        </p:nvGrpSpPr>
        <p:grpSpPr bwMode="auto">
          <a:xfrm>
            <a:off x="4800600" y="3200400"/>
            <a:ext cx="2743200" cy="1676400"/>
            <a:chOff x="4800600" y="3200400"/>
            <a:chExt cx="2743200" cy="1676400"/>
          </a:xfrm>
        </p:grpSpPr>
        <p:cxnSp>
          <p:nvCxnSpPr>
            <p:cNvPr id="84" name="Straight Connector 83"/>
            <p:cNvCxnSpPr/>
            <p:nvPr/>
          </p:nvCxnSpPr>
          <p:spPr>
            <a:xfrm rot="5400000">
              <a:off x="5943600" y="43434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38" name="Group 86"/>
            <p:cNvGrpSpPr>
              <a:grpSpLocks/>
            </p:cNvGrpSpPr>
            <p:nvPr/>
          </p:nvGrpSpPr>
          <p:grpSpPr bwMode="auto">
            <a:xfrm>
              <a:off x="4800600" y="3200400"/>
              <a:ext cx="2743200" cy="1676400"/>
              <a:chOff x="4876800" y="2895600"/>
              <a:chExt cx="2743200" cy="1676400"/>
            </a:xfrm>
          </p:grpSpPr>
          <p:sp>
            <p:nvSpPr>
              <p:cNvPr id="8" name="Rectangle 7"/>
              <p:cNvSpPr/>
              <p:nvPr/>
            </p:nvSpPr>
            <p:spPr>
              <a:xfrm>
                <a:off x="4876800" y="3505200"/>
                <a:ext cx="1219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292934"/>
                    </a:solidFill>
                  </a:rPr>
                  <a:t>Attributes</a:t>
                </a:r>
              </a:p>
            </p:txBody>
          </p:sp>
          <p:sp>
            <p:nvSpPr>
              <p:cNvPr id="24" name="Rectangle 23"/>
              <p:cNvSpPr/>
              <p:nvPr/>
            </p:nvSpPr>
            <p:spPr>
              <a:xfrm>
                <a:off x="6400800" y="28956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Energy expenditure</a:t>
                </a:r>
                <a:endParaRPr lang="en-US" sz="1400" i="1" dirty="0">
                  <a:solidFill>
                    <a:schemeClr val="tx1"/>
                  </a:solidFill>
                </a:endParaRPr>
              </a:p>
            </p:txBody>
          </p:sp>
          <p:sp>
            <p:nvSpPr>
              <p:cNvPr id="25" name="Rectangle 24"/>
              <p:cNvSpPr/>
              <p:nvPr/>
            </p:nvSpPr>
            <p:spPr>
              <a:xfrm>
                <a:off x="6324600" y="41148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Physical Fitness</a:t>
                </a:r>
                <a:endParaRPr lang="en-US" sz="1400" i="1" dirty="0">
                  <a:solidFill>
                    <a:schemeClr val="tx1"/>
                  </a:solidFill>
                </a:endParaRPr>
              </a:p>
            </p:txBody>
          </p:sp>
          <p:cxnSp>
            <p:nvCxnSpPr>
              <p:cNvPr id="82" name="Straight Connector 81"/>
              <p:cNvCxnSpPr/>
              <p:nvPr/>
            </p:nvCxnSpPr>
            <p:spPr>
              <a:xfrm rot="10800000">
                <a:off x="6096000" y="37338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6019800" y="34290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6324600" y="3124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6324600" y="43434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369" name="Group 103"/>
          <p:cNvGrpSpPr>
            <a:grpSpLocks/>
          </p:cNvGrpSpPr>
          <p:nvPr/>
        </p:nvGrpSpPr>
        <p:grpSpPr bwMode="auto">
          <a:xfrm>
            <a:off x="7391400" y="2743200"/>
            <a:ext cx="1600200" cy="1295400"/>
            <a:chOff x="7086600" y="2362200"/>
            <a:chExt cx="1600200" cy="1295400"/>
          </a:xfrm>
        </p:grpSpPr>
        <p:grpSp>
          <p:nvGrpSpPr>
            <p:cNvPr id="15428" name="Group 96"/>
            <p:cNvGrpSpPr>
              <a:grpSpLocks/>
            </p:cNvGrpSpPr>
            <p:nvPr/>
          </p:nvGrpSpPr>
          <p:grpSpPr bwMode="auto">
            <a:xfrm>
              <a:off x="7467600" y="2362200"/>
              <a:ext cx="1219200" cy="1295400"/>
              <a:chOff x="7467600" y="2362200"/>
              <a:chExt cx="1219200" cy="1295400"/>
            </a:xfrm>
          </p:grpSpPr>
          <p:sp>
            <p:nvSpPr>
              <p:cNvPr id="11" name="Rectangle 10"/>
              <p:cNvSpPr/>
              <p:nvPr/>
            </p:nvSpPr>
            <p:spPr>
              <a:xfrm>
                <a:off x="7467600" y="23622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schemeClr val="tx1"/>
                    </a:solidFill>
                  </a:rPr>
                  <a:t>Metabolic rate  (basal, resting)</a:t>
                </a:r>
              </a:p>
            </p:txBody>
          </p:sp>
          <p:sp>
            <p:nvSpPr>
              <p:cNvPr id="28" name="Rectangle 27"/>
              <p:cNvSpPr/>
              <p:nvPr/>
            </p:nvSpPr>
            <p:spPr>
              <a:xfrm>
                <a:off x="7467600" y="28194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err="1">
                    <a:solidFill>
                      <a:schemeClr val="tx1"/>
                    </a:solidFill>
                  </a:rPr>
                  <a:t>Thermic</a:t>
                </a:r>
                <a:r>
                  <a:rPr lang="en-US" sz="1100" dirty="0">
                    <a:solidFill>
                      <a:schemeClr val="tx1"/>
                    </a:solidFill>
                  </a:rPr>
                  <a:t> effect of food</a:t>
                </a:r>
              </a:p>
            </p:txBody>
          </p:sp>
          <p:sp>
            <p:nvSpPr>
              <p:cNvPr id="29" name="Rectangle 28"/>
              <p:cNvSpPr/>
              <p:nvPr/>
            </p:nvSpPr>
            <p:spPr>
              <a:xfrm>
                <a:off x="7467600" y="32004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schemeClr val="tx1"/>
                    </a:solidFill>
                  </a:rPr>
                  <a:t>PA related EE</a:t>
                </a:r>
              </a:p>
            </p:txBody>
          </p:sp>
        </p:grpSp>
        <p:cxnSp>
          <p:nvCxnSpPr>
            <p:cNvPr id="98" name="Straight Connector 97"/>
            <p:cNvCxnSpPr/>
            <p:nvPr/>
          </p:nvCxnSpPr>
          <p:spPr>
            <a:xfrm rot="10800000">
              <a:off x="7315200" y="2514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flipH="1">
              <a:off x="6858000" y="29718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a:off x="7315200" y="30480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a:off x="7315200" y="34290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0800000">
              <a:off x="7086600" y="30480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p:cNvCxnSpPr/>
          <p:nvPr/>
        </p:nvCxnSpPr>
        <p:spPr>
          <a:xfrm rot="10800000">
            <a:off x="2819400" y="2895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a:off x="2819400" y="51054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72" name="Group 117"/>
          <p:cNvGrpSpPr>
            <a:grpSpLocks/>
          </p:cNvGrpSpPr>
          <p:nvPr/>
        </p:nvGrpSpPr>
        <p:grpSpPr bwMode="auto">
          <a:xfrm>
            <a:off x="-381000" y="1981200"/>
            <a:ext cx="4876800" cy="4495800"/>
            <a:chOff x="-381000" y="1981200"/>
            <a:chExt cx="4876800" cy="4495800"/>
          </a:xfrm>
        </p:grpSpPr>
        <p:sp>
          <p:nvSpPr>
            <p:cNvPr id="7" name="Rectangle 6"/>
            <p:cNvSpPr/>
            <p:nvPr/>
          </p:nvSpPr>
          <p:spPr>
            <a:xfrm>
              <a:off x="3276600" y="3810000"/>
              <a:ext cx="1219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Behavior</a:t>
              </a:r>
            </a:p>
          </p:txBody>
        </p:sp>
        <p:cxnSp>
          <p:nvCxnSpPr>
            <p:cNvPr id="75" name="Straight Connector 74"/>
            <p:cNvCxnSpPr>
              <a:stCxn id="7" idx="1"/>
            </p:cNvCxnSpPr>
            <p:nvPr/>
          </p:nvCxnSpPr>
          <p:spPr>
            <a:xfrm rot="10800000">
              <a:off x="3048000" y="4038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93" name="Group 116"/>
            <p:cNvGrpSpPr>
              <a:grpSpLocks/>
            </p:cNvGrpSpPr>
            <p:nvPr/>
          </p:nvGrpSpPr>
          <p:grpSpPr bwMode="auto">
            <a:xfrm>
              <a:off x="-381000" y="1981200"/>
              <a:ext cx="3581400" cy="4495800"/>
              <a:chOff x="-381000" y="1981200"/>
              <a:chExt cx="3581400" cy="4495800"/>
            </a:xfrm>
          </p:grpSpPr>
          <p:grpSp>
            <p:nvGrpSpPr>
              <p:cNvPr id="15394" name="Group 65"/>
              <p:cNvGrpSpPr>
                <a:grpSpLocks/>
              </p:cNvGrpSpPr>
              <p:nvPr/>
            </p:nvGrpSpPr>
            <p:grpSpPr bwMode="auto">
              <a:xfrm>
                <a:off x="0" y="1981200"/>
                <a:ext cx="3048000" cy="1905000"/>
                <a:chOff x="457200" y="1981200"/>
                <a:chExt cx="3048000" cy="1905000"/>
              </a:xfrm>
            </p:grpSpPr>
            <p:sp>
              <p:nvSpPr>
                <p:cNvPr id="9" name="Rectangle 8"/>
                <p:cNvSpPr/>
                <p:nvPr/>
              </p:nvSpPr>
              <p:spPr>
                <a:xfrm>
                  <a:off x="2438400" y="2667000"/>
                  <a:ext cx="1066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Physical Activity</a:t>
                  </a:r>
                </a:p>
              </p:txBody>
            </p:sp>
            <p:grpSp>
              <p:nvGrpSpPr>
                <p:cNvPr id="15417" name="Group 47"/>
                <p:cNvGrpSpPr>
                  <a:grpSpLocks/>
                </p:cNvGrpSpPr>
                <p:nvPr/>
              </p:nvGrpSpPr>
              <p:grpSpPr bwMode="auto">
                <a:xfrm>
                  <a:off x="457200" y="1981200"/>
                  <a:ext cx="1752600" cy="1905000"/>
                  <a:chOff x="304800" y="1981200"/>
                  <a:chExt cx="1752600" cy="1905000"/>
                </a:xfrm>
              </p:grpSpPr>
              <p:sp>
                <p:nvSpPr>
                  <p:cNvPr id="12" name="Rectangle 11"/>
                  <p:cNvSpPr/>
                  <p:nvPr/>
                </p:nvSpPr>
                <p:spPr>
                  <a:xfrm>
                    <a:off x="304800" y="24384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100" dirty="0">
                        <a:solidFill>
                          <a:schemeClr val="tx1"/>
                        </a:solidFill>
                      </a:rPr>
                      <a:t>Occupational/</a:t>
                    </a:r>
                  </a:p>
                  <a:p>
                    <a:pPr algn="r">
                      <a:defRPr/>
                    </a:pPr>
                    <a:r>
                      <a:rPr lang="en-US" sz="1100" dirty="0">
                        <a:solidFill>
                          <a:schemeClr val="tx1"/>
                        </a:solidFill>
                      </a:rPr>
                      <a:t>School</a:t>
                    </a:r>
                  </a:p>
                </p:txBody>
              </p:sp>
              <p:sp>
                <p:nvSpPr>
                  <p:cNvPr id="13" name="Rectangle 12"/>
                  <p:cNvSpPr/>
                  <p:nvPr/>
                </p:nvSpPr>
                <p:spPr>
                  <a:xfrm>
                    <a:off x="304800" y="29718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100" dirty="0">
                        <a:solidFill>
                          <a:schemeClr val="tx1"/>
                        </a:solidFill>
                      </a:rPr>
                      <a:t>Household/</a:t>
                    </a:r>
                  </a:p>
                  <a:p>
                    <a:pPr algn="r">
                      <a:defRPr/>
                    </a:pPr>
                    <a:r>
                      <a:rPr lang="en-US" sz="1100" dirty="0">
                        <a:solidFill>
                          <a:schemeClr val="tx1"/>
                        </a:solidFill>
                      </a:rPr>
                      <a:t>Caretaking/</a:t>
                    </a:r>
                  </a:p>
                  <a:p>
                    <a:pPr algn="r">
                      <a:defRPr/>
                    </a:pPr>
                    <a:r>
                      <a:rPr lang="en-US" sz="1100" dirty="0">
                        <a:solidFill>
                          <a:schemeClr val="tx1"/>
                        </a:solidFill>
                      </a:rPr>
                      <a:t>Domestic</a:t>
                    </a:r>
                  </a:p>
                </p:txBody>
              </p:sp>
              <p:sp>
                <p:nvSpPr>
                  <p:cNvPr id="14" name="Rectangle 13"/>
                  <p:cNvSpPr/>
                  <p:nvPr/>
                </p:nvSpPr>
                <p:spPr>
                  <a:xfrm>
                    <a:off x="304800" y="34290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100" dirty="0">
                        <a:solidFill>
                          <a:schemeClr val="tx1"/>
                        </a:solidFill>
                      </a:rPr>
                      <a:t>Transportation</a:t>
                    </a:r>
                  </a:p>
                </p:txBody>
              </p:sp>
              <p:sp>
                <p:nvSpPr>
                  <p:cNvPr id="27" name="Rectangle 26"/>
                  <p:cNvSpPr/>
                  <p:nvPr/>
                </p:nvSpPr>
                <p:spPr>
                  <a:xfrm>
                    <a:off x="304800" y="19812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100" dirty="0">
                        <a:solidFill>
                          <a:schemeClr val="tx1"/>
                        </a:solidFill>
                      </a:rPr>
                      <a:t>Leisure</a:t>
                    </a:r>
                  </a:p>
                </p:txBody>
              </p:sp>
              <p:cxnSp>
                <p:nvCxnSpPr>
                  <p:cNvPr id="40" name="Straight Connector 39"/>
                  <p:cNvCxnSpPr/>
                  <p:nvPr/>
                </p:nvCxnSpPr>
                <p:spPr>
                  <a:xfrm>
                    <a:off x="1447800" y="22098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47800" y="25908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447800" y="31242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447800" y="36576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333500" y="29337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a:off x="2209800" y="28956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95" name="Group 115"/>
              <p:cNvGrpSpPr>
                <a:grpSpLocks/>
              </p:cNvGrpSpPr>
              <p:nvPr/>
            </p:nvGrpSpPr>
            <p:grpSpPr bwMode="auto">
              <a:xfrm>
                <a:off x="-381000" y="3886200"/>
                <a:ext cx="3581400" cy="2590800"/>
                <a:chOff x="-381000" y="3886200"/>
                <a:chExt cx="3581400" cy="2590800"/>
              </a:xfrm>
            </p:grpSpPr>
            <p:grpSp>
              <p:nvGrpSpPr>
                <p:cNvPr id="15396" name="Group 62"/>
                <p:cNvGrpSpPr>
                  <a:grpSpLocks/>
                </p:cNvGrpSpPr>
                <p:nvPr/>
              </p:nvGrpSpPr>
              <p:grpSpPr bwMode="auto">
                <a:xfrm>
                  <a:off x="-381000" y="3886200"/>
                  <a:ext cx="2133600" cy="1524000"/>
                  <a:chOff x="-76200" y="3581400"/>
                  <a:chExt cx="2133600" cy="1524000"/>
                </a:xfrm>
              </p:grpSpPr>
              <p:sp>
                <p:nvSpPr>
                  <p:cNvPr id="17" name="Rectangle 16"/>
                  <p:cNvSpPr/>
                  <p:nvPr/>
                </p:nvSpPr>
                <p:spPr>
                  <a:xfrm>
                    <a:off x="-76200" y="3581400"/>
                    <a:ext cx="1600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ts val="0"/>
                      </a:spcBef>
                      <a:defRPr/>
                    </a:pPr>
                    <a:r>
                      <a:rPr lang="en-US" sz="1100" dirty="0">
                        <a:solidFill>
                          <a:schemeClr val="tx1"/>
                        </a:solidFill>
                      </a:rPr>
                      <a:t>Sitting</a:t>
                    </a:r>
                  </a:p>
                  <a:p>
                    <a:pPr algn="r">
                      <a:spcBef>
                        <a:spcPts val="0"/>
                      </a:spcBef>
                      <a:defRPr/>
                    </a:pPr>
                    <a:endParaRPr lang="en-US" sz="1100" dirty="0">
                      <a:solidFill>
                        <a:schemeClr val="tx1"/>
                      </a:solidFill>
                    </a:endParaRPr>
                  </a:p>
                  <a:p>
                    <a:pPr algn="r">
                      <a:spcBef>
                        <a:spcPts val="0"/>
                      </a:spcBef>
                      <a:defRPr/>
                    </a:pPr>
                    <a:r>
                      <a:rPr lang="en-US" sz="1100" dirty="0">
                        <a:solidFill>
                          <a:schemeClr val="tx1"/>
                        </a:solidFill>
                      </a:rPr>
                      <a:t>Media Use</a:t>
                    </a:r>
                  </a:p>
                  <a:p>
                    <a:pPr algn="r">
                      <a:spcBef>
                        <a:spcPts val="0"/>
                      </a:spcBef>
                      <a:defRPr/>
                    </a:pPr>
                    <a:endParaRPr lang="en-US" sz="1100" dirty="0">
                      <a:solidFill>
                        <a:schemeClr val="tx1"/>
                      </a:solidFill>
                    </a:endParaRPr>
                  </a:p>
                  <a:p>
                    <a:pPr algn="r">
                      <a:spcBef>
                        <a:spcPts val="0"/>
                      </a:spcBef>
                      <a:defRPr/>
                    </a:pPr>
                    <a:r>
                      <a:rPr lang="en-US" sz="1100" dirty="0">
                        <a:solidFill>
                          <a:schemeClr val="tx1"/>
                        </a:solidFill>
                      </a:rPr>
                      <a:t>Non-occupational school </a:t>
                    </a:r>
                  </a:p>
                  <a:p>
                    <a:pPr algn="r">
                      <a:spcBef>
                        <a:spcPts val="0"/>
                      </a:spcBef>
                      <a:defRPr/>
                    </a:pPr>
                    <a:r>
                      <a:rPr lang="en-US" sz="1100" dirty="0">
                        <a:solidFill>
                          <a:schemeClr val="tx1"/>
                        </a:solidFill>
                      </a:rPr>
                      <a:t>computer use</a:t>
                    </a:r>
                  </a:p>
                </p:txBody>
              </p:sp>
              <p:cxnSp>
                <p:nvCxnSpPr>
                  <p:cNvPr id="49" name="Straight Connector 48"/>
                  <p:cNvCxnSpPr/>
                  <p:nvPr/>
                </p:nvCxnSpPr>
                <p:spPr>
                  <a:xfrm>
                    <a:off x="1447800" y="38862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447800" y="41910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447800" y="46482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676400" y="4267200"/>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97" name="Group 61"/>
                <p:cNvGrpSpPr>
                  <a:grpSpLocks/>
                </p:cNvGrpSpPr>
                <p:nvPr/>
              </p:nvGrpSpPr>
              <p:grpSpPr bwMode="auto">
                <a:xfrm>
                  <a:off x="0" y="5181600"/>
                  <a:ext cx="1752600" cy="1295400"/>
                  <a:chOff x="304800" y="4724400"/>
                  <a:chExt cx="1752600" cy="1295400"/>
                </a:xfrm>
              </p:grpSpPr>
              <p:sp>
                <p:nvSpPr>
                  <p:cNvPr id="18" name="Rectangle 17"/>
                  <p:cNvSpPr/>
                  <p:nvPr/>
                </p:nvSpPr>
                <p:spPr>
                  <a:xfrm>
                    <a:off x="304800" y="47244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100" dirty="0">
                        <a:solidFill>
                          <a:schemeClr val="tx1"/>
                        </a:solidFill>
                      </a:rPr>
                      <a:t>Sleeping</a:t>
                    </a:r>
                  </a:p>
                </p:txBody>
              </p:sp>
              <p:sp>
                <p:nvSpPr>
                  <p:cNvPr id="19" name="Rectangle 18"/>
                  <p:cNvSpPr/>
                  <p:nvPr/>
                </p:nvSpPr>
                <p:spPr>
                  <a:xfrm>
                    <a:off x="304800" y="51054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100" dirty="0">
                        <a:solidFill>
                          <a:schemeClr val="tx1"/>
                        </a:solidFill>
                      </a:rPr>
                      <a:t>Occupational/</a:t>
                    </a:r>
                  </a:p>
                  <a:p>
                    <a:pPr algn="r">
                      <a:defRPr/>
                    </a:pPr>
                    <a:r>
                      <a:rPr lang="en-US" sz="1100" dirty="0">
                        <a:solidFill>
                          <a:schemeClr val="tx1"/>
                        </a:solidFill>
                      </a:rPr>
                      <a:t>School</a:t>
                    </a:r>
                  </a:p>
                </p:txBody>
              </p:sp>
              <p:sp>
                <p:nvSpPr>
                  <p:cNvPr id="20" name="Rectangle 19"/>
                  <p:cNvSpPr/>
                  <p:nvPr/>
                </p:nvSpPr>
                <p:spPr>
                  <a:xfrm>
                    <a:off x="304800" y="55626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100" dirty="0">
                        <a:solidFill>
                          <a:schemeClr val="tx1"/>
                        </a:solidFill>
                      </a:rPr>
                      <a:t>Sitting while driving/riding</a:t>
                    </a:r>
                  </a:p>
                </p:txBody>
              </p:sp>
              <p:cxnSp>
                <p:nvCxnSpPr>
                  <p:cNvPr id="55" name="Straight Connector 54"/>
                  <p:cNvCxnSpPr/>
                  <p:nvPr/>
                </p:nvCxnSpPr>
                <p:spPr>
                  <a:xfrm>
                    <a:off x="1447800" y="49530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447800" y="53340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447800" y="57912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1638300" y="5372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98" name="Group 114"/>
                <p:cNvGrpSpPr>
                  <a:grpSpLocks/>
                </p:cNvGrpSpPr>
                <p:nvPr/>
              </p:nvGrpSpPr>
              <p:grpSpPr bwMode="auto">
                <a:xfrm>
                  <a:off x="1676400" y="4267200"/>
                  <a:ext cx="1524000" cy="1752600"/>
                  <a:chOff x="1676400" y="4267200"/>
                  <a:chExt cx="1524000" cy="1752600"/>
                </a:xfrm>
              </p:grpSpPr>
              <p:sp>
                <p:nvSpPr>
                  <p:cNvPr id="10" name="Rectangle 9"/>
                  <p:cNvSpPr/>
                  <p:nvPr/>
                </p:nvSpPr>
                <p:spPr>
                  <a:xfrm>
                    <a:off x="1828800" y="48768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Sedentary </a:t>
                    </a:r>
                    <a:r>
                      <a:rPr lang="en-US" sz="1400" i="1" dirty="0">
                        <a:solidFill>
                          <a:schemeClr val="tx1"/>
                        </a:solidFill>
                      </a:rPr>
                      <a:t>Activity</a:t>
                    </a:r>
                  </a:p>
                </p:txBody>
              </p:sp>
              <p:sp>
                <p:nvSpPr>
                  <p:cNvPr id="15" name="Rectangle 14"/>
                  <p:cNvSpPr/>
                  <p:nvPr/>
                </p:nvSpPr>
                <p:spPr>
                  <a:xfrm>
                    <a:off x="1676400" y="4267200"/>
                    <a:ext cx="121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i="1" dirty="0">
                        <a:solidFill>
                          <a:schemeClr val="tx1"/>
                        </a:solidFill>
                      </a:rPr>
                      <a:t>Discretionary</a:t>
                    </a:r>
                  </a:p>
                </p:txBody>
              </p:sp>
              <p:sp>
                <p:nvSpPr>
                  <p:cNvPr id="16" name="Rectangle 15"/>
                  <p:cNvSpPr/>
                  <p:nvPr/>
                </p:nvSpPr>
                <p:spPr>
                  <a:xfrm>
                    <a:off x="1752600" y="5562600"/>
                    <a:ext cx="1447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i="1" dirty="0">
                        <a:solidFill>
                          <a:schemeClr val="tx1"/>
                        </a:solidFill>
                      </a:rPr>
                      <a:t>Non-discretionary</a:t>
                    </a:r>
                  </a:p>
                </p:txBody>
              </p:sp>
              <p:cxnSp>
                <p:nvCxnSpPr>
                  <p:cNvPr id="68" name="Straight Connector 67"/>
                  <p:cNvCxnSpPr/>
                  <p:nvPr/>
                </p:nvCxnSpPr>
                <p:spPr>
                  <a:xfrm rot="5400000" flipH="1" flipV="1">
                    <a:off x="2209800" y="47244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flipH="1" flipV="1">
                    <a:off x="2209800" y="54864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cxnSp>
        <p:nvCxnSpPr>
          <p:cNvPr id="123" name="Straight Connector 122"/>
          <p:cNvCxnSpPr>
            <a:stCxn id="6" idx="3"/>
            <a:endCxn id="7" idx="0"/>
          </p:cNvCxnSpPr>
          <p:nvPr/>
        </p:nvCxnSpPr>
        <p:spPr>
          <a:xfrm rot="5400000">
            <a:off x="3686969" y="3452019"/>
            <a:ext cx="557212" cy="158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6" idx="5"/>
            <a:endCxn id="8" idx="0"/>
          </p:cNvCxnSpPr>
          <p:nvPr/>
        </p:nvCxnSpPr>
        <p:spPr>
          <a:xfrm rot="16200000" flipH="1">
            <a:off x="5014119" y="3413919"/>
            <a:ext cx="557212" cy="234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75" name="Group 127"/>
          <p:cNvGrpSpPr>
            <a:grpSpLocks/>
          </p:cNvGrpSpPr>
          <p:nvPr/>
        </p:nvGrpSpPr>
        <p:grpSpPr bwMode="auto">
          <a:xfrm>
            <a:off x="7162800" y="4343400"/>
            <a:ext cx="2133600" cy="1981200"/>
            <a:chOff x="7162800" y="4343400"/>
            <a:chExt cx="2133600" cy="1981200"/>
          </a:xfrm>
        </p:grpSpPr>
        <p:grpSp>
          <p:nvGrpSpPr>
            <p:cNvPr id="15376" name="Group 95"/>
            <p:cNvGrpSpPr>
              <a:grpSpLocks/>
            </p:cNvGrpSpPr>
            <p:nvPr/>
          </p:nvGrpSpPr>
          <p:grpSpPr bwMode="auto">
            <a:xfrm>
              <a:off x="7162800" y="4343400"/>
              <a:ext cx="2133600" cy="1981200"/>
              <a:chOff x="7162800" y="4038600"/>
              <a:chExt cx="2133600" cy="1981200"/>
            </a:xfrm>
          </p:grpSpPr>
          <p:grpSp>
            <p:nvGrpSpPr>
              <p:cNvPr id="15378" name="Group 87"/>
              <p:cNvGrpSpPr>
                <a:grpSpLocks/>
              </p:cNvGrpSpPr>
              <p:nvPr/>
            </p:nvGrpSpPr>
            <p:grpSpPr bwMode="auto">
              <a:xfrm>
                <a:off x="7543800" y="4038600"/>
                <a:ext cx="1752600" cy="1981200"/>
                <a:chOff x="7391400" y="4191000"/>
                <a:chExt cx="1752600" cy="1981200"/>
              </a:xfrm>
            </p:grpSpPr>
            <p:sp>
              <p:nvSpPr>
                <p:cNvPr id="30" name="Rectangle 29"/>
                <p:cNvSpPr/>
                <p:nvPr/>
              </p:nvSpPr>
              <p:spPr>
                <a:xfrm>
                  <a:off x="7391400" y="41910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err="1">
                      <a:solidFill>
                        <a:schemeClr val="tx1"/>
                      </a:solidFill>
                    </a:rPr>
                    <a:t>Cardiorespiratory</a:t>
                  </a:r>
                  <a:r>
                    <a:rPr lang="en-US" sz="1100" dirty="0">
                      <a:solidFill>
                        <a:schemeClr val="tx1"/>
                      </a:solidFill>
                    </a:rPr>
                    <a:t> Fitness</a:t>
                  </a:r>
                </a:p>
              </p:txBody>
            </p:sp>
            <p:sp>
              <p:nvSpPr>
                <p:cNvPr id="31" name="Rectangle 30"/>
                <p:cNvSpPr/>
                <p:nvPr/>
              </p:nvSpPr>
              <p:spPr>
                <a:xfrm>
                  <a:off x="7391400" y="4648200"/>
                  <a:ext cx="1752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schemeClr val="tx1"/>
                      </a:solidFill>
                    </a:rPr>
                    <a:t>Muscle Fitness </a:t>
                  </a:r>
                </a:p>
                <a:p>
                  <a:pPr>
                    <a:defRPr/>
                  </a:pPr>
                  <a:r>
                    <a:rPr lang="en-US" sz="1100" dirty="0">
                      <a:solidFill>
                        <a:schemeClr val="tx1"/>
                      </a:solidFill>
                    </a:rPr>
                    <a:t>(strength vs. endurance)</a:t>
                  </a:r>
                </a:p>
              </p:txBody>
            </p:sp>
            <p:sp>
              <p:nvSpPr>
                <p:cNvPr id="32" name="Rectangle 31"/>
                <p:cNvSpPr/>
                <p:nvPr/>
              </p:nvSpPr>
              <p:spPr>
                <a:xfrm>
                  <a:off x="7391400" y="50292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schemeClr val="tx1"/>
                      </a:solidFill>
                    </a:rPr>
                    <a:t>Body Composition</a:t>
                  </a:r>
                </a:p>
              </p:txBody>
            </p:sp>
            <p:sp>
              <p:nvSpPr>
                <p:cNvPr id="33" name="Rectangle 32"/>
                <p:cNvSpPr/>
                <p:nvPr/>
              </p:nvSpPr>
              <p:spPr>
                <a:xfrm>
                  <a:off x="7391400" y="53340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err="1">
                      <a:solidFill>
                        <a:schemeClr val="tx1"/>
                      </a:solidFill>
                    </a:rPr>
                    <a:t>Flexibity</a:t>
                  </a:r>
                  <a:endParaRPr lang="en-US" sz="1100" dirty="0">
                    <a:solidFill>
                      <a:schemeClr val="tx1"/>
                    </a:solidFill>
                  </a:endParaRPr>
                </a:p>
              </p:txBody>
            </p:sp>
            <p:sp>
              <p:nvSpPr>
                <p:cNvPr id="34" name="Rectangle 33"/>
                <p:cNvSpPr/>
                <p:nvPr/>
              </p:nvSpPr>
              <p:spPr>
                <a:xfrm>
                  <a:off x="7391400" y="57150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schemeClr val="tx1"/>
                      </a:solidFill>
                    </a:rPr>
                    <a:t>Balance &amp; Coordination</a:t>
                  </a:r>
                </a:p>
              </p:txBody>
            </p:sp>
          </p:grpSp>
          <p:grpSp>
            <p:nvGrpSpPr>
              <p:cNvPr id="15379" name="Group 94"/>
              <p:cNvGrpSpPr>
                <a:grpSpLocks/>
              </p:cNvGrpSpPr>
              <p:nvPr/>
            </p:nvGrpSpPr>
            <p:grpSpPr bwMode="auto">
              <a:xfrm>
                <a:off x="7162800" y="4191000"/>
                <a:ext cx="457200" cy="1600200"/>
                <a:chOff x="7086601" y="4191000"/>
                <a:chExt cx="457200" cy="1600200"/>
              </a:xfrm>
            </p:grpSpPr>
            <p:cxnSp>
              <p:nvCxnSpPr>
                <p:cNvPr id="89" name="Straight Connector 88"/>
                <p:cNvCxnSpPr/>
                <p:nvPr/>
              </p:nvCxnSpPr>
              <p:spPr>
                <a:xfrm rot="10800000">
                  <a:off x="7315201" y="41910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6515101" y="4991100"/>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a:off x="7315201" y="47244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7315201" y="51054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7315201" y="5410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a:off x="7086601" y="4419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6" name="Straight Connector 125"/>
            <p:cNvCxnSpPr/>
            <p:nvPr/>
          </p:nvCxnSpPr>
          <p:spPr>
            <a:xfrm rot="10800000">
              <a:off x="7391400" y="60960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47634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0"/>
          <p:cNvSpPr>
            <a:spLocks noChangeArrowheads="1"/>
          </p:cNvSpPr>
          <p:nvPr/>
        </p:nvSpPr>
        <p:spPr bwMode="auto">
          <a:xfrm>
            <a:off x="3886200" y="349215"/>
            <a:ext cx="472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b="1" dirty="0">
                <a:latin typeface="Verdana" charset="0"/>
              </a:rPr>
              <a:t>Obesity Prevalence Among U.S. Adults</a:t>
            </a:r>
            <a:r>
              <a:rPr lang="en-US" sz="2400" b="1" dirty="0">
                <a:solidFill>
                  <a:srgbClr val="201D5D"/>
                </a:solidFill>
                <a:latin typeface="Verdana" charset="0"/>
              </a:rPr>
              <a:t/>
            </a:r>
            <a:br>
              <a:rPr lang="en-US" sz="2400" b="1" dirty="0">
                <a:solidFill>
                  <a:srgbClr val="201D5D"/>
                </a:solidFill>
                <a:latin typeface="Verdana" charset="0"/>
              </a:rPr>
            </a:br>
            <a:r>
              <a:rPr lang="en-US" sz="2400" b="1" dirty="0">
                <a:solidFill>
                  <a:srgbClr val="DE3021"/>
                </a:solidFill>
                <a:latin typeface="Verdana" charset="0"/>
              </a:rPr>
              <a:t>BRFSS,</a:t>
            </a:r>
            <a:r>
              <a:rPr lang="en-US" sz="2400" b="1" dirty="0">
                <a:solidFill>
                  <a:srgbClr val="201D5D"/>
                </a:solidFill>
                <a:latin typeface="Verdana" charset="0"/>
              </a:rPr>
              <a:t> </a:t>
            </a:r>
            <a:r>
              <a:rPr lang="en-US" sz="2400" b="1" dirty="0">
                <a:solidFill>
                  <a:srgbClr val="DE3021"/>
                </a:solidFill>
                <a:latin typeface="Verdana" charset="0"/>
              </a:rPr>
              <a:t>2000, 2005, 2009</a:t>
            </a:r>
          </a:p>
        </p:txBody>
      </p:sp>
      <p:pic>
        <p:nvPicPr>
          <p:cNvPr id="19459" name="Picture 2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4" y="349215"/>
            <a:ext cx="35052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4"/>
          <p:cNvSpPr txBox="1">
            <a:spLocks noChangeArrowheads="1"/>
          </p:cNvSpPr>
          <p:nvPr/>
        </p:nvSpPr>
        <p:spPr bwMode="auto">
          <a:xfrm>
            <a:off x="4191000" y="5749131"/>
            <a:ext cx="441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i="1" dirty="0"/>
              <a:t>Can physical activity save us from the obesity epidemic?</a:t>
            </a:r>
          </a:p>
        </p:txBody>
      </p:sp>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735931"/>
            <a:ext cx="51054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5497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ChangeArrowheads="1"/>
          </p:cNvSpPr>
          <p:nvPr/>
        </p:nvSpPr>
        <p:spPr bwMode="auto">
          <a:xfrm>
            <a:off x="437738" y="6139955"/>
            <a:ext cx="83278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dirty="0"/>
              <a:t>Content source: </a:t>
            </a:r>
            <a:r>
              <a:rPr lang="en-US" sz="1200" dirty="0">
                <a:hlinkClick r:id="rId3"/>
              </a:rPr>
              <a:t>National Center for Chronic Disease Prevention and Health Promotion, </a:t>
            </a:r>
            <a:r>
              <a:rPr lang="en-US" sz="1200" dirty="0">
                <a:hlinkClick r:id="rId4"/>
              </a:rPr>
              <a:t>Division of Diabetes Translation</a:t>
            </a:r>
            <a:endParaRPr lang="en-US" sz="1200" dirty="0"/>
          </a:p>
        </p:txBody>
      </p:sp>
      <p:pic>
        <p:nvPicPr>
          <p:cNvPr id="3" name="Picture 2" descr="dsphysicalinactivity_a410px.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200" y="1105153"/>
            <a:ext cx="4235537" cy="4070248"/>
          </a:xfrm>
          <a:prstGeom prst="rect">
            <a:avLst/>
          </a:prstGeom>
        </p:spPr>
      </p:pic>
      <p:pic>
        <p:nvPicPr>
          <p:cNvPr id="4" name="Picture 3" descr="dsphysicalinactivity_b410px.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1649" y="1105153"/>
            <a:ext cx="4468256" cy="3825263"/>
          </a:xfrm>
          <a:prstGeom prst="rect">
            <a:avLst/>
          </a:prstGeom>
        </p:spPr>
      </p:pic>
    </p:spTree>
    <p:extLst>
      <p:ext uri="{BB962C8B-B14F-4D97-AF65-F5344CB8AC3E}">
        <p14:creationId xmlns:p14="http://schemas.microsoft.com/office/powerpoint/2010/main" val="39731331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ChangeArrowheads="1"/>
          </p:cNvSpPr>
          <p:nvPr/>
        </p:nvSpPr>
        <p:spPr bwMode="auto">
          <a:xfrm>
            <a:off x="1066800" y="5954316"/>
            <a:ext cx="6780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b="1" dirty="0"/>
              <a:t>National Center for Chronic Disease Prevention &amp; Health Promotion</a:t>
            </a:r>
            <a:r>
              <a:rPr lang="en-US" sz="1600" dirty="0"/>
              <a:t> </a:t>
            </a:r>
            <a:br>
              <a:rPr lang="en-US" sz="1600" dirty="0"/>
            </a:br>
            <a:r>
              <a:rPr lang="en-US" sz="1600" dirty="0"/>
              <a:t>Behavioral Risk Factor Surveillance System </a:t>
            </a:r>
          </a:p>
        </p:txBody>
      </p:sp>
      <p:pic>
        <p:nvPicPr>
          <p:cNvPr id="3" name="Picture 2" descr="TF0000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42" y="739622"/>
            <a:ext cx="8189697" cy="4913818"/>
          </a:xfrm>
          <a:prstGeom prst="rect">
            <a:avLst/>
          </a:prstGeom>
        </p:spPr>
      </p:pic>
    </p:spTree>
    <p:extLst>
      <p:ext uri="{BB962C8B-B14F-4D97-AF65-F5344CB8AC3E}">
        <p14:creationId xmlns:p14="http://schemas.microsoft.com/office/powerpoint/2010/main" val="3585720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ChangeArrowheads="1"/>
          </p:cNvSpPr>
          <p:nvPr/>
        </p:nvSpPr>
        <p:spPr bwMode="auto">
          <a:xfrm>
            <a:off x="1066800" y="5853112"/>
            <a:ext cx="6780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b="1" dirty="0"/>
              <a:t>National Center for Chronic Disease Prevention &amp; Health Promotion</a:t>
            </a:r>
            <a:r>
              <a:rPr lang="en-US" sz="1600" dirty="0"/>
              <a:t> </a:t>
            </a:r>
            <a:br>
              <a:rPr lang="en-US" sz="1600" dirty="0"/>
            </a:br>
            <a:r>
              <a:rPr lang="en-US" sz="1600" dirty="0"/>
              <a:t>Behavioral Risk Factor Surveillance System </a:t>
            </a:r>
          </a:p>
        </p:txBody>
      </p:sp>
      <p:pic>
        <p:nvPicPr>
          <p:cNvPr id="3" name="Picture 2" descr="TF000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541446"/>
            <a:ext cx="8636000" cy="5181600"/>
          </a:xfrm>
          <a:prstGeom prst="rect">
            <a:avLst/>
          </a:prstGeom>
        </p:spPr>
      </p:pic>
    </p:spTree>
    <p:extLst>
      <p:ext uri="{BB962C8B-B14F-4D97-AF65-F5344CB8AC3E}">
        <p14:creationId xmlns:p14="http://schemas.microsoft.com/office/powerpoint/2010/main" val="22278411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5"/>
          <p:cNvSpPr txBox="1">
            <a:spLocks noChangeArrowheads="1"/>
          </p:cNvSpPr>
          <p:nvPr/>
        </p:nvSpPr>
        <p:spPr bwMode="auto">
          <a:xfrm>
            <a:off x="0" y="435372"/>
            <a:ext cx="8839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2857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800" b="1" dirty="0"/>
              <a:t>1988–</a:t>
            </a:r>
            <a:r>
              <a:rPr lang="en-US" sz="2800" b="1" dirty="0" smtClean="0"/>
              <a:t>2008 </a:t>
            </a:r>
            <a:r>
              <a:rPr lang="en-US" sz="2800" b="1" dirty="0"/>
              <a:t>No Leisure-Time Physical Activity Trend Chart</a:t>
            </a:r>
          </a:p>
          <a:p>
            <a:pPr algn="ctr" eaLnBrk="1" hangingPunct="1">
              <a:spcBef>
                <a:spcPct val="50000"/>
              </a:spcBef>
              <a:buFontTx/>
              <a:buChar char="–"/>
            </a:pPr>
            <a:endParaRPr lang="en-US" sz="2800" dirty="0"/>
          </a:p>
        </p:txBody>
      </p:sp>
      <p:sp>
        <p:nvSpPr>
          <p:cNvPr id="22532" name="Rectangle 6"/>
          <p:cNvSpPr>
            <a:spLocks noChangeArrowheads="1"/>
          </p:cNvSpPr>
          <p:nvPr/>
        </p:nvSpPr>
        <p:spPr bwMode="auto">
          <a:xfrm>
            <a:off x="1066800" y="5728782"/>
            <a:ext cx="6780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b="1" dirty="0"/>
              <a:t>National Center for Chronic Disease Prevention &amp; Health Promotion</a:t>
            </a:r>
            <a:r>
              <a:rPr lang="en-US" sz="1600" dirty="0"/>
              <a:t> </a:t>
            </a:r>
            <a:br>
              <a:rPr lang="en-US" sz="1600" dirty="0"/>
            </a:br>
            <a:r>
              <a:rPr lang="en-US" sz="1600" dirty="0"/>
              <a:t>Behavioral Risk Factor Surveillance System </a:t>
            </a:r>
          </a:p>
        </p:txBody>
      </p:sp>
      <p:pic>
        <p:nvPicPr>
          <p:cNvPr id="2" name="Picture 1" descr="leisure_inactivity_2008.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113" y="1563182"/>
            <a:ext cx="6692900" cy="4165600"/>
          </a:xfrm>
          <a:prstGeom prst="rect">
            <a:avLst/>
          </a:prstGeom>
        </p:spPr>
      </p:pic>
    </p:spTree>
    <p:extLst>
      <p:ext uri="{BB962C8B-B14F-4D97-AF65-F5344CB8AC3E}">
        <p14:creationId xmlns:p14="http://schemas.microsoft.com/office/powerpoint/2010/main" val="31513821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ChangeArrowheads="1"/>
          </p:cNvSpPr>
          <p:nvPr/>
        </p:nvSpPr>
        <p:spPr bwMode="auto">
          <a:xfrm>
            <a:off x="1066800" y="6090512"/>
            <a:ext cx="6780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b="1" dirty="0"/>
              <a:t>National Center for Chronic Disease Prevention &amp; Health Promotion</a:t>
            </a:r>
            <a:r>
              <a:rPr lang="en-US" sz="1600" dirty="0"/>
              <a:t> </a:t>
            </a:r>
            <a:br>
              <a:rPr lang="en-US" sz="1600" dirty="0"/>
            </a:br>
            <a:r>
              <a:rPr lang="en-US" sz="1600" dirty="0"/>
              <a:t>Behavioral Risk Factor Surveillance System </a:t>
            </a:r>
          </a:p>
        </p:txBody>
      </p:sp>
      <p:sp>
        <p:nvSpPr>
          <p:cNvPr id="4" name="Rectangle 3"/>
          <p:cNvSpPr/>
          <p:nvPr/>
        </p:nvSpPr>
        <p:spPr>
          <a:xfrm>
            <a:off x="284870" y="515684"/>
            <a:ext cx="8261202" cy="646331"/>
          </a:xfrm>
          <a:prstGeom prst="rect">
            <a:avLst/>
          </a:prstGeom>
        </p:spPr>
        <p:txBody>
          <a:bodyPr wrap="square">
            <a:spAutoFit/>
          </a:bodyPr>
          <a:lstStyle/>
          <a:p>
            <a:r>
              <a:rPr lang="en-US" b="1" dirty="0">
                <a:solidFill>
                  <a:srgbClr val="D2533C"/>
                </a:solidFill>
              </a:rPr>
              <a:t>Participated in 150 minutes or more of Aerobic Physical Activity per </a:t>
            </a:r>
            <a:r>
              <a:rPr lang="en-US" b="1" dirty="0" smtClean="0">
                <a:solidFill>
                  <a:srgbClr val="D2533C"/>
                </a:solidFill>
              </a:rPr>
              <a:t>week</a:t>
            </a:r>
            <a:r>
              <a:rPr lang="en-US" dirty="0">
                <a:solidFill>
                  <a:srgbClr val="D2533C"/>
                </a:solidFill>
              </a:rPr>
              <a:t>	</a:t>
            </a:r>
          </a:p>
        </p:txBody>
      </p:sp>
      <p:pic>
        <p:nvPicPr>
          <p:cNvPr id="6" name="Picture 5" descr="displaygraph.as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2015"/>
            <a:ext cx="9144000" cy="5075853"/>
          </a:xfrm>
          <a:prstGeom prst="rect">
            <a:avLst/>
          </a:prstGeom>
        </p:spPr>
      </p:pic>
    </p:spTree>
    <p:extLst>
      <p:ext uri="{BB962C8B-B14F-4D97-AF65-F5344CB8AC3E}">
        <p14:creationId xmlns:p14="http://schemas.microsoft.com/office/powerpoint/2010/main" val="8167413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ChangeArrowheads="1"/>
          </p:cNvSpPr>
          <p:nvPr/>
        </p:nvSpPr>
        <p:spPr bwMode="auto">
          <a:xfrm>
            <a:off x="1066800" y="6090512"/>
            <a:ext cx="6780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b="1" dirty="0"/>
              <a:t>National Center for Chronic Disease Prevention &amp; Health Promotion</a:t>
            </a:r>
            <a:r>
              <a:rPr lang="en-US" sz="1600" dirty="0"/>
              <a:t> </a:t>
            </a:r>
            <a:br>
              <a:rPr lang="en-US" sz="1600" dirty="0"/>
            </a:br>
            <a:r>
              <a:rPr lang="en-US" sz="1600" dirty="0"/>
              <a:t>Behavioral Risk Factor Surveillance System </a:t>
            </a:r>
          </a:p>
        </p:txBody>
      </p:sp>
      <p:sp>
        <p:nvSpPr>
          <p:cNvPr id="4" name="Rectangle 3"/>
          <p:cNvSpPr/>
          <p:nvPr/>
        </p:nvSpPr>
        <p:spPr>
          <a:xfrm>
            <a:off x="284870" y="515684"/>
            <a:ext cx="8261202" cy="369332"/>
          </a:xfrm>
          <a:prstGeom prst="rect">
            <a:avLst/>
          </a:prstGeom>
        </p:spPr>
        <p:txBody>
          <a:bodyPr wrap="square">
            <a:spAutoFit/>
          </a:bodyPr>
          <a:lstStyle/>
          <a:p>
            <a:r>
              <a:rPr lang="en-US" b="1" dirty="0">
                <a:solidFill>
                  <a:srgbClr val="D2533C"/>
                </a:solidFill>
              </a:rPr>
              <a:t>Participated Muscle Strengthening exercises more than twice per week</a:t>
            </a:r>
            <a:endParaRPr lang="en-US" dirty="0">
              <a:solidFill>
                <a:srgbClr val="D2533C"/>
              </a:solidFill>
            </a:endParaRPr>
          </a:p>
        </p:txBody>
      </p:sp>
      <p:pic>
        <p:nvPicPr>
          <p:cNvPr id="2" name="Picture 1" descr="displaygraph.asp-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9000"/>
            <a:ext cx="9144000" cy="5075853"/>
          </a:xfrm>
          <a:prstGeom prst="rect">
            <a:avLst/>
          </a:prstGeom>
        </p:spPr>
      </p:pic>
    </p:spTree>
    <p:extLst>
      <p:ext uri="{BB962C8B-B14F-4D97-AF65-F5344CB8AC3E}">
        <p14:creationId xmlns:p14="http://schemas.microsoft.com/office/powerpoint/2010/main" val="22161539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ChangeArrowheads="1"/>
          </p:cNvSpPr>
          <p:nvPr/>
        </p:nvSpPr>
        <p:spPr bwMode="auto">
          <a:xfrm>
            <a:off x="1066800" y="6090512"/>
            <a:ext cx="6780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600" b="1" dirty="0"/>
              <a:t>National Center for Chronic Disease Prevention &amp; Health Promotion</a:t>
            </a:r>
            <a:r>
              <a:rPr lang="en-US" sz="1600" dirty="0"/>
              <a:t> </a:t>
            </a:r>
            <a:br>
              <a:rPr lang="en-US" sz="1600" dirty="0"/>
            </a:br>
            <a:r>
              <a:rPr lang="en-US" sz="1600" dirty="0"/>
              <a:t>Behavioral Risk Factor Surveillance System </a:t>
            </a:r>
          </a:p>
        </p:txBody>
      </p:sp>
      <p:sp>
        <p:nvSpPr>
          <p:cNvPr id="4" name="Rectangle 3"/>
          <p:cNvSpPr/>
          <p:nvPr/>
        </p:nvSpPr>
        <p:spPr>
          <a:xfrm>
            <a:off x="118695" y="420724"/>
            <a:ext cx="8914027" cy="646331"/>
          </a:xfrm>
          <a:prstGeom prst="rect">
            <a:avLst/>
          </a:prstGeom>
        </p:spPr>
        <p:txBody>
          <a:bodyPr wrap="square">
            <a:spAutoFit/>
          </a:bodyPr>
          <a:lstStyle/>
          <a:p>
            <a:r>
              <a:rPr lang="en-US" b="1" dirty="0">
                <a:solidFill>
                  <a:srgbClr val="D2533C"/>
                </a:solidFill>
              </a:rPr>
              <a:t>Participated in enough Aerobic and Muscle Strengthening exercises to meet guidelines</a:t>
            </a:r>
            <a:r>
              <a:rPr lang="en-US" dirty="0">
                <a:solidFill>
                  <a:srgbClr val="D2533C"/>
                </a:solidFill>
              </a:rPr>
              <a:t>	</a:t>
            </a:r>
          </a:p>
        </p:txBody>
      </p:sp>
      <p:pic>
        <p:nvPicPr>
          <p:cNvPr id="2" name="Picture 1" descr="displaygraph.asp-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1440"/>
            <a:ext cx="9144000" cy="5075853"/>
          </a:xfrm>
          <a:prstGeom prst="rect">
            <a:avLst/>
          </a:prstGeom>
        </p:spPr>
      </p:pic>
    </p:spTree>
    <p:extLst>
      <p:ext uri="{BB962C8B-B14F-4D97-AF65-F5344CB8AC3E}">
        <p14:creationId xmlns:p14="http://schemas.microsoft.com/office/powerpoint/2010/main" val="37064736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extLst>
            <a:ext uri="{909E8E84-426E-40dd-AFC4-6F175D3DCCD1}">
              <a14:hiddenFill xmlns:a14="http://schemas.microsoft.com/office/drawing/2010/main">
                <a:solidFill>
                  <a:srgbClr val="FFFFCC"/>
                </a:solidFill>
              </a14:hiddenFill>
            </a:ext>
          </a:extLst>
        </p:spPr>
        <p:txBody>
          <a:bodyPr>
            <a:normAutofit fontScale="90000"/>
          </a:bodyPr>
          <a:lstStyle/>
          <a:p>
            <a:r>
              <a:rPr lang="en-US" sz="4000">
                <a:latin typeface="Arial" charset="0"/>
              </a:rPr>
              <a:t>Objective Physical Activity Surveillance (Accelerometry)</a:t>
            </a:r>
          </a:p>
        </p:txBody>
      </p:sp>
      <p:sp>
        <p:nvSpPr>
          <p:cNvPr id="36867" name="Rectangle 3"/>
          <p:cNvSpPr>
            <a:spLocks noGrp="1" noChangeArrowheads="1"/>
          </p:cNvSpPr>
          <p:nvPr>
            <p:ph type="body" idx="1"/>
          </p:nvPr>
        </p:nvSpPr>
        <p:spPr/>
        <p:txBody>
          <a:bodyPr/>
          <a:lstStyle/>
          <a:p>
            <a:pPr>
              <a:buFontTx/>
              <a:buNone/>
            </a:pPr>
            <a:r>
              <a:rPr lang="en-US" i="1">
                <a:latin typeface="Arial" charset="0"/>
              </a:rPr>
              <a:t>Troiano et al. (2008)</a:t>
            </a:r>
          </a:p>
          <a:p>
            <a:r>
              <a:rPr lang="en-US">
                <a:latin typeface="Arial" charset="0"/>
              </a:rPr>
              <a:t>42% of children ages 6-11 yr obtain the recommended 60 min x d(-1) of physical activity</a:t>
            </a:r>
          </a:p>
          <a:p>
            <a:r>
              <a:rPr lang="en-US">
                <a:latin typeface="Arial" charset="0"/>
              </a:rPr>
              <a:t>only 8% of adolescents achieve this goal</a:t>
            </a:r>
          </a:p>
          <a:p>
            <a:r>
              <a:rPr lang="en-US">
                <a:latin typeface="Arial" charset="0"/>
              </a:rPr>
              <a:t>Among adults, adherence to the recommendation to obtain 30 min x d(-1) of physical activity is less than 5%. </a:t>
            </a:r>
          </a:p>
        </p:txBody>
      </p:sp>
      <p:pic>
        <p:nvPicPr>
          <p:cNvPr id="2" name="Picture 1">
            <a:hlinkClick r:id="rId3"/>
          </p:cNvPr>
          <p:cNvPicPr>
            <a:picLocks noChangeAspect="1"/>
          </p:cNvPicPr>
          <p:nvPr/>
        </p:nvPicPr>
        <p:blipFill>
          <a:blip r:embed="rId4"/>
          <a:stretch>
            <a:fillRect/>
          </a:stretch>
        </p:blipFill>
        <p:spPr>
          <a:xfrm>
            <a:off x="1991065" y="4584234"/>
            <a:ext cx="5969000" cy="596900"/>
          </a:xfrm>
          <a:prstGeom prst="rect">
            <a:avLst/>
          </a:prstGeom>
        </p:spPr>
      </p:pic>
      <p:pic>
        <p:nvPicPr>
          <p:cNvPr id="3" name="Picture 2">
            <a:hlinkClick r:id="rId5"/>
          </p:cNvPr>
          <p:cNvPicPr>
            <a:picLocks noChangeAspect="1"/>
          </p:cNvPicPr>
          <p:nvPr/>
        </p:nvPicPr>
        <p:blipFill>
          <a:blip r:embed="rId6"/>
          <a:stretch>
            <a:fillRect/>
          </a:stretch>
        </p:blipFill>
        <p:spPr>
          <a:xfrm>
            <a:off x="5626040" y="5397500"/>
            <a:ext cx="1524000" cy="1079500"/>
          </a:xfrm>
          <a:prstGeom prst="rect">
            <a:avLst/>
          </a:prstGeom>
        </p:spPr>
      </p:pic>
      <p:pic>
        <p:nvPicPr>
          <p:cNvPr id="4" name="Picture 3">
            <a:hlinkClick r:id="rId7"/>
          </p:cNvPr>
          <p:cNvPicPr>
            <a:picLocks noChangeAspect="1"/>
          </p:cNvPicPr>
          <p:nvPr/>
        </p:nvPicPr>
        <p:blipFill>
          <a:blip r:embed="rId8"/>
          <a:stretch>
            <a:fillRect/>
          </a:stretch>
        </p:blipFill>
        <p:spPr>
          <a:xfrm>
            <a:off x="1778000" y="5715000"/>
            <a:ext cx="2794000" cy="762000"/>
          </a:xfrm>
          <a:prstGeom prst="rect">
            <a:avLst/>
          </a:prstGeom>
        </p:spPr>
      </p:pic>
    </p:spTree>
    <p:extLst>
      <p:ext uri="{BB962C8B-B14F-4D97-AF65-F5344CB8AC3E}">
        <p14:creationId xmlns:p14="http://schemas.microsoft.com/office/powerpoint/2010/main" val="41545509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cigarettes </a:t>
            </a:r>
            <a:endParaRPr lang="en-US" dirty="0"/>
          </a:p>
        </p:txBody>
      </p:sp>
      <p:sp>
        <p:nvSpPr>
          <p:cNvPr id="3" name="Content Placeholder 2"/>
          <p:cNvSpPr>
            <a:spLocks noGrp="1"/>
          </p:cNvSpPr>
          <p:nvPr>
            <p:ph idx="1"/>
          </p:nvPr>
        </p:nvSpPr>
        <p:spPr/>
        <p:txBody>
          <a:bodyPr>
            <a:normAutofit/>
          </a:bodyPr>
          <a:lstStyle/>
          <a:p>
            <a:pPr>
              <a:lnSpc>
                <a:spcPct val="90000"/>
              </a:lnSpc>
            </a:pPr>
            <a:r>
              <a:rPr lang="en-US" sz="2800" dirty="0"/>
              <a:t>Nicotine</a:t>
            </a:r>
          </a:p>
          <a:p>
            <a:pPr lvl="1">
              <a:lnSpc>
                <a:spcPct val="90000"/>
              </a:lnSpc>
            </a:pPr>
            <a:r>
              <a:rPr lang="en-US" sz="2400" dirty="0"/>
              <a:t>Primary addictive substance, pleasurable</a:t>
            </a:r>
          </a:p>
          <a:p>
            <a:pPr lvl="1">
              <a:lnSpc>
                <a:spcPct val="90000"/>
              </a:lnSpc>
            </a:pPr>
            <a:r>
              <a:rPr lang="en-US" sz="2400" dirty="0"/>
              <a:t>Acts directly on CNS</a:t>
            </a:r>
          </a:p>
          <a:p>
            <a:pPr lvl="1">
              <a:lnSpc>
                <a:spcPct val="90000"/>
              </a:lnSpc>
              <a:buFontTx/>
              <a:buNone/>
            </a:pPr>
            <a:endParaRPr lang="en-US" sz="800" dirty="0"/>
          </a:p>
          <a:p>
            <a:pPr>
              <a:lnSpc>
                <a:spcPct val="90000"/>
              </a:lnSpc>
            </a:pPr>
            <a:r>
              <a:rPr lang="en-US" sz="2800" dirty="0"/>
              <a:t>Tars</a:t>
            </a:r>
          </a:p>
          <a:p>
            <a:pPr lvl="1">
              <a:lnSpc>
                <a:spcPct val="90000"/>
              </a:lnSpc>
            </a:pPr>
            <a:r>
              <a:rPr lang="en-US" sz="2400" dirty="0"/>
              <a:t>Chemicals which are carcinogenic</a:t>
            </a:r>
          </a:p>
          <a:p>
            <a:pPr lvl="1">
              <a:lnSpc>
                <a:spcPct val="90000"/>
              </a:lnSpc>
              <a:buFontTx/>
              <a:buNone/>
            </a:pPr>
            <a:endParaRPr lang="en-US" sz="800" dirty="0"/>
          </a:p>
          <a:p>
            <a:pPr>
              <a:lnSpc>
                <a:spcPct val="90000"/>
              </a:lnSpc>
            </a:pPr>
            <a:r>
              <a:rPr lang="en-US" sz="2800" dirty="0"/>
              <a:t>Carbon Monoxide (CO)</a:t>
            </a:r>
          </a:p>
          <a:p>
            <a:pPr lvl="1">
              <a:lnSpc>
                <a:spcPct val="90000"/>
              </a:lnSpc>
            </a:pPr>
            <a:r>
              <a:rPr lang="en-US" sz="2400" dirty="0"/>
              <a:t>CO reduced amount of O2 in blood and places strain on heart muscle</a:t>
            </a:r>
            <a:endParaRPr lang="en-US" dirty="0"/>
          </a:p>
          <a:p>
            <a:pPr marL="274320" lvl="1" indent="0">
              <a:lnSpc>
                <a:spcPct val="90000"/>
              </a:lnSpc>
              <a:buNone/>
            </a:pPr>
            <a:endParaRPr lang="en-US" sz="1800" dirty="0"/>
          </a:p>
          <a:p>
            <a:endParaRPr lang="en-US" dirty="0"/>
          </a:p>
        </p:txBody>
      </p:sp>
    </p:spTree>
    <p:extLst>
      <p:ext uri="{BB962C8B-B14F-4D97-AF65-F5344CB8AC3E}">
        <p14:creationId xmlns:p14="http://schemas.microsoft.com/office/powerpoint/2010/main" val="3972391628"/>
      </p:ext>
    </p:extLst>
  </p:cSld>
  <p:clrMapOvr>
    <a:masterClrMapping/>
  </p:clrMapOvr>
  <p:transition xmlns:p14="http://schemas.microsoft.com/office/powerpoint/2010/mai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people not exercise?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83735013"/>
      </p:ext>
    </p:extLst>
  </p:cSld>
  <p:clrMapOvr>
    <a:masterClrMapping/>
  </p:clrMapOvr>
  <p:transition xmlns:p14="http://schemas.microsoft.com/office/powerpoint/2010/mai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76200"/>
            <a:ext cx="8707348" cy="6858000"/>
          </a:xfrm>
          <a:prstGeom prst="rect">
            <a:avLst/>
          </a:prstGeom>
        </p:spPr>
      </p:pic>
    </p:spTree>
    <p:extLst>
      <p:ext uri="{BB962C8B-B14F-4D97-AF65-F5344CB8AC3E}">
        <p14:creationId xmlns:p14="http://schemas.microsoft.com/office/powerpoint/2010/main" val="7563621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Individually-adapted PA interventions</a:t>
            </a:r>
            <a:endParaRPr lang="en-US" dirty="0"/>
          </a:p>
        </p:txBody>
      </p:sp>
      <p:sp>
        <p:nvSpPr>
          <p:cNvPr id="3" name="Content Placeholder 2"/>
          <p:cNvSpPr>
            <a:spLocks noGrp="1"/>
          </p:cNvSpPr>
          <p:nvPr>
            <p:ph idx="1"/>
          </p:nvPr>
        </p:nvSpPr>
        <p:spPr/>
        <p:txBody>
          <a:bodyPr/>
          <a:lstStyle/>
          <a:p>
            <a:r>
              <a:rPr lang="en-US" dirty="0" smtClean="0"/>
              <a:t>Key elements</a:t>
            </a:r>
          </a:p>
          <a:p>
            <a:pPr lvl="1"/>
            <a:r>
              <a:rPr lang="en-US" dirty="0"/>
              <a:t>Goal setting &amp; self-monitoring progress towards </a:t>
            </a:r>
            <a:r>
              <a:rPr lang="en-US" dirty="0" smtClean="0"/>
              <a:t>goals</a:t>
            </a:r>
            <a:endParaRPr lang="en-US" dirty="0"/>
          </a:p>
          <a:p>
            <a:pPr lvl="1"/>
            <a:r>
              <a:rPr lang="en-US" dirty="0" smtClean="0"/>
              <a:t>Social support</a:t>
            </a:r>
          </a:p>
          <a:p>
            <a:pPr lvl="1"/>
            <a:r>
              <a:rPr lang="en-US" dirty="0" smtClean="0"/>
              <a:t>Positive </a:t>
            </a:r>
            <a:r>
              <a:rPr lang="en-US" dirty="0"/>
              <a:t>reinforcement (self-rewards, positive self-talk</a:t>
            </a:r>
            <a:r>
              <a:rPr lang="en-US" dirty="0" smtClean="0"/>
              <a:t>)</a:t>
            </a:r>
          </a:p>
          <a:p>
            <a:pPr lvl="1"/>
            <a:r>
              <a:rPr lang="en-US" dirty="0" smtClean="0"/>
              <a:t>Self</a:t>
            </a:r>
            <a:r>
              <a:rPr lang="en-US" dirty="0"/>
              <a:t>-regulation skills (problem solving, developing skills to prevent relapse</a:t>
            </a:r>
            <a:r>
              <a:rPr lang="en-US" dirty="0" smtClean="0"/>
              <a:t>)</a:t>
            </a:r>
          </a:p>
          <a:p>
            <a:r>
              <a:rPr lang="en-US" dirty="0" smtClean="0"/>
              <a:t>Kahn et al. (2002)</a:t>
            </a:r>
          </a:p>
          <a:p>
            <a:r>
              <a:rPr lang="en-US" dirty="0" smtClean="0"/>
              <a:t>Foster et al. (2005) – Cochrane review</a:t>
            </a:r>
          </a:p>
          <a:p>
            <a:pPr lvl="1"/>
            <a:r>
              <a:rPr lang="en-US" dirty="0" smtClean="0"/>
              <a:t>Stricter criteria for selection of intervention studies (RCTs)</a:t>
            </a:r>
          </a:p>
          <a:p>
            <a:pPr lvl="1"/>
            <a:r>
              <a:rPr lang="en-US" dirty="0" smtClean="0"/>
              <a:t>Smaller but positive effects</a:t>
            </a:r>
          </a:p>
          <a:p>
            <a:pPr lvl="1"/>
            <a:r>
              <a:rPr lang="en-US" dirty="0" smtClean="0"/>
              <a:t>Highlighted usefulness of telephone and printed educational materials</a:t>
            </a:r>
            <a:endParaRPr lang="en-US" dirty="0"/>
          </a:p>
          <a:p>
            <a:pPr lvl="1"/>
            <a:endParaRPr lang="en-US" dirty="0"/>
          </a:p>
        </p:txBody>
      </p:sp>
    </p:spTree>
    <p:extLst>
      <p:ext uri="{BB962C8B-B14F-4D97-AF65-F5344CB8AC3E}">
        <p14:creationId xmlns:p14="http://schemas.microsoft.com/office/powerpoint/2010/main" val="520178770"/>
      </p:ext>
    </p:extLst>
  </p:cSld>
  <p:clrMapOvr>
    <a:masterClrMapping/>
  </p:clrMapOvr>
  <p:transition xmlns:p14="http://schemas.microsoft.com/office/powerpoint/2010/mai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fontAlgn="auto" hangingPunct="1">
              <a:spcAft>
                <a:spcPts val="0"/>
              </a:spcAft>
              <a:defRPr/>
            </a:pPr>
            <a:r>
              <a:rPr lang="en-US" sz="4000" dirty="0">
                <a:latin typeface="Arial" charset="0"/>
                <a:ea typeface="+mj-ea"/>
                <a:cs typeface="+mj-cs"/>
              </a:rPr>
              <a:t>Multiple Behavior Change Research</a:t>
            </a:r>
          </a:p>
        </p:txBody>
      </p:sp>
      <p:sp>
        <p:nvSpPr>
          <p:cNvPr id="17410" name="Rectangle 3"/>
          <p:cNvSpPr>
            <a:spLocks noGrp="1" noChangeArrowheads="1"/>
          </p:cNvSpPr>
          <p:nvPr>
            <p:ph idx="1"/>
          </p:nvPr>
        </p:nvSpPr>
        <p:spPr/>
        <p:txBody>
          <a:bodyPr/>
          <a:lstStyle/>
          <a:p>
            <a:pPr marL="0" indent="0" eaLnBrk="1" hangingPunct="1"/>
            <a:r>
              <a:rPr lang="en-US" altLang="cs-CZ" dirty="0"/>
              <a:t>Efforts to promote two or more health behaviors</a:t>
            </a:r>
          </a:p>
          <a:p>
            <a:pPr marL="0" indent="0" eaLnBrk="1" hangingPunct="1"/>
            <a:r>
              <a:rPr lang="en-US" altLang="cs-CZ" dirty="0"/>
              <a:t>The interrelationships among health behaviors and interventions designed to promote change in </a:t>
            </a:r>
            <a:r>
              <a:rPr lang="en-US" altLang="cs-CZ" u="sng" dirty="0"/>
              <a:t>more than one health behavior</a:t>
            </a:r>
            <a:r>
              <a:rPr lang="en-US" altLang="cs-CZ" dirty="0"/>
              <a:t> at a time</a:t>
            </a:r>
          </a:p>
          <a:p>
            <a:pPr marL="0" indent="0" eaLnBrk="1" hangingPunct="1"/>
            <a:r>
              <a:rPr lang="en-US" altLang="cs-CZ" dirty="0"/>
              <a:t>Presents a unique set of challenges</a:t>
            </a:r>
          </a:p>
          <a:p>
            <a:pPr lvl="1" eaLnBrk="1" hangingPunct="1"/>
            <a:r>
              <a:rPr lang="en-US" altLang="cs-CZ" dirty="0"/>
              <a:t> theoretical, </a:t>
            </a:r>
            <a:r>
              <a:rPr lang="en-US" altLang="cs-CZ" dirty="0" err="1"/>
              <a:t>methodologic</a:t>
            </a:r>
            <a:r>
              <a:rPr lang="en-US" altLang="cs-CZ" dirty="0"/>
              <a:t>, intervention, statistical, and funding issues</a:t>
            </a:r>
          </a:p>
        </p:txBody>
      </p:sp>
    </p:spTree>
    <p:extLst>
      <p:ext uri="{BB962C8B-B14F-4D97-AF65-F5344CB8AC3E}">
        <p14:creationId xmlns:p14="http://schemas.microsoft.com/office/powerpoint/2010/main" val="4559800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fontAlgn="auto" hangingPunct="1">
              <a:spcAft>
                <a:spcPts val="0"/>
              </a:spcAft>
              <a:defRPr/>
            </a:pPr>
            <a:r>
              <a:rPr lang="en-US" dirty="0">
                <a:latin typeface="Arial" charset="0"/>
                <a:ea typeface="+mj-ea"/>
                <a:cs typeface="+mj-cs"/>
              </a:rPr>
              <a:t>Rationale for MHBC Research</a:t>
            </a:r>
          </a:p>
        </p:txBody>
      </p:sp>
      <p:sp>
        <p:nvSpPr>
          <p:cNvPr id="19458" name="Rectangle 3"/>
          <p:cNvSpPr>
            <a:spLocks noGrp="1" noChangeArrowheads="1"/>
          </p:cNvSpPr>
          <p:nvPr>
            <p:ph idx="1"/>
          </p:nvPr>
        </p:nvSpPr>
        <p:spPr/>
        <p:txBody>
          <a:bodyPr/>
          <a:lstStyle/>
          <a:p>
            <a:pPr marL="0" indent="0" eaLnBrk="1" hangingPunct="1">
              <a:buFontTx/>
              <a:buNone/>
            </a:pPr>
            <a:r>
              <a:rPr lang="en-US" altLang="cs-CZ" sz="2800" i="1" dirty="0"/>
              <a:t>  </a:t>
            </a:r>
            <a:r>
              <a:rPr lang="en-US" altLang="cs-CZ" sz="2200" b="0" i="1" dirty="0"/>
              <a:t>  Approximately half of all causes of mortality in the United States are linked to social and behavioral factors such as smoking, diet, alcohol use, sedentary life-style, and accidents. Yet less than 5% of the approximately $1 trillion spent annually on health care in the United States is devoted to reducing risks posed by these preventable conditions. Behavioral and social interventions therefore offer great promise to reduce disease morbidity and mortality, but as yet their potential to improve the public</a:t>
            </a:r>
            <a:r>
              <a:rPr lang="ja-JP" altLang="en-US" sz="2200" b="0" i="1" dirty="0"/>
              <a:t>’</a:t>
            </a:r>
            <a:r>
              <a:rPr lang="en-US" altLang="ja-JP" sz="2200" b="0" i="1" dirty="0"/>
              <a:t>s health has been relatively poorly tapped.</a:t>
            </a:r>
          </a:p>
          <a:p>
            <a:pPr marL="0" indent="0" eaLnBrk="1" hangingPunct="1">
              <a:buFontTx/>
              <a:buNone/>
            </a:pPr>
            <a:r>
              <a:rPr lang="en-US" altLang="cs-CZ" sz="2200" b="0" i="1" dirty="0"/>
              <a:t>					— Institute of Medicine</a:t>
            </a:r>
          </a:p>
        </p:txBody>
      </p:sp>
    </p:spTree>
    <p:extLst>
      <p:ext uri="{BB962C8B-B14F-4D97-AF65-F5344CB8AC3E}">
        <p14:creationId xmlns:p14="http://schemas.microsoft.com/office/powerpoint/2010/main" val="3130990001"/>
      </p:ext>
    </p:extLst>
  </p:cSld>
  <p:clrMapOvr>
    <a:masterClrMapping/>
  </p:clrMapOvr>
  <p:transition xmlns:p14="http://schemas.microsoft.com/office/powerpoint/2010/mai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fontAlgn="auto" hangingPunct="1">
              <a:spcAft>
                <a:spcPts val="0"/>
              </a:spcAft>
              <a:defRPr/>
            </a:pPr>
            <a:r>
              <a:rPr lang="en-US" dirty="0">
                <a:latin typeface="Arial" charset="0"/>
                <a:ea typeface="+mj-ea"/>
                <a:cs typeface="+mj-cs"/>
              </a:rPr>
              <a:t>Rationale for MHBC Research</a:t>
            </a:r>
          </a:p>
        </p:txBody>
      </p:sp>
      <p:sp>
        <p:nvSpPr>
          <p:cNvPr id="21506" name="Rectangle 3"/>
          <p:cNvSpPr>
            <a:spLocks noGrp="1" noChangeArrowheads="1"/>
          </p:cNvSpPr>
          <p:nvPr>
            <p:ph idx="1"/>
          </p:nvPr>
        </p:nvSpPr>
        <p:spPr/>
        <p:txBody>
          <a:bodyPr/>
          <a:lstStyle/>
          <a:p>
            <a:pPr eaLnBrk="1" hangingPunct="1">
              <a:lnSpc>
                <a:spcPct val="90000"/>
              </a:lnSpc>
              <a:buFont typeface="Arial" panose="020B0604020202020204" pitchFamily="34" charset="0"/>
              <a:buChar char="•"/>
            </a:pPr>
            <a:r>
              <a:rPr lang="en-US" altLang="cs-CZ" b="0" dirty="0"/>
              <a:t>The major causes of morbidity and premature mortality in the US (heart disease, cancer, and stroke) influenced by multiple health risk behaviors (including smoking, alcohol abuse, physical inactivity, and poor diet)</a:t>
            </a:r>
          </a:p>
          <a:p>
            <a:pPr eaLnBrk="1" hangingPunct="1">
              <a:lnSpc>
                <a:spcPct val="90000"/>
              </a:lnSpc>
              <a:buFont typeface="Arial" panose="020B0604020202020204" pitchFamily="34" charset="0"/>
              <a:buChar char="•"/>
            </a:pPr>
            <a:r>
              <a:rPr lang="en-US" altLang="cs-CZ" b="0" dirty="0"/>
              <a:t>In the US, only 3% of adults meet all four health behavior goals of being a nonsmoker, having a healthy weight, being physically active, and eating 5 or more fruits and vegetables a day (Reeves &amp; Rafferty, 2005)</a:t>
            </a:r>
          </a:p>
        </p:txBody>
      </p:sp>
    </p:spTree>
    <p:extLst>
      <p:ext uri="{BB962C8B-B14F-4D97-AF65-F5344CB8AC3E}">
        <p14:creationId xmlns:p14="http://schemas.microsoft.com/office/powerpoint/2010/main" val="1632099265"/>
      </p:ext>
    </p:extLst>
  </p:cSld>
  <p:clrMapOvr>
    <a:masterClrMapping/>
  </p:clrMapOvr>
  <p:transition xmlns:p14="http://schemas.microsoft.com/office/powerpoint/2010/mai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wrap="square" numCol="1" anchorCtr="0" compatLnSpc="1">
            <a:prstTxWarp prst="textNoShape">
              <a:avLst/>
            </a:prstTxWarp>
            <a:normAutofit fontScale="90000"/>
          </a:bodyPr>
          <a:lstStyle/>
          <a:p>
            <a:pPr eaLnBrk="1" hangingPunct="1"/>
            <a:r>
              <a:rPr lang="en-US" altLang="cs-CZ" sz="4000" cap="none" dirty="0">
                <a:latin typeface="Arial" panose="020B0604020202020204" pitchFamily="34" charset="0"/>
              </a:rPr>
              <a:t>Rationale for MHBC Research – cont.</a:t>
            </a:r>
          </a:p>
        </p:txBody>
      </p:sp>
      <p:sp>
        <p:nvSpPr>
          <p:cNvPr id="23554" name="Rectangle 3"/>
          <p:cNvSpPr>
            <a:spLocks noGrp="1" noChangeArrowheads="1"/>
          </p:cNvSpPr>
          <p:nvPr>
            <p:ph idx="1"/>
          </p:nvPr>
        </p:nvSpPr>
        <p:spPr/>
        <p:txBody>
          <a:bodyPr/>
          <a:lstStyle/>
          <a:p>
            <a:pPr marL="0" indent="0" eaLnBrk="1" hangingPunct="1"/>
            <a:r>
              <a:rPr lang="en-US" altLang="cs-CZ" dirty="0"/>
              <a:t>Clustering of unhealthy behaviors </a:t>
            </a:r>
          </a:p>
          <a:p>
            <a:pPr lvl="1" eaLnBrk="1" hangingPunct="1"/>
            <a:r>
              <a:rPr lang="en-US" altLang="cs-CZ" dirty="0"/>
              <a:t>In the US, the majority of adults meet criteria for two or more risk behaviors (Fine et al., 2004; </a:t>
            </a:r>
            <a:r>
              <a:rPr lang="en-US" altLang="cs-CZ" dirty="0" err="1"/>
              <a:t>Pronk</a:t>
            </a:r>
            <a:r>
              <a:rPr lang="en-US" altLang="cs-CZ" dirty="0"/>
              <a:t> et al., 2004)</a:t>
            </a:r>
          </a:p>
          <a:p>
            <a:pPr marL="0" indent="0" eaLnBrk="1" hangingPunct="1"/>
            <a:r>
              <a:rPr lang="en-US" altLang="cs-CZ" dirty="0"/>
              <a:t>92% of smokers exhibit at least one additional risk behavior (Fine et al., 2004; </a:t>
            </a:r>
            <a:r>
              <a:rPr lang="en-US" altLang="cs-CZ" dirty="0" err="1"/>
              <a:t>Klesges</a:t>
            </a:r>
            <a:r>
              <a:rPr lang="en-US" altLang="cs-CZ" dirty="0"/>
              <a:t> et al., 1990; </a:t>
            </a:r>
            <a:r>
              <a:rPr lang="en-US" altLang="cs-CZ" dirty="0" err="1"/>
              <a:t>Pronk</a:t>
            </a:r>
            <a:r>
              <a:rPr lang="en-US" altLang="cs-CZ" dirty="0"/>
              <a:t> et al., 2004)</a:t>
            </a:r>
          </a:p>
          <a:p>
            <a:pPr marL="0" indent="0" eaLnBrk="1" hangingPunct="1"/>
            <a:r>
              <a:rPr lang="en-US" altLang="cs-CZ" dirty="0"/>
              <a:t>9 out of 10 overweight women at least two eating or activity risk behaviors (Sanchez et al., 2008)</a:t>
            </a:r>
          </a:p>
        </p:txBody>
      </p:sp>
    </p:spTree>
    <p:extLst>
      <p:ext uri="{BB962C8B-B14F-4D97-AF65-F5344CB8AC3E}">
        <p14:creationId xmlns:p14="http://schemas.microsoft.com/office/powerpoint/2010/main" val="1597826249"/>
      </p:ext>
    </p:extLst>
  </p:cSld>
  <p:clrMapOvr>
    <a:masterClrMapping/>
  </p:clrMapOvr>
  <p:transition xmlns:p14="http://schemas.microsoft.com/office/powerpoint/2010/mai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wrap="square" numCol="1" anchorCtr="0" compatLnSpc="1">
            <a:prstTxWarp prst="textNoShape">
              <a:avLst/>
            </a:prstTxWarp>
            <a:normAutofit fontScale="90000"/>
          </a:bodyPr>
          <a:lstStyle/>
          <a:p>
            <a:pPr eaLnBrk="1" hangingPunct="1"/>
            <a:r>
              <a:rPr lang="en-US" altLang="cs-CZ" sz="4000" cap="none" dirty="0">
                <a:latin typeface="Arial" panose="020B0604020202020204" pitchFamily="34" charset="0"/>
              </a:rPr>
              <a:t>Rationale for MHBC Research – cont.</a:t>
            </a:r>
          </a:p>
        </p:txBody>
      </p:sp>
      <p:sp>
        <p:nvSpPr>
          <p:cNvPr id="25602" name="Rectangle 3"/>
          <p:cNvSpPr>
            <a:spLocks noGrp="1" noChangeArrowheads="1"/>
          </p:cNvSpPr>
          <p:nvPr>
            <p:ph idx="1"/>
          </p:nvPr>
        </p:nvSpPr>
        <p:spPr/>
        <p:txBody>
          <a:bodyPr>
            <a:normAutofit/>
          </a:bodyPr>
          <a:lstStyle/>
          <a:p>
            <a:pPr marL="0" indent="0" eaLnBrk="1" hangingPunct="1">
              <a:lnSpc>
                <a:spcPct val="90000"/>
              </a:lnSpc>
            </a:pPr>
            <a:r>
              <a:rPr lang="en-US" altLang="cs-CZ" sz="2600" dirty="0"/>
              <a:t>Success in changing one or more lifestyle behaviors may increase self-efficacy to improve risk behaviors individuals have low motivation to change</a:t>
            </a:r>
          </a:p>
          <a:p>
            <a:pPr lvl="1" eaLnBrk="1" hangingPunct="1">
              <a:lnSpc>
                <a:spcPct val="90000"/>
              </a:lnSpc>
            </a:pPr>
            <a:r>
              <a:rPr lang="en-US" altLang="cs-CZ" sz="2200" dirty="0"/>
              <a:t>G</a:t>
            </a:r>
            <a:r>
              <a:rPr lang="en-US" altLang="cs-CZ" sz="2200" dirty="0" smtClean="0"/>
              <a:t>ateway </a:t>
            </a:r>
            <a:r>
              <a:rPr lang="en-US" altLang="cs-CZ" sz="2200" dirty="0"/>
              <a:t>behavior to overall </a:t>
            </a:r>
            <a:r>
              <a:rPr lang="en-US" altLang="cs-CZ" sz="2200" dirty="0" smtClean="0"/>
              <a:t>healthy </a:t>
            </a:r>
            <a:r>
              <a:rPr lang="en-US" altLang="cs-CZ" sz="2200" dirty="0"/>
              <a:t>lifestyle?</a:t>
            </a:r>
          </a:p>
          <a:p>
            <a:pPr marL="0" indent="0" eaLnBrk="1" hangingPunct="1">
              <a:lnSpc>
                <a:spcPct val="90000"/>
              </a:lnSpc>
            </a:pPr>
            <a:r>
              <a:rPr lang="en-US" altLang="cs-CZ" sz="2600" dirty="0"/>
              <a:t>Limited contact opportunities for health promotion – should aim for interventions that could simultaneously improve multiple risk behaviors </a:t>
            </a:r>
          </a:p>
          <a:p>
            <a:pPr marL="0" indent="0" eaLnBrk="1" hangingPunct="1">
              <a:lnSpc>
                <a:spcPct val="90000"/>
              </a:lnSpc>
            </a:pPr>
            <a:r>
              <a:rPr lang="en-US" altLang="cs-CZ" sz="2600" dirty="0"/>
              <a:t>Interventions targeted at single risk behaviors, even if effective, will be limited in their impact</a:t>
            </a:r>
          </a:p>
        </p:txBody>
      </p:sp>
    </p:spTree>
    <p:extLst>
      <p:ext uri="{BB962C8B-B14F-4D97-AF65-F5344CB8AC3E}">
        <p14:creationId xmlns:p14="http://schemas.microsoft.com/office/powerpoint/2010/main" val="592183564"/>
      </p:ext>
    </p:extLst>
  </p:cSld>
  <p:clrMapOvr>
    <a:masterClrMapping/>
  </p:clrMapOvr>
  <p:transition xmlns:p14="http://schemas.microsoft.com/office/powerpoint/2010/mai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fontAlgn="auto" hangingPunct="1">
              <a:spcAft>
                <a:spcPts val="0"/>
              </a:spcAft>
              <a:defRPr/>
            </a:pPr>
            <a:r>
              <a:rPr lang="en-US" sz="4000" dirty="0">
                <a:latin typeface="Arial" charset="0"/>
                <a:ea typeface="+mj-ea"/>
                <a:cs typeface="+mj-cs"/>
              </a:rPr>
              <a:t>Methodological Issues in MHBC</a:t>
            </a:r>
          </a:p>
        </p:txBody>
      </p:sp>
      <p:sp>
        <p:nvSpPr>
          <p:cNvPr id="27650" name="Rectangle 3"/>
          <p:cNvSpPr>
            <a:spLocks noGrp="1" noChangeArrowheads="1"/>
          </p:cNvSpPr>
          <p:nvPr>
            <p:ph idx="1"/>
          </p:nvPr>
        </p:nvSpPr>
        <p:spPr/>
        <p:txBody>
          <a:bodyPr/>
          <a:lstStyle/>
          <a:p>
            <a:pPr marL="0" indent="0" eaLnBrk="1" hangingPunct="1"/>
            <a:r>
              <a:rPr lang="en-US" altLang="cs-CZ" sz="2400" dirty="0"/>
              <a:t>Design issues</a:t>
            </a:r>
          </a:p>
          <a:p>
            <a:pPr lvl="1" eaLnBrk="1" hangingPunct="1"/>
            <a:r>
              <a:rPr lang="en-US" altLang="cs-CZ" sz="2400" dirty="0"/>
              <a:t>How many behaviors to target at once?</a:t>
            </a:r>
          </a:p>
          <a:p>
            <a:pPr lvl="1" eaLnBrk="1" hangingPunct="1"/>
            <a:r>
              <a:rPr lang="en-US" altLang="cs-CZ" sz="2400" dirty="0"/>
              <a:t>Specific combinations of specific behaviors? Are some more compatible than others?</a:t>
            </a:r>
          </a:p>
          <a:p>
            <a:pPr lvl="1" eaLnBrk="1" hangingPunct="1"/>
            <a:r>
              <a:rPr lang="en-US" altLang="cs-CZ" sz="2400" dirty="0"/>
              <a:t>Differential motivation to change different behaviors</a:t>
            </a:r>
          </a:p>
          <a:p>
            <a:pPr lvl="1" eaLnBrk="1" hangingPunct="1"/>
            <a:r>
              <a:rPr lang="en-US" altLang="cs-CZ" sz="2400" dirty="0"/>
              <a:t>Implications for timing? Introduce behaviors at the same time or sequentially?</a:t>
            </a:r>
          </a:p>
        </p:txBody>
      </p:sp>
    </p:spTree>
    <p:extLst>
      <p:ext uri="{BB962C8B-B14F-4D97-AF65-F5344CB8AC3E}">
        <p14:creationId xmlns:p14="http://schemas.microsoft.com/office/powerpoint/2010/main" val="4204889822"/>
      </p:ext>
    </p:extLst>
  </p:cSld>
  <p:clrMapOvr>
    <a:masterClrMapping/>
  </p:clrMapOvr>
  <p:transition xmlns:p14="http://schemas.microsoft.com/office/powerpoint/2010/mai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fontAlgn="auto" hangingPunct="1">
              <a:spcAft>
                <a:spcPts val="0"/>
              </a:spcAft>
              <a:defRPr/>
            </a:pPr>
            <a:r>
              <a:rPr lang="en-US" dirty="0">
                <a:latin typeface="Arial" charset="0"/>
                <a:ea typeface="+mj-ea"/>
                <a:cs typeface="+mj-cs"/>
              </a:rPr>
              <a:t>Hyman et al. (2007)</a:t>
            </a:r>
          </a:p>
        </p:txBody>
      </p:sp>
      <p:sp>
        <p:nvSpPr>
          <p:cNvPr id="29698" name="Rectangle 3"/>
          <p:cNvSpPr>
            <a:spLocks noGrp="1" noChangeArrowheads="1"/>
          </p:cNvSpPr>
          <p:nvPr>
            <p:ph idx="1"/>
          </p:nvPr>
        </p:nvSpPr>
        <p:spPr/>
        <p:txBody>
          <a:bodyPr>
            <a:normAutofit/>
          </a:bodyPr>
          <a:lstStyle/>
          <a:p>
            <a:pPr marL="457200" indent="-457200" eaLnBrk="1" hangingPunct="1">
              <a:lnSpc>
                <a:spcPct val="80000"/>
              </a:lnSpc>
              <a:buFont typeface="Arial" panose="020B0604020202020204" pitchFamily="34" charset="0"/>
              <a:buChar char="•"/>
            </a:pPr>
            <a:r>
              <a:rPr lang="en-US" altLang="cs-CZ" dirty="0"/>
              <a:t>Is sequential presentation of stage of change–based counseling to stop smoking, reduce dietary sodium level, and increase physical activity by at least 10 000 pedometer steps per week more effective than simultaneous counseling?</a:t>
            </a:r>
          </a:p>
          <a:p>
            <a:pPr marL="457200" indent="-457200" eaLnBrk="1" hangingPunct="1">
              <a:lnSpc>
                <a:spcPct val="80000"/>
              </a:lnSpc>
              <a:buFont typeface="Arial" panose="020B0604020202020204" pitchFamily="34" charset="0"/>
              <a:buChar char="•"/>
            </a:pPr>
            <a:r>
              <a:rPr lang="en-US" altLang="cs-CZ" dirty="0"/>
              <a:t>African Americans (N=289) with hypertension, aged 45 to 64 years, initially non-adherent to the 3 behavioral goals, were randomized:</a:t>
            </a:r>
          </a:p>
          <a:p>
            <a:pPr marL="838200" lvl="1" indent="-381000" eaLnBrk="1" hangingPunct="1">
              <a:lnSpc>
                <a:spcPct val="80000"/>
              </a:lnSpc>
              <a:buFontTx/>
              <a:buAutoNum type="arabicParenBoth"/>
            </a:pPr>
            <a:r>
              <a:rPr lang="en-US" altLang="cs-CZ" sz="1700" dirty="0"/>
              <a:t>1 in-clinic counseling session on all 3 behaviors every 6 months, supplemented by motivational interviewing by telephone for 18 months; </a:t>
            </a:r>
          </a:p>
          <a:p>
            <a:pPr marL="838200" lvl="1" indent="-381000" eaLnBrk="1" hangingPunct="1">
              <a:lnSpc>
                <a:spcPct val="80000"/>
              </a:lnSpc>
              <a:buFontTx/>
              <a:buAutoNum type="arabicParenBoth"/>
            </a:pPr>
            <a:r>
              <a:rPr lang="en-US" altLang="cs-CZ" sz="1700" dirty="0"/>
              <a:t>a similar protocol that addressed a new behavior every 6 months;</a:t>
            </a:r>
          </a:p>
          <a:p>
            <a:pPr marL="838200" lvl="1" indent="-381000" eaLnBrk="1" hangingPunct="1">
              <a:lnSpc>
                <a:spcPct val="80000"/>
              </a:lnSpc>
              <a:buFontTx/>
              <a:buAutoNum type="arabicParenBoth"/>
            </a:pPr>
            <a:r>
              <a:rPr lang="en-US" altLang="cs-CZ" sz="1700" dirty="0"/>
              <a:t>1-time referral to existing group classes (</a:t>
            </a:r>
            <a:r>
              <a:rPr lang="ja-JP" altLang="en-US" sz="1700" dirty="0"/>
              <a:t>“</a:t>
            </a:r>
            <a:r>
              <a:rPr lang="en-US" altLang="ja-JP" sz="1700" dirty="0"/>
              <a:t>usual care</a:t>
            </a:r>
            <a:r>
              <a:rPr lang="ja-JP" altLang="en-US" sz="1700" dirty="0"/>
              <a:t>”</a:t>
            </a:r>
            <a:r>
              <a:rPr lang="en-US" altLang="ja-JP" sz="1700" dirty="0"/>
              <a:t>). </a:t>
            </a:r>
          </a:p>
          <a:p>
            <a:pPr marL="838200" lvl="1" indent="-381000" eaLnBrk="1" hangingPunct="1">
              <a:lnSpc>
                <a:spcPct val="80000"/>
              </a:lnSpc>
              <a:buFont typeface="Arial" panose="020B0604020202020204" pitchFamily="34" charset="0"/>
              <a:buNone/>
            </a:pPr>
            <a:endParaRPr lang="en-US" altLang="cs-CZ" sz="1700" b="1" dirty="0"/>
          </a:p>
          <a:p>
            <a:pPr marL="838200" lvl="1" indent="-381000" eaLnBrk="1" hangingPunct="1">
              <a:lnSpc>
                <a:spcPct val="80000"/>
              </a:lnSpc>
              <a:buFont typeface="Arial" panose="020B0604020202020204" pitchFamily="34" charset="0"/>
              <a:buNone/>
            </a:pPr>
            <a:r>
              <a:rPr lang="en-US" altLang="cs-CZ" sz="1700" b="1" dirty="0"/>
              <a:t>The primary end point was the proportion in each arm that met at least 2 behavioral criteria after 18 months.</a:t>
            </a:r>
          </a:p>
        </p:txBody>
      </p:sp>
    </p:spTree>
    <p:extLst>
      <p:ext uri="{BB962C8B-B14F-4D97-AF65-F5344CB8AC3E}">
        <p14:creationId xmlns:p14="http://schemas.microsoft.com/office/powerpoint/2010/main" val="3611012321"/>
      </p:ext>
    </p:extLst>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 and Health</a:t>
            </a:r>
            <a:endParaRPr lang="en-US" dirty="0"/>
          </a:p>
        </p:txBody>
      </p:sp>
      <p:sp>
        <p:nvSpPr>
          <p:cNvPr id="3" name="Content Placeholder 2"/>
          <p:cNvSpPr>
            <a:spLocks noGrp="1"/>
          </p:cNvSpPr>
          <p:nvPr>
            <p:ph idx="1"/>
          </p:nvPr>
        </p:nvSpPr>
        <p:spPr>
          <a:xfrm>
            <a:off x="457200" y="1600200"/>
            <a:ext cx="8458200" cy="4876800"/>
          </a:xfrm>
        </p:spPr>
        <p:txBody>
          <a:bodyPr>
            <a:normAutofit fontScale="92500" lnSpcReduction="20000"/>
          </a:bodyPr>
          <a:lstStyle/>
          <a:p>
            <a:pPr>
              <a:lnSpc>
                <a:spcPct val="90000"/>
              </a:lnSpc>
            </a:pPr>
            <a:r>
              <a:rPr lang="en-US" sz="2800" dirty="0"/>
              <a:t>Smoking is the greatest single cause of preventable deaths (&gt; 20% of all deaths)</a:t>
            </a:r>
            <a:endParaRPr lang="en-US" dirty="0"/>
          </a:p>
          <a:p>
            <a:pPr>
              <a:lnSpc>
                <a:spcPct val="90000"/>
              </a:lnSpc>
            </a:pPr>
            <a:endParaRPr lang="en-US" sz="900" dirty="0"/>
          </a:p>
          <a:p>
            <a:pPr marL="274320" lvl="1">
              <a:lnSpc>
                <a:spcPct val="90000"/>
              </a:lnSpc>
              <a:spcBef>
                <a:spcPts val="600"/>
              </a:spcBef>
            </a:pPr>
            <a:r>
              <a:rPr lang="en-US" sz="2100" dirty="0"/>
              <a:t>Half of those who smoke throughout their life will die as a direct result of their </a:t>
            </a:r>
            <a:r>
              <a:rPr lang="en-US" sz="2100" dirty="0" smtClean="0"/>
              <a:t>habit</a:t>
            </a:r>
            <a:endParaRPr lang="en-US" sz="2100" dirty="0"/>
          </a:p>
          <a:p>
            <a:pPr marL="274320" lvl="1">
              <a:lnSpc>
                <a:spcPct val="90000"/>
              </a:lnSpc>
              <a:spcBef>
                <a:spcPts val="600"/>
              </a:spcBef>
            </a:pPr>
            <a:r>
              <a:rPr lang="en-US" sz="2100" dirty="0"/>
              <a:t>Half of these deaths will occur in middle age with an average of 21 years of life </a:t>
            </a:r>
            <a:r>
              <a:rPr lang="en-US" sz="2100" dirty="0" smtClean="0"/>
              <a:t>lost</a:t>
            </a:r>
            <a:endParaRPr lang="en-US" sz="2100" dirty="0"/>
          </a:p>
          <a:p>
            <a:pPr marL="274320" lvl="1">
              <a:lnSpc>
                <a:spcPct val="90000"/>
              </a:lnSpc>
              <a:spcBef>
                <a:spcPts val="600"/>
              </a:spcBef>
            </a:pPr>
            <a:r>
              <a:rPr lang="en-US" sz="2100" dirty="0"/>
              <a:t>The rest will occur in old age, with around 8 years </a:t>
            </a:r>
            <a:r>
              <a:rPr lang="en-US" sz="2100" dirty="0" smtClean="0"/>
              <a:t>lost</a:t>
            </a:r>
            <a:endParaRPr lang="en-US" sz="2100" dirty="0"/>
          </a:p>
          <a:p>
            <a:pPr marL="274320" lvl="1">
              <a:lnSpc>
                <a:spcPct val="90000"/>
              </a:lnSpc>
              <a:spcBef>
                <a:spcPts val="600"/>
              </a:spcBef>
            </a:pPr>
            <a:r>
              <a:rPr lang="en-US" sz="2100" dirty="0"/>
              <a:t>Average reduction of life expectancy = 5-9 </a:t>
            </a:r>
            <a:r>
              <a:rPr lang="en-US" sz="2100" dirty="0" smtClean="0"/>
              <a:t>years</a:t>
            </a:r>
          </a:p>
          <a:p>
            <a:pPr marL="274320" lvl="1">
              <a:lnSpc>
                <a:spcPct val="90000"/>
              </a:lnSpc>
              <a:spcBef>
                <a:spcPts val="600"/>
              </a:spcBef>
            </a:pPr>
            <a:r>
              <a:rPr lang="en-US" sz="2100" dirty="0" smtClean="0"/>
              <a:t>Smoking </a:t>
            </a:r>
            <a:r>
              <a:rPr lang="en-US" sz="2100" dirty="0"/>
              <a:t>contributes to…</a:t>
            </a:r>
          </a:p>
          <a:p>
            <a:pPr>
              <a:lnSpc>
                <a:spcPct val="90000"/>
              </a:lnSpc>
              <a:buFontTx/>
              <a:buNone/>
            </a:pPr>
            <a:endParaRPr lang="en-US" sz="800" dirty="0"/>
          </a:p>
          <a:p>
            <a:pPr lvl="1">
              <a:lnSpc>
                <a:spcPct val="90000"/>
              </a:lnSpc>
            </a:pPr>
            <a:r>
              <a:rPr lang="en-US" sz="1800" dirty="0"/>
              <a:t>Heart disease</a:t>
            </a:r>
          </a:p>
          <a:p>
            <a:pPr lvl="1">
              <a:lnSpc>
                <a:spcPct val="90000"/>
              </a:lnSpc>
            </a:pPr>
            <a:r>
              <a:rPr lang="en-US" sz="1800" dirty="0"/>
              <a:t>Cancer</a:t>
            </a:r>
          </a:p>
          <a:p>
            <a:pPr lvl="1">
              <a:lnSpc>
                <a:spcPct val="90000"/>
              </a:lnSpc>
            </a:pPr>
            <a:r>
              <a:rPr lang="en-US" sz="1800" dirty="0"/>
              <a:t>Stroke</a:t>
            </a:r>
          </a:p>
          <a:p>
            <a:pPr lvl="1">
              <a:lnSpc>
                <a:spcPct val="90000"/>
              </a:lnSpc>
            </a:pPr>
            <a:r>
              <a:rPr lang="en-US" sz="1800" dirty="0"/>
              <a:t>Influenza and pneumonia</a:t>
            </a:r>
            <a:endParaRPr lang="en-US" sz="800" dirty="0"/>
          </a:p>
          <a:p>
            <a:pPr lvl="1">
              <a:lnSpc>
                <a:spcPct val="90000"/>
              </a:lnSpc>
            </a:pPr>
            <a:r>
              <a:rPr lang="en-US" sz="1800" dirty="0"/>
              <a:t>Chronic bronchitis</a:t>
            </a:r>
          </a:p>
          <a:p>
            <a:pPr lvl="1">
              <a:lnSpc>
                <a:spcPct val="90000"/>
              </a:lnSpc>
            </a:pPr>
            <a:r>
              <a:rPr lang="en-US" sz="1800" dirty="0"/>
              <a:t>Emphysema</a:t>
            </a:r>
          </a:p>
          <a:p>
            <a:pPr lvl="1">
              <a:lnSpc>
                <a:spcPct val="90000"/>
              </a:lnSpc>
            </a:pPr>
            <a:r>
              <a:rPr lang="en-US" sz="1800" dirty="0"/>
              <a:t>Peptic ulcers</a:t>
            </a:r>
          </a:p>
          <a:p>
            <a:pPr lvl="1">
              <a:lnSpc>
                <a:spcPct val="90000"/>
              </a:lnSpc>
            </a:pPr>
            <a:r>
              <a:rPr lang="en-US" sz="1800" dirty="0"/>
              <a:t>Respiratory disorders</a:t>
            </a:r>
          </a:p>
          <a:p>
            <a:pPr lvl="1">
              <a:lnSpc>
                <a:spcPct val="90000"/>
              </a:lnSpc>
            </a:pPr>
            <a:r>
              <a:rPr lang="en-US" sz="1800" dirty="0"/>
              <a:t>Lower birth weight in </a:t>
            </a:r>
            <a:r>
              <a:rPr lang="en-US" sz="1800" dirty="0" smtClean="0"/>
              <a:t>offspring</a:t>
            </a:r>
            <a:endParaRPr lang="en-US" dirty="0"/>
          </a:p>
          <a:p>
            <a:endParaRPr lang="en-US" dirty="0"/>
          </a:p>
        </p:txBody>
      </p:sp>
    </p:spTree>
    <p:extLst>
      <p:ext uri="{BB962C8B-B14F-4D97-AF65-F5344CB8AC3E}">
        <p14:creationId xmlns:p14="http://schemas.microsoft.com/office/powerpoint/2010/main" val="716438068"/>
      </p:ext>
    </p:extLst>
  </p:cSld>
  <p:clrMapOvr>
    <a:masterClrMapping/>
  </p:clrMapOvr>
  <p:transition xmlns:p14="http://schemas.microsoft.com/office/powerpoint/2010/mai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fontAlgn="auto" hangingPunct="1">
              <a:spcAft>
                <a:spcPts val="0"/>
              </a:spcAft>
              <a:defRPr/>
            </a:pPr>
            <a:r>
              <a:rPr lang="en-US" dirty="0">
                <a:latin typeface="Arial" charset="0"/>
                <a:ea typeface="+mj-ea"/>
                <a:cs typeface="+mj-cs"/>
              </a:rPr>
              <a:t>Hyman et al. (2007) - results</a:t>
            </a:r>
          </a:p>
        </p:txBody>
      </p:sp>
      <p:sp>
        <p:nvSpPr>
          <p:cNvPr id="35842" name="Rectangle 3"/>
          <p:cNvSpPr>
            <a:spLocks noGrp="1" noChangeArrowheads="1"/>
          </p:cNvSpPr>
          <p:nvPr>
            <p:ph idx="1"/>
          </p:nvPr>
        </p:nvSpPr>
        <p:spPr/>
        <p:txBody>
          <a:bodyPr rtlCol="0">
            <a:normAutofit/>
          </a:bodyPr>
          <a:lstStyle/>
          <a:p>
            <a:pPr marL="0" indent="0" eaLnBrk="1" fontAlgn="auto" hangingPunct="1">
              <a:defRPr/>
            </a:pPr>
            <a:r>
              <a:rPr lang="en-US" sz="2800" dirty="0">
                <a:ea typeface="+mn-ea"/>
                <a:cs typeface="+mn-cs"/>
              </a:rPr>
              <a:t>At 18 months, only 6.5% in the simultaneous arm, 5.2% in the sequential arm, and 6.5% in the usual-care arm met the primary end point</a:t>
            </a:r>
          </a:p>
          <a:p>
            <a:pPr marL="0" indent="0" eaLnBrk="1" fontAlgn="auto" hangingPunct="1">
              <a:defRPr/>
            </a:pPr>
            <a:r>
              <a:rPr lang="en-US" sz="2800" dirty="0">
                <a:ea typeface="+mn-ea"/>
                <a:cs typeface="+mn-cs"/>
              </a:rPr>
              <a:t>Results for single behavioral goals consistently favored the simultaneous group </a:t>
            </a:r>
          </a:p>
          <a:p>
            <a:pPr lvl="1" indent="-182880" eaLnBrk="1" fontAlgn="auto" hangingPunct="1">
              <a:spcAft>
                <a:spcPts val="0"/>
              </a:spcAft>
              <a:defRPr/>
            </a:pPr>
            <a:r>
              <a:rPr lang="en-US" sz="2400" dirty="0">
                <a:ea typeface="+mn-ea"/>
              </a:rPr>
              <a:t>At 6 months, 29.6% in the simultaneous, 16.5% in the sequential, and 13.4% in the usual-care arms had reached the urine sodium goal</a:t>
            </a:r>
          </a:p>
          <a:p>
            <a:pPr lvl="1" indent="-182880" eaLnBrk="1" fontAlgn="auto" hangingPunct="1">
              <a:spcAft>
                <a:spcPts val="0"/>
              </a:spcAft>
              <a:defRPr/>
            </a:pPr>
            <a:r>
              <a:rPr lang="en-US" sz="2400" dirty="0">
                <a:ea typeface="+mn-ea"/>
              </a:rPr>
              <a:t>At 18 months, 20.3% in the simultaneous,16.9% in the sequential, and 10.1% in the usual care arms were urine cotinine negative</a:t>
            </a:r>
          </a:p>
        </p:txBody>
      </p:sp>
    </p:spTree>
    <p:extLst>
      <p:ext uri="{BB962C8B-B14F-4D97-AF65-F5344CB8AC3E}">
        <p14:creationId xmlns:p14="http://schemas.microsoft.com/office/powerpoint/2010/main" val="2785614774"/>
      </p:ext>
    </p:extLst>
  </p:cSld>
  <p:clrMapOvr>
    <a:masterClrMapping/>
  </p:clrMapOvr>
  <p:transition xmlns:p14="http://schemas.microsoft.com/office/powerpoint/2010/mai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mn-lt"/>
                <a:ea typeface="+mj-ea"/>
                <a:cs typeface="+mj-cs"/>
              </a:rPr>
              <a:t>King et al. 2013</a:t>
            </a:r>
          </a:p>
        </p:txBody>
      </p:sp>
      <p:sp>
        <p:nvSpPr>
          <p:cNvPr id="33794" name="Content Placeholder 2"/>
          <p:cNvSpPr>
            <a:spLocks noGrp="1"/>
          </p:cNvSpPr>
          <p:nvPr>
            <p:ph idx="1"/>
          </p:nvPr>
        </p:nvSpPr>
        <p:spPr/>
        <p:txBody>
          <a:bodyPr/>
          <a:lstStyle/>
          <a:p>
            <a:pPr eaLnBrk="1" hangingPunct="1">
              <a:buFont typeface="Arial" panose="020B0604020202020204" pitchFamily="34" charset="0"/>
              <a:buChar char="•"/>
            </a:pPr>
            <a:r>
              <a:rPr lang="en-US" altLang="cs-CZ" b="0" dirty="0"/>
              <a:t>Four intervention groups: a sequential exercise-first group, a sequential diet-first group, a simultaneous group, and a control group</a:t>
            </a:r>
          </a:p>
          <a:p>
            <a:pPr eaLnBrk="1" hangingPunct="1">
              <a:buFont typeface="Arial" panose="020B0604020202020204" pitchFamily="34" charset="0"/>
              <a:buChar char="•"/>
            </a:pPr>
            <a:r>
              <a:rPr lang="en-US" altLang="cs-CZ" b="0" dirty="0"/>
              <a:t>12 months interventions; 4 months in between sequential behaviors</a:t>
            </a:r>
          </a:p>
          <a:p>
            <a:pPr eaLnBrk="1" hangingPunct="1">
              <a:buFont typeface="Arial" panose="020B0604020202020204" pitchFamily="34" charset="0"/>
              <a:buChar char="•"/>
            </a:pPr>
            <a:r>
              <a:rPr lang="en-US" altLang="cs-CZ" b="0" dirty="0"/>
              <a:t>Telephone-based counseling (SCT, TTM); control received stress management advice</a:t>
            </a:r>
          </a:p>
        </p:txBody>
      </p:sp>
    </p:spTree>
    <p:extLst>
      <p:ext uri="{BB962C8B-B14F-4D97-AF65-F5344CB8AC3E}">
        <p14:creationId xmlns:p14="http://schemas.microsoft.com/office/powerpoint/2010/main" val="2129873590"/>
      </p:ext>
    </p:extLst>
  </p:cSld>
  <p:clrMapOvr>
    <a:masterClrMapping/>
  </p:clrMapOvr>
  <p:transition xmlns:p14="http://schemas.microsoft.com/office/powerpoint/2010/mai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838200" y="698500"/>
            <a:ext cx="31369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5270500" y="825500"/>
            <a:ext cx="31877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5257800" y="3581400"/>
            <a:ext cx="32893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9"/>
          <p:cNvSpPr>
            <a:spLocks noChangeArrowheads="1"/>
          </p:cNvSpPr>
          <p:nvPr/>
        </p:nvSpPr>
        <p:spPr bwMode="auto">
          <a:xfrm>
            <a:off x="381000" y="4043363"/>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pPr>
            <a:r>
              <a:rPr lang="en-US" altLang="cs-CZ" sz="1800"/>
              <a:t>The behaviors presented first, showed greater improvement in sequential interventions (suppression effect of </a:t>
            </a:r>
            <a:r>
              <a:rPr lang="en-US" altLang="en-US" sz="1800"/>
              <a:t>“</a:t>
            </a:r>
            <a:r>
              <a:rPr lang="en-US" altLang="cs-CZ" sz="1800"/>
              <a:t>diet first</a:t>
            </a:r>
            <a:r>
              <a:rPr lang="en-US" altLang="en-US" sz="1800"/>
              <a:t>”</a:t>
            </a:r>
            <a:r>
              <a:rPr lang="en-US" altLang="cs-CZ" sz="1800"/>
              <a:t> on physical activity)</a:t>
            </a:r>
          </a:p>
          <a:p>
            <a:pPr eaLnBrk="1" hangingPunct="1">
              <a:buFont typeface="Arial" panose="020B0604020202020204" pitchFamily="34" charset="0"/>
              <a:buChar char="•"/>
            </a:pPr>
            <a:r>
              <a:rPr lang="en-US" altLang="cs-CZ" sz="1800"/>
              <a:t>In simultaneous group, changes in both behaviors comparable, the size of the effect similar to that of </a:t>
            </a:r>
            <a:r>
              <a:rPr lang="en-US" altLang="en-US" sz="1800"/>
              <a:t>“</a:t>
            </a:r>
            <a:r>
              <a:rPr lang="en-US" altLang="cs-CZ" sz="1800"/>
              <a:t>first behavior</a:t>
            </a:r>
            <a:r>
              <a:rPr lang="en-US" altLang="en-US" sz="1800"/>
              <a:t>”</a:t>
            </a:r>
            <a:r>
              <a:rPr lang="en-US" altLang="cs-CZ" sz="1800"/>
              <a:t> in the sequential group</a:t>
            </a:r>
          </a:p>
          <a:p>
            <a:pPr eaLnBrk="1" hangingPunct="1">
              <a:buFont typeface="Arial" panose="020B0604020202020204" pitchFamily="34" charset="0"/>
              <a:buChar char="•"/>
            </a:pPr>
            <a:endParaRPr lang="en-US" altLang="cs-CZ" sz="1800"/>
          </a:p>
        </p:txBody>
      </p:sp>
      <p:sp>
        <p:nvSpPr>
          <p:cNvPr id="34821" name="TextBox 10"/>
          <p:cNvSpPr txBox="1">
            <a:spLocks noChangeArrowheads="1"/>
          </p:cNvSpPr>
          <p:nvPr/>
        </p:nvSpPr>
        <p:spPr bwMode="auto">
          <a:xfrm>
            <a:off x="838200" y="2286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cs-CZ" sz="1800"/>
              <a:t>Fruit &amp; Vegetable Intake </a:t>
            </a:r>
          </a:p>
        </p:txBody>
      </p:sp>
      <p:sp>
        <p:nvSpPr>
          <p:cNvPr id="34822" name="TextBox 11"/>
          <p:cNvSpPr txBox="1">
            <a:spLocks noChangeArrowheads="1"/>
          </p:cNvSpPr>
          <p:nvPr/>
        </p:nvSpPr>
        <p:spPr bwMode="auto">
          <a:xfrm>
            <a:off x="5334000" y="2286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cs-CZ" sz="1800"/>
              <a:t>Calorie Intake from Sat. Fat </a:t>
            </a:r>
          </a:p>
        </p:txBody>
      </p:sp>
      <p:sp>
        <p:nvSpPr>
          <p:cNvPr id="34823" name="TextBox 12"/>
          <p:cNvSpPr txBox="1">
            <a:spLocks noChangeArrowheads="1"/>
          </p:cNvSpPr>
          <p:nvPr/>
        </p:nvSpPr>
        <p:spPr bwMode="auto">
          <a:xfrm>
            <a:off x="5334000" y="34290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cs-CZ" sz="1800"/>
              <a:t>MVPA</a:t>
            </a:r>
          </a:p>
        </p:txBody>
      </p:sp>
    </p:spTree>
    <p:extLst>
      <p:ext uri="{BB962C8B-B14F-4D97-AF65-F5344CB8AC3E}">
        <p14:creationId xmlns:p14="http://schemas.microsoft.com/office/powerpoint/2010/main" val="3715073564"/>
      </p:ext>
    </p:extLst>
  </p:cSld>
  <p:clrMapOvr>
    <a:masterClrMapping/>
  </p:clrMapOvr>
  <p:transition xmlns:p14="http://schemas.microsoft.com/office/powerpoint/2010/mai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fontAlgn="auto" hangingPunct="1">
              <a:spcAft>
                <a:spcPts val="0"/>
              </a:spcAft>
              <a:defRPr/>
            </a:pPr>
            <a:r>
              <a:rPr lang="en-US" sz="4000" dirty="0">
                <a:latin typeface="Arial" charset="0"/>
                <a:ea typeface="+mj-ea"/>
                <a:cs typeface="+mj-cs"/>
              </a:rPr>
              <a:t>Methodological Issues in MHBC</a:t>
            </a:r>
          </a:p>
        </p:txBody>
      </p:sp>
      <p:sp>
        <p:nvSpPr>
          <p:cNvPr id="35842" name="Rectangle 3"/>
          <p:cNvSpPr>
            <a:spLocks noGrp="1" noChangeArrowheads="1"/>
          </p:cNvSpPr>
          <p:nvPr>
            <p:ph idx="1"/>
          </p:nvPr>
        </p:nvSpPr>
        <p:spPr/>
        <p:txBody>
          <a:bodyPr/>
          <a:lstStyle/>
          <a:p>
            <a:pPr marL="0" indent="0" eaLnBrk="1" hangingPunct="1"/>
            <a:r>
              <a:rPr lang="en-US" altLang="cs-CZ" sz="2400" dirty="0"/>
              <a:t>Measurement issues</a:t>
            </a:r>
          </a:p>
          <a:p>
            <a:pPr lvl="1" eaLnBrk="1" hangingPunct="1"/>
            <a:r>
              <a:rPr lang="en-US" altLang="cs-CZ" sz="2400" dirty="0"/>
              <a:t>Separate or composite measures?</a:t>
            </a:r>
          </a:p>
          <a:p>
            <a:pPr marL="0" indent="0" eaLnBrk="1" hangingPunct="1"/>
            <a:r>
              <a:rPr lang="en-US" altLang="cs-CZ" sz="2400" dirty="0"/>
              <a:t>Data analysis</a:t>
            </a:r>
          </a:p>
          <a:p>
            <a:pPr marL="0" indent="0" eaLnBrk="1" hangingPunct="1"/>
            <a:r>
              <a:rPr lang="en-US" altLang="cs-CZ" sz="2400" dirty="0"/>
              <a:t>Theory testing across behaviors</a:t>
            </a:r>
          </a:p>
          <a:p>
            <a:pPr marL="0" indent="0" eaLnBrk="1" hangingPunct="1"/>
            <a:r>
              <a:rPr lang="en-US" altLang="cs-CZ" sz="2400" dirty="0"/>
              <a:t>Participant burden</a:t>
            </a:r>
          </a:p>
        </p:txBody>
      </p:sp>
    </p:spTree>
    <p:extLst>
      <p:ext uri="{BB962C8B-B14F-4D97-AF65-F5344CB8AC3E}">
        <p14:creationId xmlns:p14="http://schemas.microsoft.com/office/powerpoint/2010/main" val="3541479419"/>
      </p:ext>
    </p:extLst>
  </p:cSld>
  <p:clrMapOvr>
    <a:masterClrMapping/>
  </p:clrMapOvr>
  <p:transition xmlns:p14="http://schemas.microsoft.com/office/powerpoint/2010/mai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57200" y="381000"/>
            <a:ext cx="8229600" cy="1371600"/>
          </a:xfrm>
        </p:spPr>
        <p:txBody>
          <a:bodyPr>
            <a:normAutofit fontScale="90000"/>
          </a:bodyPr>
          <a:lstStyle/>
          <a:p>
            <a:pPr eaLnBrk="1" fontAlgn="auto" hangingPunct="1">
              <a:spcAft>
                <a:spcPts val="0"/>
              </a:spcAft>
              <a:defRPr/>
            </a:pPr>
            <a:r>
              <a:rPr lang="en-US" dirty="0">
                <a:latin typeface="Arial" charset="0"/>
                <a:ea typeface="+mj-ea"/>
                <a:cs typeface="+mj-cs"/>
              </a:rPr>
              <a:t>Behavior Change from the Perspective of Motivational Interviewing</a:t>
            </a:r>
          </a:p>
        </p:txBody>
      </p:sp>
      <p:sp>
        <p:nvSpPr>
          <p:cNvPr id="37890" name="Rectangle 3"/>
          <p:cNvSpPr>
            <a:spLocks noGrp="1" noChangeArrowheads="1"/>
          </p:cNvSpPr>
          <p:nvPr>
            <p:ph idx="1"/>
          </p:nvPr>
        </p:nvSpPr>
        <p:spPr/>
        <p:txBody>
          <a:bodyPr/>
          <a:lstStyle/>
          <a:p>
            <a:pPr marL="0" indent="0" eaLnBrk="1" hangingPunct="1">
              <a:buFontTx/>
              <a:buNone/>
            </a:pPr>
            <a:endParaRPr lang="en-US" altLang="cs-CZ" i="1" dirty="0"/>
          </a:p>
          <a:p>
            <a:pPr marL="0" indent="0" eaLnBrk="1" hangingPunct="1">
              <a:buFontTx/>
              <a:buNone/>
            </a:pPr>
            <a:r>
              <a:rPr lang="en-US" altLang="cs-CZ" sz="2400" i="1" dirty="0"/>
              <a:t>Motivational interviewing is a directive, client-centered counseling style for eliciting behavior change by helping clients to explore and resolve ambivalence</a:t>
            </a:r>
            <a:r>
              <a:rPr lang="en-US" altLang="cs-CZ" sz="2400" dirty="0"/>
              <a:t>. </a:t>
            </a:r>
          </a:p>
        </p:txBody>
      </p:sp>
      <p:sp>
        <p:nvSpPr>
          <p:cNvPr id="37891" name="Text Box 4"/>
          <p:cNvSpPr txBox="1">
            <a:spLocks noChangeArrowheads="1"/>
          </p:cNvSpPr>
          <p:nvPr/>
        </p:nvSpPr>
        <p:spPr bwMode="auto">
          <a:xfrm>
            <a:off x="304800" y="5181600"/>
            <a:ext cx="868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cs-CZ" sz="1600"/>
              <a:t>Source: </a:t>
            </a:r>
            <a:r>
              <a:rPr lang="en-US" altLang="cs-CZ" sz="1600">
                <a:hlinkClick r:id="rId3"/>
              </a:rPr>
              <a:t>http://www.motivationalinterview.org/</a:t>
            </a:r>
            <a:r>
              <a:rPr lang="en-US" altLang="cs-CZ" sz="1600"/>
              <a:t> </a:t>
            </a:r>
          </a:p>
          <a:p>
            <a:pPr eaLnBrk="1" hangingPunct="1">
              <a:spcBef>
                <a:spcPct val="50000"/>
              </a:spcBef>
            </a:pPr>
            <a:r>
              <a:rPr lang="en-US" altLang="cs-CZ" sz="1600"/>
              <a:t>Miller WR, et al. Motivational Interviewing, 2nd ed. Guilford Press; 2002.</a:t>
            </a:r>
          </a:p>
          <a:p>
            <a:pPr>
              <a:spcBef>
                <a:spcPct val="50000"/>
              </a:spcBef>
            </a:pPr>
            <a:r>
              <a:rPr lang="en-US" altLang="cs-CZ" sz="1600"/>
              <a:t>Berger B. Motivational interviewing helps patients confront change. Available at:http://www.uspharmacist.com/oldformat.asp?url=newlook/files/Phar/nov99relationships.cfm&amp;pub_id=8&amp;article_id=450. </a:t>
            </a:r>
          </a:p>
        </p:txBody>
      </p:sp>
    </p:spTree>
    <p:extLst>
      <p:ext uri="{BB962C8B-B14F-4D97-AF65-F5344CB8AC3E}">
        <p14:creationId xmlns:p14="http://schemas.microsoft.com/office/powerpoint/2010/main" val="1868439213"/>
      </p:ext>
    </p:extLst>
  </p:cSld>
  <p:clrMapOvr>
    <a:masterClrMapping/>
  </p:clrMapOvr>
  <p:transition xmlns:p14="http://schemas.microsoft.com/office/powerpoint/2010/mai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152400"/>
            <a:ext cx="8305800" cy="1371600"/>
          </a:xfrm>
        </p:spPr>
        <p:txBody>
          <a:bodyPr/>
          <a:lstStyle/>
          <a:p>
            <a:pPr eaLnBrk="1" fontAlgn="auto" hangingPunct="1">
              <a:spcAft>
                <a:spcPts val="0"/>
              </a:spcAft>
              <a:defRPr/>
            </a:pPr>
            <a:r>
              <a:rPr lang="en-US" sz="4000" dirty="0">
                <a:latin typeface="Arial" charset="0"/>
                <a:ea typeface="+mj-ea"/>
                <a:cs typeface="+mj-cs"/>
              </a:rPr>
              <a:t>The Spirit of Motivational Interviewing</a:t>
            </a:r>
          </a:p>
        </p:txBody>
      </p:sp>
      <p:sp>
        <p:nvSpPr>
          <p:cNvPr id="39938" name="Rectangle 3"/>
          <p:cNvSpPr>
            <a:spLocks noGrp="1" noChangeArrowheads="1"/>
          </p:cNvSpPr>
          <p:nvPr>
            <p:ph idx="1"/>
          </p:nvPr>
        </p:nvSpPr>
        <p:spPr/>
        <p:txBody>
          <a:bodyPr/>
          <a:lstStyle/>
          <a:p>
            <a:pPr marL="0" indent="0" eaLnBrk="1" hangingPunct="1">
              <a:lnSpc>
                <a:spcPct val="90000"/>
              </a:lnSpc>
            </a:pPr>
            <a:r>
              <a:rPr lang="en-US" altLang="cs-CZ" sz="2400" dirty="0"/>
              <a:t>Collaborate with the patient</a:t>
            </a:r>
          </a:p>
          <a:p>
            <a:pPr marL="0" indent="0" eaLnBrk="1" hangingPunct="1">
              <a:lnSpc>
                <a:spcPct val="90000"/>
              </a:lnSpc>
            </a:pPr>
            <a:r>
              <a:rPr lang="en-US" altLang="cs-CZ" sz="2400" dirty="0"/>
              <a:t>Evoke their readiness to take action (elicit </a:t>
            </a:r>
            <a:r>
              <a:rPr lang="ja-JP" altLang="en-US" sz="2400" dirty="0"/>
              <a:t>“</a:t>
            </a:r>
            <a:r>
              <a:rPr lang="en-US" altLang="ja-JP" sz="2400" dirty="0"/>
              <a:t>change talk</a:t>
            </a:r>
            <a:r>
              <a:rPr lang="ja-JP" altLang="en-US" sz="2400" dirty="0"/>
              <a:t>”</a:t>
            </a:r>
            <a:r>
              <a:rPr lang="en-US" altLang="ja-JP" sz="2400" dirty="0"/>
              <a:t>)</a:t>
            </a:r>
          </a:p>
          <a:p>
            <a:pPr marL="0" indent="0" eaLnBrk="1" hangingPunct="1">
              <a:lnSpc>
                <a:spcPct val="90000"/>
              </a:lnSpc>
            </a:pPr>
            <a:r>
              <a:rPr lang="en-US" altLang="cs-CZ" sz="2400" dirty="0"/>
              <a:t>Develop patient</a:t>
            </a:r>
            <a:r>
              <a:rPr lang="ja-JP" altLang="en-US" sz="2400" dirty="0"/>
              <a:t>’</a:t>
            </a:r>
            <a:r>
              <a:rPr lang="en-US" altLang="ja-JP" sz="2400" dirty="0"/>
              <a:t>s autonomy to take responsibility for their own health</a:t>
            </a:r>
          </a:p>
          <a:p>
            <a:pPr marL="0" indent="0" eaLnBrk="1" hangingPunct="1">
              <a:lnSpc>
                <a:spcPct val="90000"/>
              </a:lnSpc>
            </a:pPr>
            <a:endParaRPr lang="en-US" altLang="cs-CZ" sz="3600" dirty="0"/>
          </a:p>
        </p:txBody>
      </p:sp>
      <p:sp>
        <p:nvSpPr>
          <p:cNvPr id="39939" name="Text Box 4"/>
          <p:cNvSpPr txBox="1">
            <a:spLocks noChangeArrowheads="1"/>
          </p:cNvSpPr>
          <p:nvPr/>
        </p:nvSpPr>
        <p:spPr bwMode="auto">
          <a:xfrm>
            <a:off x="228600" y="4876800"/>
            <a:ext cx="90678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15000"/>
              </a:spcBef>
            </a:pPr>
            <a:r>
              <a:rPr lang="en-US" altLang="cs-CZ" sz="3600" b="1">
                <a:solidFill>
                  <a:schemeClr val="hlink"/>
                </a:solidFill>
              </a:rPr>
              <a:t>Behavior change can be facilitated</a:t>
            </a:r>
          </a:p>
          <a:p>
            <a:pPr algn="ctr" eaLnBrk="1" hangingPunct="1">
              <a:spcBef>
                <a:spcPct val="15000"/>
              </a:spcBef>
            </a:pPr>
            <a:r>
              <a:rPr lang="en-US" altLang="cs-CZ" sz="3600" b="1">
                <a:solidFill>
                  <a:schemeClr val="hlink"/>
                </a:solidFill>
              </a:rPr>
              <a:t>but not coerced. </a:t>
            </a:r>
          </a:p>
        </p:txBody>
      </p:sp>
    </p:spTree>
    <p:extLst>
      <p:ext uri="{BB962C8B-B14F-4D97-AF65-F5344CB8AC3E}">
        <p14:creationId xmlns:p14="http://schemas.microsoft.com/office/powerpoint/2010/main" val="806077365"/>
      </p:ext>
    </p:extLst>
  </p:cSld>
  <p:clrMapOvr>
    <a:masterClrMapping/>
  </p:clrMapOvr>
  <p:transition xmlns:p14="http://schemas.microsoft.com/office/powerpoint/2010/mai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57200" y="152400"/>
            <a:ext cx="8001000" cy="1371600"/>
          </a:xfrm>
        </p:spPr>
        <p:txBody>
          <a:bodyPr/>
          <a:lstStyle/>
          <a:p>
            <a:pPr eaLnBrk="1" fontAlgn="auto" hangingPunct="1">
              <a:spcAft>
                <a:spcPts val="0"/>
              </a:spcAft>
              <a:defRPr/>
            </a:pPr>
            <a:r>
              <a:rPr lang="en-US" sz="4000" dirty="0">
                <a:latin typeface="Arial" charset="0"/>
                <a:ea typeface="+mj-ea"/>
                <a:cs typeface="+mj-cs"/>
              </a:rPr>
              <a:t>Strategies for Successful Interaction with Patients</a:t>
            </a:r>
          </a:p>
        </p:txBody>
      </p:sp>
      <p:sp>
        <p:nvSpPr>
          <p:cNvPr id="41986" name="Rectangle 3"/>
          <p:cNvSpPr>
            <a:spLocks noGrp="1" noChangeArrowheads="1"/>
          </p:cNvSpPr>
          <p:nvPr>
            <p:ph idx="1"/>
          </p:nvPr>
        </p:nvSpPr>
        <p:spPr/>
        <p:txBody>
          <a:bodyPr/>
          <a:lstStyle/>
          <a:p>
            <a:pPr marL="0" indent="0" eaLnBrk="1" hangingPunct="1">
              <a:buFontTx/>
              <a:buNone/>
            </a:pPr>
            <a:r>
              <a:rPr lang="en-US" altLang="cs-CZ" dirty="0"/>
              <a:t>Elicit-Provide-Elicit</a:t>
            </a:r>
          </a:p>
          <a:p>
            <a:pPr lvl="1" eaLnBrk="1" hangingPunct="1"/>
            <a:r>
              <a:rPr lang="en-US" altLang="cs-CZ" dirty="0"/>
              <a:t>Menu of Strategies</a:t>
            </a:r>
          </a:p>
          <a:p>
            <a:pPr marL="0" indent="0" eaLnBrk="1" hangingPunct="1">
              <a:buFontTx/>
              <a:buNone/>
            </a:pPr>
            <a:r>
              <a:rPr lang="en-US" altLang="cs-CZ" dirty="0"/>
              <a:t>The Five Principles</a:t>
            </a:r>
          </a:p>
          <a:p>
            <a:pPr lvl="1" eaLnBrk="1" hangingPunct="1"/>
            <a:r>
              <a:rPr lang="en-US" altLang="cs-CZ" dirty="0"/>
              <a:t>READS</a:t>
            </a:r>
          </a:p>
          <a:p>
            <a:pPr marL="0" indent="0" eaLnBrk="1" hangingPunct="1">
              <a:buFontTx/>
              <a:buNone/>
            </a:pPr>
            <a:r>
              <a:rPr lang="en-US" altLang="cs-CZ" dirty="0"/>
              <a:t>Helpful Tools</a:t>
            </a:r>
          </a:p>
          <a:p>
            <a:pPr lvl="1" eaLnBrk="1" hangingPunct="1"/>
            <a:r>
              <a:rPr lang="en-US" altLang="cs-CZ" dirty="0"/>
              <a:t>Readiness Rulers</a:t>
            </a:r>
          </a:p>
          <a:p>
            <a:pPr lvl="1" eaLnBrk="1" hangingPunct="1"/>
            <a:r>
              <a:rPr lang="en-US" altLang="cs-CZ" dirty="0"/>
              <a:t>The Envelope </a:t>
            </a:r>
          </a:p>
          <a:p>
            <a:pPr marL="0" indent="0" eaLnBrk="1" hangingPunct="1"/>
            <a:endParaRPr lang="en-US" altLang="cs-CZ" dirty="0"/>
          </a:p>
        </p:txBody>
      </p:sp>
      <p:sp>
        <p:nvSpPr>
          <p:cNvPr id="41987" name="Text Box 4"/>
          <p:cNvSpPr txBox="1">
            <a:spLocks noChangeArrowheads="1"/>
          </p:cNvSpPr>
          <p:nvPr/>
        </p:nvSpPr>
        <p:spPr bwMode="auto">
          <a:xfrm>
            <a:off x="228600" y="5638800"/>
            <a:ext cx="8915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cs-CZ" sz="1600"/>
              <a:t>Rollnick S, et al. </a:t>
            </a:r>
            <a:r>
              <a:rPr lang="en-US" altLang="cs-CZ" sz="1600" i="1"/>
              <a:t>Health Behavior Change: A Guide For Practitioners</a:t>
            </a:r>
            <a:r>
              <a:rPr lang="en-US" altLang="cs-CZ" sz="1600"/>
              <a:t>. Churchill Livingstone; 2003.</a:t>
            </a:r>
          </a:p>
          <a:p>
            <a:pPr eaLnBrk="1" hangingPunct="1"/>
            <a:r>
              <a:rPr lang="en-US" altLang="cs-CZ" sz="1600"/>
              <a:t>Berger B. Motivational interviewing helps patients confront change. Available at: http://www.uspharmacist.com/oldformat.asp?url=newlook/files/Phar/nov99relationships.cfm&amp;pub_id=8&amp;article_id=450</a:t>
            </a:r>
          </a:p>
        </p:txBody>
      </p:sp>
    </p:spTree>
    <p:extLst>
      <p:ext uri="{BB962C8B-B14F-4D97-AF65-F5344CB8AC3E}">
        <p14:creationId xmlns:p14="http://schemas.microsoft.com/office/powerpoint/2010/main" val="621643761"/>
      </p:ext>
    </p:extLst>
  </p:cSld>
  <p:clrMapOvr>
    <a:masterClrMapping/>
  </p:clrMapOvr>
  <p:transition xmlns:p14="http://schemas.microsoft.com/office/powerpoint/2010/mai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57200" y="152400"/>
            <a:ext cx="8077200" cy="1371600"/>
          </a:xfrm>
        </p:spPr>
        <p:txBody>
          <a:bodyPr/>
          <a:lstStyle/>
          <a:p>
            <a:pPr eaLnBrk="1" fontAlgn="auto" hangingPunct="1">
              <a:spcAft>
                <a:spcPts val="0"/>
              </a:spcAft>
              <a:defRPr/>
            </a:pPr>
            <a:r>
              <a:rPr lang="en-US" sz="4000" dirty="0">
                <a:latin typeface="Arial" charset="0"/>
                <a:ea typeface="+mj-ea"/>
                <a:cs typeface="+mj-cs"/>
              </a:rPr>
              <a:t>Strategies for Successful Interaction with Patients</a:t>
            </a:r>
          </a:p>
        </p:txBody>
      </p:sp>
      <p:sp>
        <p:nvSpPr>
          <p:cNvPr id="44034" name="Rectangle 3"/>
          <p:cNvSpPr>
            <a:spLocks noGrp="1" noChangeArrowheads="1"/>
          </p:cNvSpPr>
          <p:nvPr>
            <p:ph idx="1"/>
          </p:nvPr>
        </p:nvSpPr>
        <p:spPr>
          <a:xfrm>
            <a:off x="457200" y="1600200"/>
            <a:ext cx="8229600" cy="4953000"/>
          </a:xfrm>
        </p:spPr>
        <p:txBody>
          <a:bodyPr/>
          <a:lstStyle/>
          <a:p>
            <a:pPr marL="457200" indent="-457200" eaLnBrk="1" hangingPunct="1">
              <a:buFontTx/>
              <a:buNone/>
            </a:pPr>
            <a:r>
              <a:rPr lang="en-US" altLang="cs-CZ" sz="2800" dirty="0">
                <a:solidFill>
                  <a:schemeClr val="hlink"/>
                </a:solidFill>
              </a:rPr>
              <a:t>ELICIT-PROVIDE-ELICIT</a:t>
            </a:r>
            <a:endParaRPr lang="en-US" altLang="cs-CZ" sz="2800" dirty="0"/>
          </a:p>
          <a:p>
            <a:pPr marL="838200" lvl="1" indent="-381000" eaLnBrk="1" hangingPunct="1"/>
            <a:r>
              <a:rPr lang="en-US" altLang="cs-CZ" sz="2400" dirty="0"/>
              <a:t>The good things and bad things</a:t>
            </a:r>
          </a:p>
          <a:p>
            <a:pPr marL="838200" lvl="1" indent="-381000" eaLnBrk="1" hangingPunct="1"/>
            <a:r>
              <a:rPr lang="en-US" altLang="cs-CZ" sz="2400" dirty="0"/>
              <a:t>What do they like and dislike about the proposed changes?  </a:t>
            </a:r>
          </a:p>
          <a:p>
            <a:pPr marL="838200" lvl="1" indent="-381000" eaLnBrk="1" hangingPunct="1"/>
            <a:r>
              <a:rPr lang="en-US" altLang="cs-CZ" sz="2400" dirty="0"/>
              <a:t>What is their representation of the illness and its treatment?  </a:t>
            </a:r>
          </a:p>
          <a:p>
            <a:pPr marL="838200" lvl="1" indent="-381000" eaLnBrk="1" hangingPunct="1"/>
            <a:r>
              <a:rPr lang="en-US" altLang="cs-CZ" sz="2400" dirty="0"/>
              <a:t>Do they agree with the NP/MD?</a:t>
            </a:r>
          </a:p>
          <a:p>
            <a:pPr marL="838200" lvl="1" indent="-381000" eaLnBrk="1" hangingPunct="1"/>
            <a:r>
              <a:rPr lang="en-US" altLang="cs-CZ" sz="2400" dirty="0"/>
              <a:t>Do they believe they can do what is asked?  What will help?  </a:t>
            </a:r>
          </a:p>
          <a:p>
            <a:pPr marL="838200" lvl="1" indent="-381000" eaLnBrk="1" hangingPunct="1"/>
            <a:r>
              <a:rPr lang="en-US" altLang="cs-CZ" sz="2400" dirty="0"/>
              <a:t>What are the barriers?</a:t>
            </a:r>
          </a:p>
          <a:p>
            <a:pPr marL="838200" lvl="1" indent="-381000" eaLnBrk="1" hangingPunct="1"/>
            <a:r>
              <a:rPr lang="en-US" altLang="cs-CZ" sz="2400" dirty="0">
                <a:solidFill>
                  <a:schemeClr val="hlink"/>
                </a:solidFill>
              </a:rPr>
              <a:t>IS THE PATIENT READY FOR THE CHANGE?</a:t>
            </a:r>
          </a:p>
        </p:txBody>
      </p:sp>
    </p:spTree>
    <p:extLst>
      <p:ext uri="{BB962C8B-B14F-4D97-AF65-F5344CB8AC3E}">
        <p14:creationId xmlns:p14="http://schemas.microsoft.com/office/powerpoint/2010/main" val="3851438898"/>
      </p:ext>
    </p:extLst>
  </p:cSld>
  <p:clrMapOvr>
    <a:masterClrMapping/>
  </p:clrMapOvr>
  <p:transition xmlns:p14="http://schemas.microsoft.com/office/powerpoint/2010/mai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fontAlgn="auto" hangingPunct="1">
              <a:spcAft>
                <a:spcPts val="0"/>
              </a:spcAft>
              <a:defRPr/>
            </a:pPr>
            <a:r>
              <a:rPr lang="en-US" dirty="0">
                <a:latin typeface="Arial" charset="0"/>
                <a:ea typeface="+mj-ea"/>
                <a:cs typeface="+mj-cs"/>
              </a:rPr>
              <a:t>Five Principles of MI</a:t>
            </a:r>
          </a:p>
        </p:txBody>
      </p:sp>
      <p:sp>
        <p:nvSpPr>
          <p:cNvPr id="46082" name="Rectangle 3"/>
          <p:cNvSpPr>
            <a:spLocks noGrp="1" noChangeArrowheads="1"/>
          </p:cNvSpPr>
          <p:nvPr>
            <p:ph idx="1"/>
          </p:nvPr>
        </p:nvSpPr>
        <p:spPr/>
        <p:txBody>
          <a:bodyPr/>
          <a:lstStyle/>
          <a:p>
            <a:pPr marL="0" indent="0" eaLnBrk="1" hangingPunct="1">
              <a:spcBef>
                <a:spcPct val="0"/>
              </a:spcBef>
            </a:pPr>
            <a:r>
              <a:rPr lang="en-US" altLang="cs-CZ" sz="3600" dirty="0"/>
              <a:t>Express empathy</a:t>
            </a:r>
          </a:p>
          <a:p>
            <a:pPr marL="0" indent="0" eaLnBrk="1" hangingPunct="1">
              <a:spcBef>
                <a:spcPct val="0"/>
              </a:spcBef>
            </a:pPr>
            <a:r>
              <a:rPr lang="en-US" altLang="cs-CZ" sz="3600" dirty="0"/>
              <a:t>Develop discrepancy</a:t>
            </a:r>
          </a:p>
          <a:p>
            <a:pPr marL="0" indent="0" eaLnBrk="1" hangingPunct="1">
              <a:spcBef>
                <a:spcPct val="0"/>
              </a:spcBef>
            </a:pPr>
            <a:r>
              <a:rPr lang="en-US" altLang="cs-CZ" sz="3600" dirty="0"/>
              <a:t>Avoid argumentation</a:t>
            </a:r>
          </a:p>
          <a:p>
            <a:pPr marL="0" indent="0" eaLnBrk="1" hangingPunct="1">
              <a:spcBef>
                <a:spcPct val="0"/>
              </a:spcBef>
            </a:pPr>
            <a:r>
              <a:rPr lang="en-US" altLang="cs-CZ" sz="3600" dirty="0"/>
              <a:t>Roll with resistance </a:t>
            </a:r>
          </a:p>
          <a:p>
            <a:pPr marL="0" indent="0" eaLnBrk="1" hangingPunct="1">
              <a:spcBef>
                <a:spcPct val="0"/>
              </a:spcBef>
            </a:pPr>
            <a:r>
              <a:rPr lang="en-US" altLang="cs-CZ" sz="3600" dirty="0"/>
              <a:t>Support self-efficacy</a:t>
            </a:r>
          </a:p>
          <a:p>
            <a:pPr marL="0" indent="0" eaLnBrk="1" hangingPunct="1"/>
            <a:endParaRPr lang="en-US" altLang="cs-CZ" dirty="0"/>
          </a:p>
        </p:txBody>
      </p:sp>
    </p:spTree>
    <p:extLst>
      <p:ext uri="{BB962C8B-B14F-4D97-AF65-F5344CB8AC3E}">
        <p14:creationId xmlns:p14="http://schemas.microsoft.com/office/powerpoint/2010/main" val="2633483799"/>
      </p:ext>
    </p:extLst>
  </p:cSld>
  <p:clrMapOvr>
    <a:masterClrMapping/>
  </p:clrMapOvr>
  <p:transition xmlns:p14="http://schemas.microsoft.com/office/powerpoint/2010/mai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fontAlgn="auto" hangingPunct="1">
              <a:spcAft>
                <a:spcPts val="0"/>
              </a:spcAft>
              <a:defRPr/>
            </a:pPr>
            <a:r>
              <a:rPr lang="en-US" dirty="0">
                <a:latin typeface="Arial" charset="0"/>
                <a:ea typeface="+mj-ea"/>
                <a:cs typeface="+mj-cs"/>
              </a:rPr>
              <a:t>Building Motivation</a:t>
            </a:r>
          </a:p>
        </p:txBody>
      </p:sp>
      <p:sp>
        <p:nvSpPr>
          <p:cNvPr id="48130" name="Rectangle 3"/>
          <p:cNvSpPr>
            <a:spLocks noGrp="1" noChangeArrowheads="1"/>
          </p:cNvSpPr>
          <p:nvPr>
            <p:ph idx="1"/>
          </p:nvPr>
        </p:nvSpPr>
        <p:spPr/>
        <p:txBody>
          <a:bodyPr/>
          <a:lstStyle/>
          <a:p>
            <a:pPr marL="609600" indent="-609600" eaLnBrk="1" hangingPunct="1"/>
            <a:r>
              <a:rPr lang="en-US" altLang="cs-CZ" dirty="0"/>
              <a:t>Explore ambivalence and build motivation</a:t>
            </a:r>
          </a:p>
          <a:p>
            <a:pPr marL="609600" indent="-609600" eaLnBrk="1" hangingPunct="1">
              <a:buFontTx/>
              <a:buAutoNum type="arabicParenBoth"/>
            </a:pPr>
            <a:r>
              <a:rPr lang="en-US" altLang="cs-CZ" dirty="0"/>
              <a:t>Open-ended questions</a:t>
            </a:r>
          </a:p>
          <a:p>
            <a:pPr marL="609600" indent="-609600" eaLnBrk="1" hangingPunct="1">
              <a:buFontTx/>
              <a:buAutoNum type="arabicParenBoth"/>
            </a:pPr>
            <a:r>
              <a:rPr lang="en-US" altLang="cs-CZ" dirty="0"/>
              <a:t>Reflective listening</a:t>
            </a:r>
          </a:p>
          <a:p>
            <a:pPr marL="609600" indent="-609600" eaLnBrk="1" hangingPunct="1">
              <a:buFontTx/>
              <a:buAutoNum type="arabicParenBoth"/>
            </a:pPr>
            <a:r>
              <a:rPr lang="en-US" altLang="cs-CZ" dirty="0"/>
              <a:t>Affirmations</a:t>
            </a:r>
          </a:p>
          <a:p>
            <a:pPr marL="609600" indent="-609600" eaLnBrk="1" hangingPunct="1">
              <a:buFontTx/>
              <a:buAutoNum type="arabicParenBoth"/>
            </a:pPr>
            <a:r>
              <a:rPr lang="en-US" altLang="cs-CZ" dirty="0"/>
              <a:t>Summaries</a:t>
            </a:r>
          </a:p>
          <a:p>
            <a:pPr marL="609600" indent="-609600" eaLnBrk="1" hangingPunct="1">
              <a:buFontTx/>
              <a:buAutoNum type="arabicParenBoth"/>
            </a:pPr>
            <a:r>
              <a:rPr lang="en-US" altLang="cs-CZ" dirty="0"/>
              <a:t>Elicit self-motivational statements (change talk)</a:t>
            </a:r>
          </a:p>
          <a:p>
            <a:pPr marL="609600" indent="-609600" eaLnBrk="1" hangingPunct="1"/>
            <a:endParaRPr lang="en-US" altLang="cs-CZ" dirty="0"/>
          </a:p>
        </p:txBody>
      </p:sp>
      <p:sp>
        <p:nvSpPr>
          <p:cNvPr id="4" name="Action Button: End 3">
            <a:hlinkClick r:id="rId3" highlightClick="1"/>
          </p:cNvPr>
          <p:cNvSpPr>
            <a:spLocks noChangeArrowheads="1"/>
          </p:cNvSpPr>
          <p:nvPr/>
        </p:nvSpPr>
        <p:spPr bwMode="auto">
          <a:xfrm>
            <a:off x="4114800" y="5029200"/>
            <a:ext cx="1042988" cy="1042988"/>
          </a:xfrm>
          <a:prstGeom prst="actionButtonEnd">
            <a:avLst/>
          </a:prstGeom>
          <a:solidFill>
            <a:srgbClr val="7A7A7A"/>
          </a:solidFill>
          <a:ln w="12700">
            <a:solidFill>
              <a:srgbClr val="777777"/>
            </a:solidFill>
            <a:miter lim="800000"/>
            <a:headEnd/>
            <a:tailEnd/>
          </a:ln>
          <a:effectLst>
            <a:outerShdw blurRad="39999" dist="23000" algn="bl" rotWithShape="0">
              <a:srgbClr val="808080">
                <a:alpha val="39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2650614991"/>
      </p:ext>
    </p:extLst>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hykqhdske6-1u-5iuuaqa.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635509"/>
            <a:ext cx="6781800" cy="3979118"/>
          </a:xfrm>
          <a:prstGeom prst="rect">
            <a:avLst/>
          </a:prstGeom>
        </p:spPr>
      </p:pic>
      <p:sp>
        <p:nvSpPr>
          <p:cNvPr id="2" name="Title 1"/>
          <p:cNvSpPr>
            <a:spLocks noGrp="1"/>
          </p:cNvSpPr>
          <p:nvPr>
            <p:ph type="title"/>
          </p:nvPr>
        </p:nvSpPr>
        <p:spPr>
          <a:xfrm>
            <a:off x="304800" y="533400"/>
            <a:ext cx="8229600" cy="990600"/>
          </a:xfrm>
        </p:spPr>
        <p:txBody>
          <a:bodyPr>
            <a:normAutofit fontScale="90000"/>
          </a:bodyPr>
          <a:lstStyle/>
          <a:p>
            <a:r>
              <a:rPr lang="en-US" dirty="0" smtClean="0"/>
              <a:t>Smoking </a:t>
            </a:r>
            <a:br>
              <a:rPr lang="en-US" dirty="0" smtClean="0"/>
            </a:br>
            <a:r>
              <a:rPr lang="en-US" dirty="0" smtClean="0"/>
              <a:t>- USA</a:t>
            </a:r>
            <a:endParaRPr lang="en-US" dirty="0"/>
          </a:p>
        </p:txBody>
      </p:sp>
      <p:pic>
        <p:nvPicPr>
          <p:cNvPr id="4" name="Picture 3" descr="744d3maa3uqlxcitxabzx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400" y="457200"/>
            <a:ext cx="6578600" cy="3335628"/>
          </a:xfrm>
          <a:prstGeom prst="rect">
            <a:avLst/>
          </a:prstGeom>
        </p:spPr>
      </p:pic>
    </p:spTree>
    <p:extLst>
      <p:ext uri="{BB962C8B-B14F-4D97-AF65-F5344CB8AC3E}">
        <p14:creationId xmlns:p14="http://schemas.microsoft.com/office/powerpoint/2010/main" val="7484668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a:latin typeface="Arial" charset="0"/>
                <a:ea typeface="+mj-ea"/>
                <a:cs typeface="+mj-cs"/>
              </a:rPr>
              <a:t>Readiness to Change: Eliciting Change Talk</a:t>
            </a:r>
          </a:p>
        </p:txBody>
      </p:sp>
      <p:pic>
        <p:nvPicPr>
          <p:cNvPr id="50178" name="Picture 4">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752600" y="2057400"/>
            <a:ext cx="4914900" cy="2143125"/>
          </a:xfrm>
          <a:extLst>
            <a:ext uri="{909E8E84-426E-40dd-AFC4-6F175D3DCCD1}">
              <a14:hiddenFill xmlns:a14="http://schemas.microsoft.com/office/drawing/2010/main">
                <a:solidFill>
                  <a:srgbClr val="CCCCFF"/>
                </a:solidFill>
              </a14:hiddenFill>
            </a:ext>
          </a:extLst>
        </p:spPr>
      </p:pic>
      <p:sp>
        <p:nvSpPr>
          <p:cNvPr id="284677" name="Text Box 5"/>
          <p:cNvSpPr txBox="1">
            <a:spLocks noChangeArrowheads="1"/>
          </p:cNvSpPr>
          <p:nvPr/>
        </p:nvSpPr>
        <p:spPr bwMode="auto">
          <a:xfrm>
            <a:off x="1524000" y="4876800"/>
            <a:ext cx="6934200" cy="10541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2"/>
              </a:buClr>
              <a:buSzPct val="75000"/>
              <a:buFont typeface="Wingdings" panose="05000000000000000000" pitchFamily="2" charset="2"/>
              <a:buNone/>
            </a:pPr>
            <a:r>
              <a:rPr lang="ja-JP" altLang="en-US" sz="1800">
                <a:effectLst>
                  <a:outerShdw blurRad="38100" dist="38100" dir="2700000" algn="tl">
                    <a:srgbClr val="C0C0C0"/>
                  </a:outerShdw>
                </a:effectLst>
              </a:rPr>
              <a:t>“</a:t>
            </a:r>
            <a:r>
              <a:rPr lang="en-US" altLang="ja-JP" sz="1800">
                <a:effectLst>
                  <a:outerShdw blurRad="38100" dist="38100" dir="2700000" algn="tl">
                    <a:srgbClr val="C0C0C0"/>
                  </a:outerShdw>
                </a:effectLst>
              </a:rPr>
              <a:t>If I handed you an envelope, what would the message inside have to say to get you to ________?</a:t>
            </a:r>
            <a:r>
              <a:rPr lang="ja-JP" altLang="en-US" sz="1800">
                <a:effectLst>
                  <a:outerShdw blurRad="38100" dist="38100" dir="2700000" algn="tl">
                    <a:srgbClr val="C0C0C0"/>
                  </a:outerShdw>
                </a:effectLst>
              </a:rPr>
              <a:t>”</a:t>
            </a:r>
            <a:endParaRPr lang="en-US" altLang="ja-JP" sz="1800">
              <a:effectLst>
                <a:outerShdw blurRad="38100" dist="38100" dir="2700000" algn="tl">
                  <a:srgbClr val="C0C0C0"/>
                </a:outerShdw>
              </a:effectLst>
            </a:endParaRPr>
          </a:p>
          <a:p>
            <a:pPr eaLnBrk="1" hangingPunct="1">
              <a:spcBef>
                <a:spcPct val="50000"/>
              </a:spcBef>
            </a:pPr>
            <a:endParaRPr lang="en-US" altLang="cs-CZ" sz="1800"/>
          </a:p>
        </p:txBody>
      </p:sp>
    </p:spTree>
    <p:extLst>
      <p:ext uri="{BB962C8B-B14F-4D97-AF65-F5344CB8AC3E}">
        <p14:creationId xmlns:p14="http://schemas.microsoft.com/office/powerpoint/2010/main" val="752877850"/>
      </p:ext>
    </p:extLst>
  </p:cSld>
  <p:clrMapOvr>
    <a:masterClrMapping/>
  </p:clrMapOvr>
  <p:transition xmlns:p14="http://schemas.microsoft.com/office/powerpoint/2010/mai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fontAlgn="auto" hangingPunct="1">
              <a:spcAft>
                <a:spcPts val="0"/>
              </a:spcAft>
              <a:defRPr/>
            </a:pPr>
            <a:r>
              <a:rPr lang="en-US" dirty="0">
                <a:latin typeface="Arial" charset="0"/>
                <a:ea typeface="+mj-ea"/>
                <a:cs typeface="+mj-cs"/>
              </a:rPr>
              <a:t>Building Motivation</a:t>
            </a:r>
          </a:p>
        </p:txBody>
      </p:sp>
      <p:sp>
        <p:nvSpPr>
          <p:cNvPr id="52226" name="Rectangle 3"/>
          <p:cNvSpPr>
            <a:spLocks noGrp="1" noChangeArrowheads="1"/>
          </p:cNvSpPr>
          <p:nvPr>
            <p:ph idx="1"/>
          </p:nvPr>
        </p:nvSpPr>
        <p:spPr/>
        <p:txBody>
          <a:bodyPr/>
          <a:lstStyle/>
          <a:p>
            <a:pPr marL="609600" indent="-609600" eaLnBrk="1" hangingPunct="1"/>
            <a:r>
              <a:rPr lang="en-US" altLang="cs-CZ" dirty="0"/>
              <a:t>Goal is to get patient/client to articulate:</a:t>
            </a:r>
          </a:p>
          <a:p>
            <a:pPr lvl="1" eaLnBrk="1" hangingPunct="1">
              <a:buFontTx/>
              <a:buNone/>
            </a:pPr>
            <a:endParaRPr lang="en-US" altLang="cs-CZ" dirty="0"/>
          </a:p>
          <a:p>
            <a:pPr lvl="1" eaLnBrk="1" hangingPunct="1"/>
            <a:r>
              <a:rPr lang="en-US" altLang="cs-CZ" dirty="0"/>
              <a:t>The steps I plan to take are:</a:t>
            </a:r>
          </a:p>
          <a:p>
            <a:pPr lvl="1" eaLnBrk="1" hangingPunct="1"/>
            <a:r>
              <a:rPr lang="en-US" altLang="cs-CZ" dirty="0"/>
              <a:t>Challenges that may interfere:</a:t>
            </a:r>
          </a:p>
          <a:p>
            <a:pPr lvl="1" eaLnBrk="1" hangingPunct="1"/>
            <a:r>
              <a:rPr lang="en-US" altLang="cs-CZ" dirty="0"/>
              <a:t>How I will handle these challenge</a:t>
            </a:r>
          </a:p>
          <a:p>
            <a:pPr lvl="1" eaLnBrk="1" hangingPunct="1"/>
            <a:r>
              <a:rPr lang="en-US" altLang="cs-CZ" dirty="0"/>
              <a:t>I</a:t>
            </a:r>
            <a:r>
              <a:rPr lang="ja-JP" altLang="en-US" dirty="0"/>
              <a:t>’</a:t>
            </a:r>
            <a:r>
              <a:rPr lang="en-US" altLang="ja-JP" dirty="0" err="1"/>
              <a:t>ll</a:t>
            </a:r>
            <a:r>
              <a:rPr lang="en-US" altLang="ja-JP" dirty="0"/>
              <a:t> know my plan is working if: </a:t>
            </a:r>
          </a:p>
          <a:p>
            <a:pPr marL="609600" indent="-609600" eaLnBrk="1" hangingPunct="1"/>
            <a:endParaRPr lang="en-US" altLang="cs-CZ" dirty="0"/>
          </a:p>
          <a:p>
            <a:pPr marL="609600" indent="-609600" eaLnBrk="1" hangingPunct="1"/>
            <a:endParaRPr lang="en-US" altLang="cs-CZ" dirty="0"/>
          </a:p>
        </p:txBody>
      </p:sp>
    </p:spTree>
    <p:extLst>
      <p:ext uri="{BB962C8B-B14F-4D97-AF65-F5344CB8AC3E}">
        <p14:creationId xmlns:p14="http://schemas.microsoft.com/office/powerpoint/2010/main" val="855743869"/>
      </p:ext>
    </p:extLst>
  </p:cSld>
  <p:clrMapOvr>
    <a:masterClrMapping/>
  </p:clrMapOvr>
  <p:transition xmlns:p14="http://schemas.microsoft.com/office/powerpoint/2010/mai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fontAlgn="auto" hangingPunct="1">
              <a:spcAft>
                <a:spcPts val="0"/>
              </a:spcAft>
              <a:defRPr/>
            </a:pPr>
            <a:r>
              <a:rPr lang="en-US" sz="4000" dirty="0">
                <a:latin typeface="Arial" charset="0"/>
                <a:ea typeface="+mj-ea"/>
                <a:cs typeface="+mj-cs"/>
              </a:rPr>
              <a:t>MHBC Challenges</a:t>
            </a:r>
          </a:p>
        </p:txBody>
      </p:sp>
      <p:sp>
        <p:nvSpPr>
          <p:cNvPr id="54274" name="Rectangle 3"/>
          <p:cNvSpPr>
            <a:spLocks noGrp="1" noChangeArrowheads="1"/>
          </p:cNvSpPr>
          <p:nvPr>
            <p:ph idx="1"/>
          </p:nvPr>
        </p:nvSpPr>
        <p:spPr/>
        <p:txBody>
          <a:bodyPr/>
          <a:lstStyle/>
          <a:p>
            <a:pPr marL="0" indent="0" eaLnBrk="1" hangingPunct="1">
              <a:buFontTx/>
              <a:buNone/>
            </a:pPr>
            <a:endParaRPr lang="en-US" altLang="cs-CZ" dirty="0"/>
          </a:p>
          <a:p>
            <a:pPr marL="0" indent="0" eaLnBrk="1" hangingPunct="1"/>
            <a:r>
              <a:rPr lang="en-US" altLang="cs-CZ" dirty="0"/>
              <a:t>Timing of treatment</a:t>
            </a:r>
          </a:p>
          <a:p>
            <a:pPr marL="0" indent="0" eaLnBrk="1" hangingPunct="1"/>
            <a:r>
              <a:rPr lang="en-US" altLang="cs-CZ" dirty="0"/>
              <a:t>Measuring changes in multiple behaviors</a:t>
            </a:r>
          </a:p>
          <a:p>
            <a:pPr marL="0" indent="0" eaLnBrk="1" hangingPunct="1"/>
            <a:r>
              <a:rPr lang="en-US" altLang="cs-CZ" dirty="0"/>
              <a:t>Theory testing across behaviors</a:t>
            </a:r>
          </a:p>
          <a:p>
            <a:pPr marL="0" indent="0" eaLnBrk="1" hangingPunct="1"/>
            <a:r>
              <a:rPr lang="en-US" altLang="cs-CZ" dirty="0"/>
              <a:t>Participant burden</a:t>
            </a:r>
          </a:p>
        </p:txBody>
      </p:sp>
    </p:spTree>
    <p:extLst>
      <p:ext uri="{BB962C8B-B14F-4D97-AF65-F5344CB8AC3E}">
        <p14:creationId xmlns:p14="http://schemas.microsoft.com/office/powerpoint/2010/main" val="2794282432"/>
      </p:ext>
    </p:extLst>
  </p:cSld>
  <p:clrMapOvr>
    <a:masterClrMapping/>
  </p:clrMapOvr>
  <p:transition xmlns:p14="http://schemas.microsoft.com/office/powerpoint/2010/mai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00025" y="152400"/>
            <a:ext cx="8763000" cy="1143000"/>
          </a:xfrm>
        </p:spPr>
        <p:txBody>
          <a:bodyPr/>
          <a:lstStyle/>
          <a:p>
            <a:pPr eaLnBrk="1" fontAlgn="auto" hangingPunct="1">
              <a:spcAft>
                <a:spcPts val="0"/>
              </a:spcAft>
              <a:defRPr/>
            </a:pPr>
            <a:r>
              <a:rPr lang="en-US" sz="4000" dirty="0">
                <a:latin typeface="Arial" charset="0"/>
                <a:ea typeface="+mj-ea"/>
                <a:cs typeface="+mj-cs"/>
              </a:rPr>
              <a:t>Some Statistics</a:t>
            </a:r>
            <a:br>
              <a:rPr lang="en-US" sz="4000" dirty="0">
                <a:latin typeface="Arial" charset="0"/>
                <a:ea typeface="+mj-ea"/>
                <a:cs typeface="+mj-cs"/>
              </a:rPr>
            </a:br>
            <a:r>
              <a:rPr lang="en-US" sz="1800" dirty="0">
                <a:latin typeface="Arial" charset="0"/>
                <a:ea typeface="+mj-ea"/>
                <a:cs typeface="+mj-cs"/>
              </a:rPr>
              <a:t>(Lightwood &amp; </a:t>
            </a:r>
            <a:r>
              <a:rPr lang="en-US" sz="1800" dirty="0" err="1">
                <a:latin typeface="Arial" charset="0"/>
                <a:ea typeface="+mj-ea"/>
                <a:cs typeface="+mj-cs"/>
              </a:rPr>
              <a:t>Glantz</a:t>
            </a:r>
            <a:r>
              <a:rPr lang="en-US" sz="1800" dirty="0">
                <a:latin typeface="Arial" charset="0"/>
                <a:ea typeface="+mj-ea"/>
                <a:cs typeface="+mj-cs"/>
              </a:rPr>
              <a:t>, 2007)</a:t>
            </a:r>
          </a:p>
        </p:txBody>
      </p:sp>
      <p:sp>
        <p:nvSpPr>
          <p:cNvPr id="56322" name="Rectangle 3"/>
          <p:cNvSpPr>
            <a:spLocks noGrp="1" noChangeArrowheads="1"/>
          </p:cNvSpPr>
          <p:nvPr>
            <p:ph idx="1"/>
          </p:nvPr>
        </p:nvSpPr>
        <p:spPr>
          <a:xfrm>
            <a:off x="200025" y="1371600"/>
            <a:ext cx="8763000" cy="4800600"/>
          </a:xfrm>
        </p:spPr>
        <p:txBody>
          <a:bodyPr/>
          <a:lstStyle/>
          <a:p>
            <a:pPr marL="0" indent="0" eaLnBrk="1" hangingPunct="1"/>
            <a:r>
              <a:rPr lang="en-US" altLang="cs-CZ" sz="2800" dirty="0"/>
              <a:t>1% absolute reduction in smoking prevalence</a:t>
            </a:r>
            <a:r>
              <a:rPr lang="en-US" altLang="cs-CZ" sz="2800" baseline="30000" dirty="0"/>
              <a:t> </a:t>
            </a:r>
            <a:r>
              <a:rPr lang="en-US" altLang="cs-CZ" sz="2800" dirty="0"/>
              <a:t>(AMIs and strokes)</a:t>
            </a:r>
          </a:p>
          <a:p>
            <a:pPr marL="0" indent="0" eaLnBrk="1" hangingPunct="1"/>
            <a:r>
              <a:rPr lang="en-US" altLang="cs-CZ" sz="2800" dirty="0"/>
              <a:t>In the first year, there</a:t>
            </a:r>
            <a:r>
              <a:rPr lang="en-US" altLang="cs-CZ" sz="2800" baseline="30000" dirty="0"/>
              <a:t> </a:t>
            </a:r>
            <a:r>
              <a:rPr lang="en-US" altLang="cs-CZ" sz="2800" dirty="0"/>
              <a:t>would be 924±679 (</a:t>
            </a:r>
            <a:r>
              <a:rPr lang="en-US" altLang="cs-CZ" sz="2800" dirty="0" err="1"/>
              <a:t>mean±SD</a:t>
            </a:r>
            <a:r>
              <a:rPr lang="en-US" altLang="cs-CZ" sz="2800" dirty="0"/>
              <a:t>) fewer hospitalizations</a:t>
            </a:r>
            <a:r>
              <a:rPr lang="en-US" altLang="cs-CZ" sz="2800" baseline="30000" dirty="0"/>
              <a:t> </a:t>
            </a:r>
            <a:r>
              <a:rPr lang="en-US" altLang="cs-CZ" sz="2800" dirty="0"/>
              <a:t>for AMI and 538±508 for stroke, resulting in an immediate</a:t>
            </a:r>
            <a:r>
              <a:rPr lang="en-US" altLang="cs-CZ" sz="2800" baseline="30000" dirty="0"/>
              <a:t> </a:t>
            </a:r>
            <a:r>
              <a:rPr lang="en-US" altLang="cs-CZ" sz="2800" dirty="0"/>
              <a:t>savings of $44±26 million</a:t>
            </a:r>
          </a:p>
          <a:p>
            <a:pPr marL="0" indent="0" eaLnBrk="1" hangingPunct="1"/>
            <a:r>
              <a:rPr lang="en-US" altLang="cs-CZ" sz="2800" dirty="0"/>
              <a:t>A 7-year program that reduced smoking</a:t>
            </a:r>
            <a:r>
              <a:rPr lang="en-US" altLang="cs-CZ" sz="2800" baseline="30000" dirty="0"/>
              <a:t> </a:t>
            </a:r>
            <a:r>
              <a:rPr lang="en-US" altLang="cs-CZ" sz="2800" dirty="0"/>
              <a:t>prevalence by 1% per year would result in a  total savings of $3.20±0.59 billion</a:t>
            </a:r>
            <a:r>
              <a:rPr lang="en-US" altLang="cs-CZ" sz="2800" baseline="30000" dirty="0"/>
              <a:t> </a:t>
            </a:r>
            <a:r>
              <a:rPr lang="en-US" altLang="cs-CZ" sz="2800" dirty="0"/>
              <a:t>in costs, and would prevent 13,100 deaths resulting from AMI/stroke. </a:t>
            </a:r>
            <a:r>
              <a:rPr lang="en-US" altLang="cs-CZ" sz="2800" baseline="30000" dirty="0"/>
              <a:t> </a:t>
            </a:r>
            <a:endParaRPr lang="en-US" altLang="cs-CZ" sz="2800" dirty="0"/>
          </a:p>
        </p:txBody>
      </p:sp>
    </p:spTree>
    <p:extLst>
      <p:ext uri="{BB962C8B-B14F-4D97-AF65-F5344CB8AC3E}">
        <p14:creationId xmlns:p14="http://schemas.microsoft.com/office/powerpoint/2010/main" val="762448252"/>
      </p:ext>
    </p:extLst>
  </p:cSld>
  <p:clrMapOvr>
    <a:masterClrMapping/>
  </p:clrMapOvr>
  <p:transition xmlns:p14="http://schemas.microsoft.com/office/powerpoint/2010/mai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200025" y="152400"/>
            <a:ext cx="8763000" cy="1143000"/>
          </a:xfrm>
        </p:spPr>
        <p:txBody>
          <a:bodyPr/>
          <a:lstStyle/>
          <a:p>
            <a:pPr eaLnBrk="1" fontAlgn="auto" hangingPunct="1">
              <a:spcAft>
                <a:spcPts val="0"/>
              </a:spcAft>
              <a:defRPr/>
            </a:pPr>
            <a:r>
              <a:rPr lang="en-US" sz="4000" dirty="0">
                <a:latin typeface="Arial" charset="0"/>
                <a:ea typeface="+mj-ea"/>
                <a:cs typeface="+mj-cs"/>
              </a:rPr>
              <a:t>Some Statistics</a:t>
            </a:r>
            <a:br>
              <a:rPr lang="en-US" sz="4000" dirty="0">
                <a:latin typeface="Arial" charset="0"/>
                <a:ea typeface="+mj-ea"/>
                <a:cs typeface="+mj-cs"/>
              </a:rPr>
            </a:br>
            <a:r>
              <a:rPr lang="en-US" sz="1800" dirty="0">
                <a:latin typeface="Arial" charset="0"/>
                <a:ea typeface="+mj-ea"/>
                <a:cs typeface="+mj-cs"/>
              </a:rPr>
              <a:t>(The </a:t>
            </a:r>
            <a:r>
              <a:rPr lang="en-US" sz="1800" dirty="0" err="1">
                <a:latin typeface="Arial" charset="0"/>
                <a:ea typeface="+mj-ea"/>
                <a:cs typeface="+mj-cs"/>
              </a:rPr>
              <a:t>Lewin</a:t>
            </a:r>
            <a:r>
              <a:rPr lang="en-US" sz="1800" dirty="0">
                <a:latin typeface="Arial" charset="0"/>
                <a:ea typeface="+mj-ea"/>
                <a:cs typeface="+mj-cs"/>
              </a:rPr>
              <a:t> Group Review, 2009)</a:t>
            </a:r>
          </a:p>
        </p:txBody>
      </p:sp>
      <p:sp>
        <p:nvSpPr>
          <p:cNvPr id="41986" name="Rectangle 3"/>
          <p:cNvSpPr>
            <a:spLocks noGrp="1" noChangeArrowheads="1"/>
          </p:cNvSpPr>
          <p:nvPr>
            <p:ph idx="1"/>
          </p:nvPr>
        </p:nvSpPr>
        <p:spPr>
          <a:xfrm>
            <a:off x="200025" y="1371600"/>
            <a:ext cx="8763000" cy="2362200"/>
          </a:xfrm>
        </p:spPr>
        <p:txBody>
          <a:bodyPr rtlCol="0">
            <a:normAutofit/>
          </a:bodyPr>
          <a:lstStyle/>
          <a:p>
            <a:pPr marL="0" indent="0" eaLnBrk="1" fontAlgn="auto" hangingPunct="1">
              <a:defRPr/>
            </a:pPr>
            <a:r>
              <a:rPr lang="en-US" sz="2400" dirty="0">
                <a:ea typeface="+mn-ea"/>
                <a:cs typeface="+mn-cs"/>
              </a:rPr>
              <a:t>The midpoint of the cost-savings estimates is $408 billion per year, equivalent to 17% of 2008 national health expenditures (NHE)</a:t>
            </a:r>
          </a:p>
          <a:p>
            <a:pPr marL="0" indent="0" eaLnBrk="1" fontAlgn="auto" hangingPunct="1">
              <a:defRPr/>
            </a:pPr>
            <a:r>
              <a:rPr lang="en-US" sz="2400" dirty="0">
                <a:ea typeface="+mn-ea"/>
                <a:cs typeface="+mn-cs"/>
              </a:rPr>
              <a:t>The range of expected savings from the respective studies is $264 billion to $552 billion per year and includes several significant studies by the CDC and NIH</a:t>
            </a:r>
          </a:p>
        </p:txBody>
      </p:sp>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038600"/>
            <a:ext cx="47244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510658"/>
      </p:ext>
    </p:extLst>
  </p:cSld>
  <p:clrMapOvr>
    <a:masterClrMapping/>
  </p:clrMapOvr>
  <p:transition xmlns:p14="http://schemas.microsoft.com/office/powerpoint/2010/mai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altLang="cs-CZ" cap="none" dirty="0">
                <a:latin typeface="Arial" panose="020B0604020202020204" pitchFamily="34" charset="0"/>
              </a:rPr>
              <a:t>Hyman et al. (2007) – results</a:t>
            </a:r>
          </a:p>
        </p:txBody>
      </p:sp>
      <p:pic>
        <p:nvPicPr>
          <p:cNvPr id="604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3913188"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81200"/>
            <a:ext cx="3738563"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109947"/>
      </p:ext>
    </p:extLst>
  </p:cSld>
  <p:clrMapOvr>
    <a:masterClrMapping/>
  </p:clrMapOvr>
  <p:transition xmlns:p14="http://schemas.microsoft.com/office/powerpoint/2010/mai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wrap="square" numCol="1" anchorCtr="0" compatLnSpc="1">
            <a:prstTxWarp prst="textNoShape">
              <a:avLst/>
            </a:prstTxWarp>
          </a:bodyPr>
          <a:lstStyle/>
          <a:p>
            <a:pPr eaLnBrk="1" hangingPunct="1"/>
            <a:r>
              <a:rPr lang="en-US" altLang="cs-CZ" cap="none" dirty="0">
                <a:latin typeface="Arial" panose="020B0604020202020204" pitchFamily="34" charset="0"/>
              </a:rPr>
              <a:t>Hyman et al. (2007) – results</a:t>
            </a:r>
          </a:p>
        </p:txBody>
      </p:sp>
      <p:pic>
        <p:nvPicPr>
          <p:cNvPr id="624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3794125"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00200"/>
            <a:ext cx="3857625"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872850"/>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 - UK</a:t>
            </a:r>
            <a:endParaRPr lang="en-US" dirty="0"/>
          </a:p>
        </p:txBody>
      </p:sp>
      <p:pic>
        <p:nvPicPr>
          <p:cNvPr id="3" name="Picture 2" descr="fig11_tcm77-3054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057400"/>
            <a:ext cx="6019800" cy="4356100"/>
          </a:xfrm>
          <a:prstGeom prst="rect">
            <a:avLst/>
          </a:prstGeom>
        </p:spPr>
      </p:pic>
    </p:spTree>
    <p:extLst>
      <p:ext uri="{BB962C8B-B14F-4D97-AF65-F5344CB8AC3E}">
        <p14:creationId xmlns:p14="http://schemas.microsoft.com/office/powerpoint/2010/main" val="9011874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 </a:t>
            </a:r>
            <a:r>
              <a:rPr lang="mr-IN" dirty="0" smtClean="0"/>
              <a:t>–</a:t>
            </a:r>
            <a:r>
              <a:rPr lang="en-US" dirty="0" smtClean="0"/>
              <a:t> Global </a:t>
            </a:r>
            <a:r>
              <a:rPr lang="en-US" sz="2800" dirty="0" smtClean="0">
                <a:solidFill>
                  <a:schemeClr val="tx1"/>
                </a:solidFill>
              </a:rPr>
              <a:t>(Ng et al., JAMA, 2014)</a:t>
            </a:r>
            <a:endParaRPr lang="en-US" dirty="0"/>
          </a:p>
        </p:txBody>
      </p:sp>
      <p:pic>
        <p:nvPicPr>
          <p:cNvPr id="3" name="Picture 2" descr="joi130117f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447800"/>
            <a:ext cx="5931408" cy="2526792"/>
          </a:xfrm>
          <a:prstGeom prst="rect">
            <a:avLst/>
          </a:prstGeom>
        </p:spPr>
      </p:pic>
      <p:pic>
        <p:nvPicPr>
          <p:cNvPr id="4" name="Picture 3" descr="joi130117f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941064"/>
            <a:ext cx="5910072" cy="2612136"/>
          </a:xfrm>
          <a:prstGeom prst="rect">
            <a:avLst/>
          </a:prstGeom>
        </p:spPr>
      </p:pic>
    </p:spTree>
    <p:extLst>
      <p:ext uri="{BB962C8B-B14F-4D97-AF65-F5344CB8AC3E}">
        <p14:creationId xmlns:p14="http://schemas.microsoft.com/office/powerpoint/2010/main" val="10544817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 </a:t>
            </a:r>
            <a:r>
              <a:rPr lang="mr-IN" dirty="0" smtClean="0"/>
              <a:t>–</a:t>
            </a:r>
            <a:r>
              <a:rPr lang="en-US" dirty="0" smtClean="0"/>
              <a:t> Global </a:t>
            </a:r>
            <a:r>
              <a:rPr lang="en-US" sz="2800" dirty="0" smtClean="0">
                <a:solidFill>
                  <a:schemeClr val="tx1"/>
                </a:solidFill>
              </a:rPr>
              <a:t>(Ng et al., JAMA, 2014)</a:t>
            </a:r>
            <a:endParaRPr lang="en-US" dirty="0"/>
          </a:p>
        </p:txBody>
      </p:sp>
      <p:pic>
        <p:nvPicPr>
          <p:cNvPr id="5" name="Picture 4" descr="m_joi130117f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4793" y="1447800"/>
            <a:ext cx="3950607" cy="5105400"/>
          </a:xfrm>
          <a:prstGeom prst="rect">
            <a:avLst/>
          </a:prstGeom>
        </p:spPr>
      </p:pic>
      <p:pic>
        <p:nvPicPr>
          <p:cNvPr id="7" name="Picture 6" descr="joi130117f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336787"/>
            <a:ext cx="4196294" cy="5521213"/>
          </a:xfrm>
          <a:prstGeom prst="rect">
            <a:avLst/>
          </a:prstGeom>
        </p:spPr>
      </p:pic>
    </p:spTree>
    <p:extLst>
      <p:ext uri="{BB962C8B-B14F-4D97-AF65-F5344CB8AC3E}">
        <p14:creationId xmlns:p14="http://schemas.microsoft.com/office/powerpoint/2010/main" val="7745238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4732</TotalTime>
  <Words>3814</Words>
  <Application>Microsoft Macintosh PowerPoint</Application>
  <PresentationFormat>On-screen Show (4:3)</PresentationFormat>
  <Paragraphs>486</Paragraphs>
  <Slides>66</Slides>
  <Notes>33</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Clarity</vt:lpstr>
      <vt:lpstr>Today</vt:lpstr>
      <vt:lpstr>What are health behaviors?</vt:lpstr>
      <vt:lpstr>Smoking</vt:lpstr>
      <vt:lpstr>Components of cigarettes </vt:lpstr>
      <vt:lpstr>Smoking and Health</vt:lpstr>
      <vt:lpstr>Smoking  - USA</vt:lpstr>
      <vt:lpstr>Smoking - UK</vt:lpstr>
      <vt:lpstr>Smoking – Global (Ng et al., JAMA, 2014)</vt:lpstr>
      <vt:lpstr>Smoking – Global (Ng et al., JAMA, 2014)</vt:lpstr>
      <vt:lpstr>Why do people smoke?</vt:lpstr>
      <vt:lpstr>Treatments for Smoking</vt:lpstr>
      <vt:lpstr>Helping Smokers</vt:lpstr>
      <vt:lpstr>Alcohol Consumption</vt:lpstr>
      <vt:lpstr>Alcohol Consumption - Global</vt:lpstr>
      <vt:lpstr>Alcohol Consumption - EU</vt:lpstr>
      <vt:lpstr>Why do people drink?</vt:lpstr>
      <vt:lpstr>Addictive Behavior</vt:lpstr>
      <vt:lpstr>Addictive Behavior </vt:lpstr>
      <vt:lpstr>Addictive Behavior </vt:lpstr>
      <vt:lpstr>Addictive Behavior</vt:lpstr>
      <vt:lpstr>Discussion</vt:lpstr>
      <vt:lpstr>MOST</vt:lpstr>
      <vt:lpstr>MOST</vt:lpstr>
      <vt:lpstr>Sexual Behavior</vt:lpstr>
      <vt:lpstr>Discussion</vt:lpstr>
      <vt:lpstr>Physical Activity and Diet</vt:lpstr>
      <vt:lpstr>Diet</vt:lpstr>
      <vt:lpstr>Diet</vt:lpstr>
      <vt:lpstr>Discussion</vt:lpstr>
      <vt:lpstr>Physical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Physical Activity Surveillance (Accelerometry)</vt:lpstr>
      <vt:lpstr>Why do people not exercise?</vt:lpstr>
      <vt:lpstr>PowerPoint Presentation</vt:lpstr>
      <vt:lpstr>Individually-adapted PA interventions</vt:lpstr>
      <vt:lpstr>Multiple Behavior Change Research</vt:lpstr>
      <vt:lpstr>Rationale for MHBC Research</vt:lpstr>
      <vt:lpstr>Rationale for MHBC Research</vt:lpstr>
      <vt:lpstr>Rationale for MHBC Research – cont.</vt:lpstr>
      <vt:lpstr>Rationale for MHBC Research – cont.</vt:lpstr>
      <vt:lpstr>Methodological Issues in MHBC</vt:lpstr>
      <vt:lpstr>Hyman et al. (2007)</vt:lpstr>
      <vt:lpstr>Hyman et al. (2007) - results</vt:lpstr>
      <vt:lpstr>King et al. 2013</vt:lpstr>
      <vt:lpstr>PowerPoint Presentation</vt:lpstr>
      <vt:lpstr>Methodological Issues in MHBC</vt:lpstr>
      <vt:lpstr>Behavior Change from the Perspective of Motivational Interviewing</vt:lpstr>
      <vt:lpstr>The Spirit of Motivational Interviewing</vt:lpstr>
      <vt:lpstr>Strategies for Successful Interaction with Patients</vt:lpstr>
      <vt:lpstr>Strategies for Successful Interaction with Patients</vt:lpstr>
      <vt:lpstr>Five Principles of MI</vt:lpstr>
      <vt:lpstr>Building Motivation</vt:lpstr>
      <vt:lpstr>Readiness to Change: Eliciting Change Talk</vt:lpstr>
      <vt:lpstr>Building Motivation</vt:lpstr>
      <vt:lpstr>MHBC Challenges</vt:lpstr>
      <vt:lpstr>Some Statistics (Lightwood &amp; Glantz, 2007)</vt:lpstr>
      <vt:lpstr>Some Statistics (The Lewin Group Review, 2009)</vt:lpstr>
      <vt:lpstr>Hyman et al. (2007) – results</vt:lpstr>
      <vt:lpstr>Hyman et al. (2007) – results</vt:lpstr>
    </vt:vector>
  </TitlesOfParts>
  <Company>Univ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Overview</dc:title>
  <dc:creator>shitch</dc:creator>
  <cp:lastModifiedBy>Steriani Elavsky</cp:lastModifiedBy>
  <cp:revision>235</cp:revision>
  <dcterms:created xsi:type="dcterms:W3CDTF">2005-02-08T17:03:34Z</dcterms:created>
  <dcterms:modified xsi:type="dcterms:W3CDTF">2017-03-17T08:02:23Z</dcterms:modified>
</cp:coreProperties>
</file>