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notesMasterIdLst>
    <p:notesMasterId r:id="rId42"/>
  </p:notesMasterIdLst>
  <p:handoutMasterIdLst>
    <p:handoutMasterId r:id="rId43"/>
  </p:handoutMasterIdLst>
  <p:sldIdLst>
    <p:sldId id="524" r:id="rId2"/>
    <p:sldId id="526" r:id="rId3"/>
    <p:sldId id="527" r:id="rId4"/>
    <p:sldId id="528" r:id="rId5"/>
    <p:sldId id="529" r:id="rId6"/>
    <p:sldId id="530" r:id="rId7"/>
    <p:sldId id="532" r:id="rId8"/>
    <p:sldId id="531" r:id="rId9"/>
    <p:sldId id="533" r:id="rId10"/>
    <p:sldId id="534" r:id="rId11"/>
    <p:sldId id="535" r:id="rId12"/>
    <p:sldId id="536" r:id="rId13"/>
    <p:sldId id="537" r:id="rId14"/>
    <p:sldId id="538" r:id="rId15"/>
    <p:sldId id="539" r:id="rId16"/>
    <p:sldId id="540" r:id="rId17"/>
    <p:sldId id="541" r:id="rId18"/>
    <p:sldId id="547" r:id="rId19"/>
    <p:sldId id="542" r:id="rId20"/>
    <p:sldId id="543"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79" r:id="rId39"/>
    <p:sldId id="544" r:id="rId40"/>
    <p:sldId id="525" r:id="rId4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2" autoAdjust="0"/>
    <p:restoredTop sz="75655" autoAdjust="0"/>
  </p:normalViewPr>
  <p:slideViewPr>
    <p:cSldViewPr>
      <p:cViewPr varScale="1">
        <p:scale>
          <a:sx n="71" d="100"/>
          <a:sy n="71" d="100"/>
        </p:scale>
        <p:origin x="-1000" y="-120"/>
      </p:cViewPr>
      <p:guideLst>
        <p:guide orient="horz" pos="2160"/>
        <p:guide pos="2880"/>
      </p:guideLst>
    </p:cSldViewPr>
  </p:slideViewPr>
  <p:outlineViewPr>
    <p:cViewPr>
      <p:scale>
        <a:sx n="33" d="100"/>
        <a:sy n="33" d="100"/>
      </p:scale>
      <p:origin x="0" y="65776"/>
    </p:cViewPr>
  </p:outlineViewPr>
  <p:notesTextViewPr>
    <p:cViewPr>
      <p:scale>
        <a:sx n="100" d="100"/>
        <a:sy n="100" d="100"/>
      </p:scale>
      <p:origin x="0" y="0"/>
    </p:cViewPr>
  </p:notesTextViewPr>
  <p:sorterViewPr>
    <p:cViewPr>
      <p:scale>
        <a:sx n="66" d="100"/>
        <a:sy n="66" d="100"/>
      </p:scale>
      <p:origin x="0" y="252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6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6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6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BDE8EDA-B795-4474-BD84-0735283F437E}" type="slidenum">
              <a:rPr lang="en-US"/>
              <a:pPr>
                <a:defRPr/>
              </a:pPr>
              <a:t>‹#›</a:t>
            </a:fld>
            <a:endParaRPr lang="en-US"/>
          </a:p>
        </p:txBody>
      </p:sp>
    </p:spTree>
    <p:extLst>
      <p:ext uri="{BB962C8B-B14F-4D97-AF65-F5344CB8AC3E}">
        <p14:creationId xmlns:p14="http://schemas.microsoft.com/office/powerpoint/2010/main" val="18863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1CA68B98-0FBC-4A41-AAB8-F14E6096DF73}" type="slidenum">
              <a:rPr lang="en-US"/>
              <a:pPr>
                <a:defRPr/>
              </a:pPr>
              <a:t>‹#›</a:t>
            </a:fld>
            <a:endParaRPr lang="en-US"/>
          </a:p>
        </p:txBody>
      </p:sp>
    </p:spTree>
    <p:extLst>
      <p:ext uri="{BB962C8B-B14F-4D97-AF65-F5344CB8AC3E}">
        <p14:creationId xmlns:p14="http://schemas.microsoft.com/office/powerpoint/2010/main" val="2925893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viral </a:t>
            </a:r>
            <a:r>
              <a:rPr lang="en-US" dirty="0" err="1" smtClean="0"/>
              <a:t>seroconversion</a:t>
            </a:r>
            <a:r>
              <a:rPr lang="en-US" dirty="0" smtClean="0"/>
              <a:t> illness</a:t>
            </a:r>
          </a:p>
          <a:p>
            <a:r>
              <a:rPr lang="en-US" dirty="0" smtClean="0"/>
              <a:t>Asymptomatic stage</a:t>
            </a:r>
          </a:p>
          <a:p>
            <a:r>
              <a:rPr lang="en-US" dirty="0" smtClean="0"/>
              <a:t>Enlargement of lymph nodes, onset of opportunistic infections</a:t>
            </a:r>
          </a:p>
          <a:p>
            <a:r>
              <a:rPr lang="en-US" dirty="0" smtClean="0"/>
              <a:t>AIDS-related</a:t>
            </a:r>
            <a:r>
              <a:rPr lang="en-US" baseline="0" dirty="0" smtClean="0"/>
              <a:t> complex (ARC)</a:t>
            </a:r>
          </a:p>
          <a:p>
            <a:r>
              <a:rPr lang="en-US" baseline="0" dirty="0" smtClean="0"/>
              <a:t>AIDS</a:t>
            </a:r>
            <a:endParaRPr lang="en-US" dirty="0"/>
          </a:p>
        </p:txBody>
      </p:sp>
      <p:sp>
        <p:nvSpPr>
          <p:cNvPr id="4" name="Slide Number Placeholder 3"/>
          <p:cNvSpPr>
            <a:spLocks noGrp="1"/>
          </p:cNvSpPr>
          <p:nvPr>
            <p:ph type="sldNum" sz="quarter" idx="10"/>
          </p:nvPr>
        </p:nvSpPr>
        <p:spPr/>
        <p:txBody>
          <a:bodyPr/>
          <a:lstStyle/>
          <a:p>
            <a:pPr>
              <a:defRPr/>
            </a:pPr>
            <a:fld id="{1CA68B98-0FBC-4A41-AAB8-F14E6096DF73}" type="slidenum">
              <a:rPr lang="en-US" smtClean="0"/>
              <a:pPr>
                <a:defRPr/>
              </a:pPr>
              <a:t>5</a:t>
            </a:fld>
            <a:endParaRPr lang="en-US"/>
          </a:p>
        </p:txBody>
      </p:sp>
    </p:spTree>
    <p:extLst>
      <p:ext uri="{BB962C8B-B14F-4D97-AF65-F5344CB8AC3E}">
        <p14:creationId xmlns:p14="http://schemas.microsoft.com/office/powerpoint/2010/main" val="395423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2A0532F-D21A-4295-8082-F00D1C0AF1E3}" type="slidenum">
              <a:rPr lang="en-US" altLang="en-US" smtClean="0">
                <a:latin typeface="Arial" pitchFamily="34" charset="0"/>
              </a:rPr>
              <a:pPr/>
              <a:t>37</a:t>
            </a:fld>
            <a:endParaRPr lang="en-US" alt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000"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A68B98-0FBC-4A41-AAB8-F14E6096DF73}" type="slidenum">
              <a:rPr lang="en-US" smtClean="0"/>
              <a:pPr>
                <a:defRPr/>
              </a:pPr>
              <a:t>40</a:t>
            </a:fld>
            <a:endParaRPr lang="en-US"/>
          </a:p>
        </p:txBody>
      </p:sp>
    </p:spTree>
    <p:extLst>
      <p:ext uri="{BB962C8B-B14F-4D97-AF65-F5344CB8AC3E}">
        <p14:creationId xmlns:p14="http://schemas.microsoft.com/office/powerpoint/2010/main" val="331589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A68B98-0FBC-4A41-AAB8-F14E6096DF73}" type="slidenum">
              <a:rPr lang="en-US" smtClean="0"/>
              <a:pPr>
                <a:defRPr/>
              </a:pPr>
              <a:t>7</a:t>
            </a:fld>
            <a:endParaRPr lang="en-US"/>
          </a:p>
        </p:txBody>
      </p:sp>
    </p:spTree>
    <p:extLst>
      <p:ext uri="{BB962C8B-B14F-4D97-AF65-F5344CB8AC3E}">
        <p14:creationId xmlns:p14="http://schemas.microsoft.com/office/powerpoint/2010/main" val="308843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E1F89EB-3FB9-4BF4-B25F-A959FA44EA79}"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32030E-2237-40C7-B6A7-EC3B6F946C2E}" type="slidenum">
              <a:rPr lang="en-US" altLang="en-US" smtClean="0">
                <a:latin typeface="Arial" pitchFamily="34" charset="0"/>
              </a:rPr>
              <a:pPr/>
              <a:t>21</a:t>
            </a:fld>
            <a:endParaRPr lang="en-US" altLang="en-US"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A6E4258-C368-48A3-825C-2BC9025C9854}" type="slidenum">
              <a:rPr lang="en-US" altLang="en-US" smtClean="0">
                <a:latin typeface="Arial" pitchFamily="34" charset="0"/>
              </a:rPr>
              <a:pPr/>
              <a:t>29</a:t>
            </a:fld>
            <a:endParaRPr lang="en-US" altLang="en-US" smtClean="0">
              <a:latin typeface="Arial" pitchFamily="34" charset="0"/>
            </a:endParaRPr>
          </a:p>
        </p:txBody>
      </p:sp>
      <p:sp>
        <p:nvSpPr>
          <p:cNvPr id="62467" name="Rectangle 2"/>
          <p:cNvSpPr>
            <a:spLocks noChangeArrowheads="1"/>
          </p:cNvSpPr>
          <p:nvPr/>
        </p:nvSpPr>
        <p:spPr bwMode="auto">
          <a:xfrm>
            <a:off x="4164013" y="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2468" name="Rectangle 3"/>
          <p:cNvSpPr>
            <a:spLocks noChangeArrowheads="1"/>
          </p:cNvSpPr>
          <p:nvPr/>
        </p:nvSpPr>
        <p:spPr bwMode="auto">
          <a:xfrm>
            <a:off x="4164013" y="8686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200">
                <a:latin typeface="Times" pitchFamily="18" charset="0"/>
              </a:rPr>
              <a:t>16</a:t>
            </a:r>
          </a:p>
        </p:txBody>
      </p:sp>
      <p:sp>
        <p:nvSpPr>
          <p:cNvPr id="62469" name="Rectangle 4"/>
          <p:cNvSpPr>
            <a:spLocks noChangeArrowheads="1"/>
          </p:cNvSpPr>
          <p:nvPr/>
        </p:nvSpPr>
        <p:spPr bwMode="auto">
          <a:xfrm>
            <a:off x="0" y="8686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2470" name="Rectangle 5"/>
          <p:cNvSpPr>
            <a:spLocks noChangeArrowheads="1"/>
          </p:cNvSpPr>
          <p:nvPr/>
        </p:nvSpPr>
        <p:spPr bwMode="auto">
          <a:xfrm>
            <a:off x="0" y="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2471" name="Rectangle 6"/>
          <p:cNvSpPr>
            <a:spLocks noGrp="1" noRot="1" noChangeAspect="1" noChangeArrowheads="1" noTextEdit="1"/>
          </p:cNvSpPr>
          <p:nvPr>
            <p:ph type="sldImg"/>
          </p:nvPr>
        </p:nvSpPr>
        <p:spPr>
          <a:xfrm>
            <a:off x="1144588" y="685800"/>
            <a:ext cx="4570412" cy="3429000"/>
          </a:xfrm>
          <a:solidFill>
            <a:srgbClr val="FFFFFF"/>
          </a:solidFill>
          <a:ln w="12700" cap="flat"/>
        </p:spPr>
      </p:sp>
      <p:sp>
        <p:nvSpPr>
          <p:cNvPr id="62472" name="Rectangle 7"/>
          <p:cNvSpPr>
            <a:spLocks noGrp="1" noChangeArrowheads="1"/>
          </p:cNvSpPr>
          <p:nvPr>
            <p:ph type="body" idx="1"/>
          </p:nvPr>
        </p:nvSpPr>
        <p:spPr>
          <a:xfrm>
            <a:off x="985838"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081378-3EBA-49B5-BB0A-DAAEAF7A3B72}" type="slidenum">
              <a:rPr lang="en-US" altLang="en-US" smtClean="0">
                <a:latin typeface="Arial" pitchFamily="34" charset="0"/>
              </a:rPr>
              <a:pPr/>
              <a:t>30</a:t>
            </a:fld>
            <a:endParaRPr lang="en-US" altLang="en-US" smtClean="0">
              <a:latin typeface="Arial" pitchFamily="34" charset="0"/>
            </a:endParaRPr>
          </a:p>
        </p:txBody>
      </p:sp>
      <p:sp>
        <p:nvSpPr>
          <p:cNvPr id="63491" name="Rectangle 2"/>
          <p:cNvSpPr>
            <a:spLocks noChangeArrowheads="1"/>
          </p:cNvSpPr>
          <p:nvPr/>
        </p:nvSpPr>
        <p:spPr bwMode="auto">
          <a:xfrm>
            <a:off x="4164013" y="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3492" name="Rectangle 3"/>
          <p:cNvSpPr>
            <a:spLocks noChangeArrowheads="1"/>
          </p:cNvSpPr>
          <p:nvPr/>
        </p:nvSpPr>
        <p:spPr bwMode="auto">
          <a:xfrm>
            <a:off x="4164013" y="8686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200">
                <a:latin typeface="Times" pitchFamily="18" charset="0"/>
              </a:rPr>
              <a:t>16</a:t>
            </a:r>
          </a:p>
        </p:txBody>
      </p:sp>
      <p:sp>
        <p:nvSpPr>
          <p:cNvPr id="63493" name="Rectangle 4"/>
          <p:cNvSpPr>
            <a:spLocks noChangeArrowheads="1"/>
          </p:cNvSpPr>
          <p:nvPr/>
        </p:nvSpPr>
        <p:spPr bwMode="auto">
          <a:xfrm>
            <a:off x="0" y="8686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3494" name="Rectangle 5"/>
          <p:cNvSpPr>
            <a:spLocks noChangeArrowheads="1"/>
          </p:cNvSpPr>
          <p:nvPr/>
        </p:nvSpPr>
        <p:spPr bwMode="auto">
          <a:xfrm>
            <a:off x="0" y="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3495" name="Rectangle 6"/>
          <p:cNvSpPr>
            <a:spLocks noGrp="1" noRot="1" noChangeAspect="1" noChangeArrowheads="1" noTextEdit="1"/>
          </p:cNvSpPr>
          <p:nvPr>
            <p:ph type="sldImg"/>
          </p:nvPr>
        </p:nvSpPr>
        <p:spPr>
          <a:xfrm>
            <a:off x="1144588" y="685800"/>
            <a:ext cx="4570412" cy="3429000"/>
          </a:xfrm>
          <a:solidFill>
            <a:srgbClr val="FFFFFF"/>
          </a:solidFill>
          <a:ln w="12700" cap="flat"/>
        </p:spPr>
      </p:sp>
      <p:sp>
        <p:nvSpPr>
          <p:cNvPr id="63496" name="Rectangle 7"/>
          <p:cNvSpPr>
            <a:spLocks noGrp="1" noChangeArrowheads="1"/>
          </p:cNvSpPr>
          <p:nvPr>
            <p:ph type="body" idx="1"/>
          </p:nvPr>
        </p:nvSpPr>
        <p:spPr>
          <a:xfrm>
            <a:off x="985838"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CDCB769-4D2C-4350-B5B7-FAEFA1BD8E58}" type="slidenum">
              <a:rPr lang="en-US" altLang="en-US" smtClean="0">
                <a:latin typeface="Arial" pitchFamily="34" charset="0"/>
              </a:rPr>
              <a:pPr/>
              <a:t>34</a:t>
            </a:fld>
            <a:endParaRPr lang="en-US" alt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DB634D1-0EDE-4E2D-828F-2B707C337C8B}" type="slidenum">
              <a:rPr lang="en-US" altLang="en-US" smtClean="0">
                <a:latin typeface="Arial" pitchFamily="34" charset="0"/>
              </a:rPr>
              <a:pPr/>
              <a:t>35</a:t>
            </a:fld>
            <a:endParaRPr lang="en-US" alt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AF77919-0D02-457A-8A46-8D38EC78D908}" type="slidenum">
              <a:rPr lang="en-US" altLang="en-US" smtClean="0">
                <a:latin typeface="Arial" pitchFamily="34" charset="0"/>
              </a:rPr>
              <a:pPr/>
              <a:t>36</a:t>
            </a:fld>
            <a:endParaRPr lang="en-US" alt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dirty="0" smtClean="0">
                <a:latin typeface="Arial" pitchFamily="34" charset="0"/>
              </a:rPr>
              <a:t>One can view QOL measures from several perspectives.  For example:</a:t>
            </a:r>
          </a:p>
          <a:p>
            <a:pPr eaLnBrk="1" hangingPunct="1">
              <a:lnSpc>
                <a:spcPct val="80000"/>
              </a:lnSpc>
            </a:pPr>
            <a:endParaRPr lang="en-US" altLang="en-US" sz="1000" dirty="0" smtClean="0">
              <a:latin typeface="Arial" pitchFamily="34" charset="0"/>
            </a:endParaRPr>
          </a:p>
          <a:p>
            <a:pPr eaLnBrk="1" hangingPunct="1">
              <a:lnSpc>
                <a:spcPct val="80000"/>
              </a:lnSpc>
            </a:pPr>
            <a:r>
              <a:rPr lang="en-US" altLang="en-US" sz="1000" b="1" dirty="0" smtClean="0">
                <a:latin typeface="Arial" pitchFamily="34" charset="0"/>
              </a:rPr>
              <a:t>Aggregate measures</a:t>
            </a:r>
            <a:r>
              <a:rPr lang="en-US" altLang="en-US" sz="1000" dirty="0" smtClean="0">
                <a:latin typeface="Arial" pitchFamily="34" charset="0"/>
              </a:rPr>
              <a:t> rely on Combining multiple categories to come up with single index (e.g., physical symptoms, physical function, depression, control etc.).  Problems of lack of specificity in finding effects that may be specific to PA (i.e., effects are masked)</a:t>
            </a:r>
          </a:p>
          <a:p>
            <a:pPr eaLnBrk="1" hangingPunct="1">
              <a:lnSpc>
                <a:spcPct val="80000"/>
              </a:lnSpc>
            </a:pPr>
            <a:r>
              <a:rPr lang="en-US" altLang="en-US" sz="1000" dirty="0" smtClean="0">
                <a:latin typeface="Arial" pitchFamily="34" charset="0"/>
              </a:rPr>
              <a:t> </a:t>
            </a:r>
          </a:p>
          <a:p>
            <a:pPr eaLnBrk="1" hangingPunct="1">
              <a:lnSpc>
                <a:spcPct val="80000"/>
              </a:lnSpc>
            </a:pPr>
            <a:r>
              <a:rPr lang="en-US" altLang="en-US" sz="1000" b="1" dirty="0" smtClean="0">
                <a:latin typeface="Arial" pitchFamily="34" charset="0"/>
              </a:rPr>
              <a:t>Single item measures</a:t>
            </a:r>
            <a:r>
              <a:rPr lang="en-US" altLang="en-US" sz="1000" dirty="0" smtClean="0">
                <a:latin typeface="Arial" pitchFamily="34" charset="0"/>
              </a:rPr>
              <a:t> Problem of reliability, validity, and sensitivity.  Tendency to use these has been reduced but still may take this form in larger epidemiological studies</a:t>
            </a:r>
          </a:p>
          <a:p>
            <a:pPr eaLnBrk="1" hangingPunct="1">
              <a:lnSpc>
                <a:spcPct val="80000"/>
              </a:lnSpc>
            </a:pPr>
            <a:endParaRPr lang="en-US" altLang="en-US" sz="1000" dirty="0" smtClean="0">
              <a:latin typeface="Arial" pitchFamily="34" charset="0"/>
            </a:endParaRPr>
          </a:p>
          <a:p>
            <a:pPr eaLnBrk="1" hangingPunct="1">
              <a:lnSpc>
                <a:spcPct val="80000"/>
              </a:lnSpc>
            </a:pPr>
            <a:r>
              <a:rPr lang="en-US" altLang="en-US" sz="1000" dirty="0" smtClean="0">
                <a:latin typeface="Arial" pitchFamily="34" charset="0"/>
              </a:rPr>
              <a:t>When QOL is measured as </a:t>
            </a:r>
            <a:r>
              <a:rPr lang="en-US" altLang="en-US" sz="1000" b="1" dirty="0" smtClean="0">
                <a:latin typeface="Arial" pitchFamily="34" charset="0"/>
              </a:rPr>
              <a:t>Perceived </a:t>
            </a:r>
            <a:r>
              <a:rPr lang="en-US" altLang="en-US" sz="1000" b="1" dirty="0" err="1" smtClean="0">
                <a:latin typeface="Arial" pitchFamily="34" charset="0"/>
              </a:rPr>
              <a:t>Change</a:t>
            </a:r>
            <a:r>
              <a:rPr lang="en-US" altLang="en-US" sz="1000" dirty="0" err="1" smtClean="0">
                <a:latin typeface="Arial" pitchFamily="34" charset="0"/>
              </a:rPr>
              <a:t>,one</a:t>
            </a:r>
            <a:r>
              <a:rPr lang="en-US" altLang="en-US" sz="1000" dirty="0" smtClean="0">
                <a:latin typeface="Arial" pitchFamily="34" charset="0"/>
              </a:rPr>
              <a:t> encounters the problem of response bias.  Of ten used to assess benefits of PA at multiple levels. OK if accompanied by objective measures of change</a:t>
            </a:r>
          </a:p>
          <a:p>
            <a:pPr eaLnBrk="1" hangingPunct="1">
              <a:lnSpc>
                <a:spcPct val="80000"/>
              </a:lnSpc>
            </a:pPr>
            <a:endParaRPr lang="en-US" altLang="en-US" sz="1000" dirty="0" smtClean="0">
              <a:latin typeface="Arial" pitchFamily="34" charset="0"/>
            </a:endParaRPr>
          </a:p>
          <a:p>
            <a:pPr eaLnBrk="1" hangingPunct="1">
              <a:lnSpc>
                <a:spcPct val="80000"/>
              </a:lnSpc>
            </a:pPr>
            <a:r>
              <a:rPr lang="en-US" altLang="en-US" sz="1000" b="1" dirty="0" smtClean="0">
                <a:latin typeface="Arial" pitchFamily="34" charset="0"/>
              </a:rPr>
              <a:t>Multidimensional measures</a:t>
            </a:r>
            <a:r>
              <a:rPr lang="en-US" altLang="en-US" sz="1000" dirty="0" smtClean="0">
                <a:latin typeface="Arial" pitchFamily="34" charset="0"/>
              </a:rPr>
              <a:t> employ assessments of primary domains of function including physical, mental, social, and spiritual function.  The advantages lie in being able to document change in QOL at varying levels that may be more susceptible to change through PA (e.g., SF-36)</a:t>
            </a:r>
          </a:p>
          <a:p>
            <a:pPr eaLnBrk="1" hangingPunct="1">
              <a:lnSpc>
                <a:spcPct val="80000"/>
              </a:lnSpc>
            </a:pPr>
            <a:endParaRPr lang="en-US" altLang="en-US" sz="1000" dirty="0" smtClean="0">
              <a:latin typeface="Arial" pitchFamily="34" charset="0"/>
            </a:endParaRPr>
          </a:p>
          <a:p>
            <a:pPr eaLnBrk="1" hangingPunct="1">
              <a:lnSpc>
                <a:spcPct val="80000"/>
              </a:lnSpc>
            </a:pPr>
            <a:r>
              <a:rPr lang="en-US" altLang="en-US" sz="1000" b="1" dirty="0" smtClean="0">
                <a:latin typeface="Arial" pitchFamily="34" charset="0"/>
              </a:rPr>
              <a:t>Comparative Measures are </a:t>
            </a:r>
            <a:r>
              <a:rPr lang="en-US" altLang="en-US" sz="1000" dirty="0" smtClean="0">
                <a:latin typeface="Arial" pitchFamily="34" charset="0"/>
              </a:rPr>
              <a:t> designed to allow respondent to decide which components of  one’s life are important in making judgments relative to QOL.  SWLS, for example, targets life as a whole rather than identifying particularized facets or domains.</a:t>
            </a:r>
          </a:p>
          <a:p>
            <a:pPr eaLnBrk="1" hangingPunct="1">
              <a:lnSpc>
                <a:spcPct val="80000"/>
              </a:lnSpc>
            </a:pPr>
            <a:endParaRPr lang="en-US" altLang="en-US" sz="1000" dirty="0" smtClean="0">
              <a:latin typeface="Arial" pitchFamily="34" charset="0"/>
            </a:endParaRPr>
          </a:p>
          <a:p>
            <a:pPr eaLnBrk="1" hangingPunct="1">
              <a:lnSpc>
                <a:spcPct val="80000"/>
              </a:lnSpc>
            </a:pPr>
            <a:r>
              <a:rPr lang="en-US" altLang="en-US" sz="1000" b="1" dirty="0" smtClean="0">
                <a:latin typeface="Arial" pitchFamily="34" charset="0"/>
              </a:rPr>
              <a:t>So-called Non-Measures of QOL </a:t>
            </a:r>
            <a:r>
              <a:rPr lang="en-US" altLang="en-US" sz="1000" dirty="0" smtClean="0">
                <a:latin typeface="Arial" pitchFamily="34" charset="0"/>
              </a:rPr>
              <a:t> represent constructs like mood, anxiety, depression, etc.  All are potentially related to QOL.  However, they are theoretically and conceptually distinct from QOL.  Yet, they are  often assessed and QOL is inferred from their scores.</a:t>
            </a:r>
          </a:p>
          <a:p>
            <a:pPr eaLnBrk="1" hangingPunct="1">
              <a:lnSpc>
                <a:spcPct val="80000"/>
              </a:lnSpc>
            </a:pPr>
            <a:endParaRPr lang="en-US" altLang="en-US" sz="1000" dirty="0" smtClean="0">
              <a:latin typeface="Arial" pitchFamily="34" charset="0"/>
            </a:endParaRPr>
          </a:p>
          <a:p>
            <a:pPr eaLnBrk="1" hangingPunct="1">
              <a:lnSpc>
                <a:spcPct val="80000"/>
              </a:lnSpc>
            </a:pPr>
            <a:r>
              <a:rPr lang="en-US" altLang="en-US" sz="1000" dirty="0" smtClean="0">
                <a:latin typeface="Arial" pitchFamily="34" charset="0"/>
              </a:rPr>
              <a:t>Important to remember that how one </a:t>
            </a:r>
            <a:r>
              <a:rPr lang="en-US" altLang="en-US" sz="1000" u="sng" dirty="0" smtClean="0">
                <a:latin typeface="Arial" pitchFamily="34" charset="0"/>
              </a:rPr>
              <a:t>defines </a:t>
            </a:r>
            <a:r>
              <a:rPr lang="en-US" altLang="en-US" sz="1000" dirty="0" smtClean="0">
                <a:latin typeface="Arial" pitchFamily="34" charset="0"/>
              </a:rPr>
              <a:t>QOL dictates how it is</a:t>
            </a:r>
            <a:r>
              <a:rPr lang="en-US" altLang="en-US" sz="1000" u="sng" dirty="0" smtClean="0">
                <a:latin typeface="Arial" pitchFamily="34" charset="0"/>
              </a:rPr>
              <a:t> measured.</a:t>
            </a:r>
          </a:p>
          <a:p>
            <a:pPr eaLnBrk="1" hangingPunct="1">
              <a:lnSpc>
                <a:spcPct val="80000"/>
              </a:lnSpc>
            </a:pPr>
            <a:endParaRPr lang="en-US" altLang="en-US" sz="1000" u="sng" dirty="0" smtClean="0">
              <a:latin typeface="Arial" pitchFamily="34" charset="0"/>
            </a:endParaRPr>
          </a:p>
          <a:p>
            <a:pPr eaLnBrk="1" hangingPunct="1">
              <a:lnSpc>
                <a:spcPct val="80000"/>
              </a:lnSpc>
            </a:pPr>
            <a:endParaRPr lang="en-US" altLang="en-US" sz="1000" dirty="0" smtClean="0">
              <a:latin typeface="Arial" pitchFamily="34" charset="0"/>
            </a:endParaRPr>
          </a:p>
          <a:p>
            <a:pPr eaLnBrk="1" hangingPunct="1">
              <a:lnSpc>
                <a:spcPct val="80000"/>
              </a:lnSpc>
            </a:pPr>
            <a:endParaRPr lang="en-US" altLang="en-US" sz="1000" dirty="0" smtClean="0">
              <a:latin typeface="Arial" pitchFamily="34" charset="0"/>
            </a:endParaRPr>
          </a:p>
          <a:p>
            <a:pPr eaLnBrk="1" hangingPunct="1">
              <a:lnSpc>
                <a:spcPct val="80000"/>
              </a:lnSpc>
            </a:pPr>
            <a:endParaRPr lang="en-US" altLang="en-US" sz="10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8BA307-504F-455D-ACE2-A9469F3D55DB}"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BE6F64-5B7A-41D5-BC41-B68E06E8A28E}"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A4BA6C-C5CC-4313-9250-6E9209E6C0CF}"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2888F4-801A-46CF-8B21-80D15B1657AE}"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8D768F-3AB8-44A7-AA63-B0F7A15F57B6}"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C1C027-49B3-4F89-B5AE-7DBED540E26E}"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A7522C-C628-42C5-9C06-E75C4CCE0CE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52A0BC-D6E6-49A6-A405-BB339360AC57}"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4CC683C-03F4-43D5-84AD-6AE24085B805}"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9C3362-35D8-4D04-9723-900B7CB2FBE7}"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6E5E50-F0C7-4198-A147-3DDE78B52D38}" type="slidenum">
              <a:rPr lang="en-US" smtClean="0"/>
              <a:pPr>
                <a:defRPr/>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A31D9EF8-2BCC-47FC-A137-54662D3505C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hyperlink" Target="http://www.bananageorge.com/gallery.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r>
              <a:rPr lang="cs-CZ" dirty="0" smtClean="0"/>
              <a:t>PTSD</a:t>
            </a:r>
          </a:p>
          <a:p>
            <a:r>
              <a:rPr lang="cs-CZ" dirty="0" err="1" smtClean="0"/>
              <a:t>Being</a:t>
            </a:r>
            <a:r>
              <a:rPr lang="cs-CZ" dirty="0" smtClean="0"/>
              <a:t> </a:t>
            </a:r>
            <a:r>
              <a:rPr lang="cs-CZ" dirty="0" err="1" smtClean="0"/>
              <a:t>ill</a:t>
            </a:r>
            <a:endParaRPr lang="cs-CZ" dirty="0" smtClean="0"/>
          </a:p>
          <a:p>
            <a:pPr lvl="1"/>
            <a:r>
              <a:rPr lang="cs-CZ" dirty="0" smtClean="0"/>
              <a:t>HIV/AIDS</a:t>
            </a:r>
          </a:p>
          <a:p>
            <a:pPr lvl="1"/>
            <a:r>
              <a:rPr lang="cs-CZ" dirty="0" err="1" smtClean="0"/>
              <a:t>Cancer</a:t>
            </a:r>
            <a:endParaRPr lang="cs-CZ" dirty="0" smtClean="0"/>
          </a:p>
          <a:p>
            <a:pPr lvl="1"/>
            <a:r>
              <a:rPr lang="cs-CZ" dirty="0" smtClean="0"/>
              <a:t>Obesity</a:t>
            </a:r>
          </a:p>
          <a:p>
            <a:r>
              <a:rPr lang="cs-CZ" dirty="0" smtClean="0"/>
              <a:t>Gender and </a:t>
            </a:r>
            <a:r>
              <a:rPr lang="cs-CZ" dirty="0" err="1" smtClean="0"/>
              <a:t>health</a:t>
            </a:r>
            <a:endParaRPr lang="cs-CZ" dirty="0" smtClean="0"/>
          </a:p>
          <a:p>
            <a:r>
              <a:rPr lang="cs-CZ" dirty="0" err="1" smtClean="0"/>
              <a:t>Quality</a:t>
            </a:r>
            <a:r>
              <a:rPr lang="cs-CZ" dirty="0" smtClean="0"/>
              <a:t> </a:t>
            </a:r>
            <a:r>
              <a:rPr lang="cs-CZ" dirty="0" err="1" smtClean="0"/>
              <a:t>of</a:t>
            </a:r>
            <a:r>
              <a:rPr lang="cs-CZ" dirty="0" smtClean="0"/>
              <a:t> </a:t>
            </a:r>
            <a:r>
              <a:rPr lang="cs-CZ" dirty="0" err="1" smtClean="0"/>
              <a:t>Life</a:t>
            </a:r>
            <a:endParaRPr lang="cs-CZ" dirty="0" smtClean="0"/>
          </a:p>
          <a:p>
            <a:r>
              <a:rPr lang="cs-CZ" dirty="0" err="1" smtClean="0"/>
              <a:t>Semester</a:t>
            </a:r>
            <a:r>
              <a:rPr lang="cs-CZ" dirty="0" smtClean="0"/>
              <a:t> </a:t>
            </a:r>
            <a:r>
              <a:rPr lang="cs-CZ" dirty="0" err="1" smtClean="0"/>
              <a:t>wrap</a:t>
            </a:r>
            <a:r>
              <a:rPr lang="cs-CZ" dirty="0" smtClean="0"/>
              <a:t>-up</a:t>
            </a:r>
          </a:p>
          <a:p>
            <a:pPr marL="0" indent="0">
              <a:buNone/>
            </a:pPr>
            <a:endParaRPr lang="cs-CZ" dirty="0" smtClean="0"/>
          </a:p>
        </p:txBody>
      </p:sp>
    </p:spTree>
    <p:extLst>
      <p:ext uri="{BB962C8B-B14F-4D97-AF65-F5344CB8AC3E}">
        <p14:creationId xmlns:p14="http://schemas.microsoft.com/office/powerpoint/2010/main" val="3389681919"/>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Initiation and promotion of cancer</a:t>
            </a:r>
          </a:p>
          <a:p>
            <a:pPr lvl="1"/>
            <a:r>
              <a:rPr lang="en-US" dirty="0" smtClean="0"/>
              <a:t>Behavioral factors </a:t>
            </a:r>
          </a:p>
          <a:p>
            <a:pPr lvl="2"/>
            <a:r>
              <a:rPr lang="en-US" dirty="0" smtClean="0"/>
              <a:t>75% of all cancers attributable to health behaviors (</a:t>
            </a:r>
            <a:r>
              <a:rPr lang="en-US" dirty="0" err="1"/>
              <a:t>M</a:t>
            </a:r>
            <a:r>
              <a:rPr lang="en-US" dirty="0" err="1" smtClean="0"/>
              <a:t>okdad</a:t>
            </a:r>
            <a:r>
              <a:rPr lang="en-US" dirty="0" smtClean="0"/>
              <a:t> et al., 2004; </a:t>
            </a:r>
            <a:r>
              <a:rPr lang="en-US" dirty="0" err="1" smtClean="0"/>
              <a:t>Khaw</a:t>
            </a:r>
            <a:r>
              <a:rPr lang="en-US" dirty="0" smtClean="0"/>
              <a:t> et al., 2008)</a:t>
            </a:r>
          </a:p>
          <a:p>
            <a:pPr lvl="1"/>
            <a:r>
              <a:rPr lang="en-US" dirty="0" smtClean="0"/>
              <a:t>Stress</a:t>
            </a:r>
          </a:p>
          <a:p>
            <a:pPr lvl="2"/>
            <a:r>
              <a:rPr lang="en-US" dirty="0" smtClean="0"/>
              <a:t>Experimental animal research studies (uncontrollable stressors linked to tumor growth)</a:t>
            </a:r>
          </a:p>
          <a:p>
            <a:pPr lvl="1"/>
            <a:r>
              <a:rPr lang="en-US" dirty="0" smtClean="0"/>
              <a:t>Life events</a:t>
            </a:r>
          </a:p>
          <a:p>
            <a:pPr lvl="2"/>
            <a:r>
              <a:rPr lang="en-US" dirty="0" smtClean="0"/>
              <a:t>Inconsistent, methodological problems</a:t>
            </a:r>
          </a:p>
          <a:p>
            <a:pPr lvl="1"/>
            <a:r>
              <a:rPr lang="en-US" dirty="0" smtClean="0"/>
              <a:t>Control</a:t>
            </a:r>
          </a:p>
          <a:p>
            <a:pPr lvl="1"/>
            <a:r>
              <a:rPr lang="en-US" dirty="0" smtClean="0"/>
              <a:t>Coping styles</a:t>
            </a:r>
          </a:p>
          <a:p>
            <a:pPr lvl="2"/>
            <a:r>
              <a:rPr lang="en-US" dirty="0" smtClean="0"/>
              <a:t>Disengagement strategies (smoking, alcohol)</a:t>
            </a:r>
          </a:p>
          <a:p>
            <a:pPr lvl="1"/>
            <a:r>
              <a:rPr lang="en-US" dirty="0" smtClean="0"/>
              <a:t>Depression</a:t>
            </a:r>
          </a:p>
          <a:p>
            <a:pPr lvl="1"/>
            <a:r>
              <a:rPr lang="en-US" dirty="0" smtClean="0"/>
              <a:t>Personality </a:t>
            </a:r>
            <a:r>
              <a:rPr lang="mr-IN" dirty="0" smtClean="0"/>
              <a:t>–</a:t>
            </a:r>
            <a:r>
              <a:rPr lang="en-US" dirty="0" smtClean="0"/>
              <a:t> “cancer-prone personality” (</a:t>
            </a:r>
            <a:r>
              <a:rPr lang="en-US" dirty="0" err="1" smtClean="0"/>
              <a:t>Eysenck</a:t>
            </a:r>
            <a:r>
              <a:rPr lang="en-US" dirty="0" smtClean="0"/>
              <a:t>, 1990) </a:t>
            </a:r>
            <a:r>
              <a:rPr lang="mr-IN" dirty="0" smtClean="0"/>
              <a:t>–</a:t>
            </a:r>
            <a:r>
              <a:rPr lang="en-US" dirty="0" smtClean="0"/>
              <a:t> high in helplessness and hopelessness, Type C</a:t>
            </a:r>
          </a:p>
          <a:p>
            <a:pPr lvl="1"/>
            <a:r>
              <a:rPr lang="en-US" dirty="0" smtClean="0"/>
              <a:t>Hardiness </a:t>
            </a:r>
            <a:r>
              <a:rPr lang="mr-IN" dirty="0" smtClean="0"/>
              <a:t>–</a:t>
            </a:r>
            <a:r>
              <a:rPr lang="en-US" dirty="0" smtClean="0"/>
              <a:t> control, commitment (meaning in life), challenge</a:t>
            </a:r>
          </a:p>
          <a:p>
            <a:pPr lvl="1"/>
            <a:endParaRPr lang="en-US" dirty="0"/>
          </a:p>
        </p:txBody>
      </p:sp>
    </p:spTree>
    <p:extLst>
      <p:ext uri="{BB962C8B-B14F-4D97-AF65-F5344CB8AC3E}">
        <p14:creationId xmlns:p14="http://schemas.microsoft.com/office/powerpoint/2010/main" val="3705293306"/>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normAutofit lnSpcReduction="10000"/>
          </a:bodyPr>
          <a:lstStyle/>
          <a:p>
            <a:r>
              <a:rPr lang="en-US" dirty="0" smtClean="0"/>
              <a:t>Psychological consequences of cancer</a:t>
            </a:r>
          </a:p>
          <a:p>
            <a:pPr lvl="1"/>
            <a:r>
              <a:rPr lang="en-US" dirty="0" smtClean="0"/>
              <a:t>Lowered mood</a:t>
            </a:r>
          </a:p>
          <a:p>
            <a:pPr lvl="1"/>
            <a:r>
              <a:rPr lang="en-US" dirty="0" smtClean="0"/>
              <a:t>Body image</a:t>
            </a:r>
          </a:p>
          <a:p>
            <a:pPr lvl="1"/>
            <a:r>
              <a:rPr lang="en-US" dirty="0" smtClean="0"/>
              <a:t>Cognitive adaptation </a:t>
            </a:r>
          </a:p>
          <a:p>
            <a:pPr lvl="1"/>
            <a:r>
              <a:rPr lang="en-US" dirty="0" smtClean="0"/>
              <a:t>Benefit finding</a:t>
            </a:r>
          </a:p>
          <a:p>
            <a:r>
              <a:rPr lang="en-US" dirty="0" smtClean="0"/>
              <a:t>Interventions for symptom relief &amp; QOL </a:t>
            </a:r>
            <a:r>
              <a:rPr lang="en-US" dirty="0" err="1" smtClean="0"/>
              <a:t>enhanecement</a:t>
            </a:r>
            <a:endParaRPr lang="en-US" dirty="0" smtClean="0"/>
          </a:p>
          <a:p>
            <a:pPr lvl="1"/>
            <a:r>
              <a:rPr lang="en-US" dirty="0" smtClean="0"/>
              <a:t>Pain management</a:t>
            </a:r>
          </a:p>
          <a:p>
            <a:pPr lvl="1"/>
            <a:r>
              <a:rPr lang="en-US" dirty="0" smtClean="0"/>
              <a:t>Social support management</a:t>
            </a:r>
          </a:p>
          <a:p>
            <a:pPr lvl="1"/>
            <a:r>
              <a:rPr lang="en-US" dirty="0" smtClean="0"/>
              <a:t>Treating nausea and vomiting (visual imagery, relaxation, hypnosis</a:t>
            </a:r>
            <a:r>
              <a:rPr lang="mr-IN" dirty="0" smtClean="0"/>
              <a:t>…</a:t>
            </a:r>
            <a:r>
              <a:rPr lang="en-US" dirty="0" smtClean="0"/>
              <a:t>)</a:t>
            </a:r>
          </a:p>
          <a:p>
            <a:pPr lvl="1"/>
            <a:r>
              <a:rPr lang="en-US" dirty="0" smtClean="0"/>
              <a:t>Body image </a:t>
            </a:r>
            <a:r>
              <a:rPr lang="en-US" dirty="0" err="1" smtClean="0"/>
              <a:t>counselling</a:t>
            </a:r>
            <a:endParaRPr lang="en-US" dirty="0" smtClean="0"/>
          </a:p>
          <a:p>
            <a:pPr lvl="1"/>
            <a:r>
              <a:rPr lang="en-US" dirty="0" smtClean="0"/>
              <a:t>Cognitive adaptation strategies (self-worth, meaning in life, self-transcendence)</a:t>
            </a:r>
          </a:p>
          <a:p>
            <a:pPr lvl="1"/>
            <a:r>
              <a:rPr lang="en-US" dirty="0" smtClean="0"/>
              <a:t>Fear reduction</a:t>
            </a:r>
            <a:endParaRPr lang="en-US" dirty="0"/>
          </a:p>
        </p:txBody>
      </p:sp>
    </p:spTree>
    <p:extLst>
      <p:ext uri="{BB962C8B-B14F-4D97-AF65-F5344CB8AC3E}">
        <p14:creationId xmlns:p14="http://schemas.microsoft.com/office/powerpoint/2010/main" val="3042710433"/>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Causes</a:t>
            </a:r>
          </a:p>
          <a:p>
            <a:r>
              <a:rPr lang="en-US" dirty="0" smtClean="0"/>
              <a:t>Physiological theories</a:t>
            </a:r>
          </a:p>
          <a:p>
            <a:pPr lvl="1"/>
            <a:r>
              <a:rPr lang="en-US" dirty="0" smtClean="0"/>
              <a:t>Genetics</a:t>
            </a:r>
          </a:p>
          <a:p>
            <a:pPr lvl="2"/>
            <a:r>
              <a:rPr lang="en-US" dirty="0" smtClean="0"/>
              <a:t>One parent obese </a:t>
            </a:r>
            <a:r>
              <a:rPr lang="mr-IN" dirty="0" smtClean="0"/>
              <a:t>–</a:t>
            </a:r>
            <a:r>
              <a:rPr lang="en-US" dirty="0" smtClean="0"/>
              <a:t> 40%; two parents obese </a:t>
            </a:r>
            <a:r>
              <a:rPr lang="mr-IN" dirty="0" smtClean="0"/>
              <a:t>–</a:t>
            </a:r>
            <a:r>
              <a:rPr lang="en-US" dirty="0" smtClean="0"/>
              <a:t> 80%; non-obese parent only 7% chance of having an obese child </a:t>
            </a:r>
          </a:p>
          <a:p>
            <a:pPr lvl="2"/>
            <a:r>
              <a:rPr lang="en-US" dirty="0" smtClean="0"/>
              <a:t>Twin studies (genetics 66-70% of variance in body weight), Adoptee studies (stronger association to biological parents)</a:t>
            </a:r>
          </a:p>
          <a:p>
            <a:pPr lvl="1"/>
            <a:r>
              <a:rPr lang="en-US" dirty="0" smtClean="0"/>
              <a:t>Metabolic rate theory</a:t>
            </a:r>
          </a:p>
          <a:p>
            <a:pPr lvl="2"/>
            <a:r>
              <a:rPr lang="en-US" dirty="0" smtClean="0"/>
              <a:t>Lower metabolic rate to begin with predicts weight gain</a:t>
            </a:r>
          </a:p>
          <a:p>
            <a:pPr lvl="2"/>
            <a:r>
              <a:rPr lang="en-US" dirty="0" smtClean="0"/>
              <a:t>Overweight people have higher metabolic rate </a:t>
            </a:r>
            <a:r>
              <a:rPr lang="mr-IN" dirty="0" smtClean="0"/>
              <a:t>–</a:t>
            </a:r>
            <a:r>
              <a:rPr lang="en-US" dirty="0" smtClean="0"/>
              <a:t> paradox</a:t>
            </a:r>
          </a:p>
          <a:p>
            <a:pPr lvl="2"/>
            <a:r>
              <a:rPr lang="en-US" dirty="0" smtClean="0"/>
              <a:t> Weak support</a:t>
            </a:r>
          </a:p>
          <a:p>
            <a:pPr lvl="1"/>
            <a:r>
              <a:rPr lang="en-US" dirty="0" smtClean="0"/>
              <a:t>Appetite regulation</a:t>
            </a:r>
          </a:p>
          <a:p>
            <a:pPr lvl="2"/>
            <a:r>
              <a:rPr lang="en-US" dirty="0" smtClean="0"/>
              <a:t>Genetics (</a:t>
            </a:r>
            <a:r>
              <a:rPr lang="en-US" dirty="0" err="1" smtClean="0"/>
              <a:t>leptin</a:t>
            </a:r>
            <a:r>
              <a:rPr lang="en-US" dirty="0" smtClean="0"/>
              <a:t>, </a:t>
            </a:r>
            <a:r>
              <a:rPr lang="en-US" dirty="0" err="1" smtClean="0"/>
              <a:t>grhelin</a:t>
            </a:r>
            <a:r>
              <a:rPr lang="en-US" dirty="0" smtClean="0"/>
              <a:t>)</a:t>
            </a:r>
          </a:p>
          <a:p>
            <a:pPr lvl="2"/>
            <a:r>
              <a:rPr lang="en-US" dirty="0" smtClean="0"/>
              <a:t>Diet may contribute to changes in appetite regulation (artificial sweeteners, high sugar diet, salt intake, fat intake)</a:t>
            </a:r>
          </a:p>
        </p:txBody>
      </p:sp>
    </p:spTree>
    <p:extLst>
      <p:ext uri="{BB962C8B-B14F-4D97-AF65-F5344CB8AC3E}">
        <p14:creationId xmlns:p14="http://schemas.microsoft.com/office/powerpoint/2010/main" val="472649159"/>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Causes</a:t>
            </a:r>
          </a:p>
          <a:p>
            <a:r>
              <a:rPr lang="en-US" dirty="0" err="1" smtClean="0"/>
              <a:t>Obesogenic</a:t>
            </a:r>
            <a:r>
              <a:rPr lang="en-US" dirty="0" smtClean="0"/>
              <a:t> environment</a:t>
            </a:r>
          </a:p>
          <a:p>
            <a:pPr marL="274320" lvl="1" indent="0">
              <a:buNone/>
            </a:pPr>
            <a:r>
              <a:rPr lang="en-US" dirty="0" smtClean="0"/>
              <a:t>What factors outside the individual could explain obesity?</a:t>
            </a:r>
          </a:p>
          <a:p>
            <a:pPr lvl="1"/>
            <a:r>
              <a:rPr lang="en-US" dirty="0" smtClean="0"/>
              <a:t>Discuss</a:t>
            </a:r>
          </a:p>
        </p:txBody>
      </p:sp>
      <p:pic>
        <p:nvPicPr>
          <p:cNvPr id="4" name="Picture 3" descr="obesity-evol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657600"/>
            <a:ext cx="5080000" cy="1993900"/>
          </a:xfrm>
          <a:prstGeom prst="rect">
            <a:avLst/>
          </a:prstGeom>
        </p:spPr>
      </p:pic>
    </p:spTree>
    <p:extLst>
      <p:ext uri="{BB962C8B-B14F-4D97-AF65-F5344CB8AC3E}">
        <p14:creationId xmlns:p14="http://schemas.microsoft.com/office/powerpoint/2010/main" val="1512210647"/>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Causes</a:t>
            </a:r>
          </a:p>
          <a:p>
            <a:r>
              <a:rPr lang="en-US" dirty="0" smtClean="0"/>
              <a:t>Behavioral theories</a:t>
            </a:r>
          </a:p>
          <a:p>
            <a:pPr lvl="1"/>
            <a:r>
              <a:rPr lang="en-US" dirty="0" smtClean="0"/>
              <a:t>Physical (in)activity</a:t>
            </a:r>
          </a:p>
          <a:p>
            <a:pPr lvl="2"/>
            <a:r>
              <a:rPr lang="en-US" dirty="0" smtClean="0"/>
              <a:t>Increase in obesity prevalence at the same rate as decrease in physical activity (or increase TV viewing)</a:t>
            </a:r>
          </a:p>
          <a:p>
            <a:pPr lvl="2"/>
            <a:r>
              <a:rPr lang="en-US" dirty="0" smtClean="0"/>
              <a:t>Obese people less active than non-obese</a:t>
            </a:r>
          </a:p>
          <a:p>
            <a:pPr lvl="2"/>
            <a:r>
              <a:rPr lang="en-US" dirty="0"/>
              <a:t>M</a:t>
            </a:r>
            <a:r>
              <a:rPr lang="en-US" dirty="0" smtClean="0"/>
              <a:t>ost evidence correlational </a:t>
            </a:r>
            <a:r>
              <a:rPr lang="mr-IN" dirty="0" smtClean="0"/>
              <a:t>–</a:t>
            </a:r>
            <a:r>
              <a:rPr lang="en-US" dirty="0" smtClean="0"/>
              <a:t> what is cause and effect?</a:t>
            </a:r>
          </a:p>
          <a:p>
            <a:pPr lvl="1"/>
            <a:r>
              <a:rPr lang="en-US" dirty="0" smtClean="0"/>
              <a:t>Diet </a:t>
            </a:r>
          </a:p>
          <a:p>
            <a:pPr lvl="2"/>
            <a:r>
              <a:rPr lang="en-US" dirty="0" smtClean="0"/>
              <a:t>Increase in obesity unrelated to overall decrease in calorie consumption in the home</a:t>
            </a:r>
          </a:p>
          <a:p>
            <a:pPr lvl="2"/>
            <a:r>
              <a:rPr lang="en-US" dirty="0" smtClean="0"/>
              <a:t>Obese do not seem to eat more than non-obese (but most research is self-reported)</a:t>
            </a:r>
          </a:p>
          <a:p>
            <a:pPr lvl="2"/>
            <a:r>
              <a:rPr lang="en-US" dirty="0" smtClean="0"/>
              <a:t>Obese may eat proportionately more fat and relatively less carbohydrates</a:t>
            </a:r>
          </a:p>
          <a:p>
            <a:pPr lvl="1"/>
            <a:r>
              <a:rPr lang="en-US" dirty="0" smtClean="0"/>
              <a:t>Calories in vs. calories out - ???</a:t>
            </a:r>
            <a:endParaRPr lang="en-US" dirty="0"/>
          </a:p>
        </p:txBody>
      </p:sp>
    </p:spTree>
    <p:extLst>
      <p:ext uri="{BB962C8B-B14F-4D97-AF65-F5344CB8AC3E}">
        <p14:creationId xmlns:p14="http://schemas.microsoft.com/office/powerpoint/2010/main" val="4236649861"/>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endParaRPr lang="en-US" dirty="0"/>
          </a:p>
        </p:txBody>
      </p:sp>
      <p:sp>
        <p:nvSpPr>
          <p:cNvPr id="3" name="Content Placeholder 2"/>
          <p:cNvSpPr>
            <a:spLocks noGrp="1"/>
          </p:cNvSpPr>
          <p:nvPr>
            <p:ph idx="1"/>
          </p:nvPr>
        </p:nvSpPr>
        <p:spPr/>
        <p:txBody>
          <a:bodyPr/>
          <a:lstStyle/>
          <a:p>
            <a:r>
              <a:rPr lang="en-US" dirty="0" smtClean="0"/>
              <a:t>Treatments</a:t>
            </a:r>
          </a:p>
          <a:p>
            <a:pPr lvl="1"/>
            <a:r>
              <a:rPr lang="en-US" dirty="0" smtClean="0"/>
              <a:t>Behavioral</a:t>
            </a:r>
          </a:p>
          <a:p>
            <a:pPr lvl="2"/>
            <a:r>
              <a:rPr lang="en-US" dirty="0" smtClean="0"/>
              <a:t>PA </a:t>
            </a:r>
            <a:r>
              <a:rPr lang="mr-IN" dirty="0" smtClean="0"/>
              <a:t>–</a:t>
            </a:r>
            <a:r>
              <a:rPr lang="en-US" dirty="0" smtClean="0"/>
              <a:t> takes a lot of PA, may be better as prevention strategy </a:t>
            </a:r>
          </a:p>
          <a:p>
            <a:pPr lvl="2"/>
            <a:r>
              <a:rPr lang="en-US" dirty="0" smtClean="0"/>
              <a:t>Dieting </a:t>
            </a:r>
            <a:r>
              <a:rPr lang="mr-IN" dirty="0" smtClean="0"/>
              <a:t>–</a:t>
            </a:r>
            <a:r>
              <a:rPr lang="en-US" dirty="0" smtClean="0"/>
              <a:t> restraint eating may promote overeating, weight cycling</a:t>
            </a:r>
          </a:p>
          <a:p>
            <a:pPr lvl="2"/>
            <a:r>
              <a:rPr lang="en-US" dirty="0" smtClean="0"/>
              <a:t>Role of cognitive restraint</a:t>
            </a:r>
          </a:p>
          <a:p>
            <a:pPr lvl="1"/>
            <a:r>
              <a:rPr lang="en-US" dirty="0" smtClean="0"/>
              <a:t>Drug treatments </a:t>
            </a:r>
            <a:r>
              <a:rPr lang="mr-IN" dirty="0" smtClean="0"/>
              <a:t>–</a:t>
            </a:r>
            <a:r>
              <a:rPr lang="en-US" dirty="0" smtClean="0"/>
              <a:t> side effects</a:t>
            </a:r>
          </a:p>
          <a:p>
            <a:pPr lvl="1"/>
            <a:r>
              <a:rPr lang="en-US" dirty="0" smtClean="0"/>
              <a:t>Surgical treatments</a:t>
            </a:r>
          </a:p>
          <a:p>
            <a:pPr marL="0" indent="0">
              <a:buNone/>
            </a:pPr>
            <a:r>
              <a:rPr lang="en-US" i="1" dirty="0" smtClean="0"/>
              <a:t>Should we treat obesity?</a:t>
            </a:r>
          </a:p>
          <a:p>
            <a:r>
              <a:rPr lang="en-US" dirty="0" smtClean="0"/>
              <a:t>Discuss</a:t>
            </a:r>
          </a:p>
          <a:p>
            <a:pPr lvl="1"/>
            <a:endParaRPr lang="en-US" dirty="0"/>
          </a:p>
        </p:txBody>
      </p:sp>
    </p:spTree>
    <p:extLst>
      <p:ext uri="{BB962C8B-B14F-4D97-AF65-F5344CB8AC3E}">
        <p14:creationId xmlns:p14="http://schemas.microsoft.com/office/powerpoint/2010/main" val="3924929716"/>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endParaRPr lang="en-US" dirty="0"/>
          </a:p>
        </p:txBody>
      </p:sp>
      <p:sp>
        <p:nvSpPr>
          <p:cNvPr id="3" name="Content Placeholder 2"/>
          <p:cNvSpPr>
            <a:spLocks noGrp="1"/>
          </p:cNvSpPr>
          <p:nvPr>
            <p:ph idx="1"/>
          </p:nvPr>
        </p:nvSpPr>
        <p:spPr/>
        <p:txBody>
          <a:bodyPr/>
          <a:lstStyle/>
          <a:p>
            <a:r>
              <a:rPr lang="en-US" dirty="0" err="1" smtClean="0"/>
              <a:t>Halfron</a:t>
            </a:r>
            <a:r>
              <a:rPr lang="en-US" dirty="0" smtClean="0"/>
              <a:t> et al. (2013)</a:t>
            </a:r>
          </a:p>
          <a:p>
            <a:r>
              <a:rPr lang="en-US" dirty="0" smtClean="0"/>
              <a:t>Discussion </a:t>
            </a:r>
          </a:p>
          <a:p>
            <a:pPr lvl="1"/>
            <a:endParaRPr lang="en-US" dirty="0"/>
          </a:p>
        </p:txBody>
      </p:sp>
    </p:spTree>
    <p:extLst>
      <p:ext uri="{BB962C8B-B14F-4D97-AF65-F5344CB8AC3E}">
        <p14:creationId xmlns:p14="http://schemas.microsoft.com/office/powerpoint/2010/main" val="674529117"/>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Health	</a:t>
            </a:r>
            <a:endParaRPr lang="en-US" dirty="0"/>
          </a:p>
        </p:txBody>
      </p:sp>
      <p:sp>
        <p:nvSpPr>
          <p:cNvPr id="3" name="Content Placeholder 2"/>
          <p:cNvSpPr>
            <a:spLocks noGrp="1"/>
          </p:cNvSpPr>
          <p:nvPr>
            <p:ph idx="1"/>
          </p:nvPr>
        </p:nvSpPr>
        <p:spPr/>
        <p:txBody>
          <a:bodyPr/>
          <a:lstStyle/>
          <a:p>
            <a:r>
              <a:rPr lang="en-US" dirty="0" smtClean="0"/>
              <a:t>Persistent differences between men and women </a:t>
            </a:r>
            <a:endParaRPr lang="en-US" dirty="0"/>
          </a:p>
          <a:p>
            <a:pPr lvl="1"/>
            <a:r>
              <a:rPr lang="en-US" dirty="0" smtClean="0"/>
              <a:t>Health behaviors</a:t>
            </a:r>
          </a:p>
          <a:p>
            <a:pPr lvl="1"/>
            <a:r>
              <a:rPr lang="en-US" dirty="0" smtClean="0"/>
              <a:t>Health outcomes</a:t>
            </a:r>
          </a:p>
          <a:p>
            <a:pPr lvl="1"/>
            <a:r>
              <a:rPr lang="en-US" dirty="0" smtClean="0"/>
              <a:t>Longevity, morbidity, mortality</a:t>
            </a:r>
          </a:p>
          <a:p>
            <a:r>
              <a:rPr lang="en-US" dirty="0" smtClean="0"/>
              <a:t>Women’s health </a:t>
            </a:r>
          </a:p>
          <a:p>
            <a:pPr lvl="1"/>
            <a:r>
              <a:rPr lang="en-US" dirty="0" smtClean="0"/>
              <a:t>Pregnancy, miscarriage, termination</a:t>
            </a:r>
          </a:p>
          <a:p>
            <a:pPr lvl="1"/>
            <a:r>
              <a:rPr lang="en-US" dirty="0" smtClean="0"/>
              <a:t>Menopause</a:t>
            </a:r>
          </a:p>
          <a:p>
            <a:r>
              <a:rPr lang="en-US" dirty="0" smtClean="0"/>
              <a:t>Men’s health</a:t>
            </a:r>
          </a:p>
          <a:p>
            <a:pPr lvl="1"/>
            <a:r>
              <a:rPr lang="en-US" dirty="0" smtClean="0"/>
              <a:t>Health behaviors, risk-taking behaviors, help-seeking behaviors</a:t>
            </a:r>
          </a:p>
          <a:p>
            <a:pPr lvl="1"/>
            <a:r>
              <a:rPr lang="en-US" dirty="0" err="1" smtClean="0"/>
              <a:t>Andropause</a:t>
            </a:r>
            <a:endParaRPr lang="en-US" dirty="0" smtClean="0"/>
          </a:p>
          <a:p>
            <a:pPr lvl="1"/>
            <a:r>
              <a:rPr lang="en-US" dirty="0" smtClean="0"/>
              <a:t>Prostate cancer, CHD, suicide</a:t>
            </a:r>
          </a:p>
          <a:p>
            <a:pPr lvl="1"/>
            <a:endParaRPr lang="en-US" dirty="0"/>
          </a:p>
        </p:txBody>
      </p:sp>
    </p:spTree>
    <p:extLst>
      <p:ext uri="{BB962C8B-B14F-4D97-AF65-F5344CB8AC3E}">
        <p14:creationId xmlns:p14="http://schemas.microsoft.com/office/powerpoint/2010/main" val="352817539"/>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8944"/>
            <a:ext cx="8229600" cy="877455"/>
          </a:xfrm>
        </p:spPr>
        <p:txBody>
          <a:bodyPr>
            <a:normAutofit/>
          </a:bodyPr>
          <a:lstStyle/>
          <a:p>
            <a:r>
              <a:rPr lang="en-US" dirty="0" smtClean="0"/>
              <a:t>Menopause</a:t>
            </a:r>
            <a:endParaRPr lang="en-US" dirty="0"/>
          </a:p>
        </p:txBody>
      </p:sp>
      <p:sp>
        <p:nvSpPr>
          <p:cNvPr id="3" name="Content Placeholder 2"/>
          <p:cNvSpPr>
            <a:spLocks noGrp="1"/>
          </p:cNvSpPr>
          <p:nvPr>
            <p:ph idx="1"/>
          </p:nvPr>
        </p:nvSpPr>
        <p:spPr>
          <a:xfrm>
            <a:off x="457200" y="1790700"/>
            <a:ext cx="8229600" cy="4064000"/>
          </a:xfrm>
        </p:spPr>
        <p:txBody>
          <a:bodyPr>
            <a:normAutofit lnSpcReduction="10000"/>
          </a:bodyPr>
          <a:lstStyle/>
          <a:p>
            <a:pPr>
              <a:spcBef>
                <a:spcPct val="30000"/>
              </a:spcBef>
            </a:pPr>
            <a:r>
              <a:rPr kumimoji="1" lang="en-US" dirty="0"/>
              <a:t>Cessation of menstrual flow lasting at least 12 months </a:t>
            </a:r>
          </a:p>
          <a:p>
            <a:pPr>
              <a:spcBef>
                <a:spcPct val="30000"/>
              </a:spcBef>
            </a:pPr>
            <a:r>
              <a:rPr kumimoji="1" lang="en-US" dirty="0"/>
              <a:t>The median age at menopause is </a:t>
            </a:r>
            <a:r>
              <a:rPr kumimoji="1" lang="en-US" dirty="0" smtClean="0"/>
              <a:t>52</a:t>
            </a:r>
            <a:endParaRPr lang="en-US" dirty="0" smtClean="0"/>
          </a:p>
          <a:p>
            <a:r>
              <a:rPr lang="en-US" dirty="0" smtClean="0"/>
              <a:t>Menopausal </a:t>
            </a:r>
            <a:r>
              <a:rPr lang="en-US" dirty="0" smtClean="0"/>
              <a:t>transition is a natural, developmental </a:t>
            </a:r>
            <a:r>
              <a:rPr lang="en-US" dirty="0" smtClean="0"/>
              <a:t>process</a:t>
            </a:r>
          </a:p>
          <a:p>
            <a:r>
              <a:rPr lang="en-US" dirty="0" smtClean="0"/>
              <a:t>Changes health profile of women</a:t>
            </a:r>
            <a:r>
              <a:rPr lang="en-US" dirty="0" smtClean="0"/>
              <a:t> </a:t>
            </a:r>
            <a:endParaRPr lang="en-US" dirty="0" smtClean="0"/>
          </a:p>
          <a:p>
            <a:r>
              <a:rPr lang="en-US" dirty="0" smtClean="0"/>
              <a:t>Generally neutral or positive effects on wellbeing but impact will vary based on</a:t>
            </a:r>
          </a:p>
          <a:p>
            <a:pPr lvl="1"/>
            <a:r>
              <a:rPr lang="en-US" sz="2400" dirty="0" smtClean="0"/>
              <a:t>Premenopausal health</a:t>
            </a:r>
          </a:p>
          <a:p>
            <a:pPr lvl="1"/>
            <a:r>
              <a:rPr lang="en-US" sz="2400" dirty="0" smtClean="0"/>
              <a:t>Stress</a:t>
            </a:r>
          </a:p>
          <a:p>
            <a:pPr lvl="1"/>
            <a:r>
              <a:rPr lang="en-US" sz="2400" dirty="0" smtClean="0"/>
              <a:t>Menopausal symptoms</a:t>
            </a:r>
          </a:p>
          <a:p>
            <a:pPr lvl="1"/>
            <a:r>
              <a:rPr lang="en-US" sz="2400" dirty="0" smtClean="0"/>
              <a:t>Lifestyle</a:t>
            </a:r>
            <a:endParaRPr lang="en-US" sz="2400" dirty="0" smtClean="0"/>
          </a:p>
          <a:p>
            <a:pPr lvl="1"/>
            <a:endParaRPr lang="en-US" dirty="0"/>
          </a:p>
        </p:txBody>
      </p:sp>
      <p:sp>
        <p:nvSpPr>
          <p:cNvPr id="5" name="Rectangle 4"/>
          <p:cNvSpPr/>
          <p:nvPr/>
        </p:nvSpPr>
        <p:spPr>
          <a:xfrm>
            <a:off x="0" y="594360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500"/>
              </a:lnSpc>
            </a:pPr>
            <a:endParaRPr lang="en-US" sz="1100" dirty="0" smtClean="0">
              <a:solidFill>
                <a:schemeClr val="tx1"/>
              </a:solidFill>
              <a:ea typeface="Arial Unicode MS" pitchFamily="34" charset="-128"/>
              <a:cs typeface="Times New Roman" pitchFamily="18" charset="0"/>
            </a:endParaRPr>
          </a:p>
          <a:p>
            <a:pPr marL="365760" lvl="0" algn="just">
              <a:lnSpc>
                <a:spcPts val="1500"/>
              </a:lnSpc>
            </a:pPr>
            <a:r>
              <a:rPr lang="en-US" sz="1100" dirty="0" smtClean="0">
                <a:solidFill>
                  <a:schemeClr val="tx1"/>
                </a:solidFill>
                <a:ea typeface="Arial Unicode MS" pitchFamily="34" charset="-128"/>
                <a:cs typeface="Times New Roman" pitchFamily="18" charset="0"/>
              </a:rPr>
              <a:t>Matthews et al. </a:t>
            </a:r>
            <a:r>
              <a:rPr lang="en-US" sz="1100" i="1" dirty="0" smtClean="0">
                <a:solidFill>
                  <a:schemeClr val="tx1"/>
                </a:solidFill>
                <a:ea typeface="Arial Unicode MS" pitchFamily="34" charset="-128"/>
                <a:cs typeface="Times New Roman" pitchFamily="18" charset="0"/>
              </a:rPr>
              <a:t>N </a:t>
            </a:r>
            <a:r>
              <a:rPr lang="en-US" sz="1100" i="1" dirty="0" err="1" smtClean="0">
                <a:solidFill>
                  <a:schemeClr val="tx1"/>
                </a:solidFill>
                <a:ea typeface="Arial Unicode MS" pitchFamily="34" charset="-128"/>
                <a:cs typeface="Times New Roman" pitchFamily="18" charset="0"/>
              </a:rPr>
              <a:t>Engl</a:t>
            </a:r>
            <a:r>
              <a:rPr lang="en-US" sz="1100" i="1" dirty="0" smtClean="0">
                <a:solidFill>
                  <a:schemeClr val="tx1"/>
                </a:solidFill>
                <a:ea typeface="Arial Unicode MS" pitchFamily="34" charset="-128"/>
                <a:cs typeface="Times New Roman" pitchFamily="18" charset="0"/>
              </a:rPr>
              <a:t> J Med</a:t>
            </a:r>
            <a:r>
              <a:rPr lang="en-US" sz="1100" dirty="0" smtClean="0">
                <a:solidFill>
                  <a:schemeClr val="tx1"/>
                </a:solidFill>
                <a:ea typeface="Arial Unicode MS" pitchFamily="34" charset="-128"/>
                <a:cs typeface="Times New Roman" pitchFamily="18" charset="0"/>
              </a:rPr>
              <a:t>. 1989 ;321(10):641–64; Avis &amp; </a:t>
            </a:r>
            <a:r>
              <a:rPr lang="en-US" sz="1100" dirty="0" err="1" smtClean="0">
                <a:solidFill>
                  <a:schemeClr val="tx1"/>
                </a:solidFill>
                <a:ea typeface="Arial Unicode MS" pitchFamily="34" charset="-128"/>
                <a:cs typeface="Times New Roman" pitchFamily="18" charset="0"/>
              </a:rPr>
              <a:t>McKinlay</a:t>
            </a:r>
            <a:r>
              <a:rPr lang="en-US" sz="1100" dirty="0" smtClean="0">
                <a:solidFill>
                  <a:schemeClr val="tx1"/>
                </a:solidFill>
                <a:ea typeface="Arial Unicode MS" pitchFamily="34" charset="-128"/>
                <a:cs typeface="Times New Roman" pitchFamily="18" charset="0"/>
              </a:rPr>
              <a:t>. </a:t>
            </a:r>
            <a:r>
              <a:rPr lang="en-US" sz="1100" i="1" dirty="0" smtClean="0">
                <a:solidFill>
                  <a:schemeClr val="tx1"/>
                </a:solidFill>
                <a:ea typeface="Arial Unicode MS" pitchFamily="34" charset="-128"/>
                <a:cs typeface="Times New Roman" pitchFamily="18" charset="0"/>
              </a:rPr>
              <a:t>J Am Med </a:t>
            </a:r>
            <a:r>
              <a:rPr lang="en-US" sz="1100" i="1" dirty="0" err="1" smtClean="0">
                <a:solidFill>
                  <a:schemeClr val="tx1"/>
                </a:solidFill>
                <a:ea typeface="Arial Unicode MS" pitchFamily="34" charset="-128"/>
                <a:cs typeface="Times New Roman" pitchFamily="18" charset="0"/>
              </a:rPr>
              <a:t>Womens</a:t>
            </a:r>
            <a:r>
              <a:rPr lang="en-US" sz="1100" i="1" dirty="0" smtClean="0">
                <a:solidFill>
                  <a:schemeClr val="tx1"/>
                </a:solidFill>
                <a:ea typeface="Arial Unicode MS" pitchFamily="34" charset="-128"/>
                <a:cs typeface="Times New Roman" pitchFamily="18" charset="0"/>
              </a:rPr>
              <a:t> Assoc</a:t>
            </a:r>
            <a:r>
              <a:rPr lang="en-US" sz="1100" dirty="0" smtClean="0">
                <a:solidFill>
                  <a:schemeClr val="tx1"/>
                </a:solidFill>
                <a:ea typeface="Arial Unicode MS" pitchFamily="34" charset="-128"/>
                <a:cs typeface="Times New Roman" pitchFamily="18" charset="0"/>
              </a:rPr>
              <a:t>. 1995;50(2):45-50.; </a:t>
            </a:r>
          </a:p>
          <a:p>
            <a:pPr marL="365760" lvl="0" algn="just">
              <a:lnSpc>
                <a:spcPts val="1500"/>
              </a:lnSpc>
            </a:pPr>
            <a:r>
              <a:rPr lang="en-US" sz="1100" dirty="0" smtClean="0">
                <a:solidFill>
                  <a:schemeClr val="tx1"/>
                </a:solidFill>
                <a:ea typeface="Arial Unicode MS" pitchFamily="34" charset="-128"/>
                <a:cs typeface="Times New Roman" pitchFamily="18" charset="0"/>
              </a:rPr>
              <a:t>Mitchell &amp; Woods. </a:t>
            </a:r>
            <a:r>
              <a:rPr lang="en-US" sz="1100" i="1" dirty="0" err="1" smtClean="0">
                <a:solidFill>
                  <a:schemeClr val="tx1"/>
                </a:solidFill>
                <a:ea typeface="Arial Unicode MS" pitchFamily="34" charset="-128"/>
                <a:cs typeface="Times New Roman" pitchFamily="18" charset="0"/>
              </a:rPr>
              <a:t>Maturitas</a:t>
            </a:r>
            <a:r>
              <a:rPr lang="en-US" sz="1100" dirty="0" smtClean="0">
                <a:solidFill>
                  <a:schemeClr val="tx1"/>
                </a:solidFill>
                <a:ea typeface="Arial Unicode MS" pitchFamily="34" charset="-128"/>
                <a:cs typeface="Times New Roman" pitchFamily="18" charset="0"/>
              </a:rPr>
              <a:t>. 1996;25(1):1-10.; </a:t>
            </a:r>
            <a:r>
              <a:rPr lang="en-US" sz="1100" dirty="0" err="1" smtClean="0">
                <a:solidFill>
                  <a:schemeClr val="tx1"/>
                </a:solidFill>
                <a:ea typeface="Arial Unicode MS" pitchFamily="34" charset="-128"/>
                <a:cs typeface="Times New Roman" pitchFamily="18" charset="0"/>
              </a:rPr>
              <a:t>Grisso</a:t>
            </a:r>
            <a:r>
              <a:rPr lang="en-US" sz="1100" dirty="0" smtClean="0">
                <a:solidFill>
                  <a:schemeClr val="tx1"/>
                </a:solidFill>
                <a:ea typeface="Arial Unicode MS" pitchFamily="34" charset="-128"/>
                <a:cs typeface="Times New Roman" pitchFamily="18" charset="0"/>
              </a:rPr>
              <a:t> et al.  </a:t>
            </a:r>
            <a:r>
              <a:rPr lang="sv-SE" sz="1100" i="1" dirty="0" smtClean="0">
                <a:solidFill>
                  <a:schemeClr val="tx1"/>
                </a:solidFill>
                <a:ea typeface="Arial Unicode MS" pitchFamily="34" charset="-128"/>
                <a:cs typeface="Times New Roman" pitchFamily="18" charset="0"/>
              </a:rPr>
              <a:t>J Gen Intern Med</a:t>
            </a:r>
            <a:r>
              <a:rPr lang="sv-SE" sz="1100" dirty="0" smtClean="0">
                <a:solidFill>
                  <a:schemeClr val="tx1"/>
                </a:solidFill>
                <a:ea typeface="Arial Unicode MS" pitchFamily="34" charset="-128"/>
                <a:cs typeface="Times New Roman" pitchFamily="18" charset="0"/>
              </a:rPr>
              <a:t>. 1999;14(2):98-103.</a:t>
            </a:r>
            <a:r>
              <a:rPr lang="en-US" sz="1100" dirty="0" smtClean="0">
                <a:solidFill>
                  <a:schemeClr val="tx1"/>
                </a:solidFill>
                <a:ea typeface="Arial Unicode MS" pitchFamily="34" charset="-128"/>
                <a:cs typeface="Times New Roman" pitchFamily="18" charset="0"/>
              </a:rPr>
              <a:t> ; </a:t>
            </a:r>
          </a:p>
          <a:p>
            <a:pPr marL="365760" lvl="0" algn="just">
              <a:lnSpc>
                <a:spcPts val="1500"/>
              </a:lnSpc>
            </a:pPr>
            <a:r>
              <a:rPr lang="en-US" sz="1100" dirty="0" smtClean="0">
                <a:solidFill>
                  <a:schemeClr val="tx1"/>
                </a:solidFill>
                <a:ea typeface="Arial Unicode MS" pitchFamily="34" charset="-128"/>
                <a:cs typeface="Times New Roman" pitchFamily="18" charset="0"/>
              </a:rPr>
              <a:t>Brown et al. Women Health. 1998;28(1):23-40; Sowers et al. </a:t>
            </a:r>
            <a:r>
              <a:rPr lang="en-US" sz="1100" i="1" dirty="0" smtClean="0">
                <a:solidFill>
                  <a:schemeClr val="tx1"/>
                </a:solidFill>
                <a:ea typeface="Arial Unicode MS" pitchFamily="34" charset="-128"/>
                <a:cs typeface="Times New Roman" pitchFamily="18" charset="0"/>
              </a:rPr>
              <a:t>Menopause: biology and pathology</a:t>
            </a:r>
            <a:r>
              <a:rPr lang="en-US" sz="1100" dirty="0" smtClean="0">
                <a:solidFill>
                  <a:schemeClr val="tx1"/>
                </a:solidFill>
                <a:ea typeface="Arial Unicode MS" pitchFamily="34" charset="-128"/>
                <a:cs typeface="Times New Roman" pitchFamily="18" charset="0"/>
              </a:rPr>
              <a:t>. 2000:175–188.  </a:t>
            </a:r>
          </a:p>
          <a:p>
            <a:pPr marL="365760" lvl="0" algn="just">
              <a:lnSpc>
                <a:spcPts val="1500"/>
              </a:lnSpc>
            </a:pPr>
            <a:r>
              <a:rPr lang="en-US" sz="1100" dirty="0" err="1" smtClean="0">
                <a:solidFill>
                  <a:schemeClr val="tx1"/>
                </a:solidFill>
                <a:ea typeface="Arial Unicode MS" pitchFamily="34" charset="-128"/>
                <a:cs typeface="Times New Roman" pitchFamily="18" charset="0"/>
              </a:rPr>
              <a:t>Dennerstein</a:t>
            </a:r>
            <a:r>
              <a:rPr lang="en-US" sz="1100" dirty="0" smtClean="0">
                <a:solidFill>
                  <a:schemeClr val="tx1"/>
                </a:solidFill>
                <a:ea typeface="Arial Unicode MS" pitchFamily="34" charset="-128"/>
                <a:cs typeface="Times New Roman" pitchFamily="18" charset="0"/>
              </a:rPr>
              <a:t>, et al. </a:t>
            </a:r>
            <a:r>
              <a:rPr lang="en-US" sz="1100" i="1" dirty="0" smtClean="0">
                <a:solidFill>
                  <a:schemeClr val="tx1"/>
                </a:solidFill>
                <a:ea typeface="Arial Unicode MS" pitchFamily="34" charset="-128"/>
                <a:cs typeface="Times New Roman" pitchFamily="18" charset="0"/>
              </a:rPr>
              <a:t>Menopause. </a:t>
            </a:r>
            <a:r>
              <a:rPr lang="en-US" sz="1100" dirty="0" smtClean="0">
                <a:solidFill>
                  <a:schemeClr val="tx1"/>
                </a:solidFill>
                <a:ea typeface="Arial Unicode MS" pitchFamily="34" charset="-128"/>
                <a:cs typeface="Times New Roman" pitchFamily="18" charset="0"/>
              </a:rPr>
              <a:t>2007;14(1):53-62; </a:t>
            </a:r>
            <a:r>
              <a:rPr lang="en-US" sz="1100" dirty="0" err="1" smtClean="0">
                <a:solidFill>
                  <a:schemeClr val="tx1"/>
                </a:solidFill>
                <a:ea typeface="Arial Unicode MS" pitchFamily="34" charset="-128"/>
                <a:cs typeface="Times New Roman" pitchFamily="18" charset="0"/>
              </a:rPr>
              <a:t>Netz</a:t>
            </a:r>
            <a:r>
              <a:rPr lang="en-US" sz="1100" dirty="0" smtClean="0">
                <a:solidFill>
                  <a:schemeClr val="tx1"/>
                </a:solidFill>
                <a:ea typeface="Arial Unicode MS" pitchFamily="34" charset="-128"/>
                <a:cs typeface="Times New Roman" pitchFamily="18" charset="0"/>
              </a:rPr>
              <a:t> et al. Climacteric. 2008;11(4):337-344.</a:t>
            </a:r>
            <a:endParaRPr lang="en-US" sz="1100" dirty="0" smtClean="0">
              <a:solidFill>
                <a:schemeClr val="tx1"/>
              </a:solidFill>
            </a:endParaRPr>
          </a:p>
          <a:p>
            <a:pPr>
              <a:lnSpc>
                <a:spcPts val="1500"/>
              </a:lnSpc>
            </a:pPr>
            <a:endParaRPr lang="en-US" sz="1100" dirty="0">
              <a:solidFill>
                <a:schemeClr val="tx1"/>
              </a:solidFill>
              <a:latin typeface="Tw Cen MT" pitchFamily="34" charset="0"/>
            </a:endParaRPr>
          </a:p>
        </p:txBody>
      </p:sp>
      <p:cxnSp>
        <p:nvCxnSpPr>
          <p:cNvPr id="6" name="Straight Connector 5"/>
          <p:cNvCxnSpPr/>
          <p:nvPr/>
        </p:nvCxnSpPr>
        <p:spPr>
          <a:xfrm>
            <a:off x="0" y="5994396"/>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004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discussion</a:t>
            </a:r>
            <a:endParaRPr lang="en-US" dirty="0"/>
          </a:p>
        </p:txBody>
      </p:sp>
      <p:sp>
        <p:nvSpPr>
          <p:cNvPr id="3" name="Content Placeholder 2"/>
          <p:cNvSpPr>
            <a:spLocks noGrp="1"/>
          </p:cNvSpPr>
          <p:nvPr>
            <p:ph idx="1"/>
          </p:nvPr>
        </p:nvSpPr>
        <p:spPr/>
        <p:txBody>
          <a:bodyPr/>
          <a:lstStyle/>
          <a:p>
            <a:r>
              <a:rPr lang="en-US" dirty="0" smtClean="0"/>
              <a:t>Lau 2013</a:t>
            </a:r>
          </a:p>
          <a:p>
            <a:r>
              <a:rPr lang="en-US" smtClean="0"/>
              <a:t>Steel 2017</a:t>
            </a:r>
            <a:endParaRPr lang="en-US"/>
          </a:p>
        </p:txBody>
      </p:sp>
    </p:spTree>
    <p:extLst>
      <p:ext uri="{BB962C8B-B14F-4D97-AF65-F5344CB8AC3E}">
        <p14:creationId xmlns:p14="http://schemas.microsoft.com/office/powerpoint/2010/main" val="1904548292"/>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900" y="914400"/>
            <a:ext cx="2501900" cy="2003514"/>
          </a:xfrm>
          <a:prstGeom prst="rect">
            <a:avLst/>
          </a:prstGeom>
        </p:spPr>
      </p:pic>
      <p:sp>
        <p:nvSpPr>
          <p:cNvPr id="2" name="Title 1"/>
          <p:cNvSpPr>
            <a:spLocks noGrp="1"/>
          </p:cNvSpPr>
          <p:nvPr>
            <p:ph type="title"/>
          </p:nvPr>
        </p:nvSpPr>
        <p:spPr/>
        <p:txBody>
          <a:bodyPr>
            <a:normAutofit fontScale="90000"/>
          </a:bodyPr>
          <a:lstStyle/>
          <a:p>
            <a:r>
              <a:rPr lang="en-US" dirty="0" smtClean="0"/>
              <a:t>Post-traumatic stress disorder (PTSD)</a:t>
            </a:r>
            <a:endParaRPr lang="en-US" dirty="0"/>
          </a:p>
        </p:txBody>
      </p:sp>
      <p:sp>
        <p:nvSpPr>
          <p:cNvPr id="3" name="Content Placeholder 2"/>
          <p:cNvSpPr>
            <a:spLocks noGrp="1"/>
          </p:cNvSpPr>
          <p:nvPr>
            <p:ph idx="1"/>
          </p:nvPr>
        </p:nvSpPr>
        <p:spPr/>
        <p:txBody>
          <a:bodyPr/>
          <a:lstStyle/>
          <a:p>
            <a:r>
              <a:rPr lang="en-US" dirty="0" smtClean="0"/>
              <a:t>PTSD versus Post-traumatic Growth (PTG)</a:t>
            </a:r>
          </a:p>
          <a:p>
            <a:r>
              <a:rPr lang="en-US" dirty="0" smtClean="0"/>
              <a:t>PTG</a:t>
            </a:r>
          </a:p>
          <a:p>
            <a:pPr lvl="1"/>
            <a:r>
              <a:rPr lang="en-US" dirty="0" smtClean="0"/>
              <a:t>Subjective experience of positive psychological change reported by an individual following a trauma</a:t>
            </a:r>
          </a:p>
          <a:p>
            <a:pPr algn="just"/>
            <a:r>
              <a:rPr lang="en-US" dirty="0" smtClean="0"/>
              <a:t>PTSD</a:t>
            </a:r>
          </a:p>
          <a:p>
            <a:pPr lvl="1" algn="just"/>
            <a:r>
              <a:rPr lang="en-US" dirty="0" smtClean="0"/>
              <a:t>Psychiatric disorder in people who experiences (directly or indirectly) or witnessed a traumatic event</a:t>
            </a:r>
          </a:p>
          <a:p>
            <a:pPr lvl="1" algn="just"/>
            <a:r>
              <a:rPr lang="en-US" dirty="0" smtClean="0"/>
              <a:t>Includes symptoms such as intrusion, avoidance, numbing, and hyper-arousal </a:t>
            </a:r>
          </a:p>
          <a:p>
            <a:pPr algn="just"/>
            <a:r>
              <a:rPr lang="en-US" dirty="0" smtClean="0"/>
              <a:t>PTSS</a:t>
            </a:r>
          </a:p>
          <a:p>
            <a:pPr lvl="1" algn="just"/>
            <a:r>
              <a:rPr lang="en-US" dirty="0" smtClean="0"/>
              <a:t>Post-traumatic stress symptoms </a:t>
            </a:r>
            <a:r>
              <a:rPr lang="mr-IN" dirty="0" smtClean="0"/>
              <a:t>–</a:t>
            </a:r>
            <a:r>
              <a:rPr lang="en-US" dirty="0" smtClean="0"/>
              <a:t> common negative reactions that occur in aftermath of trauma</a:t>
            </a:r>
          </a:p>
          <a:p>
            <a:endParaRPr lang="en-US" dirty="0" smtClean="0"/>
          </a:p>
          <a:p>
            <a:endParaRPr lang="en-US" dirty="0"/>
          </a:p>
        </p:txBody>
      </p:sp>
    </p:spTree>
    <p:extLst>
      <p:ext uri="{BB962C8B-B14F-4D97-AF65-F5344CB8AC3E}">
        <p14:creationId xmlns:p14="http://schemas.microsoft.com/office/powerpoint/2010/main" val="3175659214"/>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35488564"/>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Quality of Life</a:t>
            </a:r>
          </a:p>
        </p:txBody>
      </p:sp>
      <p:sp>
        <p:nvSpPr>
          <p:cNvPr id="33795" name="Rectangle 3"/>
          <p:cNvSpPr>
            <a:spLocks noGrp="1" noChangeArrowheads="1"/>
          </p:cNvSpPr>
          <p:nvPr>
            <p:ph type="body" idx="1"/>
          </p:nvPr>
        </p:nvSpPr>
        <p:spPr>
          <a:xfrm>
            <a:off x="457200" y="1524000"/>
            <a:ext cx="8229600" cy="4602163"/>
          </a:xfrm>
        </p:spPr>
        <p:txBody>
          <a:bodyPr/>
          <a:lstStyle/>
          <a:p>
            <a:pPr eaLnBrk="1" hangingPunct="1">
              <a:defRPr/>
            </a:pPr>
            <a:r>
              <a:rPr lang="en-US" dirty="0" smtClean="0"/>
              <a:t>QOL </a:t>
            </a:r>
            <a:r>
              <a:rPr lang="en-US" dirty="0" smtClean="0"/>
              <a:t>rather than longevity is a vital goal in health promotion</a:t>
            </a:r>
          </a:p>
          <a:p>
            <a:pPr eaLnBrk="1" hangingPunct="1">
              <a:defRPr/>
            </a:pPr>
            <a:r>
              <a:rPr lang="en-US" dirty="0" smtClean="0"/>
              <a:t>Only partially reflected in existing mortality and morbidity indexes – traditional assessment of Q of </a:t>
            </a:r>
            <a:r>
              <a:rPr lang="en-US" dirty="0" smtClean="0"/>
              <a:t>L</a:t>
            </a:r>
          </a:p>
          <a:p>
            <a:pPr lvl="1">
              <a:defRPr/>
            </a:pPr>
            <a:endParaRPr lang="en-US" dirty="0" smtClean="0"/>
          </a:p>
          <a:p>
            <a:pPr eaLnBrk="1" hangingPunct="1">
              <a:buFont typeface="Wingdings" pitchFamily="2" charset="2"/>
              <a:buNone/>
              <a:defRPr/>
            </a:pPr>
            <a:endParaRPr lang="en-US" dirty="0" smtClean="0"/>
          </a:p>
        </p:txBody>
      </p:sp>
    </p:spTree>
    <p:extLst>
      <p:ext uri="{BB962C8B-B14F-4D97-AF65-F5344CB8AC3E}">
        <p14:creationId xmlns:p14="http://schemas.microsoft.com/office/powerpoint/2010/main" val="2090183883"/>
      </p:ext>
    </p:extLst>
  </p:cSld>
  <p:clrMapOvr>
    <a:masterClrMapping/>
  </p:clrMapOvr>
  <p:transition xmlns:p14="http://schemas.microsoft.com/office/powerpoint/2010/main" advTm="4712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Quality of Life?</a:t>
            </a:r>
          </a:p>
        </p:txBody>
      </p:sp>
      <p:sp>
        <p:nvSpPr>
          <p:cNvPr id="4" name="Content Placeholder 3"/>
          <p:cNvSpPr>
            <a:spLocks noGrp="1"/>
          </p:cNvSpPr>
          <p:nvPr>
            <p:ph idx="1"/>
          </p:nvPr>
        </p:nvSpPr>
        <p:spPr/>
        <p:txBody>
          <a:bodyPr/>
          <a:lstStyle/>
          <a:p>
            <a:pPr eaLnBrk="1" hangingPunct="1">
              <a:defRPr/>
            </a:pPr>
            <a:r>
              <a:rPr lang="en-US" dirty="0" smtClean="0"/>
              <a:t>How to define QOL?</a:t>
            </a:r>
          </a:p>
          <a:p>
            <a:pPr eaLnBrk="1" hangingPunct="1">
              <a:defRPr/>
            </a:pPr>
            <a:r>
              <a:rPr lang="en-US" dirty="0" smtClean="0"/>
              <a:t>What does QOL mean to you?</a:t>
            </a:r>
          </a:p>
        </p:txBody>
      </p:sp>
    </p:spTree>
    <p:extLst>
      <p:ext uri="{BB962C8B-B14F-4D97-AF65-F5344CB8AC3E}">
        <p14:creationId xmlns:p14="http://schemas.microsoft.com/office/powerpoint/2010/main" val="35931577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dirty="0" smtClean="0">
                <a:effectLst/>
              </a:rPr>
              <a:t>The New Science of Happiness</a:t>
            </a:r>
            <a:br>
              <a:rPr lang="en-US" altLang="en-US" dirty="0" smtClean="0">
                <a:effectLst/>
              </a:rPr>
            </a:br>
            <a:r>
              <a:rPr lang="en-US" altLang="en-US" sz="2400" dirty="0" smtClean="0">
                <a:effectLst/>
              </a:rPr>
              <a:t>(Seligman, </a:t>
            </a:r>
            <a:r>
              <a:rPr lang="en-US" altLang="en-US" sz="2400" dirty="0" err="1" smtClean="0">
                <a:effectLst/>
              </a:rPr>
              <a:t>Diener</a:t>
            </a:r>
            <a:r>
              <a:rPr lang="en-US" altLang="en-US" sz="2400" dirty="0" smtClean="0">
                <a:effectLst/>
              </a:rPr>
              <a:t>)</a:t>
            </a:r>
          </a:p>
        </p:txBody>
      </p:sp>
      <p:sp>
        <p:nvSpPr>
          <p:cNvPr id="15363" name="Rectangle 3"/>
          <p:cNvSpPr>
            <a:spLocks noGrp="1" noChangeArrowheads="1"/>
          </p:cNvSpPr>
          <p:nvPr>
            <p:ph type="body" idx="1"/>
          </p:nvPr>
        </p:nvSpPr>
        <p:spPr>
          <a:xfrm>
            <a:off x="457200" y="1981200"/>
            <a:ext cx="8382000" cy="44958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en-US" dirty="0" smtClean="0">
                <a:effectLst/>
              </a:rPr>
              <a:t>Subjective experience that is about 50% determined</a:t>
            </a:r>
          </a:p>
          <a:p>
            <a:pPr>
              <a:lnSpc>
                <a:spcPct val="90000"/>
              </a:lnSpc>
            </a:pPr>
            <a:r>
              <a:rPr lang="en-US" altLang="en-US" dirty="0" smtClean="0">
                <a:effectLst/>
              </a:rPr>
              <a:t>Experiencing self versus remembering self</a:t>
            </a:r>
          </a:p>
          <a:p>
            <a:pPr lvl="1">
              <a:lnSpc>
                <a:spcPct val="90000"/>
              </a:lnSpc>
            </a:pPr>
            <a:r>
              <a:rPr lang="en-US" altLang="en-US" dirty="0" smtClean="0">
                <a:effectLst/>
              </a:rPr>
              <a:t>Are we our memories or sum of total experiences? </a:t>
            </a:r>
          </a:p>
          <a:p>
            <a:pPr>
              <a:lnSpc>
                <a:spcPct val="90000"/>
              </a:lnSpc>
            </a:pPr>
            <a:r>
              <a:rPr lang="en-US" altLang="en-US" dirty="0" smtClean="0">
                <a:effectLst/>
              </a:rPr>
              <a:t>Keys: pleasure, engagement, meaningfulness</a:t>
            </a:r>
          </a:p>
          <a:p>
            <a:pPr lvl="1">
              <a:lnSpc>
                <a:spcPct val="90000"/>
              </a:lnSpc>
            </a:pPr>
            <a:r>
              <a:rPr lang="en-US" altLang="en-US" dirty="0" smtClean="0">
                <a:effectLst/>
              </a:rPr>
              <a:t>Kindness, gratitude, capacity for life</a:t>
            </a:r>
          </a:p>
          <a:p>
            <a:pPr lvl="1">
              <a:lnSpc>
                <a:spcPct val="90000"/>
              </a:lnSpc>
            </a:pPr>
            <a:r>
              <a:rPr lang="en-US" altLang="en-US" dirty="0" smtClean="0">
                <a:effectLst/>
              </a:rPr>
              <a:t>Gratitude journals/letters</a:t>
            </a:r>
          </a:p>
        </p:txBody>
      </p:sp>
    </p:spTree>
    <p:extLst>
      <p:ext uri="{BB962C8B-B14F-4D97-AF65-F5344CB8AC3E}">
        <p14:creationId xmlns:p14="http://schemas.microsoft.com/office/powerpoint/2010/main" val="1951649630"/>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dirty="0" smtClean="0">
                <a:effectLst/>
              </a:rPr>
              <a:t>Happiness: Enough Already</a:t>
            </a:r>
            <a:br>
              <a:rPr lang="en-US" altLang="en-US" dirty="0" smtClean="0">
                <a:effectLst/>
              </a:rPr>
            </a:br>
            <a:r>
              <a:rPr lang="en-US" altLang="en-US" sz="2400" dirty="0" smtClean="0">
                <a:effectLst/>
              </a:rPr>
              <a:t>(Wilson)</a:t>
            </a:r>
          </a:p>
        </p:txBody>
      </p:sp>
      <p:sp>
        <p:nvSpPr>
          <p:cNvPr id="16387" name="Rectangle 3"/>
          <p:cNvSpPr>
            <a:spLocks noGrp="1" noChangeArrowheads="1"/>
          </p:cNvSpPr>
          <p:nvPr>
            <p:ph type="body" idx="1"/>
          </p:nvPr>
        </p:nvSpPr>
        <p:spPr>
          <a:xfrm>
            <a:off x="457200" y="1981200"/>
            <a:ext cx="8382000" cy="4495800"/>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rPr>
              <a:t>Sadness is normal and salutary</a:t>
            </a:r>
          </a:p>
          <a:p>
            <a:r>
              <a:rPr lang="en-US" altLang="en-US" dirty="0" smtClean="0">
                <a:effectLst/>
              </a:rPr>
              <a:t>Too much happiness can be detrimental</a:t>
            </a:r>
          </a:p>
          <a:p>
            <a:pPr lvl="1"/>
            <a:r>
              <a:rPr lang="en-US" altLang="en-US" dirty="0" smtClean="0">
                <a:effectLst/>
              </a:rPr>
              <a:t>The case of late-stage illness (happiest most likely to die)</a:t>
            </a:r>
          </a:p>
          <a:p>
            <a:r>
              <a:rPr lang="en-US" altLang="en-US" dirty="0" smtClean="0">
                <a:effectLst/>
              </a:rPr>
              <a:t>Negative emotions needed – make us more analytical, critical, innovative</a:t>
            </a:r>
          </a:p>
          <a:p>
            <a:pPr lvl="1"/>
            <a:r>
              <a:rPr lang="en-US" altLang="en-US" dirty="0" smtClean="0">
                <a:effectLst/>
              </a:rPr>
              <a:t>If you are 100% what happens?</a:t>
            </a:r>
          </a:p>
          <a:p>
            <a:pPr lvl="1"/>
            <a:r>
              <a:rPr lang="en-US" altLang="en-US" dirty="0" smtClean="0">
                <a:effectLst/>
              </a:rPr>
              <a:t>Melancholia fueled many geniuses in history</a:t>
            </a:r>
          </a:p>
        </p:txBody>
      </p:sp>
    </p:spTree>
    <p:extLst>
      <p:ext uri="{BB962C8B-B14F-4D97-AF65-F5344CB8AC3E}">
        <p14:creationId xmlns:p14="http://schemas.microsoft.com/office/powerpoint/2010/main" val="3647146281"/>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Quality of Life?</a:t>
            </a:r>
          </a:p>
        </p:txBody>
      </p:sp>
      <p:sp>
        <p:nvSpPr>
          <p:cNvPr id="4" name="Content Placeholder 3"/>
          <p:cNvSpPr>
            <a:spLocks noGrp="1"/>
          </p:cNvSpPr>
          <p:nvPr>
            <p:ph idx="1"/>
          </p:nvPr>
        </p:nvSpPr>
        <p:spPr/>
        <p:txBody>
          <a:bodyPr/>
          <a:lstStyle/>
          <a:p>
            <a:pPr eaLnBrk="1" hangingPunct="1">
              <a:defRPr/>
            </a:pPr>
            <a:r>
              <a:rPr lang="en-US" dirty="0" smtClean="0"/>
              <a:t>How to define QOL?</a:t>
            </a:r>
          </a:p>
          <a:p>
            <a:pPr eaLnBrk="1" hangingPunct="1">
              <a:defRPr/>
            </a:pPr>
            <a:r>
              <a:rPr lang="en-US" dirty="0" smtClean="0"/>
              <a:t>What does QOL mean to you?</a:t>
            </a:r>
          </a:p>
          <a:p>
            <a:pPr eaLnBrk="1" hangingPunct="1">
              <a:defRPr/>
            </a:pPr>
            <a:r>
              <a:rPr lang="en-US" dirty="0" smtClean="0"/>
              <a:t>We know it when we see it (David Rowe’s collage….)</a:t>
            </a:r>
          </a:p>
        </p:txBody>
      </p:sp>
    </p:spTree>
    <p:extLst>
      <p:ext uri="{BB962C8B-B14F-4D97-AF65-F5344CB8AC3E}">
        <p14:creationId xmlns:p14="http://schemas.microsoft.com/office/powerpoint/2010/main" val="5311889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37857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143000" y="3810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4000" b="1">
                <a:solidFill>
                  <a:srgbClr val="AEBAC0"/>
                </a:solidFill>
                <a:latin typeface="Times" pitchFamily="18" charset="0"/>
              </a:rPr>
              <a:t>A married couple in their 90’s</a:t>
            </a:r>
            <a:endParaRPr lang="en-US" altLang="en-US" sz="4000">
              <a:solidFill>
                <a:srgbClr val="AEBAC0"/>
              </a:solidFill>
              <a:latin typeface="Times" pitchFamily="18" charset="0"/>
            </a:endParaRPr>
          </a:p>
        </p:txBody>
      </p:sp>
    </p:spTree>
    <p:extLst>
      <p:ext uri="{BB962C8B-B14F-4D97-AF65-F5344CB8AC3E}">
        <p14:creationId xmlns:p14="http://schemas.microsoft.com/office/powerpoint/2010/main" val="3642664058"/>
      </p:ext>
    </p:extLst>
  </p:cSld>
  <p:clrMapOvr>
    <a:masterClrMapping/>
  </p:clrMapOvr>
  <p:transition xmlns:p14="http://schemas.microsoft.com/office/powerpoint/2010/mai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867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4191000" y="304800"/>
            <a:ext cx="373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3200">
                <a:solidFill>
                  <a:srgbClr val="AEBAC0"/>
                </a:solidFill>
                <a:latin typeface="Times New Roman" pitchFamily="18" charset="0"/>
              </a:rPr>
              <a:t>Jack LaLanne, 95, and wife Elaine, 83 </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7963"/>
            <a:ext cx="457200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05000"/>
            <a:ext cx="3200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191000"/>
            <a:ext cx="20955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195681"/>
      </p:ext>
    </p:extLst>
  </p:cSld>
  <p:clrMapOvr>
    <a:masterClrMapping/>
  </p:clrMapOvr>
  <p:transition xmlns:p14="http://schemas.microsoft.com/office/powerpoint/2010/mai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1143000"/>
          </a:xfrm>
        </p:spPr>
        <p:txBody>
          <a:bodyPr/>
          <a:lstStyle/>
          <a:p>
            <a:pPr eaLnBrk="1" hangingPunct="1">
              <a:defRPr/>
            </a:pPr>
            <a:r>
              <a:rPr lang="en-US" dirty="0" smtClean="0">
                <a:solidFill>
                  <a:srgbClr val="AEBAC0"/>
                </a:solidFill>
                <a:latin typeface="Times New Roman" pitchFamily="18" charset="0"/>
              </a:rPr>
              <a:t>“Banana” George Blair (95 </a:t>
            </a:r>
            <a:r>
              <a:rPr lang="en-US" dirty="0" err="1" smtClean="0">
                <a:solidFill>
                  <a:srgbClr val="AEBAC0"/>
                </a:solidFill>
                <a:latin typeface="Times New Roman" pitchFamily="18" charset="0"/>
              </a:rPr>
              <a:t>yr</a:t>
            </a:r>
            <a:r>
              <a:rPr lang="en-US" dirty="0" smtClean="0">
                <a:solidFill>
                  <a:srgbClr val="AEBAC0"/>
                </a:solidFill>
                <a:latin typeface="Times New Roman" pitchFamily="18" charset="0"/>
              </a:rPr>
              <a:t>)</a:t>
            </a:r>
          </a:p>
        </p:txBody>
      </p:sp>
      <p:pic>
        <p:nvPicPr>
          <p:cNvPr id="20483" name="Picture 3" descr="http://www.bananageorge.com/images/bgcar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4921"/>
          <a:stretch>
            <a:fillRect/>
          </a:stretch>
        </p:blipFill>
        <p:spPr bwMode="auto">
          <a:xfrm>
            <a:off x="5715000" y="1447800"/>
            <a:ext cx="3124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0" y="2446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grpSp>
        <p:nvGrpSpPr>
          <p:cNvPr id="20485" name="Group 5"/>
          <p:cNvGrpSpPr>
            <a:grpSpLocks/>
          </p:cNvGrpSpPr>
          <p:nvPr/>
        </p:nvGrpSpPr>
        <p:grpSpPr bwMode="auto">
          <a:xfrm>
            <a:off x="2946400" y="2446338"/>
            <a:ext cx="3251200" cy="1966912"/>
            <a:chOff x="0" y="0"/>
            <a:chExt cx="2048" cy="1239"/>
          </a:xfrm>
        </p:grpSpPr>
        <p:sp>
          <p:nvSpPr>
            <p:cNvPr id="20491" name="Rectangle 6"/>
            <p:cNvSpPr>
              <a:spLocks noChangeArrowheads="1"/>
            </p:cNvSpPr>
            <p:nvPr/>
          </p:nvSpPr>
          <p:spPr bwMode="auto">
            <a:xfrm>
              <a:off x="0" y="0"/>
              <a:ext cx="204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492" name="Rectangle 7"/>
            <p:cNvSpPr>
              <a:spLocks noChangeArrowheads="1"/>
            </p:cNvSpPr>
            <p:nvPr/>
          </p:nvSpPr>
          <p:spPr bwMode="auto">
            <a:xfrm>
              <a:off x="0" y="0"/>
              <a:ext cx="1350"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000">
                  <a:cs typeface="Arial" pitchFamily="34" charset="0"/>
                </a:rPr>
                <a:t>  </a:t>
              </a:r>
              <a:r>
                <a:rPr lang="en-US" altLang="en-US" sz="11300">
                  <a:cs typeface="Arial" pitchFamily="34" charset="0"/>
                </a:rPr>
                <a:t> </a:t>
              </a:r>
              <a:r>
                <a:rPr lang="en-US" altLang="en-US" sz="1000">
                  <a:cs typeface="Arial" pitchFamily="34" charset="0"/>
                </a:rPr>
                <a:t>                                                                             </a:t>
              </a:r>
            </a:p>
          </p:txBody>
        </p:sp>
      </p:grpSp>
      <p:pic>
        <p:nvPicPr>
          <p:cNvPr id="20486" name="Picture 8" descr="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24400"/>
            <a:ext cx="2743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9"/>
          <p:cNvSpPr>
            <a:spLocks noChangeArrowheads="1"/>
          </p:cNvSpPr>
          <p:nvPr/>
        </p:nvSpPr>
        <p:spPr bwMode="auto">
          <a:xfrm>
            <a:off x="-409575" y="207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20488" name="Picture 10" descr="Boat Gu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3429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1"/>
          <p:cNvSpPr txBox="1">
            <a:spLocks noChangeArrowheads="1"/>
          </p:cNvSpPr>
          <p:nvPr/>
        </p:nvSpPr>
        <p:spPr bwMode="auto">
          <a:xfrm>
            <a:off x="228600" y="3429000"/>
            <a:ext cx="388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b="1">
                <a:solidFill>
                  <a:srgbClr val="FFFF00"/>
                </a:solidFill>
                <a:latin typeface="Times" pitchFamily="18" charset="0"/>
              </a:rPr>
              <a:t>(George made it into the sexiest man list in SI’s 2002 Swimsuit Issue – at 87!)</a:t>
            </a:r>
          </a:p>
        </p:txBody>
      </p:sp>
      <p:pic>
        <p:nvPicPr>
          <p:cNvPr id="20490" name="Picture 12" descr="http://www.bananageorge.com/images/iceboa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4191000"/>
            <a:ext cx="46863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7678"/>
      </p:ext>
    </p:extLst>
  </p:cSld>
  <p:clrMapOvr>
    <a:masterClrMapping/>
  </p:clrMapOvr>
  <p:transition xmlns:p14="http://schemas.microsoft.com/office/powerpoint/2010/mai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14600"/>
            <a:ext cx="17256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C:\Downloads\olderswim4.jpg"/>
          <p:cNvPicPr>
            <a:picLocks noChangeAspect="1" noChangeArrowheads="1"/>
          </p:cNvPicPr>
          <p:nvPr/>
        </p:nvPicPr>
        <p:blipFill>
          <a:blip r:embed="rId4">
            <a:extLst>
              <a:ext uri="{28A0092B-C50C-407E-A947-70E740481C1C}">
                <a14:useLocalDpi xmlns:a14="http://schemas.microsoft.com/office/drawing/2010/main" val="0"/>
              </a:ext>
            </a:extLst>
          </a:blip>
          <a:srcRect b="9790"/>
          <a:stretch>
            <a:fillRect/>
          </a:stretch>
        </p:blipFill>
        <p:spPr bwMode="auto">
          <a:xfrm>
            <a:off x="5562600" y="381000"/>
            <a:ext cx="3200400" cy="1905000"/>
          </a:xfrm>
          <a:prstGeom prst="rect">
            <a:avLst/>
          </a:prstGeom>
          <a:noFill/>
          <a:ln w="57150">
            <a:solidFill>
              <a:srgbClr val="078604"/>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11" descr="C:\Downloads\olderswim2.jpg"/>
          <p:cNvPicPr>
            <a:picLocks noChangeAspect="1" noChangeArrowheads="1"/>
          </p:cNvPicPr>
          <p:nvPr/>
        </p:nvPicPr>
        <p:blipFill>
          <a:blip r:embed="rId5">
            <a:extLst>
              <a:ext uri="{28A0092B-C50C-407E-A947-70E740481C1C}">
                <a14:useLocalDpi xmlns:a14="http://schemas.microsoft.com/office/drawing/2010/main" val="0"/>
              </a:ext>
            </a:extLst>
          </a:blip>
          <a:srcRect b="3703"/>
          <a:stretch>
            <a:fillRect/>
          </a:stretch>
        </p:blipFill>
        <p:spPr bwMode="auto">
          <a:xfrm>
            <a:off x="533400" y="762000"/>
            <a:ext cx="2252663" cy="218757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12"/>
          <p:cNvPicPr>
            <a:picLocks noChangeAspect="1" noChangeArrowheads="1"/>
          </p:cNvPicPr>
          <p:nvPr/>
        </p:nvPicPr>
        <p:blipFill>
          <a:blip r:embed="rId6">
            <a:extLst>
              <a:ext uri="{28A0092B-C50C-407E-A947-70E740481C1C}">
                <a14:useLocalDpi xmlns:a14="http://schemas.microsoft.com/office/drawing/2010/main" val="0"/>
              </a:ext>
            </a:extLst>
          </a:blip>
          <a:srcRect b="5515"/>
          <a:stretch>
            <a:fillRect/>
          </a:stretch>
        </p:blipFill>
        <p:spPr bwMode="auto">
          <a:xfrm>
            <a:off x="381000" y="3657600"/>
            <a:ext cx="20574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p:cNvPicPr>
            <a:picLocks noChangeAspect="1" noChangeArrowheads="1"/>
          </p:cNvPicPr>
          <p:nvPr/>
        </p:nvPicPr>
        <p:blipFill>
          <a:blip r:embed="rId7">
            <a:extLst>
              <a:ext uri="{28A0092B-C50C-407E-A947-70E740481C1C}">
                <a14:useLocalDpi xmlns:a14="http://schemas.microsoft.com/office/drawing/2010/main" val="0"/>
              </a:ext>
            </a:extLst>
          </a:blip>
          <a:srcRect b="5484"/>
          <a:stretch>
            <a:fillRect/>
          </a:stretch>
        </p:blipFill>
        <p:spPr bwMode="auto">
          <a:xfrm>
            <a:off x="3124200" y="4419600"/>
            <a:ext cx="3124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4"/>
          <p:cNvPicPr>
            <a:picLocks noChangeAspect="1" noChangeArrowheads="1"/>
          </p:cNvPicPr>
          <p:nvPr/>
        </p:nvPicPr>
        <p:blipFill>
          <a:blip r:embed="rId8">
            <a:extLst>
              <a:ext uri="{28A0092B-C50C-407E-A947-70E740481C1C}">
                <a14:useLocalDpi xmlns:a14="http://schemas.microsoft.com/office/drawing/2010/main" val="0"/>
              </a:ext>
            </a:extLst>
          </a:blip>
          <a:srcRect b="3969"/>
          <a:stretch>
            <a:fillRect/>
          </a:stretch>
        </p:blipFill>
        <p:spPr bwMode="auto">
          <a:xfrm>
            <a:off x="3124200" y="914400"/>
            <a:ext cx="2087563"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255004"/>
      </p:ext>
    </p:extLst>
  </p:cSld>
  <p:clrMapOvr>
    <a:masterClrMapping/>
  </p:clrMapOvr>
  <p:transition xmlns:p14="http://schemas.microsoft.com/office/powerpoint/2010/mai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ts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4421758" cy="6629400"/>
          </a:xfrm>
          <a:prstGeom prst="rect">
            <a:avLst/>
          </a:prstGeom>
        </p:spPr>
      </p:pic>
      <p:pic>
        <p:nvPicPr>
          <p:cNvPr id="9" name="Picture 8" descr="13465257_f5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762000"/>
            <a:ext cx="4953000" cy="5572125"/>
          </a:xfrm>
          <a:prstGeom prst="rect">
            <a:avLst/>
          </a:prstGeom>
        </p:spPr>
      </p:pic>
    </p:spTree>
    <p:extLst>
      <p:ext uri="{BB962C8B-B14F-4D97-AF65-F5344CB8AC3E}">
        <p14:creationId xmlns:p14="http://schemas.microsoft.com/office/powerpoint/2010/main" val="1737003038"/>
      </p:ext>
    </p:extLst>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25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b="4256"/>
          <a:stretch>
            <a:fillRect/>
          </a:stretch>
        </p:blipFill>
        <p:spPr bwMode="auto">
          <a:xfrm>
            <a:off x="2819400" y="1143000"/>
            <a:ext cx="35083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730007"/>
      </p:ext>
    </p:extLst>
  </p:cSld>
  <p:clrMapOvr>
    <a:masterClrMapping/>
  </p:clrMapOvr>
  <p:transition xmlns:p14="http://schemas.microsoft.com/office/powerpoint/2010/mai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327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
            <a:ext cx="3302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43400"/>
            <a:ext cx="3276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43400"/>
            <a:ext cx="3302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362200"/>
            <a:ext cx="3327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558297"/>
      </p:ext>
    </p:extLst>
  </p:cSld>
  <p:clrMapOvr>
    <a:masterClrMapping/>
  </p:clrMapOvr>
  <p:transition xmlns:p14="http://schemas.microsoft.com/office/powerpoint/2010/mai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Quality of Life</a:t>
            </a:r>
          </a:p>
        </p:txBody>
      </p:sp>
      <p:sp>
        <p:nvSpPr>
          <p:cNvPr id="2457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dirty="0" smtClean="0">
              <a:effectLst/>
            </a:endParaRPr>
          </a:p>
          <a:p>
            <a:r>
              <a:rPr lang="en-US" altLang="en-US" dirty="0" smtClean="0">
                <a:effectLst/>
              </a:rPr>
              <a:t>Subjective and objective evaluations of the “goodness” of one’s life overall, and the “goodness” of the various domains that make-up one’s life </a:t>
            </a:r>
          </a:p>
          <a:p>
            <a:r>
              <a:rPr lang="en-US" altLang="en-US" dirty="0" smtClean="0">
                <a:effectLst/>
              </a:rPr>
              <a:t>What are the domains?...</a:t>
            </a:r>
          </a:p>
        </p:txBody>
      </p:sp>
    </p:spTree>
    <p:extLst>
      <p:ext uri="{BB962C8B-B14F-4D97-AF65-F5344CB8AC3E}">
        <p14:creationId xmlns:p14="http://schemas.microsoft.com/office/powerpoint/2010/main" val="874976733"/>
      </p:ext>
    </p:extLst>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altLang="en-US" dirty="0" smtClean="0">
                <a:solidFill>
                  <a:schemeClr val="tx1"/>
                </a:solidFill>
                <a:effectLst/>
                <a:cs typeface="Tahoma" pitchFamily="34" charset="0"/>
              </a:rPr>
              <a:t>Infinite Dimensions of QOL….</a:t>
            </a:r>
          </a:p>
        </p:txBody>
      </p:sp>
      <p:sp>
        <p:nvSpPr>
          <p:cNvPr id="128003" name="Rectangle 1027"/>
          <p:cNvSpPr>
            <a:spLocks noGrp="1" noChangeArrowheads="1"/>
          </p:cNvSpPr>
          <p:nvPr>
            <p:ph type="body" sz="half" idx="1"/>
          </p:nvPr>
        </p:nvSpPr>
        <p:spPr>
          <a:xfrm>
            <a:off x="533400" y="1905000"/>
            <a:ext cx="4267200" cy="4572000"/>
          </a:xfrm>
        </p:spPr>
        <p:txBody>
          <a:bodyPr/>
          <a:lstStyle/>
          <a:p>
            <a:pPr eaLnBrk="1" hangingPunct="1">
              <a:lnSpc>
                <a:spcPct val="90000"/>
              </a:lnSpc>
              <a:defRPr/>
            </a:pPr>
            <a:r>
              <a:rPr lang="en-US" sz="2400" dirty="0" smtClean="0">
                <a:cs typeface="Tahoma" pitchFamily="34" charset="0"/>
              </a:rPr>
              <a:t>Symptoms</a:t>
            </a:r>
          </a:p>
          <a:p>
            <a:pPr eaLnBrk="1" hangingPunct="1">
              <a:lnSpc>
                <a:spcPct val="90000"/>
              </a:lnSpc>
              <a:defRPr/>
            </a:pPr>
            <a:r>
              <a:rPr lang="en-US" sz="2400" dirty="0" smtClean="0">
                <a:cs typeface="Tahoma" pitchFamily="34" charset="0"/>
              </a:rPr>
              <a:t>Mobility</a:t>
            </a:r>
          </a:p>
          <a:p>
            <a:pPr eaLnBrk="1" hangingPunct="1">
              <a:lnSpc>
                <a:spcPct val="90000"/>
              </a:lnSpc>
              <a:defRPr/>
            </a:pPr>
            <a:r>
              <a:rPr lang="en-US" sz="2400" dirty="0" smtClean="0">
                <a:cs typeface="Tahoma" pitchFamily="34" charset="0"/>
              </a:rPr>
              <a:t>Physical activity</a:t>
            </a:r>
          </a:p>
          <a:p>
            <a:pPr eaLnBrk="1" hangingPunct="1">
              <a:lnSpc>
                <a:spcPct val="90000"/>
              </a:lnSpc>
              <a:defRPr/>
            </a:pPr>
            <a:r>
              <a:rPr lang="en-US" sz="2400" dirty="0" smtClean="0">
                <a:cs typeface="Tahoma" pitchFamily="34" charset="0"/>
              </a:rPr>
              <a:t>Social activity</a:t>
            </a:r>
          </a:p>
          <a:p>
            <a:pPr eaLnBrk="1" hangingPunct="1">
              <a:lnSpc>
                <a:spcPct val="90000"/>
              </a:lnSpc>
              <a:defRPr/>
            </a:pPr>
            <a:r>
              <a:rPr lang="en-US" sz="2400" dirty="0" smtClean="0">
                <a:cs typeface="Tahoma" pitchFamily="34" charset="0"/>
              </a:rPr>
              <a:t>Emotions</a:t>
            </a:r>
          </a:p>
          <a:p>
            <a:pPr eaLnBrk="1" hangingPunct="1">
              <a:lnSpc>
                <a:spcPct val="90000"/>
              </a:lnSpc>
              <a:defRPr/>
            </a:pPr>
            <a:r>
              <a:rPr lang="en-US" sz="2400" dirty="0" smtClean="0">
                <a:cs typeface="Tahoma" pitchFamily="34" charset="0"/>
              </a:rPr>
              <a:t>Relationships/sexuality</a:t>
            </a:r>
          </a:p>
          <a:p>
            <a:pPr eaLnBrk="1" hangingPunct="1">
              <a:lnSpc>
                <a:spcPct val="90000"/>
              </a:lnSpc>
              <a:defRPr/>
            </a:pPr>
            <a:r>
              <a:rPr lang="en-US" sz="2400" dirty="0" smtClean="0">
                <a:cs typeface="Tahoma" pitchFamily="34" charset="0"/>
              </a:rPr>
              <a:t>General activities</a:t>
            </a:r>
          </a:p>
          <a:p>
            <a:pPr eaLnBrk="1" hangingPunct="1">
              <a:lnSpc>
                <a:spcPct val="90000"/>
              </a:lnSpc>
              <a:defRPr/>
            </a:pPr>
            <a:r>
              <a:rPr lang="en-US" sz="2400" dirty="0" smtClean="0">
                <a:cs typeface="Tahoma" pitchFamily="34" charset="0"/>
              </a:rPr>
              <a:t>Sleep</a:t>
            </a:r>
          </a:p>
          <a:p>
            <a:pPr eaLnBrk="1" hangingPunct="1">
              <a:lnSpc>
                <a:spcPct val="90000"/>
              </a:lnSpc>
              <a:defRPr/>
            </a:pPr>
            <a:r>
              <a:rPr lang="en-US" sz="2400" dirty="0" smtClean="0">
                <a:cs typeface="Tahoma" pitchFamily="34" charset="0"/>
              </a:rPr>
              <a:t>Practical problems</a:t>
            </a:r>
          </a:p>
          <a:p>
            <a:pPr eaLnBrk="1" hangingPunct="1">
              <a:lnSpc>
                <a:spcPct val="90000"/>
              </a:lnSpc>
              <a:defRPr/>
            </a:pPr>
            <a:r>
              <a:rPr lang="en-US" sz="2400" dirty="0" smtClean="0">
                <a:cs typeface="Tahoma" pitchFamily="34" charset="0"/>
              </a:rPr>
              <a:t>Independence</a:t>
            </a:r>
          </a:p>
        </p:txBody>
      </p:sp>
      <p:sp>
        <p:nvSpPr>
          <p:cNvPr id="128004" name="Rectangle 1028"/>
          <p:cNvSpPr>
            <a:spLocks noGrp="1" noChangeArrowheads="1"/>
          </p:cNvSpPr>
          <p:nvPr>
            <p:ph type="body" sz="half" idx="2"/>
          </p:nvPr>
        </p:nvSpPr>
        <p:spPr>
          <a:xfrm>
            <a:off x="4495800" y="1676400"/>
            <a:ext cx="4648200" cy="4876800"/>
          </a:xfrm>
        </p:spPr>
        <p:txBody>
          <a:bodyPr/>
          <a:lstStyle/>
          <a:p>
            <a:pPr eaLnBrk="1" hangingPunct="1">
              <a:lnSpc>
                <a:spcPct val="90000"/>
              </a:lnSpc>
              <a:defRPr/>
            </a:pPr>
            <a:r>
              <a:rPr lang="en-US" sz="2400" dirty="0" smtClean="0"/>
              <a:t>Physical health</a:t>
            </a:r>
          </a:p>
          <a:p>
            <a:pPr eaLnBrk="1" hangingPunct="1">
              <a:lnSpc>
                <a:spcPct val="90000"/>
              </a:lnSpc>
              <a:defRPr/>
            </a:pPr>
            <a:r>
              <a:rPr lang="en-US" sz="2400" dirty="0" smtClean="0"/>
              <a:t>Social health</a:t>
            </a:r>
          </a:p>
          <a:p>
            <a:pPr eaLnBrk="1" hangingPunct="1">
              <a:lnSpc>
                <a:spcPct val="90000"/>
              </a:lnSpc>
              <a:defRPr/>
            </a:pPr>
            <a:r>
              <a:rPr lang="en-US" sz="2400" dirty="0" smtClean="0"/>
              <a:t>Cognitive health</a:t>
            </a:r>
          </a:p>
          <a:p>
            <a:pPr eaLnBrk="1" hangingPunct="1">
              <a:lnSpc>
                <a:spcPct val="90000"/>
              </a:lnSpc>
              <a:defRPr/>
            </a:pPr>
            <a:r>
              <a:rPr lang="en-US" sz="2400" dirty="0" smtClean="0"/>
              <a:t>Role </a:t>
            </a:r>
            <a:r>
              <a:rPr lang="en-US" sz="2400" dirty="0" smtClean="0">
                <a:cs typeface="Tahoma" pitchFamily="34" charset="0"/>
              </a:rPr>
              <a:t>limitations</a:t>
            </a:r>
            <a:r>
              <a:rPr lang="en-US" sz="2400" dirty="0" smtClean="0"/>
              <a:t> (physical)</a:t>
            </a:r>
          </a:p>
          <a:p>
            <a:pPr eaLnBrk="1" hangingPunct="1">
              <a:lnSpc>
                <a:spcPct val="90000"/>
              </a:lnSpc>
              <a:defRPr/>
            </a:pPr>
            <a:r>
              <a:rPr lang="en-US" sz="2400" dirty="0" smtClean="0"/>
              <a:t>Role limitations (emotional)</a:t>
            </a:r>
          </a:p>
          <a:p>
            <a:pPr eaLnBrk="1" hangingPunct="1">
              <a:lnSpc>
                <a:spcPct val="90000"/>
              </a:lnSpc>
              <a:defRPr/>
            </a:pPr>
            <a:r>
              <a:rPr lang="en-US" sz="2400" dirty="0" smtClean="0"/>
              <a:t>Pain</a:t>
            </a:r>
          </a:p>
          <a:p>
            <a:pPr eaLnBrk="1" hangingPunct="1">
              <a:lnSpc>
                <a:spcPct val="90000"/>
              </a:lnSpc>
              <a:defRPr/>
            </a:pPr>
            <a:r>
              <a:rPr lang="en-US" sz="2400" dirty="0" smtClean="0"/>
              <a:t>Mental health</a:t>
            </a:r>
          </a:p>
          <a:p>
            <a:pPr eaLnBrk="1" hangingPunct="1">
              <a:lnSpc>
                <a:spcPct val="90000"/>
              </a:lnSpc>
              <a:defRPr/>
            </a:pPr>
            <a:r>
              <a:rPr lang="en-US" sz="2400" dirty="0" smtClean="0"/>
              <a:t>Vitality, energy</a:t>
            </a:r>
          </a:p>
          <a:p>
            <a:pPr eaLnBrk="1" hangingPunct="1">
              <a:lnSpc>
                <a:spcPct val="90000"/>
              </a:lnSpc>
              <a:defRPr/>
            </a:pPr>
            <a:r>
              <a:rPr lang="en-US" sz="2400" dirty="0" smtClean="0"/>
              <a:t>General health</a:t>
            </a:r>
          </a:p>
          <a:p>
            <a:pPr eaLnBrk="1" hangingPunct="1">
              <a:lnSpc>
                <a:spcPct val="90000"/>
              </a:lnSpc>
              <a:defRPr/>
            </a:pPr>
            <a:r>
              <a:rPr lang="en-US" sz="2400" dirty="0" smtClean="0"/>
              <a:t>Personal development</a:t>
            </a:r>
          </a:p>
          <a:p>
            <a:pPr eaLnBrk="1" hangingPunct="1">
              <a:lnSpc>
                <a:spcPct val="90000"/>
              </a:lnSpc>
              <a:defRPr/>
            </a:pPr>
            <a:r>
              <a:rPr lang="en-US" sz="2400" dirty="0" smtClean="0"/>
              <a:t>Recreation</a:t>
            </a:r>
          </a:p>
        </p:txBody>
      </p:sp>
    </p:spTree>
    <p:extLst>
      <p:ext uri="{BB962C8B-B14F-4D97-AF65-F5344CB8AC3E}">
        <p14:creationId xmlns:p14="http://schemas.microsoft.com/office/powerpoint/2010/main" val="2370930162"/>
      </p:ext>
    </p:extLst>
  </p:cSld>
  <p:clrMapOvr>
    <a:masterClrMapping/>
  </p:clrMapOvr>
  <p:transition xmlns:p14="http://schemas.microsoft.com/office/powerpoint/2010/mai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Defining Quality of Life</a:t>
            </a:r>
          </a:p>
        </p:txBody>
      </p:sp>
      <p:sp>
        <p:nvSpPr>
          <p:cNvPr id="34819" name="Rectangle 3"/>
          <p:cNvSpPr>
            <a:spLocks noGrp="1" noChangeArrowheads="1"/>
          </p:cNvSpPr>
          <p:nvPr>
            <p:ph type="body" idx="1"/>
          </p:nvPr>
        </p:nvSpPr>
        <p:spPr/>
        <p:txBody>
          <a:bodyPr/>
          <a:lstStyle/>
          <a:p>
            <a:pPr eaLnBrk="1" hangingPunct="1">
              <a:defRPr/>
            </a:pPr>
            <a:r>
              <a:rPr lang="en-US" dirty="0" smtClean="0"/>
              <a:t>Multiple definitions and measures (300+)</a:t>
            </a:r>
          </a:p>
          <a:p>
            <a:pPr eaLnBrk="1" hangingPunct="1">
              <a:defRPr/>
            </a:pPr>
            <a:r>
              <a:rPr lang="en-US" dirty="0" smtClean="0"/>
              <a:t>Little consistency</a:t>
            </a:r>
          </a:p>
          <a:p>
            <a:pPr eaLnBrk="1" hangingPunct="1">
              <a:defRPr/>
            </a:pPr>
            <a:r>
              <a:rPr lang="en-US" dirty="0" smtClean="0"/>
              <a:t>Three most common approaches </a:t>
            </a:r>
            <a:endParaRPr lang="en-US" dirty="0" smtClean="0"/>
          </a:p>
          <a:p>
            <a:pPr lvl="1">
              <a:defRPr/>
            </a:pPr>
            <a:r>
              <a:rPr lang="en-US" dirty="0" smtClean="0">
                <a:solidFill>
                  <a:srgbClr val="292934"/>
                </a:solidFill>
              </a:rPr>
              <a:t>QOL </a:t>
            </a:r>
            <a:r>
              <a:rPr lang="en-US" dirty="0" smtClean="0">
                <a:solidFill>
                  <a:srgbClr val="292934"/>
                </a:solidFill>
              </a:rPr>
              <a:t>as absence of disease or life expectancy (mortality, morbidity); quality-adjusted life years (QALY</a:t>
            </a:r>
            <a:r>
              <a:rPr lang="en-US" dirty="0" smtClean="0">
                <a:solidFill>
                  <a:srgbClr val="292934"/>
                </a:solidFill>
              </a:rPr>
              <a:t>)</a:t>
            </a:r>
          </a:p>
          <a:p>
            <a:pPr lvl="1">
              <a:defRPr/>
            </a:pPr>
            <a:r>
              <a:rPr lang="en-US" dirty="0" smtClean="0">
                <a:solidFill>
                  <a:srgbClr val="292934"/>
                </a:solidFill>
              </a:rPr>
              <a:t>QOL </a:t>
            </a:r>
            <a:r>
              <a:rPr lang="en-US" dirty="0" smtClean="0">
                <a:solidFill>
                  <a:srgbClr val="292934"/>
                </a:solidFill>
              </a:rPr>
              <a:t>as function and well-</a:t>
            </a:r>
            <a:r>
              <a:rPr lang="en-US" dirty="0" smtClean="0">
                <a:solidFill>
                  <a:srgbClr val="292934"/>
                </a:solidFill>
              </a:rPr>
              <a:t>being </a:t>
            </a:r>
            <a:r>
              <a:rPr lang="mr-IN" dirty="0" smtClean="0">
                <a:solidFill>
                  <a:srgbClr val="292934"/>
                </a:solidFill>
              </a:rPr>
              <a:t>–</a:t>
            </a:r>
            <a:r>
              <a:rPr lang="en-US" dirty="0" smtClean="0">
                <a:solidFill>
                  <a:srgbClr val="292934"/>
                </a:solidFill>
              </a:rPr>
              <a:t> Health-related QOL</a:t>
            </a:r>
          </a:p>
          <a:p>
            <a:pPr lvl="1">
              <a:defRPr/>
            </a:pPr>
            <a:r>
              <a:rPr lang="en-US" dirty="0" smtClean="0">
                <a:solidFill>
                  <a:srgbClr val="292934"/>
                </a:solidFill>
              </a:rPr>
              <a:t>QOL </a:t>
            </a:r>
            <a:r>
              <a:rPr lang="en-US" dirty="0" smtClean="0">
                <a:solidFill>
                  <a:srgbClr val="292934"/>
                </a:solidFill>
              </a:rPr>
              <a:t>as a “cognitive judgment of satisfaction with one’s life” (</a:t>
            </a:r>
            <a:r>
              <a:rPr lang="en-US" dirty="0" err="1" smtClean="0">
                <a:solidFill>
                  <a:srgbClr val="292934"/>
                </a:solidFill>
              </a:rPr>
              <a:t>Pavot</a:t>
            </a:r>
            <a:r>
              <a:rPr lang="en-US" dirty="0" smtClean="0">
                <a:solidFill>
                  <a:srgbClr val="292934"/>
                </a:solidFill>
              </a:rPr>
              <a:t> &amp; </a:t>
            </a:r>
            <a:r>
              <a:rPr lang="en-US" dirty="0" err="1" smtClean="0">
                <a:solidFill>
                  <a:srgbClr val="292934"/>
                </a:solidFill>
              </a:rPr>
              <a:t>Diener</a:t>
            </a:r>
            <a:r>
              <a:rPr lang="en-US" dirty="0" smtClean="0">
                <a:solidFill>
                  <a:srgbClr val="292934"/>
                </a:solidFill>
              </a:rPr>
              <a:t> 1993)</a:t>
            </a:r>
          </a:p>
          <a:p>
            <a:pPr eaLnBrk="1" hangingPunct="1">
              <a:buFont typeface="Wingdings" pitchFamily="2" charset="2"/>
              <a:buNone/>
              <a:defRPr/>
            </a:pPr>
            <a:endParaRPr lang="en-US" dirty="0" smtClean="0"/>
          </a:p>
        </p:txBody>
      </p:sp>
    </p:spTree>
    <p:extLst>
      <p:ext uri="{BB962C8B-B14F-4D97-AF65-F5344CB8AC3E}">
        <p14:creationId xmlns:p14="http://schemas.microsoft.com/office/powerpoint/2010/main" val="3580453365"/>
      </p:ext>
    </p:extLst>
  </p:cSld>
  <p:clrMapOvr>
    <a:masterClrMapping/>
  </p:clrMapOvr>
  <p:transition xmlns:p14="http://schemas.microsoft.com/office/powerpoint/2010/main" advTm="35312"/>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normAutofit fontScale="90000"/>
          </a:bodyPr>
          <a:lstStyle/>
          <a:p>
            <a:pPr eaLnBrk="1" hangingPunct="1">
              <a:defRPr/>
            </a:pPr>
            <a:r>
              <a:rPr lang="en-US" sz="4000" dirty="0" smtClean="0"/>
              <a:t>QOL as Function and Well-Being</a:t>
            </a:r>
            <a:br>
              <a:rPr lang="en-US" sz="4000" dirty="0" smtClean="0"/>
            </a:br>
            <a:endParaRPr lang="en-US" sz="2400" dirty="0" smtClean="0"/>
          </a:p>
        </p:txBody>
      </p:sp>
      <p:sp>
        <p:nvSpPr>
          <p:cNvPr id="40965" name="Rectangle 5"/>
          <p:cNvSpPr>
            <a:spLocks noGrp="1" noChangeArrowheads="1"/>
          </p:cNvSpPr>
          <p:nvPr>
            <p:ph type="body" sz="half" idx="1"/>
          </p:nvPr>
        </p:nvSpPr>
        <p:spPr>
          <a:xfrm>
            <a:off x="457200" y="1981200"/>
            <a:ext cx="4038600" cy="2362200"/>
          </a:xfrm>
        </p:spPr>
        <p:txBody>
          <a:bodyPr/>
          <a:lstStyle/>
          <a:p>
            <a:pPr eaLnBrk="1" hangingPunct="1">
              <a:defRPr/>
            </a:pPr>
            <a:r>
              <a:rPr lang="en-US" sz="2400" dirty="0" smtClean="0"/>
              <a:t>Function</a:t>
            </a:r>
          </a:p>
          <a:p>
            <a:pPr eaLnBrk="1" hangingPunct="1">
              <a:buFont typeface="Wingdings" pitchFamily="2" charset="2"/>
              <a:buNone/>
              <a:defRPr/>
            </a:pPr>
            <a:r>
              <a:rPr lang="en-US" sz="2400" dirty="0" smtClean="0"/>
              <a:t>		Physical</a:t>
            </a:r>
          </a:p>
          <a:p>
            <a:pPr lvl="1" eaLnBrk="1" hangingPunct="1">
              <a:buFont typeface="Wingdings" pitchFamily="2" charset="2"/>
              <a:buNone/>
              <a:defRPr/>
            </a:pPr>
            <a:r>
              <a:rPr lang="en-US" dirty="0" smtClean="0"/>
              <a:t>		Cognitive</a:t>
            </a:r>
          </a:p>
          <a:p>
            <a:pPr lvl="1" eaLnBrk="1" hangingPunct="1">
              <a:buFont typeface="Wingdings" pitchFamily="2" charset="2"/>
              <a:buNone/>
              <a:defRPr/>
            </a:pPr>
            <a:r>
              <a:rPr lang="en-US" dirty="0" smtClean="0"/>
              <a:t>		Activities</a:t>
            </a:r>
          </a:p>
        </p:txBody>
      </p:sp>
      <p:sp>
        <p:nvSpPr>
          <p:cNvPr id="40966" name="Rectangle 6"/>
          <p:cNvSpPr>
            <a:spLocks noGrp="1" noChangeArrowheads="1"/>
          </p:cNvSpPr>
          <p:nvPr>
            <p:ph type="body" sz="half" idx="2"/>
          </p:nvPr>
        </p:nvSpPr>
        <p:spPr>
          <a:xfrm>
            <a:off x="4648200" y="1981200"/>
            <a:ext cx="4038600" cy="2286000"/>
          </a:xfrm>
        </p:spPr>
        <p:txBody>
          <a:bodyPr/>
          <a:lstStyle/>
          <a:p>
            <a:pPr eaLnBrk="1" hangingPunct="1">
              <a:defRPr/>
            </a:pPr>
            <a:r>
              <a:rPr lang="en-US" sz="2400" dirty="0" smtClean="0"/>
              <a:t>Well-Being</a:t>
            </a:r>
          </a:p>
          <a:p>
            <a:pPr lvl="2" eaLnBrk="1" hangingPunct="1">
              <a:buFont typeface="Wingdings" pitchFamily="2" charset="2"/>
              <a:buNone/>
              <a:defRPr/>
            </a:pPr>
            <a:r>
              <a:rPr lang="en-US" sz="2400" dirty="0" smtClean="0"/>
              <a:t>Bodily</a:t>
            </a:r>
          </a:p>
          <a:p>
            <a:pPr lvl="2" eaLnBrk="1" hangingPunct="1">
              <a:buFont typeface="Wingdings" pitchFamily="2" charset="2"/>
              <a:buNone/>
              <a:defRPr/>
            </a:pPr>
            <a:r>
              <a:rPr lang="en-US" sz="2400" dirty="0" smtClean="0"/>
              <a:t>Emotions</a:t>
            </a:r>
          </a:p>
          <a:p>
            <a:pPr lvl="2" eaLnBrk="1" hangingPunct="1">
              <a:buFont typeface="Wingdings" pitchFamily="2" charset="2"/>
              <a:buNone/>
              <a:defRPr/>
            </a:pPr>
            <a:r>
              <a:rPr lang="en-US" sz="2400" dirty="0" smtClean="0"/>
              <a:t>Self-Concept</a:t>
            </a:r>
          </a:p>
          <a:p>
            <a:pPr lvl="2" eaLnBrk="1" hangingPunct="1">
              <a:buFont typeface="Wingdings" pitchFamily="2" charset="2"/>
              <a:buNone/>
              <a:defRPr/>
            </a:pPr>
            <a:r>
              <a:rPr lang="en-US" sz="2400" dirty="0" smtClean="0"/>
              <a:t>Global Perceptions</a:t>
            </a:r>
          </a:p>
        </p:txBody>
      </p:sp>
    </p:spTree>
    <p:extLst>
      <p:ext uri="{BB962C8B-B14F-4D97-AF65-F5344CB8AC3E}">
        <p14:creationId xmlns:p14="http://schemas.microsoft.com/office/powerpoint/2010/main" val="87441753"/>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smtClean="0"/>
              <a:t>Quality of Life Measures</a:t>
            </a:r>
          </a:p>
        </p:txBody>
      </p:sp>
      <p:sp>
        <p:nvSpPr>
          <p:cNvPr id="47107" name="Rectangle 3"/>
          <p:cNvSpPr>
            <a:spLocks noGrp="1" noChangeArrowheads="1"/>
          </p:cNvSpPr>
          <p:nvPr>
            <p:ph type="body" idx="1"/>
          </p:nvPr>
        </p:nvSpPr>
        <p:spPr/>
        <p:txBody>
          <a:bodyPr/>
          <a:lstStyle/>
          <a:p>
            <a:pPr eaLnBrk="1" hangingPunct="1">
              <a:defRPr/>
            </a:pPr>
            <a:r>
              <a:rPr lang="en-US" dirty="0" smtClean="0"/>
              <a:t>Objective Measures???</a:t>
            </a:r>
          </a:p>
          <a:p>
            <a:pPr eaLnBrk="1" hangingPunct="1">
              <a:defRPr/>
            </a:pPr>
            <a:r>
              <a:rPr lang="en-US" dirty="0" smtClean="0"/>
              <a:t>Subjective Measures</a:t>
            </a:r>
          </a:p>
          <a:p>
            <a:pPr lvl="1" eaLnBrk="1" hangingPunct="1">
              <a:defRPr/>
            </a:pPr>
            <a:r>
              <a:rPr lang="en-US" dirty="0" smtClean="0"/>
              <a:t>Aggregated Measures</a:t>
            </a:r>
          </a:p>
          <a:p>
            <a:pPr lvl="1" eaLnBrk="1" hangingPunct="1">
              <a:defRPr/>
            </a:pPr>
            <a:r>
              <a:rPr lang="en-US" dirty="0" smtClean="0"/>
              <a:t>Single Item Measures</a:t>
            </a:r>
          </a:p>
          <a:p>
            <a:pPr lvl="1" eaLnBrk="1" hangingPunct="1">
              <a:defRPr/>
            </a:pPr>
            <a:r>
              <a:rPr lang="en-US" dirty="0" smtClean="0"/>
              <a:t>Perceived Change</a:t>
            </a:r>
          </a:p>
          <a:p>
            <a:pPr lvl="1" eaLnBrk="1" hangingPunct="1">
              <a:defRPr/>
            </a:pPr>
            <a:r>
              <a:rPr lang="en-US" dirty="0" smtClean="0"/>
              <a:t>Multidimensional Measures</a:t>
            </a:r>
          </a:p>
          <a:p>
            <a:pPr lvl="1" eaLnBrk="1" hangingPunct="1">
              <a:defRPr/>
            </a:pPr>
            <a:r>
              <a:rPr lang="en-US" dirty="0" smtClean="0"/>
              <a:t>Comparative Measures</a:t>
            </a:r>
          </a:p>
          <a:p>
            <a:pPr lvl="1" eaLnBrk="1" hangingPunct="1">
              <a:defRPr/>
            </a:pPr>
            <a:r>
              <a:rPr lang="en-US" dirty="0" smtClean="0"/>
              <a:t>“Non-Measures” of QOL</a:t>
            </a:r>
          </a:p>
        </p:txBody>
      </p:sp>
    </p:spTree>
    <p:extLst>
      <p:ext uri="{BB962C8B-B14F-4D97-AF65-F5344CB8AC3E}">
        <p14:creationId xmlns:p14="http://schemas.microsoft.com/office/powerpoint/2010/main" val="2833333330"/>
      </p:ext>
    </p:extLst>
  </p:cSld>
  <p:clrMapOvr>
    <a:masterClrMapping/>
  </p:clrMapOvr>
  <p:transition xmlns:p14="http://schemas.microsoft.com/office/powerpoint/2010/main" advTm="156384"/>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smtClean="0"/>
              <a:t>Sample Measures of QOL</a:t>
            </a:r>
          </a:p>
        </p:txBody>
      </p:sp>
      <p:sp>
        <p:nvSpPr>
          <p:cNvPr id="49155" name="Rectangle 3"/>
          <p:cNvSpPr>
            <a:spLocks noGrp="1" noChangeArrowheads="1"/>
          </p:cNvSpPr>
          <p:nvPr>
            <p:ph idx="1"/>
          </p:nvPr>
        </p:nvSpPr>
        <p:spPr/>
        <p:txBody>
          <a:bodyPr>
            <a:normAutofit lnSpcReduction="10000"/>
          </a:bodyPr>
          <a:lstStyle/>
          <a:p>
            <a:pPr eaLnBrk="1" hangingPunct="1">
              <a:lnSpc>
                <a:spcPct val="90000"/>
              </a:lnSpc>
              <a:defRPr/>
            </a:pPr>
            <a:r>
              <a:rPr lang="en-US" sz="2400" dirty="0" smtClean="0"/>
              <a:t>Sickness Impact Profile</a:t>
            </a:r>
          </a:p>
          <a:p>
            <a:pPr lvl="1" eaLnBrk="1" hangingPunct="1">
              <a:lnSpc>
                <a:spcPct val="90000"/>
              </a:lnSpc>
              <a:defRPr/>
            </a:pPr>
            <a:r>
              <a:rPr lang="en-US" sz="2000" i="1" dirty="0" smtClean="0">
                <a:effectLst/>
              </a:rPr>
              <a:t>physical and psychosocial status; independence</a:t>
            </a:r>
            <a:endParaRPr lang="en-US" sz="2000" dirty="0" smtClean="0"/>
          </a:p>
          <a:p>
            <a:pPr eaLnBrk="1" hangingPunct="1">
              <a:lnSpc>
                <a:spcPct val="90000"/>
              </a:lnSpc>
              <a:defRPr/>
            </a:pPr>
            <a:r>
              <a:rPr lang="en-US" sz="2400" dirty="0" smtClean="0"/>
              <a:t>SF-36, SF-12, SF-6</a:t>
            </a:r>
          </a:p>
          <a:p>
            <a:pPr lvl="1" eaLnBrk="1" hangingPunct="1">
              <a:lnSpc>
                <a:spcPct val="90000"/>
              </a:lnSpc>
              <a:defRPr/>
            </a:pPr>
            <a:r>
              <a:rPr lang="en-US" sz="2000" i="1" dirty="0" smtClean="0">
                <a:effectLst/>
              </a:rPr>
              <a:t>overall physical and mental health status</a:t>
            </a:r>
            <a:endParaRPr lang="en-US" sz="2000" dirty="0" smtClean="0"/>
          </a:p>
          <a:p>
            <a:pPr eaLnBrk="1" hangingPunct="1">
              <a:lnSpc>
                <a:spcPct val="90000"/>
              </a:lnSpc>
              <a:defRPr/>
            </a:pPr>
            <a:r>
              <a:rPr lang="en-US" sz="2400" dirty="0" smtClean="0"/>
              <a:t>Nottingham Health Profile</a:t>
            </a:r>
          </a:p>
          <a:p>
            <a:pPr lvl="1" eaLnBrk="1" hangingPunct="1">
              <a:lnSpc>
                <a:spcPct val="90000"/>
              </a:lnSpc>
              <a:defRPr/>
            </a:pPr>
            <a:r>
              <a:rPr lang="en-US" sz="2000" i="1" dirty="0" smtClean="0">
                <a:effectLst/>
              </a:rPr>
              <a:t>Emotional reactions, social isolation, physical mobility, pain, energy, sleep</a:t>
            </a:r>
            <a:endParaRPr lang="en-US" sz="2000" dirty="0" smtClean="0"/>
          </a:p>
          <a:p>
            <a:pPr eaLnBrk="1" hangingPunct="1">
              <a:lnSpc>
                <a:spcPct val="90000"/>
              </a:lnSpc>
              <a:defRPr/>
            </a:pPr>
            <a:r>
              <a:rPr lang="en-US" sz="2400" dirty="0" smtClean="0"/>
              <a:t>ADLS and IADLS</a:t>
            </a:r>
          </a:p>
          <a:p>
            <a:pPr lvl="1" eaLnBrk="1" hangingPunct="1">
              <a:lnSpc>
                <a:spcPct val="90000"/>
              </a:lnSpc>
              <a:defRPr/>
            </a:pPr>
            <a:r>
              <a:rPr lang="en-US" sz="2000" i="1" dirty="0" smtClean="0">
                <a:effectLst/>
              </a:rPr>
              <a:t>bathing, transferring, dressing </a:t>
            </a:r>
          </a:p>
          <a:p>
            <a:pPr lvl="1" eaLnBrk="1" hangingPunct="1">
              <a:lnSpc>
                <a:spcPct val="90000"/>
              </a:lnSpc>
              <a:defRPr/>
            </a:pPr>
            <a:r>
              <a:rPr lang="en-US" sz="2000" i="1" dirty="0" smtClean="0">
                <a:effectLst/>
              </a:rPr>
              <a:t>cooking, laundry, managing money</a:t>
            </a:r>
            <a:endParaRPr lang="en-US" sz="2000" dirty="0" smtClean="0"/>
          </a:p>
          <a:p>
            <a:pPr eaLnBrk="1" hangingPunct="1">
              <a:lnSpc>
                <a:spcPct val="90000"/>
              </a:lnSpc>
              <a:defRPr/>
            </a:pPr>
            <a:r>
              <a:rPr lang="en-US" sz="2400" dirty="0" smtClean="0"/>
              <a:t>Satisfaction with Life Scale</a:t>
            </a:r>
          </a:p>
          <a:p>
            <a:pPr eaLnBrk="1" hangingPunct="1">
              <a:lnSpc>
                <a:spcPct val="90000"/>
              </a:lnSpc>
              <a:defRPr/>
            </a:pPr>
            <a:r>
              <a:rPr lang="en-US" sz="2400" dirty="0" smtClean="0"/>
              <a:t>Late Life Function and Disability Inventory</a:t>
            </a:r>
          </a:p>
          <a:p>
            <a:pPr lvl="1" eaLnBrk="1" hangingPunct="1">
              <a:lnSpc>
                <a:spcPct val="90000"/>
              </a:lnSpc>
              <a:defRPr/>
            </a:pPr>
            <a:r>
              <a:rPr lang="en-US" sz="2000" i="1" dirty="0" smtClean="0">
                <a:effectLst/>
              </a:rPr>
              <a:t>Limitations in discrete activities </a:t>
            </a:r>
          </a:p>
          <a:p>
            <a:pPr lvl="1" eaLnBrk="1" hangingPunct="1">
              <a:lnSpc>
                <a:spcPct val="90000"/>
              </a:lnSpc>
              <a:defRPr/>
            </a:pPr>
            <a:r>
              <a:rPr lang="en-US" sz="2000" i="1" dirty="0" smtClean="0">
                <a:effectLst/>
              </a:rPr>
              <a:t>Performance of socially defined tasks/activities </a:t>
            </a:r>
          </a:p>
        </p:txBody>
      </p:sp>
    </p:spTree>
    <p:extLst>
      <p:ext uri="{BB962C8B-B14F-4D97-AF65-F5344CB8AC3E}">
        <p14:creationId xmlns:p14="http://schemas.microsoft.com/office/powerpoint/2010/main" val="2357725323"/>
      </p:ext>
    </p:extLst>
  </p:cSld>
  <p:clrMapOvr>
    <a:masterClrMapping/>
  </p:clrMapOvr>
  <p:transition xmlns:p14="http://schemas.microsoft.com/office/powerpoint/2010/main" advTm="140704"/>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Psychological approach to QOL</a:t>
            </a:r>
          </a:p>
        </p:txBody>
      </p:sp>
      <p:sp>
        <p:nvSpPr>
          <p:cNvPr id="3" name="Content Placeholder 2"/>
          <p:cNvSpPr>
            <a:spLocks noGrp="1"/>
          </p:cNvSpPr>
          <p:nvPr>
            <p:ph idx="1"/>
          </p:nvPr>
        </p:nvSpPr>
        <p:spPr/>
        <p:txBody>
          <a:bodyPr/>
          <a:lstStyle/>
          <a:p>
            <a:pPr eaLnBrk="1" hangingPunct="1">
              <a:defRPr/>
            </a:pPr>
            <a:r>
              <a:rPr lang="en-US" dirty="0" smtClean="0">
                <a:solidFill>
                  <a:srgbClr val="292934"/>
                </a:solidFill>
              </a:rPr>
              <a:t>Happiness or satisfaction with life the ultimate outcome</a:t>
            </a:r>
          </a:p>
          <a:p>
            <a:pPr marL="911225" indent="-911225" eaLnBrk="1" hangingPunct="1">
              <a:lnSpc>
                <a:spcPct val="90000"/>
              </a:lnSpc>
              <a:buFontTx/>
              <a:buNone/>
              <a:defRPr/>
            </a:pPr>
            <a:r>
              <a:rPr lang="en-US" dirty="0" smtClean="0">
                <a:solidFill>
                  <a:srgbClr val="292934"/>
                </a:solidFill>
                <a:latin typeface="Times New Roman" charset="0"/>
              </a:rPr>
              <a:t>____ In most ways my life is close to my ideal. </a:t>
            </a:r>
          </a:p>
          <a:p>
            <a:pPr marL="911225" indent="-911225" eaLnBrk="1" hangingPunct="1">
              <a:lnSpc>
                <a:spcPct val="90000"/>
              </a:lnSpc>
              <a:buFontTx/>
              <a:buNone/>
              <a:defRPr/>
            </a:pPr>
            <a:r>
              <a:rPr lang="en-US" dirty="0" smtClean="0">
                <a:solidFill>
                  <a:srgbClr val="292934"/>
                </a:solidFill>
                <a:latin typeface="Times New Roman" charset="0"/>
              </a:rPr>
              <a:t>____ The conditions of my life are excellent.</a:t>
            </a:r>
          </a:p>
          <a:p>
            <a:pPr marL="911225" indent="-911225" eaLnBrk="1" hangingPunct="1">
              <a:lnSpc>
                <a:spcPct val="90000"/>
              </a:lnSpc>
              <a:buFontTx/>
              <a:buNone/>
              <a:defRPr/>
            </a:pPr>
            <a:r>
              <a:rPr lang="en-US" dirty="0" smtClean="0">
                <a:solidFill>
                  <a:srgbClr val="292934"/>
                </a:solidFill>
                <a:latin typeface="Times New Roman" charset="0"/>
              </a:rPr>
              <a:t>____ I am satisfied with my life.</a:t>
            </a:r>
          </a:p>
          <a:p>
            <a:pPr marL="911225" indent="-911225" eaLnBrk="1" hangingPunct="1">
              <a:lnSpc>
                <a:spcPct val="90000"/>
              </a:lnSpc>
              <a:buFontTx/>
              <a:buNone/>
              <a:defRPr/>
            </a:pPr>
            <a:r>
              <a:rPr lang="en-US" dirty="0" smtClean="0">
                <a:solidFill>
                  <a:srgbClr val="292934"/>
                </a:solidFill>
                <a:latin typeface="Times New Roman" charset="0"/>
              </a:rPr>
              <a:t>____ So far I have gotten the important things I want in life.</a:t>
            </a:r>
          </a:p>
          <a:p>
            <a:pPr marL="911225" indent="-911225" eaLnBrk="1" hangingPunct="1">
              <a:lnSpc>
                <a:spcPct val="90000"/>
              </a:lnSpc>
              <a:buFontTx/>
              <a:buNone/>
              <a:defRPr/>
            </a:pPr>
            <a:r>
              <a:rPr lang="en-US" dirty="0" smtClean="0">
                <a:solidFill>
                  <a:srgbClr val="292934"/>
                </a:solidFill>
                <a:latin typeface="Times New Roman" charset="0"/>
              </a:rPr>
              <a:t>____ If I could live my life over, I would change almost nothing.</a:t>
            </a:r>
          </a:p>
          <a:p>
            <a:pPr eaLnBrk="1" hangingPunct="1">
              <a:defRPr/>
            </a:pPr>
            <a:endParaRPr lang="en-US" dirty="0" smtClean="0">
              <a:solidFill>
                <a:srgbClr val="292934"/>
              </a:solidFill>
            </a:endParaRPr>
          </a:p>
        </p:txBody>
      </p:sp>
    </p:spTree>
    <p:extLst>
      <p:ext uri="{BB962C8B-B14F-4D97-AF65-F5344CB8AC3E}">
        <p14:creationId xmlns:p14="http://schemas.microsoft.com/office/powerpoint/2010/main" val="513570510"/>
      </p:ext>
    </p:extLst>
  </p:cSld>
  <p:clrMapOvr>
    <a:masterClrMapping/>
  </p:clrMapOvr>
  <p:transition xmlns:p14="http://schemas.microsoft.com/office/powerpoint/2010/mai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a:t>
            </a:r>
            <a:endParaRPr lang="en-US" dirty="0"/>
          </a:p>
        </p:txBody>
      </p:sp>
      <p:sp>
        <p:nvSpPr>
          <p:cNvPr id="4" name="TextBox 3"/>
          <p:cNvSpPr txBox="1"/>
          <p:nvPr/>
        </p:nvSpPr>
        <p:spPr>
          <a:xfrm>
            <a:off x="2133600" y="1715869"/>
            <a:ext cx="4495800" cy="892552"/>
          </a:xfrm>
          <a:prstGeom prst="rect">
            <a:avLst/>
          </a:prstGeom>
          <a:noFill/>
        </p:spPr>
        <p:txBody>
          <a:bodyPr wrap="square" rtlCol="0">
            <a:spAutoFit/>
          </a:bodyPr>
          <a:lstStyle/>
          <a:p>
            <a:pPr algn="ctr"/>
            <a:r>
              <a:rPr lang="en-US" sz="2000" b="1" dirty="0" smtClean="0"/>
              <a:t>Top-Down Influences</a:t>
            </a:r>
          </a:p>
          <a:p>
            <a:pPr algn="ctr"/>
            <a:r>
              <a:rPr lang="en-US" sz="1600" dirty="0" smtClean="0"/>
              <a:t>(time invariant,  individual difference or between-person characteristics)</a:t>
            </a:r>
            <a:endParaRPr lang="en-US" sz="1600" dirty="0"/>
          </a:p>
        </p:txBody>
      </p:sp>
      <p:sp>
        <p:nvSpPr>
          <p:cNvPr id="5" name="TextBox 4"/>
          <p:cNvSpPr txBox="1"/>
          <p:nvPr/>
        </p:nvSpPr>
        <p:spPr>
          <a:xfrm>
            <a:off x="2133600" y="2706469"/>
            <a:ext cx="4495800" cy="646331"/>
          </a:xfrm>
          <a:prstGeom prst="rect">
            <a:avLst/>
          </a:prstGeom>
          <a:noFill/>
          <a:ln w="28575">
            <a:solidFill>
              <a:schemeClr val="tx1"/>
            </a:solidFill>
          </a:ln>
        </p:spPr>
        <p:txBody>
          <a:bodyPr wrap="square" rtlCol="0">
            <a:spAutoFit/>
          </a:bodyPr>
          <a:lstStyle/>
          <a:p>
            <a:pPr algn="ctr"/>
            <a:r>
              <a:rPr lang="en-US" sz="1200" dirty="0" smtClean="0"/>
              <a:t>Demographics    Personality     Functional status     </a:t>
            </a:r>
          </a:p>
          <a:p>
            <a:pPr algn="ctr"/>
            <a:r>
              <a:rPr lang="en-US" sz="1200" dirty="0" smtClean="0"/>
              <a:t>Physical activity </a:t>
            </a:r>
            <a:r>
              <a:rPr lang="en-US" sz="1200" dirty="0"/>
              <a:t>s</a:t>
            </a:r>
            <a:r>
              <a:rPr lang="en-US" sz="1200" dirty="0" smtClean="0"/>
              <a:t>tatus</a:t>
            </a:r>
          </a:p>
          <a:p>
            <a:pPr algn="ctr"/>
            <a:r>
              <a:rPr lang="en-US" sz="1200" dirty="0" smtClean="0"/>
              <a:t>Physical &amp; mental </a:t>
            </a:r>
            <a:r>
              <a:rPr lang="en-US" sz="1200" dirty="0"/>
              <a:t>h</a:t>
            </a:r>
            <a:r>
              <a:rPr lang="en-US" sz="1200" dirty="0" smtClean="0"/>
              <a:t>ealth </a:t>
            </a:r>
            <a:r>
              <a:rPr lang="en-US" sz="1200" dirty="0"/>
              <a:t>s</a:t>
            </a:r>
            <a:r>
              <a:rPr lang="en-US" sz="1200" dirty="0" smtClean="0"/>
              <a:t>tatus</a:t>
            </a:r>
            <a:endParaRPr lang="en-US" sz="1200" dirty="0"/>
          </a:p>
        </p:txBody>
      </p:sp>
      <p:sp>
        <p:nvSpPr>
          <p:cNvPr id="6" name="TextBox 5"/>
          <p:cNvSpPr txBox="1"/>
          <p:nvPr/>
        </p:nvSpPr>
        <p:spPr>
          <a:xfrm>
            <a:off x="3693112" y="3957479"/>
            <a:ext cx="1371600" cy="369332"/>
          </a:xfrm>
          <a:prstGeom prst="rect">
            <a:avLst/>
          </a:prstGeom>
          <a:noFill/>
          <a:ln w="28575">
            <a:solidFill>
              <a:schemeClr val="tx1"/>
            </a:solidFill>
          </a:ln>
        </p:spPr>
        <p:txBody>
          <a:bodyPr wrap="square" rtlCol="0">
            <a:spAutoFit/>
          </a:bodyPr>
          <a:lstStyle/>
          <a:p>
            <a:pPr algn="ctr"/>
            <a:r>
              <a:rPr lang="en-US" b="1" dirty="0" smtClean="0"/>
              <a:t>QOL</a:t>
            </a:r>
            <a:endParaRPr lang="en-US" b="1" dirty="0"/>
          </a:p>
        </p:txBody>
      </p:sp>
      <p:sp>
        <p:nvSpPr>
          <p:cNvPr id="7" name="TextBox 6"/>
          <p:cNvSpPr txBox="1"/>
          <p:nvPr/>
        </p:nvSpPr>
        <p:spPr>
          <a:xfrm>
            <a:off x="2133600" y="4787205"/>
            <a:ext cx="4495800" cy="646331"/>
          </a:xfrm>
          <a:prstGeom prst="rect">
            <a:avLst/>
          </a:prstGeom>
          <a:noFill/>
          <a:ln w="28575">
            <a:solidFill>
              <a:schemeClr val="tx1"/>
            </a:solidFill>
          </a:ln>
        </p:spPr>
        <p:txBody>
          <a:bodyPr wrap="square" rtlCol="0">
            <a:spAutoFit/>
          </a:bodyPr>
          <a:lstStyle/>
          <a:p>
            <a:pPr algn="ctr"/>
            <a:r>
              <a:rPr lang="en-US" sz="1200" dirty="0" smtClean="0"/>
              <a:t>Mental &amp; physical </a:t>
            </a:r>
            <a:r>
              <a:rPr lang="en-US" sz="1200" dirty="0"/>
              <a:t>h</a:t>
            </a:r>
            <a:r>
              <a:rPr lang="en-US" sz="1200" dirty="0" smtClean="0"/>
              <a:t>ealth    </a:t>
            </a:r>
          </a:p>
          <a:p>
            <a:pPr algn="ctr"/>
            <a:r>
              <a:rPr lang="en-US" sz="1200" dirty="0" smtClean="0"/>
              <a:t>Physical function Self-related function Cognitive functions</a:t>
            </a:r>
          </a:p>
          <a:p>
            <a:pPr algn="ctr"/>
            <a:r>
              <a:rPr lang="en-US" sz="1200" dirty="0" smtClean="0"/>
              <a:t>Daily physical activity</a:t>
            </a:r>
            <a:endParaRPr lang="en-US" sz="1200" dirty="0"/>
          </a:p>
        </p:txBody>
      </p:sp>
      <p:sp>
        <p:nvSpPr>
          <p:cNvPr id="8" name="TextBox 7"/>
          <p:cNvSpPr txBox="1"/>
          <p:nvPr/>
        </p:nvSpPr>
        <p:spPr>
          <a:xfrm>
            <a:off x="2133600" y="5754469"/>
            <a:ext cx="4495800" cy="646331"/>
          </a:xfrm>
          <a:prstGeom prst="rect">
            <a:avLst/>
          </a:prstGeom>
          <a:noFill/>
        </p:spPr>
        <p:txBody>
          <a:bodyPr wrap="square" rtlCol="0">
            <a:spAutoFit/>
          </a:bodyPr>
          <a:lstStyle/>
          <a:p>
            <a:pPr algn="ctr"/>
            <a:r>
              <a:rPr lang="en-US" sz="2000" b="1" dirty="0" smtClean="0"/>
              <a:t>Bottom-Up Influences</a:t>
            </a:r>
          </a:p>
          <a:p>
            <a:pPr algn="ctr"/>
            <a:r>
              <a:rPr lang="en-US" sz="1600" dirty="0" smtClean="0"/>
              <a:t>(time varying,  within-person changes)</a:t>
            </a:r>
            <a:endParaRPr lang="en-US" sz="1600" dirty="0"/>
          </a:p>
        </p:txBody>
      </p:sp>
      <p:cxnSp>
        <p:nvCxnSpPr>
          <p:cNvPr id="9" name="Straight Arrow Connector 8"/>
          <p:cNvCxnSpPr/>
          <p:nvPr/>
        </p:nvCxnSpPr>
        <p:spPr>
          <a:xfrm flipV="1">
            <a:off x="2819400" y="3445133"/>
            <a:ext cx="0" cy="134207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43600" y="3450713"/>
            <a:ext cx="0" cy="133649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a:endCxn id="6" idx="2"/>
          </p:cNvCxnSpPr>
          <p:nvPr/>
        </p:nvCxnSpPr>
        <p:spPr>
          <a:xfrm flipH="1" flipV="1">
            <a:off x="4378912" y="4326811"/>
            <a:ext cx="2588" cy="4603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6" idx="0"/>
          </p:cNvCxnSpPr>
          <p:nvPr/>
        </p:nvCxnSpPr>
        <p:spPr>
          <a:xfrm flipH="1">
            <a:off x="4378912" y="3352800"/>
            <a:ext cx="2588" cy="6046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5465"/>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Occurring-Conditions_PTS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482600"/>
            <a:ext cx="8128000" cy="6299200"/>
          </a:xfrm>
          <a:prstGeom prst="rect">
            <a:avLst/>
          </a:prstGeom>
        </p:spPr>
      </p:pic>
    </p:spTree>
    <p:extLst>
      <p:ext uri="{BB962C8B-B14F-4D97-AF65-F5344CB8AC3E}">
        <p14:creationId xmlns:p14="http://schemas.microsoft.com/office/powerpoint/2010/main" val="4012658567"/>
      </p:ext>
    </p:extLst>
  </p:cSld>
  <p:clrMapOvr>
    <a:masterClrMapping/>
  </p:clrMapOvr>
  <p:transition xmlns:p14="http://schemas.microsoft.com/office/powerpoint/2010/mai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Wrap-Up</a:t>
            </a:r>
            <a:endParaRPr lang="en-US" dirty="0"/>
          </a:p>
        </p:txBody>
      </p:sp>
      <p:sp>
        <p:nvSpPr>
          <p:cNvPr id="3" name="Content Placeholder 2"/>
          <p:cNvSpPr>
            <a:spLocks noGrp="1"/>
          </p:cNvSpPr>
          <p:nvPr>
            <p:ph idx="1"/>
          </p:nvPr>
        </p:nvSpPr>
        <p:spPr/>
        <p:txBody>
          <a:bodyPr>
            <a:normAutofit lnSpcReduction="10000"/>
          </a:bodyPr>
          <a:lstStyle/>
          <a:p>
            <a:r>
              <a:rPr lang="cs-CZ" dirty="0" err="1"/>
              <a:t>Health</a:t>
            </a:r>
            <a:r>
              <a:rPr lang="cs-CZ" dirty="0"/>
              <a:t> psychology -</a:t>
            </a:r>
            <a:r>
              <a:rPr lang="cs-CZ" dirty="0" smtClean="0"/>
              <a:t> </a:t>
            </a:r>
            <a:r>
              <a:rPr lang="cs-CZ" dirty="0" err="1"/>
              <a:t>an</a:t>
            </a:r>
            <a:r>
              <a:rPr lang="cs-CZ" dirty="0"/>
              <a:t> </a:t>
            </a:r>
            <a:r>
              <a:rPr lang="cs-CZ" dirty="0" err="1"/>
              <a:t>interdisciplinary</a:t>
            </a:r>
            <a:r>
              <a:rPr lang="cs-CZ" dirty="0"/>
              <a:t> </a:t>
            </a:r>
            <a:r>
              <a:rPr lang="cs-CZ" dirty="0" err="1"/>
              <a:t>field</a:t>
            </a:r>
            <a:r>
              <a:rPr lang="cs-CZ" dirty="0"/>
              <a:t> </a:t>
            </a:r>
            <a:r>
              <a:rPr lang="cs-CZ" dirty="0" err="1"/>
              <a:t>concerned</a:t>
            </a:r>
            <a:r>
              <a:rPr lang="cs-CZ" dirty="0"/>
              <a:t> </a:t>
            </a:r>
            <a:r>
              <a:rPr lang="cs-CZ" dirty="0" err="1"/>
              <a:t>with</a:t>
            </a:r>
            <a:r>
              <a:rPr lang="cs-CZ" dirty="0"/>
              <a:t> </a:t>
            </a:r>
            <a:r>
              <a:rPr lang="cs-CZ" dirty="0" err="1"/>
              <a:t>the</a:t>
            </a:r>
            <a:r>
              <a:rPr lang="cs-CZ" dirty="0"/>
              <a:t> </a:t>
            </a:r>
            <a:r>
              <a:rPr lang="cs-CZ" dirty="0" err="1"/>
              <a:t>application</a:t>
            </a:r>
            <a:r>
              <a:rPr lang="cs-CZ" dirty="0"/>
              <a:t> </a:t>
            </a:r>
            <a:r>
              <a:rPr lang="cs-CZ" dirty="0" err="1"/>
              <a:t>of</a:t>
            </a:r>
            <a:r>
              <a:rPr lang="cs-CZ" dirty="0"/>
              <a:t> </a:t>
            </a:r>
            <a:r>
              <a:rPr lang="cs-CZ" dirty="0" err="1"/>
              <a:t>psychological</a:t>
            </a:r>
            <a:r>
              <a:rPr lang="cs-CZ" dirty="0"/>
              <a:t> </a:t>
            </a:r>
            <a:r>
              <a:rPr lang="cs-CZ" dirty="0" err="1"/>
              <a:t>knowledge</a:t>
            </a:r>
            <a:r>
              <a:rPr lang="cs-CZ" dirty="0"/>
              <a:t> and </a:t>
            </a:r>
            <a:r>
              <a:rPr lang="cs-CZ" dirty="0" err="1"/>
              <a:t>techniques</a:t>
            </a:r>
            <a:r>
              <a:rPr lang="cs-CZ" dirty="0"/>
              <a:t> to </a:t>
            </a:r>
            <a:r>
              <a:rPr lang="cs-CZ" dirty="0" err="1"/>
              <a:t>health</a:t>
            </a:r>
            <a:r>
              <a:rPr lang="cs-CZ" dirty="0"/>
              <a:t>, </a:t>
            </a:r>
            <a:r>
              <a:rPr lang="cs-CZ" dirty="0" err="1"/>
              <a:t>illness</a:t>
            </a:r>
            <a:r>
              <a:rPr lang="cs-CZ" dirty="0"/>
              <a:t>, and </a:t>
            </a:r>
            <a:r>
              <a:rPr lang="cs-CZ" dirty="0" err="1"/>
              <a:t>health</a:t>
            </a:r>
            <a:r>
              <a:rPr lang="cs-CZ" dirty="0"/>
              <a:t> care </a:t>
            </a:r>
            <a:r>
              <a:rPr lang="cs-CZ" sz="1400" dirty="0"/>
              <a:t>(</a:t>
            </a:r>
            <a:r>
              <a:rPr lang="cs-CZ" sz="1400" dirty="0" err="1"/>
              <a:t>Marks</a:t>
            </a:r>
            <a:r>
              <a:rPr lang="cs-CZ" sz="1400" dirty="0"/>
              <a:t> et al., 2011</a:t>
            </a:r>
            <a:r>
              <a:rPr lang="cs-CZ" sz="1400" dirty="0" smtClean="0"/>
              <a:t>)</a:t>
            </a:r>
          </a:p>
          <a:p>
            <a:pPr lvl="1"/>
            <a:r>
              <a:rPr lang="cs-CZ" dirty="0" err="1" smtClean="0"/>
              <a:t>Health</a:t>
            </a:r>
            <a:r>
              <a:rPr lang="cs-CZ" dirty="0" smtClean="0"/>
              <a:t> </a:t>
            </a:r>
            <a:r>
              <a:rPr lang="cs-CZ" dirty="0" err="1" smtClean="0"/>
              <a:t>beliefs</a:t>
            </a:r>
            <a:r>
              <a:rPr lang="cs-CZ" dirty="0"/>
              <a:t> </a:t>
            </a:r>
            <a:r>
              <a:rPr lang="cs-CZ" dirty="0" smtClean="0"/>
              <a:t>and </a:t>
            </a:r>
            <a:r>
              <a:rPr lang="cs-CZ" dirty="0" err="1" smtClean="0"/>
              <a:t>behaviors</a:t>
            </a:r>
            <a:endParaRPr lang="cs-CZ" dirty="0" smtClean="0"/>
          </a:p>
          <a:p>
            <a:pPr lvl="1"/>
            <a:r>
              <a:rPr lang="cs-CZ" dirty="0" err="1" smtClean="0"/>
              <a:t>Health</a:t>
            </a:r>
            <a:r>
              <a:rPr lang="cs-CZ" dirty="0" smtClean="0"/>
              <a:t> </a:t>
            </a:r>
            <a:r>
              <a:rPr lang="cs-CZ" dirty="0" err="1" smtClean="0"/>
              <a:t>cognitions</a:t>
            </a:r>
            <a:r>
              <a:rPr lang="cs-CZ" dirty="0" smtClean="0"/>
              <a:t> and </a:t>
            </a:r>
            <a:r>
              <a:rPr lang="cs-CZ" dirty="0" err="1" smtClean="0"/>
              <a:t>the</a:t>
            </a:r>
            <a:r>
              <a:rPr lang="cs-CZ" dirty="0" smtClean="0"/>
              <a:t> </a:t>
            </a:r>
            <a:r>
              <a:rPr lang="cs-CZ" dirty="0" err="1" smtClean="0"/>
              <a:t>process</a:t>
            </a:r>
            <a:r>
              <a:rPr lang="cs-CZ" dirty="0" smtClean="0"/>
              <a:t> </a:t>
            </a:r>
            <a:r>
              <a:rPr lang="cs-CZ" dirty="0" err="1" smtClean="0"/>
              <a:t>of</a:t>
            </a:r>
            <a:r>
              <a:rPr lang="cs-CZ" dirty="0"/>
              <a:t> </a:t>
            </a:r>
            <a:r>
              <a:rPr lang="cs-CZ" dirty="0" err="1" smtClean="0"/>
              <a:t>behavior</a:t>
            </a:r>
            <a:r>
              <a:rPr lang="cs-CZ" dirty="0" smtClean="0"/>
              <a:t> </a:t>
            </a:r>
            <a:r>
              <a:rPr lang="cs-CZ" dirty="0" err="1" smtClean="0"/>
              <a:t>change</a:t>
            </a:r>
            <a:endParaRPr lang="cs-CZ" dirty="0"/>
          </a:p>
          <a:p>
            <a:pPr lvl="1"/>
            <a:r>
              <a:rPr lang="cs-CZ" dirty="0" err="1" smtClean="0"/>
              <a:t>Illness</a:t>
            </a:r>
            <a:r>
              <a:rPr lang="cs-CZ" dirty="0" smtClean="0"/>
              <a:t> </a:t>
            </a:r>
            <a:r>
              <a:rPr lang="cs-CZ" dirty="0" err="1" smtClean="0"/>
              <a:t>cognitions</a:t>
            </a:r>
            <a:r>
              <a:rPr lang="cs-CZ" dirty="0" smtClean="0"/>
              <a:t> and </a:t>
            </a:r>
            <a:r>
              <a:rPr lang="cs-CZ" dirty="0" err="1" smtClean="0"/>
              <a:t>the</a:t>
            </a:r>
            <a:r>
              <a:rPr lang="cs-CZ" dirty="0" smtClean="0"/>
              <a:t> </a:t>
            </a:r>
            <a:r>
              <a:rPr lang="cs-CZ" dirty="0" err="1" smtClean="0"/>
              <a:t>process</a:t>
            </a:r>
            <a:r>
              <a:rPr lang="cs-CZ" dirty="0" smtClean="0"/>
              <a:t> </a:t>
            </a:r>
            <a:r>
              <a:rPr lang="cs-CZ" dirty="0" err="1" smtClean="0"/>
              <a:t>of</a:t>
            </a:r>
            <a:r>
              <a:rPr lang="cs-CZ" dirty="0" smtClean="0"/>
              <a:t> </a:t>
            </a:r>
            <a:r>
              <a:rPr lang="cs-CZ" dirty="0" err="1" smtClean="0"/>
              <a:t>illness</a:t>
            </a:r>
            <a:endParaRPr lang="en-US" dirty="0"/>
          </a:p>
          <a:p>
            <a:pPr lvl="1"/>
            <a:r>
              <a:rPr lang="en-US" dirty="0" smtClean="0"/>
              <a:t>Quality of life</a:t>
            </a:r>
          </a:p>
          <a:p>
            <a:r>
              <a:rPr lang="en-US" dirty="0" smtClean="0"/>
              <a:t>The importance of learning to be critical</a:t>
            </a:r>
          </a:p>
          <a:p>
            <a:pPr lvl="1"/>
            <a:r>
              <a:rPr lang="en-US" dirty="0" smtClean="0"/>
              <a:t>Theories, constructs</a:t>
            </a:r>
          </a:p>
          <a:p>
            <a:pPr lvl="1"/>
            <a:r>
              <a:rPr lang="en-US" dirty="0" smtClean="0"/>
              <a:t>Finding commonalities and differences in theories</a:t>
            </a:r>
          </a:p>
          <a:p>
            <a:pPr lvl="1"/>
            <a:r>
              <a:rPr lang="en-US" dirty="0" err="1" smtClean="0"/>
              <a:t>Transtheoretical</a:t>
            </a:r>
            <a:r>
              <a:rPr lang="en-US" dirty="0" smtClean="0"/>
              <a:t> paradigms</a:t>
            </a:r>
          </a:p>
          <a:p>
            <a:pPr lvl="1"/>
            <a:r>
              <a:rPr lang="en-US" dirty="0" smtClean="0"/>
              <a:t>Methods and research designs</a:t>
            </a:r>
          </a:p>
          <a:p>
            <a:pPr lvl="1"/>
            <a:r>
              <a:rPr lang="en-US" dirty="0" smtClean="0"/>
              <a:t>Discipline problems </a:t>
            </a:r>
            <a:r>
              <a:rPr lang="mr-IN" dirty="0" smtClean="0"/>
              <a:t>–</a:t>
            </a:r>
            <a:r>
              <a:rPr lang="en-US" dirty="0" smtClean="0"/>
              <a:t> mind-body split; individual within context</a:t>
            </a:r>
          </a:p>
        </p:txBody>
      </p:sp>
    </p:spTree>
    <p:extLst>
      <p:ext uri="{BB962C8B-B14F-4D97-AF65-F5344CB8AC3E}">
        <p14:creationId xmlns:p14="http://schemas.microsoft.com/office/powerpoint/2010/main" val="357516353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25_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1181100"/>
            <a:ext cx="8509000" cy="5676900"/>
          </a:xfrm>
          <a:prstGeom prst="rect">
            <a:avLst/>
          </a:prstGeom>
        </p:spPr>
      </p:pic>
      <p:sp>
        <p:nvSpPr>
          <p:cNvPr id="2" name="Title 1"/>
          <p:cNvSpPr>
            <a:spLocks noGrp="1"/>
          </p:cNvSpPr>
          <p:nvPr>
            <p:ph type="title"/>
          </p:nvPr>
        </p:nvSpPr>
        <p:spPr/>
        <p:txBody>
          <a:bodyPr/>
          <a:lstStyle/>
          <a:p>
            <a:r>
              <a:rPr lang="en-US" dirty="0" smtClean="0"/>
              <a:t>HIV / AIDS</a:t>
            </a:r>
            <a:endParaRPr lang="en-US" dirty="0"/>
          </a:p>
        </p:txBody>
      </p:sp>
    </p:spTree>
    <p:extLst>
      <p:ext uri="{BB962C8B-B14F-4D97-AF65-F5344CB8AC3E}">
        <p14:creationId xmlns:p14="http://schemas.microsoft.com/office/powerpoint/2010/main" val="1928498622"/>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in HIV / AIDS</a:t>
            </a:r>
            <a:endParaRPr lang="en-US" dirty="0"/>
          </a:p>
        </p:txBody>
      </p:sp>
      <p:sp>
        <p:nvSpPr>
          <p:cNvPr id="3" name="Content Placeholder 2"/>
          <p:cNvSpPr>
            <a:spLocks noGrp="1"/>
          </p:cNvSpPr>
          <p:nvPr>
            <p:ph idx="1"/>
          </p:nvPr>
        </p:nvSpPr>
        <p:spPr/>
        <p:txBody>
          <a:bodyPr>
            <a:normAutofit/>
          </a:bodyPr>
          <a:lstStyle/>
          <a:p>
            <a:r>
              <a:rPr lang="en-US" dirty="0" smtClean="0"/>
              <a:t>Susceptibility to disease</a:t>
            </a:r>
          </a:p>
          <a:p>
            <a:pPr lvl="1"/>
            <a:r>
              <a:rPr lang="en-US" dirty="0" smtClean="0"/>
              <a:t>Lifestyle behaviors (unsafe sex, drug abuse) -- exposure comorbid infections (herpes, CMV)</a:t>
            </a:r>
          </a:p>
          <a:p>
            <a:pPr lvl="1"/>
            <a:r>
              <a:rPr lang="en-US" dirty="0" smtClean="0"/>
              <a:t>Beliefs impact lifestyle behaviors (much work outdated)</a:t>
            </a:r>
            <a:endParaRPr lang="en-US" dirty="0"/>
          </a:p>
          <a:p>
            <a:pPr lvl="1"/>
            <a:r>
              <a:rPr lang="en-US" dirty="0" smtClean="0"/>
              <a:t>Women are more susceptible to HIV and AIDS</a:t>
            </a:r>
          </a:p>
          <a:p>
            <a:pPr lvl="2"/>
            <a:r>
              <a:rPr lang="en-US" dirty="0" smtClean="0"/>
              <a:t>Discuss WHY</a:t>
            </a:r>
          </a:p>
        </p:txBody>
      </p:sp>
    </p:spTree>
    <p:extLst>
      <p:ext uri="{BB962C8B-B14F-4D97-AF65-F5344CB8AC3E}">
        <p14:creationId xmlns:p14="http://schemas.microsoft.com/office/powerpoint/2010/main" val="15082170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mblr_n6jxi6II9v1qb638eo1_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304800"/>
            <a:ext cx="6350000" cy="6565900"/>
          </a:xfrm>
          <a:prstGeom prst="rect">
            <a:avLst/>
          </a:prstGeom>
        </p:spPr>
      </p:pic>
    </p:spTree>
    <p:extLst>
      <p:ext uri="{BB962C8B-B14F-4D97-AF65-F5344CB8AC3E}">
        <p14:creationId xmlns:p14="http://schemas.microsoft.com/office/powerpoint/2010/main" val="23718460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in HIV / AIDS</a:t>
            </a:r>
            <a:endParaRPr lang="en-US" dirty="0"/>
          </a:p>
        </p:txBody>
      </p:sp>
      <p:sp>
        <p:nvSpPr>
          <p:cNvPr id="3" name="Content Placeholder 2"/>
          <p:cNvSpPr>
            <a:spLocks noGrp="1"/>
          </p:cNvSpPr>
          <p:nvPr>
            <p:ph idx="1"/>
          </p:nvPr>
        </p:nvSpPr>
        <p:spPr/>
        <p:txBody>
          <a:bodyPr>
            <a:normAutofit/>
          </a:bodyPr>
          <a:lstStyle/>
          <a:p>
            <a:r>
              <a:rPr lang="en-US" dirty="0" smtClean="0"/>
              <a:t>Progression of disease</a:t>
            </a:r>
          </a:p>
          <a:p>
            <a:pPr lvl="1"/>
            <a:r>
              <a:rPr lang="en-US" dirty="0" smtClean="0"/>
              <a:t>Lifestyle</a:t>
            </a:r>
          </a:p>
          <a:p>
            <a:pPr lvl="1"/>
            <a:r>
              <a:rPr lang="en-US" dirty="0" smtClean="0"/>
              <a:t>Adherence to medication (only 75% of eligible receive treatment) </a:t>
            </a:r>
            <a:r>
              <a:rPr lang="mr-IN" dirty="0" smtClean="0"/>
              <a:t>–</a:t>
            </a:r>
            <a:r>
              <a:rPr lang="en-US" dirty="0" smtClean="0"/>
              <a:t> AZT, HAART (adverse effects, question efficacy, difficult regimen)</a:t>
            </a:r>
          </a:p>
          <a:p>
            <a:pPr lvl="1"/>
            <a:r>
              <a:rPr lang="en-US" dirty="0" smtClean="0"/>
              <a:t>Stress  - CBT effective in reducing viral load when added to medication treatment  at 15-month follow-up controlling for medication adherence</a:t>
            </a:r>
            <a:r>
              <a:rPr lang="en-US" dirty="0"/>
              <a:t> </a:t>
            </a:r>
            <a:r>
              <a:rPr lang="en-US" dirty="0" smtClean="0"/>
              <a:t>(</a:t>
            </a:r>
            <a:r>
              <a:rPr lang="en-US" dirty="0" err="1" smtClean="0"/>
              <a:t>Antoni</a:t>
            </a:r>
            <a:r>
              <a:rPr lang="en-US" dirty="0" smtClean="0"/>
              <a:t> et al., 2006)</a:t>
            </a:r>
          </a:p>
          <a:p>
            <a:pPr lvl="1"/>
            <a:r>
              <a:rPr lang="en-US" dirty="0" smtClean="0"/>
              <a:t>Cognitive adjustment </a:t>
            </a:r>
            <a:r>
              <a:rPr lang="mr-IN" dirty="0" smtClean="0"/>
              <a:t>–</a:t>
            </a:r>
            <a:r>
              <a:rPr lang="en-US" dirty="0" smtClean="0"/>
              <a:t> having negative expectancies of HIV at baseline predicts faster disease progression (Bower et al., 1998, Reed et al., 1999)</a:t>
            </a:r>
          </a:p>
          <a:p>
            <a:pPr lvl="1"/>
            <a:r>
              <a:rPr lang="en-US" dirty="0" smtClean="0"/>
              <a:t>Types C coping style </a:t>
            </a:r>
            <a:r>
              <a:rPr lang="mr-IN" dirty="0" smtClean="0"/>
              <a:t>–</a:t>
            </a:r>
            <a:r>
              <a:rPr lang="en-US" dirty="0" smtClean="0"/>
              <a:t> emotional inexpression, decreased recognition of needs and feelings worsens disease progression (as do high levels of emotional expression) (Solano et al., 2001, 2002)</a:t>
            </a:r>
            <a:endParaRPr lang="en-US" dirty="0"/>
          </a:p>
        </p:txBody>
      </p:sp>
    </p:spTree>
    <p:extLst>
      <p:ext uri="{BB962C8B-B14F-4D97-AF65-F5344CB8AC3E}">
        <p14:creationId xmlns:p14="http://schemas.microsoft.com/office/powerpoint/2010/main" val="23771665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in HIV / AIDS</a:t>
            </a:r>
            <a:endParaRPr lang="en-US" dirty="0"/>
          </a:p>
        </p:txBody>
      </p:sp>
      <p:sp>
        <p:nvSpPr>
          <p:cNvPr id="3" name="Content Placeholder 2"/>
          <p:cNvSpPr>
            <a:spLocks noGrp="1"/>
          </p:cNvSpPr>
          <p:nvPr>
            <p:ph idx="1"/>
          </p:nvPr>
        </p:nvSpPr>
        <p:spPr/>
        <p:txBody>
          <a:bodyPr>
            <a:normAutofit/>
          </a:bodyPr>
          <a:lstStyle/>
          <a:p>
            <a:r>
              <a:rPr lang="en-US" dirty="0" smtClean="0"/>
              <a:t>Longevity</a:t>
            </a:r>
          </a:p>
          <a:p>
            <a:pPr lvl="1"/>
            <a:r>
              <a:rPr lang="en-US" dirty="0" smtClean="0"/>
              <a:t>Baseline factors such as </a:t>
            </a:r>
          </a:p>
          <a:p>
            <a:pPr lvl="2"/>
            <a:r>
              <a:rPr lang="en-US" dirty="0" smtClean="0"/>
              <a:t>Health status</a:t>
            </a:r>
          </a:p>
          <a:p>
            <a:pPr lvl="2"/>
            <a:r>
              <a:rPr lang="en-US" dirty="0" smtClean="0"/>
              <a:t>Health behaviors</a:t>
            </a:r>
          </a:p>
          <a:p>
            <a:pPr lvl="2"/>
            <a:r>
              <a:rPr lang="en-US" dirty="0" smtClean="0"/>
              <a:t>Hardiness</a:t>
            </a:r>
          </a:p>
          <a:p>
            <a:pPr lvl="2"/>
            <a:r>
              <a:rPr lang="en-US" dirty="0" smtClean="0"/>
              <a:t>Social support</a:t>
            </a:r>
          </a:p>
          <a:p>
            <a:pPr lvl="2"/>
            <a:r>
              <a:rPr lang="en-US" dirty="0" smtClean="0"/>
              <a:t>Type C coping (self-sacrificing, self-blaming, not emotionally expressive)</a:t>
            </a:r>
          </a:p>
          <a:p>
            <a:pPr lvl="1"/>
            <a:r>
              <a:rPr lang="en-US" dirty="0" smtClean="0"/>
              <a:t>Protective factors</a:t>
            </a:r>
          </a:p>
          <a:p>
            <a:pPr lvl="2"/>
            <a:r>
              <a:rPr lang="en-US" dirty="0" smtClean="0"/>
              <a:t>Realistic acceptance</a:t>
            </a:r>
          </a:p>
          <a:p>
            <a:pPr lvl="2"/>
            <a:r>
              <a:rPr lang="en-US" dirty="0" smtClean="0"/>
              <a:t>Social support</a:t>
            </a:r>
          </a:p>
          <a:p>
            <a:pPr lvl="2"/>
            <a:r>
              <a:rPr lang="en-US" dirty="0"/>
              <a:t>P</a:t>
            </a:r>
            <a:r>
              <a:rPr lang="en-US" dirty="0" smtClean="0"/>
              <a:t>roblem-solving</a:t>
            </a:r>
          </a:p>
          <a:p>
            <a:pPr lvl="2"/>
            <a:r>
              <a:rPr lang="en-US" dirty="0" smtClean="0"/>
              <a:t>Help-seeking behavior</a:t>
            </a:r>
          </a:p>
          <a:p>
            <a:pPr lvl="2"/>
            <a:r>
              <a:rPr lang="en-US" dirty="0" smtClean="0"/>
              <a:t>Low social desirability </a:t>
            </a:r>
          </a:p>
          <a:p>
            <a:pPr lvl="2"/>
            <a:r>
              <a:rPr lang="en-US" dirty="0"/>
              <a:t>E</a:t>
            </a:r>
            <a:r>
              <a:rPr lang="en-US" dirty="0" smtClean="0"/>
              <a:t>xpression of anger and hostility</a:t>
            </a:r>
            <a:endParaRPr lang="en-US" dirty="0"/>
          </a:p>
        </p:txBody>
      </p:sp>
    </p:spTree>
    <p:extLst>
      <p:ext uri="{BB962C8B-B14F-4D97-AF65-F5344CB8AC3E}">
        <p14:creationId xmlns:p14="http://schemas.microsoft.com/office/powerpoint/2010/main" val="3922453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5963</TotalTime>
  <Words>2065</Words>
  <Application>Microsoft Macintosh PowerPoint</Application>
  <PresentationFormat>On-screen Show (4:3)</PresentationFormat>
  <Paragraphs>309</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Clarity</vt:lpstr>
      <vt:lpstr>Today</vt:lpstr>
      <vt:lpstr>Post-traumatic stress disorder (PTSD)</vt:lpstr>
      <vt:lpstr>PowerPoint Presentation</vt:lpstr>
      <vt:lpstr>PowerPoint Presentation</vt:lpstr>
      <vt:lpstr>HIV / AIDS</vt:lpstr>
      <vt:lpstr>Psychology in HIV / AIDS</vt:lpstr>
      <vt:lpstr>PowerPoint Presentation</vt:lpstr>
      <vt:lpstr>Psychology in HIV / AIDS</vt:lpstr>
      <vt:lpstr>Psychology in HIV / AIDS</vt:lpstr>
      <vt:lpstr>Cancer</vt:lpstr>
      <vt:lpstr>Cancer</vt:lpstr>
      <vt:lpstr>Obesity</vt:lpstr>
      <vt:lpstr>Obesity</vt:lpstr>
      <vt:lpstr>Obesity</vt:lpstr>
      <vt:lpstr>Obesity</vt:lpstr>
      <vt:lpstr>Obesity</vt:lpstr>
      <vt:lpstr>Gender and Health </vt:lpstr>
      <vt:lpstr>Menopause</vt:lpstr>
      <vt:lpstr>Article discussion</vt:lpstr>
      <vt:lpstr>Quality of Life</vt:lpstr>
      <vt:lpstr>Quality of Life</vt:lpstr>
      <vt:lpstr>What is Quality of Life?</vt:lpstr>
      <vt:lpstr>The New Science of Happiness (Seligman, Diener)</vt:lpstr>
      <vt:lpstr>Happiness: Enough Already (Wilson)</vt:lpstr>
      <vt:lpstr>What is Quality of Life?</vt:lpstr>
      <vt:lpstr>PowerPoint Presentation</vt:lpstr>
      <vt:lpstr>PowerPoint Presentation</vt:lpstr>
      <vt:lpstr>“Banana” George Blair (95 yr)</vt:lpstr>
      <vt:lpstr>PowerPoint Presentation</vt:lpstr>
      <vt:lpstr>PowerPoint Presentation</vt:lpstr>
      <vt:lpstr>PowerPoint Presentation</vt:lpstr>
      <vt:lpstr>Quality of Life</vt:lpstr>
      <vt:lpstr>Infinite Dimensions of QOL….</vt:lpstr>
      <vt:lpstr>Defining Quality of Life</vt:lpstr>
      <vt:lpstr>QOL as Function and Well-Being </vt:lpstr>
      <vt:lpstr>Quality of Life Measures</vt:lpstr>
      <vt:lpstr>Sample Measures of QOL</vt:lpstr>
      <vt:lpstr>Psychological approach to QOL</vt:lpstr>
      <vt:lpstr>Quality of Life</vt:lpstr>
      <vt:lpstr>Semester Wrap-Up</vt:lpstr>
    </vt:vector>
  </TitlesOfParts>
  <Company>Univ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Overview</dc:title>
  <dc:creator>shitch</dc:creator>
  <cp:lastModifiedBy>Steriani Elavsky</cp:lastModifiedBy>
  <cp:revision>317</cp:revision>
  <dcterms:created xsi:type="dcterms:W3CDTF">2005-02-08T17:03:34Z</dcterms:created>
  <dcterms:modified xsi:type="dcterms:W3CDTF">2017-05-11T20:21:47Z</dcterms:modified>
</cp:coreProperties>
</file>