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2" r:id="rId1"/>
  </p:sldMasterIdLst>
  <p:notesMasterIdLst>
    <p:notesMasterId r:id="rId30"/>
  </p:notesMasterIdLst>
  <p:handoutMasterIdLst>
    <p:handoutMasterId r:id="rId31"/>
  </p:handoutMasterIdLst>
  <p:sldIdLst>
    <p:sldId id="524" r:id="rId2"/>
    <p:sldId id="567" r:id="rId3"/>
    <p:sldId id="568" r:id="rId4"/>
    <p:sldId id="569" r:id="rId5"/>
    <p:sldId id="570" r:id="rId6"/>
    <p:sldId id="571" r:id="rId7"/>
    <p:sldId id="572" r:id="rId8"/>
    <p:sldId id="575" r:id="rId9"/>
    <p:sldId id="574" r:id="rId10"/>
    <p:sldId id="591" r:id="rId11"/>
    <p:sldId id="561" r:id="rId12"/>
    <p:sldId id="573" r:id="rId13"/>
    <p:sldId id="576" r:id="rId14"/>
    <p:sldId id="577" r:id="rId15"/>
    <p:sldId id="578" r:id="rId16"/>
    <p:sldId id="579" r:id="rId17"/>
    <p:sldId id="580" r:id="rId18"/>
    <p:sldId id="581" r:id="rId19"/>
    <p:sldId id="582" r:id="rId20"/>
    <p:sldId id="583" r:id="rId21"/>
    <p:sldId id="584" r:id="rId22"/>
    <p:sldId id="585" r:id="rId23"/>
    <p:sldId id="587" r:id="rId24"/>
    <p:sldId id="588" r:id="rId25"/>
    <p:sldId id="590" r:id="rId26"/>
    <p:sldId id="586" r:id="rId27"/>
    <p:sldId id="589" r:id="rId28"/>
    <p:sldId id="592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2" autoAdjust="0"/>
    <p:restoredTop sz="75655" autoAdjust="0"/>
  </p:normalViewPr>
  <p:slideViewPr>
    <p:cSldViewPr>
      <p:cViewPr varScale="1">
        <p:scale>
          <a:sx n="68" d="100"/>
          <a:sy n="68" d="100"/>
        </p:scale>
        <p:origin x="-15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1CD7D5-0C97-964A-9F9C-744A6F6BA4EB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E85550-7DB3-A74C-9A4B-3C7ED053786A}">
      <dgm:prSet phldrT="[Text]"/>
      <dgm:spPr/>
      <dgm:t>
        <a:bodyPr/>
        <a:lstStyle/>
        <a:p>
          <a:r>
            <a:rPr lang="en-US" dirty="0" smtClean="0"/>
            <a:t>Symptom perception</a:t>
          </a:r>
          <a:endParaRPr lang="en-US" dirty="0"/>
        </a:p>
      </dgm:t>
    </dgm:pt>
    <dgm:pt modelId="{CAEC71D3-2B60-3D41-A3F7-06FA2466FB62}" type="parTrans" cxnId="{72DE1E20-216B-7F41-8D43-6E72988E2CE4}">
      <dgm:prSet/>
      <dgm:spPr/>
      <dgm:t>
        <a:bodyPr/>
        <a:lstStyle/>
        <a:p>
          <a:endParaRPr lang="en-US"/>
        </a:p>
      </dgm:t>
    </dgm:pt>
    <dgm:pt modelId="{8F6EBFA4-87F6-0D49-B77E-702F2EB8E722}" type="sibTrans" cxnId="{72DE1E20-216B-7F41-8D43-6E72988E2CE4}">
      <dgm:prSet/>
      <dgm:spPr/>
      <dgm:t>
        <a:bodyPr/>
        <a:lstStyle/>
        <a:p>
          <a:endParaRPr lang="en-US"/>
        </a:p>
      </dgm:t>
    </dgm:pt>
    <dgm:pt modelId="{D7A830FF-0909-5746-AF00-F96C5748BC1E}">
      <dgm:prSet phldrT="[Text]"/>
      <dgm:spPr/>
      <dgm:t>
        <a:bodyPr/>
        <a:lstStyle/>
        <a:p>
          <a:r>
            <a:rPr lang="en-US" dirty="0" smtClean="0"/>
            <a:t>Demographics</a:t>
          </a:r>
          <a:endParaRPr lang="en-US" dirty="0"/>
        </a:p>
      </dgm:t>
    </dgm:pt>
    <dgm:pt modelId="{B9203A84-6FD0-6F4A-9258-BD6E02B2EDA2}" type="parTrans" cxnId="{56543B91-AED8-A64E-9187-1AFBF88DD9BF}">
      <dgm:prSet/>
      <dgm:spPr/>
      <dgm:t>
        <a:bodyPr/>
        <a:lstStyle/>
        <a:p>
          <a:endParaRPr lang="en-US"/>
        </a:p>
      </dgm:t>
    </dgm:pt>
    <dgm:pt modelId="{229115D8-D043-8043-8717-DD090AA350D4}" type="sibTrans" cxnId="{56543B91-AED8-A64E-9187-1AFBF88DD9BF}">
      <dgm:prSet/>
      <dgm:spPr/>
      <dgm:t>
        <a:bodyPr/>
        <a:lstStyle/>
        <a:p>
          <a:endParaRPr lang="en-US"/>
        </a:p>
      </dgm:t>
    </dgm:pt>
    <dgm:pt modelId="{209E18AE-D1A2-304F-88CD-0B5F1981F5EB}">
      <dgm:prSet phldrT="[Text]"/>
      <dgm:spPr/>
      <dgm:t>
        <a:bodyPr/>
        <a:lstStyle/>
        <a:p>
          <a:r>
            <a:rPr lang="en-US" dirty="0" smtClean="0"/>
            <a:t>Internal/external focus</a:t>
          </a:r>
          <a:endParaRPr lang="en-US" dirty="0"/>
        </a:p>
      </dgm:t>
    </dgm:pt>
    <dgm:pt modelId="{2AA2C39C-9C8C-5847-B268-E6AF50C74BB6}" type="parTrans" cxnId="{E8BC0F20-353C-1041-A54F-1C59C0607183}">
      <dgm:prSet/>
      <dgm:spPr/>
      <dgm:t>
        <a:bodyPr/>
        <a:lstStyle/>
        <a:p>
          <a:endParaRPr lang="en-US"/>
        </a:p>
      </dgm:t>
    </dgm:pt>
    <dgm:pt modelId="{05888FA0-71B2-B448-A454-A2FE20872226}" type="sibTrans" cxnId="{E8BC0F20-353C-1041-A54F-1C59C0607183}">
      <dgm:prSet/>
      <dgm:spPr/>
      <dgm:t>
        <a:bodyPr/>
        <a:lstStyle/>
        <a:p>
          <a:endParaRPr lang="en-US"/>
        </a:p>
      </dgm:t>
    </dgm:pt>
    <dgm:pt modelId="{15EFF416-4B26-3D47-9D19-D9C62951E170}">
      <dgm:prSet phldrT="[Text]"/>
      <dgm:spPr/>
      <dgm:t>
        <a:bodyPr/>
        <a:lstStyle/>
        <a:p>
          <a:r>
            <a:rPr lang="en-US" dirty="0" smtClean="0"/>
            <a:t>Social context</a:t>
          </a:r>
          <a:endParaRPr lang="en-US" dirty="0"/>
        </a:p>
      </dgm:t>
    </dgm:pt>
    <dgm:pt modelId="{7823F02F-0540-C849-BD54-6C70EC79A6E2}" type="parTrans" cxnId="{5227E393-4213-294B-B358-85F9DAFB8063}">
      <dgm:prSet/>
      <dgm:spPr/>
      <dgm:t>
        <a:bodyPr/>
        <a:lstStyle/>
        <a:p>
          <a:endParaRPr lang="en-US"/>
        </a:p>
      </dgm:t>
    </dgm:pt>
    <dgm:pt modelId="{EDC7E41A-10BD-874F-8BE9-46F970AA50DD}" type="sibTrans" cxnId="{5227E393-4213-294B-B358-85F9DAFB8063}">
      <dgm:prSet/>
      <dgm:spPr/>
      <dgm:t>
        <a:bodyPr/>
        <a:lstStyle/>
        <a:p>
          <a:endParaRPr lang="en-US"/>
        </a:p>
      </dgm:t>
    </dgm:pt>
    <dgm:pt modelId="{FE35CE25-77D2-BC48-844B-E1A1A948DB17}">
      <dgm:prSet phldrT="[Text]"/>
      <dgm:spPr/>
      <dgm:t>
        <a:bodyPr/>
        <a:lstStyle/>
        <a:p>
          <a:r>
            <a:rPr lang="en-US" dirty="0" smtClean="0"/>
            <a:t>Attachment style</a:t>
          </a:r>
          <a:endParaRPr lang="en-US" dirty="0"/>
        </a:p>
      </dgm:t>
    </dgm:pt>
    <dgm:pt modelId="{8CB33E7E-E6D5-0049-ADE8-9EC038A70345}" type="parTrans" cxnId="{DD063E92-E1C4-FE49-9A9B-E1899DE5AABD}">
      <dgm:prSet/>
      <dgm:spPr/>
      <dgm:t>
        <a:bodyPr/>
        <a:lstStyle/>
        <a:p>
          <a:endParaRPr lang="en-US"/>
        </a:p>
      </dgm:t>
    </dgm:pt>
    <dgm:pt modelId="{FBCD199C-97B5-8344-A207-74F9CEF271A6}" type="sibTrans" cxnId="{DD063E92-E1C4-FE49-9A9B-E1899DE5AABD}">
      <dgm:prSet/>
      <dgm:spPr/>
      <dgm:t>
        <a:bodyPr/>
        <a:lstStyle/>
        <a:p>
          <a:endParaRPr lang="en-US"/>
        </a:p>
      </dgm:t>
    </dgm:pt>
    <dgm:pt modelId="{C22DF750-BBA2-C747-BC2F-50E8F02F8A5B}">
      <dgm:prSet phldrT="[Text]"/>
      <dgm:spPr/>
      <dgm:t>
        <a:bodyPr/>
        <a:lstStyle/>
        <a:p>
          <a:r>
            <a:rPr lang="en-US" dirty="0" smtClean="0"/>
            <a:t>Cognition</a:t>
          </a:r>
          <a:endParaRPr lang="en-US" dirty="0"/>
        </a:p>
      </dgm:t>
    </dgm:pt>
    <dgm:pt modelId="{EB976B04-65E0-CD46-B63D-A6F6DE126B97}" type="parTrans" cxnId="{F6A64D8D-DA6B-1444-94BF-F3722600DAD1}">
      <dgm:prSet/>
      <dgm:spPr/>
      <dgm:t>
        <a:bodyPr/>
        <a:lstStyle/>
        <a:p>
          <a:endParaRPr lang="en-US"/>
        </a:p>
      </dgm:t>
    </dgm:pt>
    <dgm:pt modelId="{0DB8970C-B894-4B48-9CEE-0E0490B148E0}" type="sibTrans" cxnId="{F6A64D8D-DA6B-1444-94BF-F3722600DAD1}">
      <dgm:prSet/>
      <dgm:spPr/>
      <dgm:t>
        <a:bodyPr/>
        <a:lstStyle/>
        <a:p>
          <a:endParaRPr lang="en-US"/>
        </a:p>
      </dgm:t>
    </dgm:pt>
    <dgm:pt modelId="{15D9F007-2A48-A248-AA9B-FAD09FAED7A4}">
      <dgm:prSet phldrT="[Text]"/>
      <dgm:spPr/>
      <dgm:t>
        <a:bodyPr/>
        <a:lstStyle/>
        <a:p>
          <a:r>
            <a:rPr lang="en-US" dirty="0" smtClean="0"/>
            <a:t>Mood</a:t>
          </a:r>
          <a:endParaRPr lang="en-US" dirty="0"/>
        </a:p>
      </dgm:t>
    </dgm:pt>
    <dgm:pt modelId="{EE19B90D-271C-2547-9D55-FB39188FB5D6}" type="parTrans" cxnId="{FE8EAD54-92FD-EB40-A962-8A2507A161E6}">
      <dgm:prSet/>
      <dgm:spPr/>
      <dgm:t>
        <a:bodyPr/>
        <a:lstStyle/>
        <a:p>
          <a:endParaRPr lang="en-US"/>
        </a:p>
      </dgm:t>
    </dgm:pt>
    <dgm:pt modelId="{3AD2D52E-CE32-EB4F-83FE-1FE5A7E454D7}" type="sibTrans" cxnId="{FE8EAD54-92FD-EB40-A962-8A2507A161E6}">
      <dgm:prSet/>
      <dgm:spPr/>
      <dgm:t>
        <a:bodyPr/>
        <a:lstStyle/>
        <a:p>
          <a:endParaRPr lang="en-US"/>
        </a:p>
      </dgm:t>
    </dgm:pt>
    <dgm:pt modelId="{15B5D010-3D99-E745-A520-F8DC96492EFA}" type="pres">
      <dgm:prSet presAssocID="{491CD7D5-0C97-964A-9F9C-744A6F6BA4E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3238EE-4CE9-5A49-9778-F240AC3DADFE}" type="pres">
      <dgm:prSet presAssocID="{52E85550-7DB3-A74C-9A4B-3C7ED053786A}" presName="centerShape" presStyleLbl="node0" presStyleIdx="0" presStyleCnt="1"/>
      <dgm:spPr/>
      <dgm:t>
        <a:bodyPr/>
        <a:lstStyle/>
        <a:p>
          <a:endParaRPr lang="en-US"/>
        </a:p>
      </dgm:t>
    </dgm:pt>
    <dgm:pt modelId="{2DD6FA0D-C37C-8D48-9E06-AE763FACB640}" type="pres">
      <dgm:prSet presAssocID="{B9203A84-6FD0-6F4A-9258-BD6E02B2EDA2}" presName="Name9" presStyleLbl="parChTrans1D2" presStyleIdx="0" presStyleCnt="6"/>
      <dgm:spPr/>
      <dgm:t>
        <a:bodyPr/>
        <a:lstStyle/>
        <a:p>
          <a:endParaRPr lang="en-US"/>
        </a:p>
      </dgm:t>
    </dgm:pt>
    <dgm:pt modelId="{5B821522-9065-724F-AD06-F895789799D7}" type="pres">
      <dgm:prSet presAssocID="{B9203A84-6FD0-6F4A-9258-BD6E02B2EDA2}" presName="connTx" presStyleLbl="parChTrans1D2" presStyleIdx="0" presStyleCnt="6"/>
      <dgm:spPr/>
      <dgm:t>
        <a:bodyPr/>
        <a:lstStyle/>
        <a:p>
          <a:endParaRPr lang="en-US"/>
        </a:p>
      </dgm:t>
    </dgm:pt>
    <dgm:pt modelId="{A4A28100-92E0-1B45-8009-E581F60C7B19}" type="pres">
      <dgm:prSet presAssocID="{D7A830FF-0909-5746-AF00-F96C5748BC1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C3969-C690-8F46-8CDA-9C1DD4FF5901}" type="pres">
      <dgm:prSet presAssocID="{2AA2C39C-9C8C-5847-B268-E6AF50C74BB6}" presName="Name9" presStyleLbl="parChTrans1D2" presStyleIdx="1" presStyleCnt="6"/>
      <dgm:spPr/>
      <dgm:t>
        <a:bodyPr/>
        <a:lstStyle/>
        <a:p>
          <a:endParaRPr lang="en-US"/>
        </a:p>
      </dgm:t>
    </dgm:pt>
    <dgm:pt modelId="{9467E6E8-FF4B-BA4E-BB2B-15A5C4A706E5}" type="pres">
      <dgm:prSet presAssocID="{2AA2C39C-9C8C-5847-B268-E6AF50C74BB6}" presName="connTx" presStyleLbl="parChTrans1D2" presStyleIdx="1" presStyleCnt="6"/>
      <dgm:spPr/>
      <dgm:t>
        <a:bodyPr/>
        <a:lstStyle/>
        <a:p>
          <a:endParaRPr lang="en-US"/>
        </a:p>
      </dgm:t>
    </dgm:pt>
    <dgm:pt modelId="{8E4A0926-6D67-A241-BE58-2B35A25C45FF}" type="pres">
      <dgm:prSet presAssocID="{209E18AE-D1A2-304F-88CD-0B5F1981F5E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E8FBB3-598B-1A46-9FD7-2C40EA1531C7}" type="pres">
      <dgm:prSet presAssocID="{7823F02F-0540-C849-BD54-6C70EC79A6E2}" presName="Name9" presStyleLbl="parChTrans1D2" presStyleIdx="2" presStyleCnt="6"/>
      <dgm:spPr/>
      <dgm:t>
        <a:bodyPr/>
        <a:lstStyle/>
        <a:p>
          <a:endParaRPr lang="en-US"/>
        </a:p>
      </dgm:t>
    </dgm:pt>
    <dgm:pt modelId="{DB1E0D11-FA8D-D24E-A80A-0D94CE1DEF9D}" type="pres">
      <dgm:prSet presAssocID="{7823F02F-0540-C849-BD54-6C70EC79A6E2}" presName="connTx" presStyleLbl="parChTrans1D2" presStyleIdx="2" presStyleCnt="6"/>
      <dgm:spPr/>
      <dgm:t>
        <a:bodyPr/>
        <a:lstStyle/>
        <a:p>
          <a:endParaRPr lang="en-US"/>
        </a:p>
      </dgm:t>
    </dgm:pt>
    <dgm:pt modelId="{81400AC3-FD26-7E43-A6B3-347CCE30AC11}" type="pres">
      <dgm:prSet presAssocID="{15EFF416-4B26-3D47-9D19-D9C62951E17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04AF3-6372-9246-960E-1C962E76DB65}" type="pres">
      <dgm:prSet presAssocID="{8CB33E7E-E6D5-0049-ADE8-9EC038A70345}" presName="Name9" presStyleLbl="parChTrans1D2" presStyleIdx="3" presStyleCnt="6"/>
      <dgm:spPr/>
      <dgm:t>
        <a:bodyPr/>
        <a:lstStyle/>
        <a:p>
          <a:endParaRPr lang="en-US"/>
        </a:p>
      </dgm:t>
    </dgm:pt>
    <dgm:pt modelId="{451BEBB6-4470-9942-8C43-9FC1E5C6E6F7}" type="pres">
      <dgm:prSet presAssocID="{8CB33E7E-E6D5-0049-ADE8-9EC038A70345}" presName="connTx" presStyleLbl="parChTrans1D2" presStyleIdx="3" presStyleCnt="6"/>
      <dgm:spPr/>
      <dgm:t>
        <a:bodyPr/>
        <a:lstStyle/>
        <a:p>
          <a:endParaRPr lang="en-US"/>
        </a:p>
      </dgm:t>
    </dgm:pt>
    <dgm:pt modelId="{308BF7E0-06CB-3B48-817C-48DC79AC59F5}" type="pres">
      <dgm:prSet presAssocID="{FE35CE25-77D2-BC48-844B-E1A1A948DB1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8DF52-8B0C-6B49-9B5E-095C0D3C86A9}" type="pres">
      <dgm:prSet presAssocID="{EB976B04-65E0-CD46-B63D-A6F6DE126B97}" presName="Name9" presStyleLbl="parChTrans1D2" presStyleIdx="4" presStyleCnt="6"/>
      <dgm:spPr/>
      <dgm:t>
        <a:bodyPr/>
        <a:lstStyle/>
        <a:p>
          <a:endParaRPr lang="en-US"/>
        </a:p>
      </dgm:t>
    </dgm:pt>
    <dgm:pt modelId="{5BCCA955-F834-4549-A88E-FE2A9EF0A16B}" type="pres">
      <dgm:prSet presAssocID="{EB976B04-65E0-CD46-B63D-A6F6DE126B97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8EA297A-4003-3A40-97F6-D710A69B9F95}" type="pres">
      <dgm:prSet presAssocID="{C22DF750-BBA2-C747-BC2F-50E8F02F8A5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3CA3A-6ACA-1849-AEEF-173ED68BA166}" type="pres">
      <dgm:prSet presAssocID="{EE19B90D-271C-2547-9D55-FB39188FB5D6}" presName="Name9" presStyleLbl="parChTrans1D2" presStyleIdx="5" presStyleCnt="6"/>
      <dgm:spPr/>
      <dgm:t>
        <a:bodyPr/>
        <a:lstStyle/>
        <a:p>
          <a:endParaRPr lang="en-US"/>
        </a:p>
      </dgm:t>
    </dgm:pt>
    <dgm:pt modelId="{5479846F-3F98-774F-908D-4F5EBAE0EF7F}" type="pres">
      <dgm:prSet presAssocID="{EE19B90D-271C-2547-9D55-FB39188FB5D6}" presName="connTx" presStyleLbl="parChTrans1D2" presStyleIdx="5" presStyleCnt="6"/>
      <dgm:spPr/>
      <dgm:t>
        <a:bodyPr/>
        <a:lstStyle/>
        <a:p>
          <a:endParaRPr lang="en-US"/>
        </a:p>
      </dgm:t>
    </dgm:pt>
    <dgm:pt modelId="{03818BF0-E3EF-3E4F-AB24-9EFB1329C6FD}" type="pres">
      <dgm:prSet presAssocID="{15D9F007-2A48-A248-AA9B-FAD09FAED7A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BC0F20-353C-1041-A54F-1C59C0607183}" srcId="{52E85550-7DB3-A74C-9A4B-3C7ED053786A}" destId="{209E18AE-D1A2-304F-88CD-0B5F1981F5EB}" srcOrd="1" destOrd="0" parTransId="{2AA2C39C-9C8C-5847-B268-E6AF50C74BB6}" sibTransId="{05888FA0-71B2-B448-A454-A2FE20872226}"/>
    <dgm:cxn modelId="{472A043A-A5B7-6C49-A587-DBB0EEA5FE74}" type="presOf" srcId="{7823F02F-0540-C849-BD54-6C70EC79A6E2}" destId="{E0E8FBB3-598B-1A46-9FD7-2C40EA1531C7}" srcOrd="0" destOrd="0" presId="urn:microsoft.com/office/officeart/2005/8/layout/radial1"/>
    <dgm:cxn modelId="{BF23C3F3-5532-0D46-B277-7E5005B8F58B}" type="presOf" srcId="{EB976B04-65E0-CD46-B63D-A6F6DE126B97}" destId="{5BCCA955-F834-4549-A88E-FE2A9EF0A16B}" srcOrd="1" destOrd="0" presId="urn:microsoft.com/office/officeart/2005/8/layout/radial1"/>
    <dgm:cxn modelId="{CB2A17B3-BD33-5744-AC63-319727E63575}" type="presOf" srcId="{52E85550-7DB3-A74C-9A4B-3C7ED053786A}" destId="{153238EE-4CE9-5A49-9778-F240AC3DADFE}" srcOrd="0" destOrd="0" presId="urn:microsoft.com/office/officeart/2005/8/layout/radial1"/>
    <dgm:cxn modelId="{5FA0173B-22D1-2846-9F4A-EB916CA2A302}" type="presOf" srcId="{15D9F007-2A48-A248-AA9B-FAD09FAED7A4}" destId="{03818BF0-E3EF-3E4F-AB24-9EFB1329C6FD}" srcOrd="0" destOrd="0" presId="urn:microsoft.com/office/officeart/2005/8/layout/radial1"/>
    <dgm:cxn modelId="{72DE1E20-216B-7F41-8D43-6E72988E2CE4}" srcId="{491CD7D5-0C97-964A-9F9C-744A6F6BA4EB}" destId="{52E85550-7DB3-A74C-9A4B-3C7ED053786A}" srcOrd="0" destOrd="0" parTransId="{CAEC71D3-2B60-3D41-A3F7-06FA2466FB62}" sibTransId="{8F6EBFA4-87F6-0D49-B77E-702F2EB8E722}"/>
    <dgm:cxn modelId="{E427BFB6-73EA-C744-9F56-E47C0FFE6F93}" type="presOf" srcId="{491CD7D5-0C97-964A-9F9C-744A6F6BA4EB}" destId="{15B5D010-3D99-E745-A520-F8DC96492EFA}" srcOrd="0" destOrd="0" presId="urn:microsoft.com/office/officeart/2005/8/layout/radial1"/>
    <dgm:cxn modelId="{77990D73-E09C-2E40-B74E-2C93F65FBEF1}" type="presOf" srcId="{2AA2C39C-9C8C-5847-B268-E6AF50C74BB6}" destId="{9467E6E8-FF4B-BA4E-BB2B-15A5C4A706E5}" srcOrd="1" destOrd="0" presId="urn:microsoft.com/office/officeart/2005/8/layout/radial1"/>
    <dgm:cxn modelId="{5227E393-4213-294B-B358-85F9DAFB8063}" srcId="{52E85550-7DB3-A74C-9A4B-3C7ED053786A}" destId="{15EFF416-4B26-3D47-9D19-D9C62951E170}" srcOrd="2" destOrd="0" parTransId="{7823F02F-0540-C849-BD54-6C70EC79A6E2}" sibTransId="{EDC7E41A-10BD-874F-8BE9-46F970AA50DD}"/>
    <dgm:cxn modelId="{6C8AAA56-D488-BD4C-8F53-8EBA8897732D}" type="presOf" srcId="{2AA2C39C-9C8C-5847-B268-E6AF50C74BB6}" destId="{C5FC3969-C690-8F46-8CDA-9C1DD4FF5901}" srcOrd="0" destOrd="0" presId="urn:microsoft.com/office/officeart/2005/8/layout/radial1"/>
    <dgm:cxn modelId="{6B93DC62-416C-6B4E-A983-98AFD151F59C}" type="presOf" srcId="{EE19B90D-271C-2547-9D55-FB39188FB5D6}" destId="{9763CA3A-6ACA-1849-AEEF-173ED68BA166}" srcOrd="0" destOrd="0" presId="urn:microsoft.com/office/officeart/2005/8/layout/radial1"/>
    <dgm:cxn modelId="{43F0D759-C153-D948-9605-57CBEA70AF45}" type="presOf" srcId="{C22DF750-BBA2-C747-BC2F-50E8F02F8A5B}" destId="{38EA297A-4003-3A40-97F6-D710A69B9F95}" srcOrd="0" destOrd="0" presId="urn:microsoft.com/office/officeart/2005/8/layout/radial1"/>
    <dgm:cxn modelId="{2C31E33C-D468-0D43-A219-BCA4DD11A321}" type="presOf" srcId="{EB976B04-65E0-CD46-B63D-A6F6DE126B97}" destId="{7FC8DF52-8B0C-6B49-9B5E-095C0D3C86A9}" srcOrd="0" destOrd="0" presId="urn:microsoft.com/office/officeart/2005/8/layout/radial1"/>
    <dgm:cxn modelId="{DD063E92-E1C4-FE49-9A9B-E1899DE5AABD}" srcId="{52E85550-7DB3-A74C-9A4B-3C7ED053786A}" destId="{FE35CE25-77D2-BC48-844B-E1A1A948DB17}" srcOrd="3" destOrd="0" parTransId="{8CB33E7E-E6D5-0049-ADE8-9EC038A70345}" sibTransId="{FBCD199C-97B5-8344-A207-74F9CEF271A6}"/>
    <dgm:cxn modelId="{77022CF6-97DA-864A-8EAF-D09E67242ECD}" type="presOf" srcId="{FE35CE25-77D2-BC48-844B-E1A1A948DB17}" destId="{308BF7E0-06CB-3B48-817C-48DC79AC59F5}" srcOrd="0" destOrd="0" presId="urn:microsoft.com/office/officeart/2005/8/layout/radial1"/>
    <dgm:cxn modelId="{0CE47DEB-C771-944D-B130-F84ED068BB86}" type="presOf" srcId="{209E18AE-D1A2-304F-88CD-0B5F1981F5EB}" destId="{8E4A0926-6D67-A241-BE58-2B35A25C45FF}" srcOrd="0" destOrd="0" presId="urn:microsoft.com/office/officeart/2005/8/layout/radial1"/>
    <dgm:cxn modelId="{FE8EAD54-92FD-EB40-A962-8A2507A161E6}" srcId="{52E85550-7DB3-A74C-9A4B-3C7ED053786A}" destId="{15D9F007-2A48-A248-AA9B-FAD09FAED7A4}" srcOrd="5" destOrd="0" parTransId="{EE19B90D-271C-2547-9D55-FB39188FB5D6}" sibTransId="{3AD2D52E-CE32-EB4F-83FE-1FE5A7E454D7}"/>
    <dgm:cxn modelId="{B4B16391-B697-5749-BDF1-EE13ADA0CAD4}" type="presOf" srcId="{7823F02F-0540-C849-BD54-6C70EC79A6E2}" destId="{DB1E0D11-FA8D-D24E-A80A-0D94CE1DEF9D}" srcOrd="1" destOrd="0" presId="urn:microsoft.com/office/officeart/2005/8/layout/radial1"/>
    <dgm:cxn modelId="{56543B91-AED8-A64E-9187-1AFBF88DD9BF}" srcId="{52E85550-7DB3-A74C-9A4B-3C7ED053786A}" destId="{D7A830FF-0909-5746-AF00-F96C5748BC1E}" srcOrd="0" destOrd="0" parTransId="{B9203A84-6FD0-6F4A-9258-BD6E02B2EDA2}" sibTransId="{229115D8-D043-8043-8717-DD090AA350D4}"/>
    <dgm:cxn modelId="{F6A64D8D-DA6B-1444-94BF-F3722600DAD1}" srcId="{52E85550-7DB3-A74C-9A4B-3C7ED053786A}" destId="{C22DF750-BBA2-C747-BC2F-50E8F02F8A5B}" srcOrd="4" destOrd="0" parTransId="{EB976B04-65E0-CD46-B63D-A6F6DE126B97}" sibTransId="{0DB8970C-B894-4B48-9CEE-0E0490B148E0}"/>
    <dgm:cxn modelId="{0F5E3DF3-379D-F545-A269-4BD0214622BA}" type="presOf" srcId="{15EFF416-4B26-3D47-9D19-D9C62951E170}" destId="{81400AC3-FD26-7E43-A6B3-347CCE30AC11}" srcOrd="0" destOrd="0" presId="urn:microsoft.com/office/officeart/2005/8/layout/radial1"/>
    <dgm:cxn modelId="{C4FFD45F-C190-B344-B92D-3D123E60764A}" type="presOf" srcId="{8CB33E7E-E6D5-0049-ADE8-9EC038A70345}" destId="{37004AF3-6372-9246-960E-1C962E76DB65}" srcOrd="0" destOrd="0" presId="urn:microsoft.com/office/officeart/2005/8/layout/radial1"/>
    <dgm:cxn modelId="{86E4E808-E9BE-7C42-95BE-93D1E6B28B36}" type="presOf" srcId="{8CB33E7E-E6D5-0049-ADE8-9EC038A70345}" destId="{451BEBB6-4470-9942-8C43-9FC1E5C6E6F7}" srcOrd="1" destOrd="0" presId="urn:microsoft.com/office/officeart/2005/8/layout/radial1"/>
    <dgm:cxn modelId="{F4C9E12E-6749-2748-B166-698788AFD7C8}" type="presOf" srcId="{D7A830FF-0909-5746-AF00-F96C5748BC1E}" destId="{A4A28100-92E0-1B45-8009-E581F60C7B19}" srcOrd="0" destOrd="0" presId="urn:microsoft.com/office/officeart/2005/8/layout/radial1"/>
    <dgm:cxn modelId="{837E5BF1-C1F8-0144-B90F-FF77E2C03C56}" type="presOf" srcId="{EE19B90D-271C-2547-9D55-FB39188FB5D6}" destId="{5479846F-3F98-774F-908D-4F5EBAE0EF7F}" srcOrd="1" destOrd="0" presId="urn:microsoft.com/office/officeart/2005/8/layout/radial1"/>
    <dgm:cxn modelId="{68BCF21F-C460-8C47-9731-9DE750C79B95}" type="presOf" srcId="{B9203A84-6FD0-6F4A-9258-BD6E02B2EDA2}" destId="{2DD6FA0D-C37C-8D48-9E06-AE763FACB640}" srcOrd="0" destOrd="0" presId="urn:microsoft.com/office/officeart/2005/8/layout/radial1"/>
    <dgm:cxn modelId="{F2C4B637-1437-5941-BCD0-CD089FF0EEB6}" type="presOf" srcId="{B9203A84-6FD0-6F4A-9258-BD6E02B2EDA2}" destId="{5B821522-9065-724F-AD06-F895789799D7}" srcOrd="1" destOrd="0" presId="urn:microsoft.com/office/officeart/2005/8/layout/radial1"/>
    <dgm:cxn modelId="{71EE0A5A-DE2E-1741-9835-30ACBB8E7755}" type="presParOf" srcId="{15B5D010-3D99-E745-A520-F8DC96492EFA}" destId="{153238EE-4CE9-5A49-9778-F240AC3DADFE}" srcOrd="0" destOrd="0" presId="urn:microsoft.com/office/officeart/2005/8/layout/radial1"/>
    <dgm:cxn modelId="{214DE604-EEA1-984A-BB02-68B530E4D499}" type="presParOf" srcId="{15B5D010-3D99-E745-A520-F8DC96492EFA}" destId="{2DD6FA0D-C37C-8D48-9E06-AE763FACB640}" srcOrd="1" destOrd="0" presId="urn:microsoft.com/office/officeart/2005/8/layout/radial1"/>
    <dgm:cxn modelId="{3AF7F7D8-C5AE-B748-AA17-485BB6633A20}" type="presParOf" srcId="{2DD6FA0D-C37C-8D48-9E06-AE763FACB640}" destId="{5B821522-9065-724F-AD06-F895789799D7}" srcOrd="0" destOrd="0" presId="urn:microsoft.com/office/officeart/2005/8/layout/radial1"/>
    <dgm:cxn modelId="{CE57E8C0-F525-D24E-A386-77501FE0B4CA}" type="presParOf" srcId="{15B5D010-3D99-E745-A520-F8DC96492EFA}" destId="{A4A28100-92E0-1B45-8009-E581F60C7B19}" srcOrd="2" destOrd="0" presId="urn:microsoft.com/office/officeart/2005/8/layout/radial1"/>
    <dgm:cxn modelId="{2DE5D65B-5D2C-0947-9EAC-5FC02F1E6E96}" type="presParOf" srcId="{15B5D010-3D99-E745-A520-F8DC96492EFA}" destId="{C5FC3969-C690-8F46-8CDA-9C1DD4FF5901}" srcOrd="3" destOrd="0" presId="urn:microsoft.com/office/officeart/2005/8/layout/radial1"/>
    <dgm:cxn modelId="{F546B956-DECE-6449-BD34-9E2BD589D85D}" type="presParOf" srcId="{C5FC3969-C690-8F46-8CDA-9C1DD4FF5901}" destId="{9467E6E8-FF4B-BA4E-BB2B-15A5C4A706E5}" srcOrd="0" destOrd="0" presId="urn:microsoft.com/office/officeart/2005/8/layout/radial1"/>
    <dgm:cxn modelId="{5CDB3C1C-D9D5-9E41-8EF8-2D11C7FB7BBE}" type="presParOf" srcId="{15B5D010-3D99-E745-A520-F8DC96492EFA}" destId="{8E4A0926-6D67-A241-BE58-2B35A25C45FF}" srcOrd="4" destOrd="0" presId="urn:microsoft.com/office/officeart/2005/8/layout/radial1"/>
    <dgm:cxn modelId="{6AB6E58E-2CC4-B542-9BC2-0CC085BA14B5}" type="presParOf" srcId="{15B5D010-3D99-E745-A520-F8DC96492EFA}" destId="{E0E8FBB3-598B-1A46-9FD7-2C40EA1531C7}" srcOrd="5" destOrd="0" presId="urn:microsoft.com/office/officeart/2005/8/layout/radial1"/>
    <dgm:cxn modelId="{7A13033D-1F82-8B4D-A9B0-3ABF077AA5B2}" type="presParOf" srcId="{E0E8FBB3-598B-1A46-9FD7-2C40EA1531C7}" destId="{DB1E0D11-FA8D-D24E-A80A-0D94CE1DEF9D}" srcOrd="0" destOrd="0" presId="urn:microsoft.com/office/officeart/2005/8/layout/radial1"/>
    <dgm:cxn modelId="{22CC67DD-ED49-9045-920B-FEAD18827658}" type="presParOf" srcId="{15B5D010-3D99-E745-A520-F8DC96492EFA}" destId="{81400AC3-FD26-7E43-A6B3-347CCE30AC11}" srcOrd="6" destOrd="0" presId="urn:microsoft.com/office/officeart/2005/8/layout/radial1"/>
    <dgm:cxn modelId="{EBCDA6F9-0118-814D-8D07-8E73C551FAE5}" type="presParOf" srcId="{15B5D010-3D99-E745-A520-F8DC96492EFA}" destId="{37004AF3-6372-9246-960E-1C962E76DB65}" srcOrd="7" destOrd="0" presId="urn:microsoft.com/office/officeart/2005/8/layout/radial1"/>
    <dgm:cxn modelId="{621DBB39-47E3-D74D-AD90-F3B8F93FAC54}" type="presParOf" srcId="{37004AF3-6372-9246-960E-1C962E76DB65}" destId="{451BEBB6-4470-9942-8C43-9FC1E5C6E6F7}" srcOrd="0" destOrd="0" presId="urn:microsoft.com/office/officeart/2005/8/layout/radial1"/>
    <dgm:cxn modelId="{032F91E1-0D89-864C-9D45-733DB23BFD13}" type="presParOf" srcId="{15B5D010-3D99-E745-A520-F8DC96492EFA}" destId="{308BF7E0-06CB-3B48-817C-48DC79AC59F5}" srcOrd="8" destOrd="0" presId="urn:microsoft.com/office/officeart/2005/8/layout/radial1"/>
    <dgm:cxn modelId="{49A8EBA2-4C4B-E941-9811-A8A7DAC48DDE}" type="presParOf" srcId="{15B5D010-3D99-E745-A520-F8DC96492EFA}" destId="{7FC8DF52-8B0C-6B49-9B5E-095C0D3C86A9}" srcOrd="9" destOrd="0" presId="urn:microsoft.com/office/officeart/2005/8/layout/radial1"/>
    <dgm:cxn modelId="{9442379E-A0C4-6F44-AE0B-603CB7940BAC}" type="presParOf" srcId="{7FC8DF52-8B0C-6B49-9B5E-095C0D3C86A9}" destId="{5BCCA955-F834-4549-A88E-FE2A9EF0A16B}" srcOrd="0" destOrd="0" presId="urn:microsoft.com/office/officeart/2005/8/layout/radial1"/>
    <dgm:cxn modelId="{C8AED42B-CB5C-2048-8587-AC2EE0E9E865}" type="presParOf" srcId="{15B5D010-3D99-E745-A520-F8DC96492EFA}" destId="{38EA297A-4003-3A40-97F6-D710A69B9F95}" srcOrd="10" destOrd="0" presId="urn:microsoft.com/office/officeart/2005/8/layout/radial1"/>
    <dgm:cxn modelId="{7693E341-50BF-2441-98F3-9B065E0DB513}" type="presParOf" srcId="{15B5D010-3D99-E745-A520-F8DC96492EFA}" destId="{9763CA3A-6ACA-1849-AEEF-173ED68BA166}" srcOrd="11" destOrd="0" presId="urn:microsoft.com/office/officeart/2005/8/layout/radial1"/>
    <dgm:cxn modelId="{4844E91E-CC77-F848-BCE1-1BE22D3F813B}" type="presParOf" srcId="{9763CA3A-6ACA-1849-AEEF-173ED68BA166}" destId="{5479846F-3F98-774F-908D-4F5EBAE0EF7F}" srcOrd="0" destOrd="0" presId="urn:microsoft.com/office/officeart/2005/8/layout/radial1"/>
    <dgm:cxn modelId="{A24C1D8E-6A89-8C45-BAED-D7FD1C4EA37F}" type="presParOf" srcId="{15B5D010-3D99-E745-A520-F8DC96492EFA}" destId="{03818BF0-E3EF-3E4F-AB24-9EFB1329C6FD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238EE-4CE9-5A49-9778-F240AC3DADFE}">
      <dsp:nvSpPr>
        <dsp:cNvPr id="0" name=""/>
        <dsp:cNvSpPr/>
      </dsp:nvSpPr>
      <dsp:spPr>
        <a:xfrm>
          <a:off x="3019127" y="1863427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Symptom perception</a:t>
          </a:r>
          <a:endParaRPr lang="en-US" sz="1600" kern="1200" dirty="0"/>
        </a:p>
      </dsp:txBody>
      <dsp:txXfrm>
        <a:off x="3228450" y="2072750"/>
        <a:ext cx="1010699" cy="1010699"/>
      </dsp:txXfrm>
    </dsp:sp>
    <dsp:sp modelId="{2DD6FA0D-C37C-8D48-9E06-AE763FACB640}">
      <dsp:nvSpPr>
        <dsp:cNvPr id="0" name=""/>
        <dsp:cNvSpPr/>
      </dsp:nvSpPr>
      <dsp:spPr>
        <a:xfrm rot="16200000">
          <a:off x="3518218" y="1630619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23020" y="1637066"/>
        <a:ext cx="21558" cy="21558"/>
      </dsp:txXfrm>
    </dsp:sp>
    <dsp:sp modelId="{A4A28100-92E0-1B45-8009-E581F60C7B19}">
      <dsp:nvSpPr>
        <dsp:cNvPr id="0" name=""/>
        <dsp:cNvSpPr/>
      </dsp:nvSpPr>
      <dsp:spPr>
        <a:xfrm>
          <a:off x="3019127" y="2918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Demographics</a:t>
          </a:r>
          <a:endParaRPr lang="en-US" sz="1200" kern="1200" dirty="0"/>
        </a:p>
      </dsp:txBody>
      <dsp:txXfrm>
        <a:off x="3228450" y="212241"/>
        <a:ext cx="1010699" cy="1010699"/>
      </dsp:txXfrm>
    </dsp:sp>
    <dsp:sp modelId="{C5FC3969-C690-8F46-8CDA-9C1DD4FF5901}">
      <dsp:nvSpPr>
        <dsp:cNvPr id="0" name=""/>
        <dsp:cNvSpPr/>
      </dsp:nvSpPr>
      <dsp:spPr>
        <a:xfrm rot="19800000">
          <a:off x="4323842" y="2095746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28644" y="2102193"/>
        <a:ext cx="21558" cy="21558"/>
      </dsp:txXfrm>
    </dsp:sp>
    <dsp:sp modelId="{8E4A0926-6D67-A241-BE58-2B35A25C45FF}">
      <dsp:nvSpPr>
        <dsp:cNvPr id="0" name=""/>
        <dsp:cNvSpPr/>
      </dsp:nvSpPr>
      <dsp:spPr>
        <a:xfrm>
          <a:off x="4630375" y="933173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Internal/external focus</a:t>
          </a:r>
          <a:endParaRPr lang="en-US" sz="1200" kern="1200" dirty="0"/>
        </a:p>
      </dsp:txBody>
      <dsp:txXfrm>
        <a:off x="4839698" y="1142496"/>
        <a:ext cx="1010699" cy="1010699"/>
      </dsp:txXfrm>
    </dsp:sp>
    <dsp:sp modelId="{E0E8FBB3-598B-1A46-9FD7-2C40EA1531C7}">
      <dsp:nvSpPr>
        <dsp:cNvPr id="0" name=""/>
        <dsp:cNvSpPr/>
      </dsp:nvSpPr>
      <dsp:spPr>
        <a:xfrm rot="1800000">
          <a:off x="4323842" y="3026000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28644" y="3032448"/>
        <a:ext cx="21558" cy="21558"/>
      </dsp:txXfrm>
    </dsp:sp>
    <dsp:sp modelId="{81400AC3-FD26-7E43-A6B3-347CCE30AC11}">
      <dsp:nvSpPr>
        <dsp:cNvPr id="0" name=""/>
        <dsp:cNvSpPr/>
      </dsp:nvSpPr>
      <dsp:spPr>
        <a:xfrm>
          <a:off x="4630375" y="2793681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Social context</a:t>
          </a:r>
          <a:endParaRPr lang="en-US" sz="1200" kern="1200" dirty="0"/>
        </a:p>
      </dsp:txBody>
      <dsp:txXfrm>
        <a:off x="4839698" y="3003004"/>
        <a:ext cx="1010699" cy="1010699"/>
      </dsp:txXfrm>
    </dsp:sp>
    <dsp:sp modelId="{37004AF3-6372-9246-960E-1C962E76DB65}">
      <dsp:nvSpPr>
        <dsp:cNvPr id="0" name=""/>
        <dsp:cNvSpPr/>
      </dsp:nvSpPr>
      <dsp:spPr>
        <a:xfrm rot="5400000">
          <a:off x="3518218" y="3491127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23020" y="3497575"/>
        <a:ext cx="21558" cy="21558"/>
      </dsp:txXfrm>
    </dsp:sp>
    <dsp:sp modelId="{308BF7E0-06CB-3B48-817C-48DC79AC59F5}">
      <dsp:nvSpPr>
        <dsp:cNvPr id="0" name=""/>
        <dsp:cNvSpPr/>
      </dsp:nvSpPr>
      <dsp:spPr>
        <a:xfrm>
          <a:off x="3019127" y="3723935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Attachment style</a:t>
          </a:r>
          <a:endParaRPr lang="en-US" sz="1200" kern="1200" dirty="0"/>
        </a:p>
      </dsp:txBody>
      <dsp:txXfrm>
        <a:off x="3228450" y="3933258"/>
        <a:ext cx="1010699" cy="1010699"/>
      </dsp:txXfrm>
    </dsp:sp>
    <dsp:sp modelId="{7FC8DF52-8B0C-6B49-9B5E-095C0D3C86A9}">
      <dsp:nvSpPr>
        <dsp:cNvPr id="0" name=""/>
        <dsp:cNvSpPr/>
      </dsp:nvSpPr>
      <dsp:spPr>
        <a:xfrm rot="9000000">
          <a:off x="2712594" y="3026000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17397" y="3032448"/>
        <a:ext cx="21558" cy="21558"/>
      </dsp:txXfrm>
    </dsp:sp>
    <dsp:sp modelId="{38EA297A-4003-3A40-97F6-D710A69B9F95}">
      <dsp:nvSpPr>
        <dsp:cNvPr id="0" name=""/>
        <dsp:cNvSpPr/>
      </dsp:nvSpPr>
      <dsp:spPr>
        <a:xfrm>
          <a:off x="1407879" y="2793681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Cognition</a:t>
          </a:r>
          <a:endParaRPr lang="en-US" sz="1200" kern="1200" dirty="0"/>
        </a:p>
      </dsp:txBody>
      <dsp:txXfrm>
        <a:off x="1617202" y="3003004"/>
        <a:ext cx="1010699" cy="1010699"/>
      </dsp:txXfrm>
    </dsp:sp>
    <dsp:sp modelId="{9763CA3A-6ACA-1849-AEEF-173ED68BA166}">
      <dsp:nvSpPr>
        <dsp:cNvPr id="0" name=""/>
        <dsp:cNvSpPr/>
      </dsp:nvSpPr>
      <dsp:spPr>
        <a:xfrm rot="12600000">
          <a:off x="2712594" y="2095746"/>
          <a:ext cx="431163" cy="34453"/>
        </a:xfrm>
        <a:custGeom>
          <a:avLst/>
          <a:gdLst/>
          <a:ahLst/>
          <a:cxnLst/>
          <a:rect l="0" t="0" r="0" b="0"/>
          <a:pathLst>
            <a:path>
              <a:moveTo>
                <a:pt x="0" y="17226"/>
              </a:moveTo>
              <a:lnTo>
                <a:pt x="431163" y="172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17397" y="2102193"/>
        <a:ext cx="21558" cy="21558"/>
      </dsp:txXfrm>
    </dsp:sp>
    <dsp:sp modelId="{03818BF0-E3EF-3E4F-AB24-9EFB1329C6FD}">
      <dsp:nvSpPr>
        <dsp:cNvPr id="0" name=""/>
        <dsp:cNvSpPr/>
      </dsp:nvSpPr>
      <dsp:spPr>
        <a:xfrm>
          <a:off x="1407879" y="933173"/>
          <a:ext cx="1429345" cy="14293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Mood</a:t>
          </a:r>
          <a:endParaRPr lang="en-US" sz="1200" kern="1200" dirty="0"/>
        </a:p>
      </dsp:txBody>
      <dsp:txXfrm>
        <a:off x="1617202" y="1142496"/>
        <a:ext cx="1010699" cy="1010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BDE8EDA-B795-4474-BD84-0735283F4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CA68B98-0FBC-4A41-AAB8-F14E6096D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93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Relate</a:t>
            </a:r>
            <a:r>
              <a:rPr lang="en-US" baseline="0" dirty="0" smtClean="0"/>
              <a:t> to coping, predict adherence to treatment, predict illness outcomes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A68B98-0FBC-4A41-AAB8-F14E6096DF7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8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A68B98-0FBC-4A41-AAB8-F14E6096DF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49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Predictors of PTG: symptom severity, time elapsed since event, age, gender, social support, clear</a:t>
            </a:r>
            <a:r>
              <a:rPr lang="en-US" baseline="0" dirty="0" smtClean="0"/>
              <a:t> cause of event, responses of others, spirituality, optimism, financial stability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A68B98-0FBC-4A41-AAB8-F14E6096DF7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66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A68B98-0FBC-4A41-AAB8-F14E6096DF7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56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---</a:t>
            </a:r>
            <a:r>
              <a:rPr lang="en-US" baseline="0" dirty="0" smtClean="0"/>
              <a:t> load on CV system, atherosclerosis </a:t>
            </a:r>
            <a:r>
              <a:rPr lang="mr-IN" baseline="0" dirty="0" smtClean="0"/>
              <a:t>…</a:t>
            </a:r>
            <a:r>
              <a:rPr lang="en-US" baseline="0" dirty="0" smtClean="0"/>
              <a:t>increased CVD risk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A68B98-0FBC-4A41-AAB8-F14E6096DF7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26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BA307-504F-455D-ACE2-A9469F3D55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E6F64-5B7A-41D5-BC41-B68E06E8A2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4BA6C-C5CC-4313-9250-6E9209E6C0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888F4-801A-46CF-8B21-80D15B1657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D768F-3AB8-44A7-AA63-B0F7A15F5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1C027-49B3-4F89-B5AE-7DBED540E2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7522C-C628-42C5-9C06-E75C4CCE0C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2A0BC-D6E6-49A6-A405-BB339360AC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C683C-03F4-43D5-84AD-6AE24085B8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C3362-35D8-4D04-9723-900B7CB2FB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E5E50-F0C7-4198-A147-3DDE78B52D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1D9EF8-2BCC-47FC-A137-54662D350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PrlBJZah5Y" TargetMode="External"/><Relationship Id="rId4" Type="http://schemas.openxmlformats.org/officeDocument/2006/relationships/hyperlink" Target="https://www.youtube.com/watch?v=kVZLR_rxjf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YY3d4dyFRo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RcGyVTAoXEU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z03FQGlGgo0" TargetMode="External"/><Relationship Id="rId3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kVZLR_rxjf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illness</a:t>
            </a:r>
            <a:r>
              <a:rPr lang="cs-CZ" dirty="0" smtClean="0"/>
              <a:t> and </a:t>
            </a:r>
            <a:r>
              <a:rPr lang="cs-CZ" dirty="0" err="1" smtClean="0"/>
              <a:t>illness</a:t>
            </a:r>
            <a:r>
              <a:rPr lang="cs-CZ" dirty="0" smtClean="0"/>
              <a:t> </a:t>
            </a:r>
            <a:r>
              <a:rPr lang="cs-CZ" dirty="0" err="1" smtClean="0"/>
              <a:t>cognitions</a:t>
            </a:r>
            <a:endParaRPr lang="cs-CZ" dirty="0" smtClean="0"/>
          </a:p>
          <a:p>
            <a:pPr lvl="1"/>
            <a:r>
              <a:rPr lang="cs-CZ" dirty="0" err="1" smtClean="0"/>
              <a:t>Illiness</a:t>
            </a:r>
            <a:r>
              <a:rPr lang="cs-CZ" dirty="0" smtClean="0"/>
              <a:t> </a:t>
            </a:r>
            <a:r>
              <a:rPr lang="cs-CZ" dirty="0" err="1" smtClean="0"/>
              <a:t>cognitions</a:t>
            </a:r>
            <a:endParaRPr lang="cs-CZ" dirty="0" smtClean="0"/>
          </a:p>
          <a:p>
            <a:pPr lvl="1"/>
            <a:r>
              <a:rPr lang="cs-CZ" dirty="0" smtClean="0"/>
              <a:t>Stress</a:t>
            </a:r>
          </a:p>
          <a:p>
            <a:pPr lvl="1"/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ill</a:t>
            </a:r>
            <a:r>
              <a:rPr lang="cs-CZ" dirty="0" smtClean="0"/>
              <a:t> </a:t>
            </a:r>
            <a:r>
              <a:rPr lang="mr-IN" dirty="0" smtClean="0"/>
              <a:t>–</a:t>
            </a:r>
            <a:r>
              <a:rPr lang="cs-CZ" dirty="0" smtClean="0"/>
              <a:t> </a:t>
            </a:r>
            <a:r>
              <a:rPr lang="cs-CZ" dirty="0" err="1" smtClean="0"/>
              <a:t>Pain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89681919"/>
      </p:ext>
    </p:extLst>
  </p:cSld>
  <p:clrMapOvr>
    <a:masterClrMapping/>
  </p:clrMapOvr>
  <p:transition xmlns:p14="http://schemas.microsoft.com/office/powerpoint/2010/main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Cormio</a:t>
            </a:r>
            <a:r>
              <a:rPr lang="en-US" dirty="0" smtClean="0"/>
              <a:t> (2017)</a:t>
            </a:r>
          </a:p>
          <a:p>
            <a:pPr lvl="1"/>
            <a:r>
              <a:rPr lang="en-US" dirty="0" smtClean="0"/>
              <a:t>PTG in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050568"/>
      </p:ext>
    </p:extLst>
  </p:cSld>
  <p:clrMapOvr>
    <a:masterClrMapping/>
  </p:clrMapOvr>
  <p:transition xmlns:p14="http://schemas.microsoft.com/office/powerpoint/2010/main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YY3d4dyFRog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Harvard Innovation Lab talk</a:t>
            </a:r>
          </a:p>
          <a:p>
            <a:r>
              <a:rPr lang="en-US" dirty="0">
                <a:hlinkClick r:id="rId3"/>
              </a:rPr>
              <a:t>https://www.youtube.com/watch?v=</a:t>
            </a:r>
            <a:r>
              <a:rPr lang="en-US" dirty="0" smtClean="0">
                <a:hlinkClick r:id="rId3"/>
              </a:rPr>
              <a:t>oPrlBJZah5Y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https://www.youtube.com/watch?v=</a:t>
            </a:r>
            <a:r>
              <a:rPr lang="en-US" dirty="0" smtClean="0">
                <a:hlinkClick r:id="rId4"/>
              </a:rPr>
              <a:t>kVZLR_rxjfE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7705"/>
      </p:ext>
    </p:extLst>
  </p:cSld>
  <p:clrMapOvr>
    <a:masterClrMapping/>
  </p:clrMapOvr>
  <p:transition xmlns:p14="http://schemas.microsoft.com/office/powerpoint/2010/main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response to events that are challenging or threatening</a:t>
            </a:r>
          </a:p>
          <a:p>
            <a:r>
              <a:rPr lang="en-US" dirty="0" smtClean="0"/>
              <a:t>Involves biochemical, physiological, behavioral, and psychological changes</a:t>
            </a:r>
          </a:p>
          <a:p>
            <a:r>
              <a:rPr lang="en-US" dirty="0" smtClean="0"/>
              <a:t>Acute stress versus Chronic stress</a:t>
            </a:r>
          </a:p>
          <a:p>
            <a:r>
              <a:rPr lang="en-US" dirty="0" smtClean="0"/>
              <a:t>Distress versus Eustress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64858"/>
      </p:ext>
    </p:extLst>
  </p:cSld>
  <p:clrMapOvr>
    <a:masterClrMapping/>
  </p:clrMapOvr>
  <p:transition xmlns:p14="http://schemas.microsoft.com/office/powerpoint/2010/main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Fight-or-flight model (Cannon, 1932)</a:t>
            </a:r>
          </a:p>
          <a:p>
            <a:pPr lvl="1"/>
            <a:r>
              <a:rPr lang="en-US" dirty="0" smtClean="0"/>
              <a:t>Stress as response to external stressors, predominantly physiological (mostly adaptive but could result in medical problems)</a:t>
            </a:r>
          </a:p>
          <a:p>
            <a:r>
              <a:rPr lang="en-US" dirty="0" smtClean="0"/>
              <a:t>General adaptation syndrome (</a:t>
            </a:r>
            <a:r>
              <a:rPr lang="en-US" dirty="0" err="1" smtClean="0"/>
              <a:t>Selye</a:t>
            </a:r>
            <a:r>
              <a:rPr lang="en-US" dirty="0" smtClean="0"/>
              <a:t>, 1956)</a:t>
            </a:r>
          </a:p>
          <a:p>
            <a:pPr lvl="1"/>
            <a:r>
              <a:rPr lang="en-US" dirty="0" smtClean="0"/>
              <a:t>Stress as process: (1) alarm (mobilization to meet or resist stressor); (2) resistance (coping, attempts to reverse the effects of alarm); (3) exhaustion (coping exhausted, resistance unsuccessful)</a:t>
            </a:r>
          </a:p>
          <a:p>
            <a:r>
              <a:rPr lang="en-US" dirty="0" smtClean="0"/>
              <a:t>Both models view individual as automatically responding to stressors (little consideration of individual variability)</a:t>
            </a:r>
          </a:p>
          <a:p>
            <a:r>
              <a:rPr lang="en-US" dirty="0" smtClean="0"/>
              <a:t>Assume consistent physiological response to stress</a:t>
            </a:r>
          </a:p>
          <a:p>
            <a:r>
              <a:rPr lang="en-US" dirty="0" smtClean="0"/>
              <a:t>Individuals seen as passive in responding to the external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33622"/>
      </p:ext>
    </p:extLst>
  </p:cSld>
  <p:clrMapOvr>
    <a:masterClrMapping/>
  </p:clrMapOvr>
  <p:transition xmlns:p14="http://schemas.microsoft.com/office/powerpoint/2010/main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 events theory (Holmes &amp; </a:t>
            </a:r>
            <a:r>
              <a:rPr lang="en-US" dirty="0" err="1" smtClean="0"/>
              <a:t>Rahe</a:t>
            </a:r>
            <a:r>
              <a:rPr lang="en-US" dirty="0" smtClean="0"/>
              <a:t>, 1967)</a:t>
            </a:r>
          </a:p>
          <a:p>
            <a:pPr lvl="1"/>
            <a:r>
              <a:rPr lang="en-US" dirty="0" smtClean="0"/>
              <a:t>Measuring life experiences (from severe like death of spouse to moderate like child leaving home for college to minor such as vacation)</a:t>
            </a:r>
          </a:p>
          <a:p>
            <a:pPr lvl="1"/>
            <a:r>
              <a:rPr lang="en-US" dirty="0" smtClean="0"/>
              <a:t>Life experiences as predictors of health outcomes or death (e.g., Phillips et al., 2008)</a:t>
            </a:r>
          </a:p>
          <a:p>
            <a:r>
              <a:rPr lang="en-US" dirty="0" smtClean="0"/>
              <a:t>Does not take into account individual’s rating of event</a:t>
            </a:r>
          </a:p>
          <a:p>
            <a:r>
              <a:rPr lang="en-US" dirty="0" smtClean="0"/>
              <a:t>Retrospective assessment</a:t>
            </a:r>
          </a:p>
          <a:p>
            <a:r>
              <a:rPr lang="en-US" dirty="0" smtClean="0"/>
              <a:t>Life experiences may interact </a:t>
            </a:r>
          </a:p>
          <a:p>
            <a:r>
              <a:rPr lang="en-US" dirty="0" smtClean="0"/>
              <a:t>Series of life experiences</a:t>
            </a:r>
          </a:p>
          <a:p>
            <a:r>
              <a:rPr lang="en-US" dirty="0" smtClean="0"/>
              <a:t>Short-term versus long-term stressors</a:t>
            </a:r>
          </a:p>
        </p:txBody>
      </p:sp>
    </p:spTree>
    <p:extLst>
      <p:ext uri="{BB962C8B-B14F-4D97-AF65-F5344CB8AC3E}">
        <p14:creationId xmlns:p14="http://schemas.microsoft.com/office/powerpoint/2010/main" val="773009884"/>
      </p:ext>
    </p:extLst>
  </p:cSld>
  <p:clrMapOvr>
    <a:masterClrMapping/>
  </p:clrMapOvr>
  <p:transition xmlns:p14="http://schemas.microsoft.com/office/powerpoint/2010/main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Transactional model of stress </a:t>
            </a:r>
            <a:r>
              <a:rPr lang="en-US" sz="2000" dirty="0" smtClean="0">
                <a:solidFill>
                  <a:schemeClr val="tx1"/>
                </a:solidFill>
              </a:rPr>
              <a:t>(Lazarus, 1975)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524000"/>
            <a:ext cx="7086600" cy="523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00788"/>
      </p:ext>
    </p:extLst>
  </p:cSld>
  <p:clrMapOvr>
    <a:masterClrMapping/>
  </p:clrMapOvr>
  <p:transition xmlns:p14="http://schemas.microsoft.com/office/powerpoint/2010/main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- Appraisal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Appraised as more stressful</a:t>
            </a:r>
          </a:p>
          <a:p>
            <a:pPr lvl="1"/>
            <a:r>
              <a:rPr lang="en-US" dirty="0" smtClean="0"/>
              <a:t>Salient events</a:t>
            </a:r>
          </a:p>
          <a:p>
            <a:pPr lvl="1"/>
            <a:r>
              <a:rPr lang="en-US" dirty="0" smtClean="0"/>
              <a:t>Overload</a:t>
            </a:r>
          </a:p>
          <a:p>
            <a:pPr lvl="1"/>
            <a:r>
              <a:rPr lang="en-US" dirty="0" smtClean="0"/>
              <a:t>Ambiguous events</a:t>
            </a:r>
          </a:p>
          <a:p>
            <a:pPr lvl="1"/>
            <a:r>
              <a:rPr lang="en-US" dirty="0" smtClean="0"/>
              <a:t>Uncontrollable events</a:t>
            </a:r>
          </a:p>
          <a:p>
            <a:r>
              <a:rPr lang="en-US" dirty="0" smtClean="0"/>
              <a:t>Protective factors</a:t>
            </a:r>
          </a:p>
          <a:p>
            <a:pPr lvl="1"/>
            <a:r>
              <a:rPr lang="en-US" dirty="0" smtClean="0"/>
              <a:t>Self-efficacy</a:t>
            </a:r>
          </a:p>
          <a:p>
            <a:pPr lvl="1"/>
            <a:r>
              <a:rPr lang="en-US" dirty="0" smtClean="0"/>
              <a:t>Hardiness (self-control)</a:t>
            </a:r>
          </a:p>
          <a:p>
            <a:pPr lvl="1"/>
            <a:r>
              <a:rPr lang="en-US" dirty="0" smtClean="0"/>
              <a:t>Mastery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420988"/>
      </p:ext>
    </p:extLst>
  </p:cSld>
  <p:clrMapOvr>
    <a:masterClrMapping/>
  </p:clrMapOvr>
  <p:transition xmlns:p14="http://schemas.microsoft.com/office/powerpoint/2010/main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Physiological basis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Sympathetic activation</a:t>
            </a:r>
          </a:p>
          <a:p>
            <a:pPr lvl="1"/>
            <a:r>
              <a:rPr lang="en-US" dirty="0" smtClean="0"/>
              <a:t>Increased catecholamine production (adrenalin, </a:t>
            </a:r>
            <a:r>
              <a:rPr lang="en-US" dirty="0" err="1" smtClean="0"/>
              <a:t>nonadrenalin</a:t>
            </a:r>
            <a:r>
              <a:rPr lang="en-US" dirty="0" smtClean="0"/>
              <a:t>/epinephrine, norepinephrine)</a:t>
            </a:r>
          </a:p>
          <a:p>
            <a:pPr lvl="1"/>
            <a:r>
              <a:rPr lang="en-US" dirty="0" smtClean="0"/>
              <a:t>Increased blood pressure, heart rate, sweating, pupil dilation = arousal</a:t>
            </a:r>
            <a:r>
              <a:rPr lang="mr-IN" dirty="0" smtClean="0"/>
              <a:t>…</a:t>
            </a:r>
            <a:r>
              <a:rPr lang="en-US" dirty="0" smtClean="0"/>
              <a:t>.negatively impacts immune function</a:t>
            </a:r>
          </a:p>
          <a:p>
            <a:r>
              <a:rPr lang="en-US" dirty="0" smtClean="0"/>
              <a:t>Hypothalamic-pituitary-adrenocortical (HPA) activation</a:t>
            </a:r>
          </a:p>
          <a:p>
            <a:pPr lvl="1"/>
            <a:r>
              <a:rPr lang="en-US" dirty="0" smtClean="0"/>
              <a:t>Increased production of corticosteroids (cortisol) </a:t>
            </a:r>
            <a:r>
              <a:rPr lang="mr-IN" dirty="0" smtClean="0"/>
              <a:t>–</a:t>
            </a:r>
            <a:r>
              <a:rPr lang="en-US" dirty="0" smtClean="0"/>
              <a:t> impacts management of carbohydrates store stores, leads  to inflammation, and impacts immune function</a:t>
            </a:r>
          </a:p>
          <a:p>
            <a:r>
              <a:rPr lang="en-US" dirty="0" smtClean="0"/>
              <a:t>Stress reactivity, recover</a:t>
            </a:r>
            <a:r>
              <a:rPr lang="en-US" smtClean="0"/>
              <a:t>, resistance</a:t>
            </a:r>
            <a:endParaRPr lang="en-US" dirty="0" smtClean="0"/>
          </a:p>
          <a:p>
            <a:pPr lvl="1"/>
            <a:r>
              <a:rPr lang="en-US" dirty="0" smtClean="0"/>
              <a:t>Varies between people (some due to differences in appraisal but also regardless of appraisal)</a:t>
            </a:r>
          </a:p>
          <a:p>
            <a:pPr lvl="1"/>
            <a:r>
              <a:rPr lang="en-US" dirty="0" smtClean="0"/>
              <a:t>Gender differences (men more reactive)</a:t>
            </a:r>
          </a:p>
          <a:p>
            <a:pPr lvl="1"/>
            <a:r>
              <a:rPr lang="en-US" dirty="0" err="1" smtClean="0"/>
              <a:t>Allostatic</a:t>
            </a:r>
            <a:r>
              <a:rPr lang="en-US" dirty="0" smtClean="0"/>
              <a:t> load (McEwan &amp; Stellar, 1993)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05548"/>
      </p:ext>
    </p:extLst>
  </p:cSld>
  <p:clrMapOvr>
    <a:masterClrMapping/>
  </p:clrMapOvr>
  <p:transition xmlns:p14="http://schemas.microsoft.com/office/powerpoint/2010/main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Physiological measures</a:t>
            </a:r>
          </a:p>
          <a:p>
            <a:r>
              <a:rPr lang="en-US" dirty="0" smtClean="0"/>
              <a:t>Self-report measures</a:t>
            </a:r>
          </a:p>
          <a:p>
            <a:pPr lvl="1"/>
            <a:r>
              <a:rPr lang="en-US" dirty="0" smtClean="0"/>
              <a:t>Life events</a:t>
            </a:r>
          </a:p>
          <a:p>
            <a:pPr lvl="1"/>
            <a:r>
              <a:rPr lang="en-US" dirty="0" smtClean="0"/>
              <a:t>Perceived stress (Perceived Stress Scale; Cohen et al., 1983)</a:t>
            </a:r>
          </a:p>
          <a:p>
            <a:pPr lvl="1"/>
            <a:r>
              <a:rPr lang="en-US" dirty="0" smtClean="0"/>
              <a:t>Daily hassles</a:t>
            </a:r>
          </a:p>
          <a:p>
            <a:r>
              <a:rPr lang="en-US" dirty="0" smtClean="0"/>
              <a:t>Each measure has pros and cons</a:t>
            </a:r>
          </a:p>
          <a:p>
            <a:r>
              <a:rPr lang="en-US" dirty="0" smtClean="0"/>
              <a:t>Choice depends on purpose of measurement and research questions asked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28412"/>
      </p:ext>
    </p:extLst>
  </p:cSld>
  <p:clrMapOvr>
    <a:masterClrMapping/>
  </p:clrMapOvr>
  <p:transition xmlns:p14="http://schemas.microsoft.com/office/powerpoint/2010/main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stress impact health?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</a:p>
          <a:p>
            <a:pPr lvl="1"/>
            <a:r>
              <a:rPr lang="en-US" dirty="0" smtClean="0"/>
              <a:t>Does stress cause illness? How?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752337"/>
      </p:ext>
    </p:extLst>
  </p:cSld>
  <p:clrMapOvr>
    <a:masterClrMapping/>
  </p:clrMapOvr>
  <p:transition xmlns:p14="http://schemas.microsoft.com/office/powerpoint/2010/main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Illness Cognitions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Leventhal</a:t>
            </a:r>
            <a:r>
              <a:rPr lang="en-US" dirty="0" smtClean="0"/>
              <a:t> et al. (1980)</a:t>
            </a:r>
          </a:p>
          <a:p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33400" y="2667000"/>
            <a:ext cx="7848600" cy="3733800"/>
            <a:chOff x="685800" y="2209800"/>
            <a:chExt cx="7848600" cy="3733800"/>
          </a:xfrm>
        </p:grpSpPr>
        <p:sp>
          <p:nvSpPr>
            <p:cNvPr id="4" name="Rectangle 3"/>
            <p:cNvSpPr/>
            <p:nvPr/>
          </p:nvSpPr>
          <p:spPr>
            <a:xfrm>
              <a:off x="685800" y="2667000"/>
              <a:ext cx="1143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Identity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85800" y="4419600"/>
              <a:ext cx="1143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Cure / Control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52800" y="2209800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Perceived cause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352800" y="3657600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Illness cognitions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352800" y="5181600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Consequences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553200" y="3657600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Time line</a:t>
              </a:r>
              <a:endParaRPr lang="en-US" dirty="0"/>
            </a:p>
          </p:txBody>
        </p:sp>
        <p:cxnSp>
          <p:nvCxnSpPr>
            <p:cNvPr id="11" name="Straight Arrow Connector 10"/>
            <p:cNvCxnSpPr>
              <a:stCxn id="7" idx="1"/>
              <a:endCxn id="4" idx="3"/>
            </p:cNvCxnSpPr>
            <p:nvPr/>
          </p:nvCxnSpPr>
          <p:spPr>
            <a:xfrm flipH="1" flipV="1">
              <a:off x="1828800" y="3048000"/>
              <a:ext cx="15240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7" idx="1"/>
              <a:endCxn id="5" idx="3"/>
            </p:cNvCxnSpPr>
            <p:nvPr/>
          </p:nvCxnSpPr>
          <p:spPr>
            <a:xfrm flipH="1">
              <a:off x="1828800" y="4038600"/>
              <a:ext cx="15240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7" idx="0"/>
              <a:endCxn id="6" idx="2"/>
            </p:cNvCxnSpPr>
            <p:nvPr/>
          </p:nvCxnSpPr>
          <p:spPr>
            <a:xfrm flipV="1">
              <a:off x="4343400" y="2971800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7" idx="2"/>
              <a:endCxn id="8" idx="0"/>
            </p:cNvCxnSpPr>
            <p:nvPr/>
          </p:nvCxnSpPr>
          <p:spPr>
            <a:xfrm>
              <a:off x="4343400" y="4419600"/>
              <a:ext cx="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3"/>
              <a:endCxn id="9" idx="1"/>
            </p:cNvCxnSpPr>
            <p:nvPr/>
          </p:nvCxnSpPr>
          <p:spPr>
            <a:xfrm>
              <a:off x="5334000" y="4038600"/>
              <a:ext cx="1219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4953000" y="575608"/>
            <a:ext cx="3962400" cy="193899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A patient’s own implicit common sense beliefs about their illness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Provide schema for coping with illness, understanding their illness, warning 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79877"/>
      </p:ext>
    </p:extLst>
  </p:cSld>
  <p:clrMapOvr>
    <a:masterClrMapping/>
  </p:clrMapOvr>
  <p:transition xmlns:p14="http://schemas.microsoft.com/office/powerpoint/2010/main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stress impact health?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Chronic process</a:t>
            </a:r>
          </a:p>
          <a:p>
            <a:r>
              <a:rPr lang="en-US" dirty="0" smtClean="0"/>
              <a:t>Acute process</a:t>
            </a:r>
          </a:p>
          <a:p>
            <a:r>
              <a:rPr lang="en-US" dirty="0" smtClean="0"/>
              <a:t>Atherosclerosis, </a:t>
            </a:r>
            <a:r>
              <a:rPr lang="en-US" dirty="0" err="1" smtClean="0"/>
              <a:t>thrombogenesis</a:t>
            </a:r>
            <a:endParaRPr lang="en-US" dirty="0" smtClean="0"/>
          </a:p>
          <a:p>
            <a:r>
              <a:rPr lang="en-US" dirty="0" smtClean="0"/>
              <a:t>Demand on CV system</a:t>
            </a:r>
          </a:p>
          <a:p>
            <a:r>
              <a:rPr lang="en-US" dirty="0" smtClean="0"/>
              <a:t>Immune system</a:t>
            </a:r>
          </a:p>
          <a:p>
            <a:r>
              <a:rPr lang="en-US" dirty="0" smtClean="0"/>
              <a:t>Changes in behavior (health behaviors, accidents)</a:t>
            </a:r>
          </a:p>
          <a:p>
            <a:r>
              <a:rPr lang="en-US" dirty="0" smtClean="0"/>
              <a:t>Effects depend on</a:t>
            </a:r>
          </a:p>
          <a:p>
            <a:pPr lvl="1"/>
            <a:r>
              <a:rPr lang="en-US" dirty="0" smtClean="0"/>
              <a:t>Behavior (exercise)</a:t>
            </a:r>
          </a:p>
          <a:p>
            <a:pPr lvl="1"/>
            <a:r>
              <a:rPr lang="en-US" dirty="0" smtClean="0"/>
              <a:t>Coping (avoidance vs. approach, problem-, emotion-focused)</a:t>
            </a:r>
          </a:p>
          <a:p>
            <a:pPr lvl="1"/>
            <a:r>
              <a:rPr lang="en-US" dirty="0" smtClean="0"/>
              <a:t>Social support</a:t>
            </a:r>
          </a:p>
          <a:p>
            <a:pPr lvl="1"/>
            <a:r>
              <a:rPr lang="en-US" dirty="0" smtClean="0"/>
              <a:t>Personality</a:t>
            </a:r>
          </a:p>
          <a:p>
            <a:pPr lvl="1"/>
            <a:r>
              <a:rPr lang="en-US" dirty="0" smtClean="0"/>
              <a:t>Control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2573156"/>
      </p:ext>
    </p:extLst>
  </p:cSld>
  <p:clrMapOvr>
    <a:masterClrMapping/>
  </p:clrMapOvr>
  <p:transition xmlns:p14="http://schemas.microsoft.com/office/powerpoint/2010/main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and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RcGyVTAoXEU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031833"/>
      </p:ext>
    </p:extLst>
  </p:cSld>
  <p:clrMapOvr>
    <a:masterClrMapping/>
  </p:clrMapOvr>
  <p:transition xmlns:p14="http://schemas.microsoft.com/office/powerpoint/2010/main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Ill -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Sensation versus perception</a:t>
            </a:r>
          </a:p>
          <a:p>
            <a:r>
              <a:rPr lang="en-US" dirty="0" smtClean="0"/>
              <a:t>Feedback about the body</a:t>
            </a:r>
          </a:p>
          <a:p>
            <a:r>
              <a:rPr lang="en-US" dirty="0" smtClean="0"/>
              <a:t>Warning sign </a:t>
            </a:r>
          </a:p>
          <a:p>
            <a:r>
              <a:rPr lang="en-US" dirty="0" smtClean="0"/>
              <a:t>Triggers help-seeking behavior</a:t>
            </a:r>
          </a:p>
          <a:p>
            <a:r>
              <a:rPr lang="en-US" dirty="0" smtClean="0"/>
              <a:t>Has psychological consequences (fear, anxiety)</a:t>
            </a:r>
          </a:p>
          <a:p>
            <a:r>
              <a:rPr lang="en-US" dirty="0" smtClean="0"/>
              <a:t>Acute vs. chronic (&gt;6months)</a:t>
            </a:r>
          </a:p>
          <a:p>
            <a:r>
              <a:rPr lang="en-US" dirty="0" smtClean="0"/>
              <a:t>Early models of pain </a:t>
            </a:r>
            <a:r>
              <a:rPr lang="mr-IN" dirty="0" smtClean="0"/>
              <a:t>–</a:t>
            </a:r>
            <a:r>
              <a:rPr lang="en-US" dirty="0" smtClean="0"/>
              <a:t> little role of psychology</a:t>
            </a:r>
          </a:p>
          <a:p>
            <a:pPr lvl="1"/>
            <a:r>
              <a:rPr lang="en-US" dirty="0" smtClean="0"/>
              <a:t>Biomedical model (psychogenic vs. organic pain)</a:t>
            </a:r>
          </a:p>
          <a:p>
            <a:pPr lvl="1"/>
            <a:r>
              <a:rPr lang="en-US" dirty="0" smtClean="0"/>
              <a:t>Stimulus </a:t>
            </a:r>
            <a:r>
              <a:rPr lang="mr-IN" dirty="0" smtClean="0"/>
              <a:t>–</a:t>
            </a:r>
            <a:r>
              <a:rPr lang="en-US" dirty="0" smtClean="0"/>
              <a:t> response</a:t>
            </a:r>
          </a:p>
          <a:p>
            <a:pPr lvl="1"/>
            <a:r>
              <a:rPr lang="en-US" dirty="0" smtClean="0"/>
              <a:t>Single cause</a:t>
            </a:r>
          </a:p>
        </p:txBody>
      </p:sp>
    </p:spTree>
    <p:extLst>
      <p:ext uri="{BB962C8B-B14F-4D97-AF65-F5344CB8AC3E}">
        <p14:creationId xmlns:p14="http://schemas.microsoft.com/office/powerpoint/2010/main" val="590835700"/>
      </p:ext>
    </p:extLst>
  </p:cSld>
  <p:clrMapOvr>
    <a:masterClrMapping/>
  </p:clrMapOvr>
  <p:transition xmlns:p14="http://schemas.microsoft.com/office/powerpoint/2010/main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Gate Control Theory of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Melzack</a:t>
            </a:r>
            <a:r>
              <a:rPr lang="en-US" dirty="0" smtClean="0"/>
              <a:t> &amp; Wall (1965)</a:t>
            </a:r>
          </a:p>
          <a:p>
            <a:r>
              <a:rPr lang="en-US" dirty="0" smtClean="0"/>
              <a:t>Input to the gate </a:t>
            </a:r>
            <a:r>
              <a:rPr lang="mr-IN" dirty="0" smtClean="0"/>
              <a:t>–</a:t>
            </a:r>
            <a:r>
              <a:rPr lang="en-US" dirty="0" smtClean="0"/>
              <a:t> at the spinal cord level input from</a:t>
            </a:r>
          </a:p>
          <a:p>
            <a:pPr lvl="1"/>
            <a:r>
              <a:rPr lang="en-US" dirty="0" smtClean="0"/>
              <a:t>Peripheral nerve </a:t>
            </a:r>
            <a:r>
              <a:rPr lang="en-US" dirty="0" err="1" smtClean="0"/>
              <a:t>fibres</a:t>
            </a:r>
            <a:endParaRPr lang="en-US" dirty="0" smtClean="0"/>
          </a:p>
          <a:p>
            <a:pPr lvl="1"/>
            <a:r>
              <a:rPr lang="en-US" dirty="0" smtClean="0"/>
              <a:t>Descending central influences from the brain</a:t>
            </a:r>
          </a:p>
          <a:p>
            <a:pPr lvl="1"/>
            <a:r>
              <a:rPr lang="en-US" dirty="0" smtClean="0"/>
              <a:t>Large and small </a:t>
            </a:r>
            <a:r>
              <a:rPr lang="en-US" dirty="0" err="1" smtClean="0"/>
              <a:t>fibres</a:t>
            </a:r>
            <a:endParaRPr lang="en-US" dirty="0" smtClean="0"/>
          </a:p>
          <a:p>
            <a:r>
              <a:rPr lang="en-US" dirty="0" smtClean="0"/>
              <a:t>Output from the gate</a:t>
            </a:r>
          </a:p>
          <a:p>
            <a:pPr lvl="1"/>
            <a:r>
              <a:rPr lang="en-US" dirty="0" smtClean="0"/>
              <a:t>Gate integrates all of the information and produces output from the gate to an action system resulting in perception of pain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180298"/>
      </p:ext>
    </p:extLst>
  </p:cSld>
  <p:clrMapOvr>
    <a:masterClrMapping/>
  </p:clrMapOvr>
  <p:transition xmlns:p14="http://schemas.microsoft.com/office/powerpoint/2010/main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100" y="1943100"/>
            <a:ext cx="4737100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81949"/>
      </p:ext>
    </p:extLst>
  </p:cSld>
  <p:clrMapOvr>
    <a:masterClrMapping/>
  </p:clrMapOvr>
  <p:transition xmlns:p14="http://schemas.microsoft.com/office/powerpoint/2010/main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Ruskin (2017)</a:t>
            </a:r>
          </a:p>
          <a:p>
            <a:pPr lvl="1"/>
            <a:r>
              <a:rPr lang="en-US" dirty="0" smtClean="0"/>
              <a:t>Mindfulness and pain relief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36579"/>
      </p:ext>
    </p:extLst>
  </p:cSld>
  <p:clrMapOvr>
    <a:masterClrMapping/>
  </p:clrMapOvr>
  <p:transition xmlns:p14="http://schemas.microsoft.com/office/powerpoint/2010/main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Placebo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Inert substances that cause symptom relief</a:t>
            </a:r>
          </a:p>
          <a:p>
            <a:r>
              <a:rPr lang="en-US" dirty="0" smtClean="0"/>
              <a:t>Any therapy that is deliberately used for it non-specific psychological or physiological effects</a:t>
            </a:r>
          </a:p>
          <a:p>
            <a:r>
              <a:rPr lang="en-US" dirty="0" smtClean="0"/>
              <a:t>Central role of </a:t>
            </a:r>
            <a:r>
              <a:rPr lang="en-US" dirty="0" smtClean="0">
                <a:hlinkClick r:id="rId2"/>
              </a:rPr>
              <a:t>patient expectations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Figure-2-The-central-role-of-patient-expectations-in-the-placebo-effect-Source-Ogde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05200"/>
            <a:ext cx="76200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575717"/>
      </p:ext>
    </p:extLst>
  </p:cSld>
  <p:clrMapOvr>
    <a:masterClrMapping/>
  </p:clrMapOvr>
  <p:transition xmlns:p14="http://schemas.microsoft.com/office/powerpoint/2010/main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Placebo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Cognitive Dissonance Theory</a:t>
            </a:r>
          </a:p>
          <a:p>
            <a:pPr lvl="1"/>
            <a:r>
              <a:rPr lang="en-US" dirty="0" smtClean="0"/>
              <a:t>Does not require expectations to explain placebo effect</a:t>
            </a:r>
          </a:p>
          <a:p>
            <a:pPr lvl="1"/>
            <a:r>
              <a:rPr lang="en-US" dirty="0" smtClean="0"/>
              <a:t>Effect of investment (</a:t>
            </a:r>
            <a:r>
              <a:rPr lang="en-US" dirty="0" err="1" smtClean="0"/>
              <a:t>Totman</a:t>
            </a:r>
            <a:r>
              <a:rPr lang="en-US" dirty="0" smtClean="0"/>
              <a:t>, 1987)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gure-3-Cognitive-dissonance-theory-of-placebo-effects-Source-Ogden-2000-p-28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895600"/>
            <a:ext cx="76200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237681"/>
      </p:ext>
    </p:extLst>
  </p:cSld>
  <p:clrMapOvr>
    <a:masterClrMapping/>
  </p:clrMapOvr>
  <p:transition xmlns:p14="http://schemas.microsoft.com/office/powerpoint/2010/main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60698"/>
      </p:ext>
    </p:extLst>
  </p:cSld>
  <p:clrMapOvr>
    <a:masterClrMapping/>
  </p:clrMapOvr>
  <p:transition xmlns:p14="http://schemas.microsoft.com/office/powerpoint/2010/main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Self-Regulatory Model of Illness Behavior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505200"/>
            <a:ext cx="2209800" cy="1219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Stage 1: Interpretation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Symptom perception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Social messages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362200" y="1524000"/>
            <a:ext cx="2209800" cy="1752600"/>
          </a:xfrm>
          <a:prstGeom prst="rect">
            <a:avLst/>
          </a:prstGeom>
          <a:solidFill>
            <a:srgbClr val="B3BD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292934"/>
                </a:solidFill>
              </a:rPr>
              <a:t>Representation of health threat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Identity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Cause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Consequences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Time line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Cure/Control</a:t>
            </a:r>
            <a:endParaRPr lang="en-US" sz="1600" dirty="0">
              <a:solidFill>
                <a:srgbClr val="292934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3400" y="3657600"/>
            <a:ext cx="2209800" cy="914400"/>
          </a:xfrm>
          <a:prstGeom prst="rect">
            <a:avLst/>
          </a:prstGeom>
          <a:solidFill>
            <a:srgbClr val="B3BD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Stage </a:t>
            </a:r>
            <a:r>
              <a:rPr lang="en-US" sz="1600" b="1" dirty="0" smtClean="0">
                <a:solidFill>
                  <a:schemeClr val="tx1"/>
                </a:solidFill>
              </a:rPr>
              <a:t>2: Coping</a:t>
            </a:r>
            <a:endParaRPr lang="en-US" sz="1600" b="1" dirty="0">
              <a:solidFill>
                <a:schemeClr val="tx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Approach coping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Avoidance coping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4953000"/>
            <a:ext cx="2133600" cy="1447800"/>
          </a:xfrm>
          <a:prstGeom prst="rect">
            <a:avLst/>
          </a:prstGeom>
          <a:solidFill>
            <a:srgbClr val="B3BD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292934"/>
                </a:solidFill>
              </a:rPr>
              <a:t>Emotional response to health threat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Fear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Anxiety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292934"/>
                </a:solidFill>
              </a:rPr>
              <a:t>Depression</a:t>
            </a:r>
            <a:endParaRPr lang="en-US" sz="1600" dirty="0">
              <a:solidFill>
                <a:srgbClr val="292934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3581400"/>
            <a:ext cx="1981200" cy="1066800"/>
          </a:xfrm>
          <a:prstGeom prst="rect">
            <a:avLst/>
          </a:prstGeom>
          <a:solidFill>
            <a:srgbClr val="B3BDC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Stage </a:t>
            </a:r>
            <a:r>
              <a:rPr lang="en-US" sz="1600" b="1" dirty="0" smtClean="0">
                <a:solidFill>
                  <a:schemeClr val="tx1"/>
                </a:solidFill>
              </a:rPr>
              <a:t>3: Appraisal</a:t>
            </a:r>
            <a:endParaRPr lang="en-US" sz="1600" b="1" dirty="0">
              <a:solidFill>
                <a:schemeClr val="tx1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Was my coping strategy effective?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6" idx="0"/>
            <a:endCxn id="7" idx="1"/>
          </p:cNvCxnSpPr>
          <p:nvPr/>
        </p:nvCxnSpPr>
        <p:spPr>
          <a:xfrm flipV="1">
            <a:off x="1409700" y="2400300"/>
            <a:ext cx="952500" cy="1104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6" idx="2"/>
            <a:endCxn id="9" idx="1"/>
          </p:cNvCxnSpPr>
          <p:nvPr/>
        </p:nvCxnSpPr>
        <p:spPr>
          <a:xfrm>
            <a:off x="1409700" y="4724400"/>
            <a:ext cx="1028700" cy="952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" idx="2"/>
            <a:endCxn id="9" idx="0"/>
          </p:cNvCxnSpPr>
          <p:nvPr/>
        </p:nvCxnSpPr>
        <p:spPr>
          <a:xfrm>
            <a:off x="3467100" y="3276600"/>
            <a:ext cx="38100" cy="1676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8" idx="3"/>
            <a:endCxn id="10" idx="1"/>
          </p:cNvCxnSpPr>
          <p:nvPr/>
        </p:nvCxnSpPr>
        <p:spPr>
          <a:xfrm>
            <a:off x="6553200" y="4114800"/>
            <a:ext cx="381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8" idx="0"/>
          </p:cNvCxnSpPr>
          <p:nvPr/>
        </p:nvCxnSpPr>
        <p:spPr>
          <a:xfrm>
            <a:off x="4572000" y="2514600"/>
            <a:ext cx="876300" cy="1143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9" idx="3"/>
            <a:endCxn id="8" idx="2"/>
          </p:cNvCxnSpPr>
          <p:nvPr/>
        </p:nvCxnSpPr>
        <p:spPr>
          <a:xfrm flipV="1">
            <a:off x="4572000" y="4572000"/>
            <a:ext cx="876300" cy="1104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" idx="3"/>
            <a:endCxn id="10" idx="0"/>
          </p:cNvCxnSpPr>
          <p:nvPr/>
        </p:nvCxnSpPr>
        <p:spPr>
          <a:xfrm>
            <a:off x="4572000" y="2400300"/>
            <a:ext cx="3352800" cy="1181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10" idx="2"/>
          </p:cNvCxnSpPr>
          <p:nvPr/>
        </p:nvCxnSpPr>
        <p:spPr>
          <a:xfrm flipV="1">
            <a:off x="4572000" y="4648200"/>
            <a:ext cx="3352800" cy="1143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961973"/>
      </p:ext>
    </p:extLst>
  </p:cSld>
  <p:clrMapOvr>
    <a:masterClrMapping/>
  </p:clrMapOvr>
  <p:transition xmlns:p14="http://schemas.microsoft.com/office/powerpoint/2010/main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</a:p>
          <a:p>
            <a:pPr lvl="1"/>
            <a:r>
              <a:rPr lang="en-US" dirty="0" smtClean="0"/>
              <a:t>Symptoms are more than just a sensation.</a:t>
            </a:r>
          </a:p>
          <a:p>
            <a:r>
              <a:rPr lang="en-US" dirty="0" smtClean="0"/>
              <a:t>What influences symptom perception?</a:t>
            </a:r>
          </a:p>
          <a:p>
            <a:pPr lvl="1"/>
            <a:r>
              <a:rPr lang="en-US" dirty="0" smtClean="0"/>
              <a:t>Draw a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17162"/>
      </p:ext>
    </p:extLst>
  </p:cSld>
  <p:clrMapOvr>
    <a:masterClrMapping/>
  </p:clrMapOvr>
  <p:transition xmlns:p14="http://schemas.microsoft.com/office/powerpoint/2010/main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 Perception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266659"/>
              </p:ext>
            </p:extLst>
          </p:nvPr>
        </p:nvGraphicFramePr>
        <p:xfrm>
          <a:off x="990600" y="1397000"/>
          <a:ext cx="74676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1144811"/>
      </p:ext>
    </p:extLst>
  </p:cSld>
  <p:clrMapOvr>
    <a:masterClrMapping/>
  </p:clrMapOvr>
  <p:transition xmlns:p14="http://schemas.microsoft.com/office/powerpoint/2010/main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Illness as a crisis </a:t>
            </a:r>
            <a:r>
              <a:rPr lang="en-US" dirty="0" smtClean="0"/>
              <a:t>(Moos &amp; Schaefer, 1984)</a:t>
            </a:r>
          </a:p>
          <a:p>
            <a:pPr lvl="1"/>
            <a:r>
              <a:rPr lang="en-US" dirty="0" smtClean="0"/>
              <a:t>Changes in identity</a:t>
            </a:r>
          </a:p>
          <a:p>
            <a:pPr lvl="1"/>
            <a:r>
              <a:rPr lang="en-US" dirty="0" smtClean="0"/>
              <a:t>Changes in location</a:t>
            </a:r>
          </a:p>
          <a:p>
            <a:pPr lvl="1"/>
            <a:r>
              <a:rPr lang="en-US" dirty="0" smtClean="0"/>
              <a:t>Changes in role</a:t>
            </a:r>
          </a:p>
          <a:p>
            <a:pPr lvl="1"/>
            <a:r>
              <a:rPr lang="en-US" dirty="0" smtClean="0"/>
              <a:t>Changes in social support</a:t>
            </a:r>
          </a:p>
          <a:p>
            <a:pPr lvl="1"/>
            <a:r>
              <a:rPr lang="en-US" dirty="0" smtClean="0"/>
              <a:t>Unpredicted event</a:t>
            </a:r>
          </a:p>
          <a:p>
            <a:pPr lvl="1"/>
            <a:r>
              <a:rPr lang="en-US" dirty="0" smtClean="0"/>
              <a:t>Insufficient or unclear information about illness</a:t>
            </a:r>
          </a:p>
          <a:p>
            <a:pPr lvl="1"/>
            <a:r>
              <a:rPr lang="en-US" dirty="0" smtClean="0"/>
              <a:t>Decision needed quickly</a:t>
            </a:r>
          </a:p>
          <a:p>
            <a:pPr lvl="1"/>
            <a:r>
              <a:rPr lang="en-US" dirty="0" smtClean="0"/>
              <a:t>Ambiguous meaning</a:t>
            </a:r>
          </a:p>
          <a:p>
            <a:pPr lvl="1"/>
            <a:r>
              <a:rPr lang="en-US" dirty="0" smtClean="0"/>
              <a:t>Limited prior experience</a:t>
            </a:r>
            <a:endParaRPr lang="en-US" dirty="0"/>
          </a:p>
          <a:p>
            <a:r>
              <a:rPr lang="en-US" dirty="0" smtClean="0"/>
              <a:t>Coping as a process </a:t>
            </a:r>
            <a:r>
              <a:rPr lang="en-US" dirty="0"/>
              <a:t>(Moos &amp; Schaefer, 1984)</a:t>
            </a:r>
          </a:p>
          <a:p>
            <a:pPr lvl="1"/>
            <a:r>
              <a:rPr lang="en-US" dirty="0" smtClean="0"/>
              <a:t>(1) Cognitive appraisal    (2) Adaptive tasks    (3) Coping skills</a:t>
            </a:r>
          </a:p>
        </p:txBody>
      </p:sp>
    </p:spTree>
    <p:extLst>
      <p:ext uri="{BB962C8B-B14F-4D97-AF65-F5344CB8AC3E}">
        <p14:creationId xmlns:p14="http://schemas.microsoft.com/office/powerpoint/2010/main" val="1507169610"/>
      </p:ext>
    </p:extLst>
  </p:cSld>
  <p:clrMapOvr>
    <a:masterClrMapping/>
  </p:clrMapOvr>
  <p:transition xmlns:p14="http://schemas.microsoft.com/office/powerpoint/2010/main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Coping with the crisis of illness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81000" y="2457450"/>
            <a:ext cx="8610600" cy="3333750"/>
            <a:chOff x="457200" y="2615119"/>
            <a:chExt cx="8297487" cy="2837234"/>
          </a:xfrm>
        </p:grpSpPr>
        <p:sp>
          <p:nvSpPr>
            <p:cNvPr id="4" name="Rectangle 3"/>
            <p:cNvSpPr/>
            <p:nvPr/>
          </p:nvSpPr>
          <p:spPr>
            <a:xfrm>
              <a:off x="2691938" y="3587885"/>
              <a:ext cx="1143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292934"/>
                  </a:solidFill>
                </a:rPr>
                <a:t>The crisis of illness</a:t>
              </a:r>
              <a:endParaRPr lang="en-US" sz="1600" dirty="0">
                <a:solidFill>
                  <a:srgbClr val="292934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200" y="2663756"/>
              <a:ext cx="1835727" cy="25940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292934"/>
                  </a:solidFill>
                </a:rPr>
                <a:t>Background factors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Demographic and social factors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Physical/social environmental factors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Illness-related factors</a:t>
              </a:r>
              <a:endParaRPr lang="en-US" sz="1600" dirty="0">
                <a:solidFill>
                  <a:srgbClr val="292934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553200" y="2615119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292934"/>
                  </a:solidFill>
                </a:rPr>
                <a:t>Adaptive tasks</a:t>
              </a:r>
              <a:endParaRPr lang="en-US" sz="1600" b="1" dirty="0">
                <a:solidFill>
                  <a:srgbClr val="292934"/>
                </a:solidFill>
              </a:endParaRP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Illness-specific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General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130040" y="3587885"/>
              <a:ext cx="1981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Cognitive appraisal</a:t>
              </a:r>
            </a:p>
            <a:p>
              <a:pPr algn="ctr"/>
              <a:r>
                <a:rPr lang="en-US" sz="1600" i="1" dirty="0" smtClean="0">
                  <a:solidFill>
                    <a:schemeClr val="tx1"/>
                  </a:solidFill>
                </a:rPr>
                <a:t>Is my illness serious?</a:t>
              </a:r>
              <a:endParaRPr lang="en-US" sz="1600" i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553200" y="4349885"/>
              <a:ext cx="2201487" cy="11024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292934"/>
                  </a:solidFill>
                </a:rPr>
                <a:t>Coping skills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Appraisal-focused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Problem-focused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>
                  <a:solidFill>
                    <a:srgbClr val="292934"/>
                  </a:solidFill>
                </a:rPr>
                <a:t>Emotion-focused</a:t>
              </a:r>
              <a:endParaRPr lang="en-US" sz="1600" dirty="0">
                <a:solidFill>
                  <a:srgbClr val="292934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012817" y="2931664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20" name="Straight Arrow Connector 19"/>
          <p:cNvCxnSpPr>
            <a:stCxn id="7" idx="0"/>
            <a:endCxn id="6" idx="1"/>
          </p:cNvCxnSpPr>
          <p:nvPr/>
        </p:nvCxnSpPr>
        <p:spPr>
          <a:xfrm flipV="1">
            <a:off x="5220419" y="2905125"/>
            <a:ext cx="1486619" cy="6953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9" idx="1"/>
          </p:cNvCxnSpPr>
          <p:nvPr/>
        </p:nvCxnSpPr>
        <p:spPr>
          <a:xfrm>
            <a:off x="5220419" y="4495800"/>
            <a:ext cx="1486619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3"/>
            <a:endCxn id="7" idx="1"/>
          </p:cNvCxnSpPr>
          <p:nvPr/>
        </p:nvCxnSpPr>
        <p:spPr>
          <a:xfrm>
            <a:off x="3886200" y="4048125"/>
            <a:ext cx="30623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3"/>
            <a:endCxn id="4" idx="1"/>
          </p:cNvCxnSpPr>
          <p:nvPr/>
        </p:nvCxnSpPr>
        <p:spPr>
          <a:xfrm>
            <a:off x="2286000" y="4038599"/>
            <a:ext cx="414068" cy="95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ight Arrow 26"/>
          <p:cNvSpPr/>
          <p:nvPr/>
        </p:nvSpPr>
        <p:spPr>
          <a:xfrm>
            <a:off x="6477000" y="3810000"/>
            <a:ext cx="9144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543800" y="3810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95480"/>
      </p:ext>
    </p:extLst>
  </p:cSld>
  <p:clrMapOvr>
    <a:masterClrMapping/>
  </p:clrMapOvr>
  <p:transition xmlns:p14="http://schemas.microsoft.com/office/powerpoint/2010/main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Adjustment to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Theory of Cognitive Adaptation </a:t>
            </a:r>
          </a:p>
          <a:p>
            <a:pPr lvl="1"/>
            <a:r>
              <a:rPr lang="en-US" dirty="0" smtClean="0"/>
              <a:t>Search for meaning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“</a:t>
            </a:r>
            <a:r>
              <a:rPr lang="en-US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 know what caused my illness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”</a:t>
            </a:r>
          </a:p>
          <a:p>
            <a:pPr lvl="2"/>
            <a:r>
              <a:rPr lang="en-US" dirty="0" smtClean="0"/>
              <a:t>Attribution Theory (Weiner, 1986)</a:t>
            </a:r>
          </a:p>
          <a:p>
            <a:pPr lvl="3"/>
            <a:r>
              <a:rPr lang="en-US" dirty="0" smtClean="0"/>
              <a:t>Taylor et al. (1984)</a:t>
            </a:r>
          </a:p>
          <a:p>
            <a:pPr lvl="4"/>
            <a:r>
              <a:rPr lang="en-US" dirty="0" smtClean="0"/>
              <a:t>95% of women with breast cancer offer explanation for their cancer</a:t>
            </a:r>
          </a:p>
          <a:p>
            <a:pPr lvl="5"/>
            <a:r>
              <a:rPr lang="en-US" dirty="0" smtClean="0"/>
              <a:t>41% stress; 32% carcinogens such as birth control; 26% genetics; 17% diet; 10% injury to breast</a:t>
            </a:r>
          </a:p>
          <a:p>
            <a:pPr lvl="3"/>
            <a:r>
              <a:rPr lang="en-US" dirty="0" smtClean="0"/>
              <a:t>Taylor (1983)</a:t>
            </a:r>
          </a:p>
          <a:p>
            <a:pPr lvl="4"/>
            <a:r>
              <a:rPr lang="en-US" dirty="0" smtClean="0"/>
              <a:t>&gt;50% women said that cancer led to reappraising their life</a:t>
            </a:r>
          </a:p>
          <a:p>
            <a:pPr lvl="5"/>
            <a:r>
              <a:rPr lang="en-US" dirty="0" smtClean="0"/>
              <a:t>Increased self-knowledge; Self-change; Change in priorities</a:t>
            </a:r>
          </a:p>
          <a:p>
            <a:pPr lvl="1"/>
            <a:r>
              <a:rPr lang="en-US" dirty="0" smtClean="0"/>
              <a:t>Search for mastery </a:t>
            </a:r>
            <a:r>
              <a:rPr lang="en-US" dirty="0">
                <a:solidFill>
                  <a:srgbClr val="8C9CAD"/>
                </a:solidFill>
              </a:rPr>
              <a:t>“</a:t>
            </a:r>
            <a:r>
              <a:rPr lang="en-US" i="1" dirty="0">
                <a:solidFill>
                  <a:srgbClr val="8C9CAD"/>
                </a:solidFill>
              </a:rPr>
              <a:t>I </a:t>
            </a:r>
            <a:r>
              <a:rPr lang="en-US" i="1" dirty="0" smtClean="0">
                <a:solidFill>
                  <a:srgbClr val="8C9CAD"/>
                </a:solidFill>
              </a:rPr>
              <a:t>can control my </a:t>
            </a:r>
            <a:r>
              <a:rPr lang="en-US" i="1" dirty="0">
                <a:solidFill>
                  <a:srgbClr val="8C9CAD"/>
                </a:solidFill>
              </a:rPr>
              <a:t>illness</a:t>
            </a:r>
            <a:r>
              <a:rPr lang="en-US" dirty="0" smtClean="0">
                <a:solidFill>
                  <a:srgbClr val="8C9CAD"/>
                </a:solidFill>
              </a:rPr>
              <a:t>”</a:t>
            </a:r>
          </a:p>
          <a:p>
            <a:pPr lvl="2"/>
            <a:r>
              <a:rPr lang="en-US" dirty="0" smtClean="0"/>
              <a:t>Believing that illness is controllable</a:t>
            </a:r>
          </a:p>
          <a:p>
            <a:pPr lvl="1"/>
            <a:r>
              <a:rPr lang="en-US" dirty="0" smtClean="0"/>
              <a:t>Process of self-enhancement </a:t>
            </a:r>
            <a:r>
              <a:rPr lang="en-US" dirty="0">
                <a:solidFill>
                  <a:srgbClr val="8C9CAD"/>
                </a:solidFill>
              </a:rPr>
              <a:t>“</a:t>
            </a:r>
            <a:r>
              <a:rPr lang="en-US" i="1" dirty="0" smtClean="0">
                <a:solidFill>
                  <a:srgbClr val="8C9CAD"/>
                </a:solidFill>
              </a:rPr>
              <a:t>I am better of than a lot off people</a:t>
            </a:r>
            <a:r>
              <a:rPr lang="en-US" dirty="0" smtClean="0">
                <a:solidFill>
                  <a:srgbClr val="8C9CAD"/>
                </a:solidFill>
              </a:rPr>
              <a:t>”</a:t>
            </a:r>
          </a:p>
          <a:p>
            <a:pPr lvl="2"/>
            <a:r>
              <a:rPr lang="en-US" dirty="0" smtClean="0"/>
              <a:t>To improve self-esteem</a:t>
            </a:r>
          </a:p>
          <a:p>
            <a:pPr lvl="1"/>
            <a:r>
              <a:rPr lang="en-US" dirty="0" smtClean="0"/>
              <a:t>Developing illusions</a:t>
            </a:r>
          </a:p>
          <a:p>
            <a:pPr lvl="2"/>
            <a:r>
              <a:rPr lang="en-US" dirty="0" smtClean="0"/>
              <a:t>Positive interpretations of reality, benefit finding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32740"/>
      </p:ext>
    </p:extLst>
  </p:cSld>
  <p:clrMapOvr>
    <a:masterClrMapping/>
  </p:clrMapOvr>
  <p:transition xmlns:p14="http://schemas.microsoft.com/office/powerpoint/2010/main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Post-Traumatic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Experience of positive growth following illness involving </a:t>
            </a:r>
            <a:r>
              <a:rPr lang="en-US" u="sng" dirty="0" smtClean="0"/>
              <a:t>transformation</a:t>
            </a:r>
          </a:p>
          <a:p>
            <a:r>
              <a:rPr lang="en-US" dirty="0" err="1" smtClean="0"/>
              <a:t>Tedeschi</a:t>
            </a:r>
            <a:r>
              <a:rPr lang="en-US" dirty="0" smtClean="0"/>
              <a:t> &amp; Calhoun (2004, 2006)</a:t>
            </a:r>
          </a:p>
          <a:p>
            <a:pPr lvl="1"/>
            <a:r>
              <a:rPr lang="en-US" dirty="0" smtClean="0"/>
              <a:t>Perceived changes in self</a:t>
            </a:r>
          </a:p>
          <a:p>
            <a:pPr lvl="1"/>
            <a:r>
              <a:rPr lang="en-US" dirty="0" smtClean="0"/>
              <a:t>Closer family relationships</a:t>
            </a:r>
          </a:p>
          <a:p>
            <a:pPr lvl="1"/>
            <a:r>
              <a:rPr lang="en-US" dirty="0" smtClean="0"/>
              <a:t>Changed philosophy in life</a:t>
            </a:r>
          </a:p>
          <a:p>
            <a:pPr lvl="1"/>
            <a:r>
              <a:rPr lang="en-US" dirty="0" smtClean="0"/>
              <a:t>A better perspective in life </a:t>
            </a:r>
          </a:p>
          <a:p>
            <a:pPr lvl="1"/>
            <a:r>
              <a:rPr lang="en-US" dirty="0" smtClean="0"/>
              <a:t>Strengthened belief system</a:t>
            </a:r>
          </a:p>
          <a:p>
            <a:r>
              <a:rPr lang="en-US" dirty="0" err="1" smtClean="0"/>
              <a:t>Hefferon</a:t>
            </a:r>
            <a:r>
              <a:rPr lang="en-US" dirty="0" smtClean="0"/>
              <a:t> et al. (2009)</a:t>
            </a:r>
          </a:p>
          <a:p>
            <a:pPr lvl="1"/>
            <a:r>
              <a:rPr lang="en-US" dirty="0" smtClean="0"/>
              <a:t>Reappraisal of life and priorities</a:t>
            </a:r>
          </a:p>
          <a:p>
            <a:pPr lvl="1"/>
            <a:r>
              <a:rPr lang="en-US" dirty="0" smtClean="0"/>
              <a:t>Trauma equals development of self</a:t>
            </a:r>
          </a:p>
          <a:p>
            <a:pPr lvl="1"/>
            <a:r>
              <a:rPr lang="en-US" dirty="0" smtClean="0"/>
              <a:t>Existential re-evaluation</a:t>
            </a:r>
          </a:p>
          <a:p>
            <a:pPr lvl="1"/>
            <a:r>
              <a:rPr lang="en-US" dirty="0" smtClean="0"/>
              <a:t>New awareness of the body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1624"/>
      </p:ext>
    </p:extLst>
  </p:cSld>
  <p:clrMapOvr>
    <a:masterClrMapping/>
  </p:clrMapOvr>
  <p:transition xmlns:p14="http://schemas.microsoft.com/office/powerpoint/2010/main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5799</TotalTime>
  <Words>1182</Words>
  <Application>Microsoft Macintosh PowerPoint</Application>
  <PresentationFormat>On-screen Show (4:3)</PresentationFormat>
  <Paragraphs>225</Paragraphs>
  <Slides>28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Today</vt:lpstr>
      <vt:lpstr>Illness Cognitions</vt:lpstr>
      <vt:lpstr>Self-Regulatory Model of Illness Behavior</vt:lpstr>
      <vt:lpstr>Symptom Perception</vt:lpstr>
      <vt:lpstr>Symptom Perception</vt:lpstr>
      <vt:lpstr>Coping </vt:lpstr>
      <vt:lpstr>Coping with the crisis of illness</vt:lpstr>
      <vt:lpstr>Adjustment to illness</vt:lpstr>
      <vt:lpstr>Post-Traumatic Growth</vt:lpstr>
      <vt:lpstr>Discussion</vt:lpstr>
      <vt:lpstr>Videos</vt:lpstr>
      <vt:lpstr>Stress</vt:lpstr>
      <vt:lpstr>Stress models</vt:lpstr>
      <vt:lpstr>Stress models</vt:lpstr>
      <vt:lpstr>Transactional model of stress (Lazarus, 1975)</vt:lpstr>
      <vt:lpstr>Stress - Appraisal</vt:lpstr>
      <vt:lpstr>Physiological basis of stress</vt:lpstr>
      <vt:lpstr>Measuring stress</vt:lpstr>
      <vt:lpstr>How does stress impact health?</vt:lpstr>
      <vt:lpstr>How does stress impact health?</vt:lpstr>
      <vt:lpstr>Stress and health</vt:lpstr>
      <vt:lpstr>Being Ill - Pain</vt:lpstr>
      <vt:lpstr>Gate Control Theory of Pain</vt:lpstr>
      <vt:lpstr>PowerPoint Presentation</vt:lpstr>
      <vt:lpstr>Discussion</vt:lpstr>
      <vt:lpstr>Placebo</vt:lpstr>
      <vt:lpstr>Placebo</vt:lpstr>
      <vt:lpstr>Discussion</vt:lpstr>
    </vt:vector>
  </TitlesOfParts>
  <Company>Univ of Illinois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Personality: Overview</dc:title>
  <dc:creator>shitch</dc:creator>
  <cp:lastModifiedBy>Steriani Elavsky</cp:lastModifiedBy>
  <cp:revision>292</cp:revision>
  <dcterms:created xsi:type="dcterms:W3CDTF">2005-02-08T17:03:34Z</dcterms:created>
  <dcterms:modified xsi:type="dcterms:W3CDTF">2017-05-04T21:28:44Z</dcterms:modified>
</cp:coreProperties>
</file>