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9" r:id="rId2"/>
    <p:sldId id="303" r:id="rId3"/>
    <p:sldId id="338" r:id="rId4"/>
    <p:sldId id="340" r:id="rId5"/>
    <p:sldId id="365" r:id="rId6"/>
    <p:sldId id="366" r:id="rId7"/>
    <p:sldId id="367" r:id="rId8"/>
    <p:sldId id="368" r:id="rId9"/>
    <p:sldId id="369" r:id="rId10"/>
    <p:sldId id="370" r:id="rId11"/>
    <p:sldId id="371" r:id="rId12"/>
    <p:sldId id="347" r:id="rId13"/>
    <p:sldId id="348" r:id="rId14"/>
    <p:sldId id="349" r:id="rId15"/>
    <p:sldId id="350" r:id="rId16"/>
    <p:sldId id="351" r:id="rId17"/>
    <p:sldId id="352" r:id="rId18"/>
    <p:sldId id="353" r:id="rId19"/>
    <p:sldId id="354" r:id="rId20"/>
    <p:sldId id="375" r:id="rId21"/>
    <p:sldId id="355" r:id="rId22"/>
    <p:sldId id="356" r:id="rId23"/>
    <p:sldId id="357" r:id="rId24"/>
    <p:sldId id="358" r:id="rId25"/>
    <p:sldId id="359" r:id="rId26"/>
    <p:sldId id="372" r:id="rId27"/>
    <p:sldId id="362" r:id="rId28"/>
    <p:sldId id="378" r:id="rId29"/>
    <p:sldId id="360" r:id="rId30"/>
    <p:sldId id="363" r:id="rId31"/>
    <p:sldId id="346" r:id="rId32"/>
  </p:sldIdLst>
  <p:sldSz cx="9144000" cy="6858000" type="screen4x3"/>
  <p:notesSz cx="7010400" cy="92964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9" autoAdjust="0"/>
    <p:restoredTop sz="93241" autoAdjust="0"/>
  </p:normalViewPr>
  <p:slideViewPr>
    <p:cSldViewPr>
      <p:cViewPr varScale="1">
        <p:scale>
          <a:sx n="105" d="100"/>
          <a:sy n="105" d="100"/>
        </p:scale>
        <p:origin x="-17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2E5A3124-07C6-403B-BAF4-45F3AEA2B1EA}" type="datetimeFigureOut">
              <a:rPr lang="en-US"/>
              <a:pPr>
                <a:defRPr/>
              </a:pPr>
              <a:t>2/27/2017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6C9544C6-8DFE-4C49-BF34-60A153FE2283}" type="slidenum">
              <a:rPr lang="en-US"/>
              <a:pPr>
                <a:defRPr/>
              </a:pPr>
              <a:t>‹#›</a:t>
            </a:fld>
            <a:endParaRPr lang="en-US" dirty="0"/>
          </a:p>
        </p:txBody>
      </p:sp>
    </p:spTree>
    <p:extLst>
      <p:ext uri="{BB962C8B-B14F-4D97-AF65-F5344CB8AC3E}">
        <p14:creationId xmlns:p14="http://schemas.microsoft.com/office/powerpoint/2010/main" val="2741110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cs-CZ"/>
          </a:p>
        </p:txBody>
      </p:sp>
      <p:sp>
        <p:nvSpPr>
          <p:cNvPr id="4099"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cs-CZ"/>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4102"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cs-CZ"/>
          </a:p>
        </p:txBody>
      </p:sp>
      <p:sp>
        <p:nvSpPr>
          <p:cNvPr id="4103"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584C7857-6D39-4646-8AE6-75124A917538}" type="slidenum">
              <a:rPr lang="cs-CZ"/>
              <a:pPr>
                <a:defRPr/>
              </a:pPr>
              <a:t>‹#›</a:t>
            </a:fld>
            <a:endParaRPr lang="cs-CZ"/>
          </a:p>
        </p:txBody>
      </p:sp>
    </p:spTree>
    <p:extLst>
      <p:ext uri="{BB962C8B-B14F-4D97-AF65-F5344CB8AC3E}">
        <p14:creationId xmlns:p14="http://schemas.microsoft.com/office/powerpoint/2010/main" val="80549972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2A7EEC1-9ECF-4CDB-A211-535A26AFC830}" type="slidenum">
              <a:rPr lang="cs-CZ" smtClean="0"/>
              <a:pPr eaLnBrk="1" hangingPunct="1">
                <a:defRPr/>
              </a:pPr>
              <a:t>1</a:t>
            </a:fld>
            <a:endParaRPr lang="cs-CZ"/>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CD4EE70-F8C2-427E-865A-DDD66675B4CB}" type="slidenum">
              <a:rPr lang="cs-CZ" smtClean="0"/>
              <a:pPr eaLnBrk="1" hangingPunct="1">
                <a:defRPr/>
              </a:pPr>
              <a:t>10</a:t>
            </a:fld>
            <a:endParaRPr lang="cs-CZ"/>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93FA51-F8B2-4805-9A88-BD1F86A9F059}" type="slidenum">
              <a:rPr lang="cs-CZ" smtClean="0"/>
              <a:pPr eaLnBrk="1" hangingPunct="1">
                <a:defRPr/>
              </a:pPr>
              <a:t>11</a:t>
            </a:fld>
            <a:endParaRPr lang="cs-CZ"/>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F1D6F40-BBE7-4649-BC5F-006C0AC9D6F7}" type="slidenum">
              <a:rPr lang="cs-CZ" smtClean="0"/>
              <a:pPr eaLnBrk="1" hangingPunct="1">
                <a:defRPr/>
              </a:pPr>
              <a:t>12</a:t>
            </a:fld>
            <a:endParaRPr 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F9281A2-9E00-4C73-BC88-8E88C87665D7}" type="slidenum">
              <a:rPr lang="cs-CZ" smtClean="0"/>
              <a:pPr eaLnBrk="1" hangingPunct="1">
                <a:defRPr/>
              </a:pPr>
              <a:t>13</a:t>
            </a:fld>
            <a:endParaRPr lang="cs-CZ"/>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C9BBC55-B027-4489-ABB0-BC3FDAA67650}" type="slidenum">
              <a:rPr lang="cs-CZ" smtClean="0"/>
              <a:pPr eaLnBrk="1" hangingPunct="1">
                <a:defRPr/>
              </a:pPr>
              <a:t>14</a:t>
            </a:fld>
            <a:endParaRPr lang="cs-CZ"/>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7B6A55E-7881-424D-AC3E-56655976174A}" type="slidenum">
              <a:rPr lang="cs-CZ" smtClean="0"/>
              <a:pPr eaLnBrk="1" hangingPunct="1">
                <a:defRPr/>
              </a:pPr>
              <a:t>15</a:t>
            </a:fld>
            <a:endParaRPr lang="cs-CZ"/>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EBC0F4A-2870-4F4B-89AF-21891C8C3FFA}" type="slidenum">
              <a:rPr lang="cs-CZ" smtClean="0"/>
              <a:pPr eaLnBrk="1" hangingPunct="1">
                <a:defRPr/>
              </a:pPr>
              <a:t>16</a:t>
            </a:fld>
            <a:endParaRPr lang="cs-CZ"/>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57EE958-6E8C-4271-AF45-DEDEE65B6BB7}" type="slidenum">
              <a:rPr lang="cs-CZ" smtClean="0"/>
              <a:pPr eaLnBrk="1" hangingPunct="1">
                <a:defRPr/>
              </a:pPr>
              <a:t>17</a:t>
            </a:fld>
            <a:endParaRPr lang="cs-CZ"/>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2A0620F-241B-49CE-8EAF-529E41017D1B}" type="slidenum">
              <a:rPr lang="cs-CZ" smtClean="0"/>
              <a:pPr eaLnBrk="1" hangingPunct="1">
                <a:defRPr/>
              </a:pPr>
              <a:t>18</a:t>
            </a:fld>
            <a:endParaRPr lang="cs-CZ"/>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C118586-664E-4BEE-A69C-ABA063111A0F}" type="slidenum">
              <a:rPr lang="cs-CZ" smtClean="0"/>
              <a:pPr eaLnBrk="1" hangingPunct="1">
                <a:defRPr/>
              </a:pPr>
              <a:t>19</a:t>
            </a:fld>
            <a:endParaRPr lang="cs-CZ"/>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B9EA8B5-3CBC-49D0-A1A8-A41072AE09BC}" type="slidenum">
              <a:rPr lang="cs-CZ" smtClean="0"/>
              <a:pPr eaLnBrk="1" hangingPunct="1">
                <a:defRPr/>
              </a:pPr>
              <a:t>2</a:t>
            </a:fld>
            <a:endParaRPr lang="cs-CZ"/>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C118586-664E-4BEE-A69C-ABA063111A0F}" type="slidenum">
              <a:rPr lang="cs-CZ" smtClean="0"/>
              <a:pPr eaLnBrk="1" hangingPunct="1">
                <a:defRPr/>
              </a:pPr>
              <a:t>20</a:t>
            </a:fld>
            <a:endParaRPr lang="cs-CZ"/>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91063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CA6B5D7-F885-41DC-BBD0-6E82AEF33D8D}" type="slidenum">
              <a:rPr lang="cs-CZ" smtClean="0"/>
              <a:pPr eaLnBrk="1" hangingPunct="1">
                <a:defRPr/>
              </a:pPr>
              <a:t>21</a:t>
            </a:fld>
            <a:endParaRPr lang="cs-CZ"/>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B663746-481F-47D9-9998-C068A8AF9FCB}" type="slidenum">
              <a:rPr lang="cs-CZ" smtClean="0"/>
              <a:pPr eaLnBrk="1" hangingPunct="1">
                <a:defRPr/>
              </a:pPr>
              <a:t>22</a:t>
            </a:fld>
            <a:endParaRPr lang="cs-CZ"/>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94A94DD-F069-4160-8D40-A74F102ADDE6}" type="slidenum">
              <a:rPr lang="cs-CZ" smtClean="0"/>
              <a:pPr eaLnBrk="1" hangingPunct="1">
                <a:defRPr/>
              </a:pPr>
              <a:t>23</a:t>
            </a:fld>
            <a:endParaRPr lang="cs-CZ"/>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5580DF5-5ACF-48B2-BC9F-167BB31C566B}" type="slidenum">
              <a:rPr lang="cs-CZ" smtClean="0"/>
              <a:pPr eaLnBrk="1" hangingPunct="1">
                <a:defRPr/>
              </a:pPr>
              <a:t>24</a:t>
            </a:fld>
            <a:endParaRPr lang="cs-CZ"/>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8227B7A-2396-49C5-A315-6BBDF09CAF74}" type="slidenum">
              <a:rPr lang="cs-CZ" smtClean="0"/>
              <a:pPr eaLnBrk="1" hangingPunct="1">
                <a:defRPr/>
              </a:pPr>
              <a:t>25</a:t>
            </a:fld>
            <a:endParaRPr lang="cs-CZ"/>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5580DF5-5ACF-48B2-BC9F-167BB31C566B}" type="slidenum">
              <a:rPr lang="cs-CZ" smtClean="0"/>
              <a:pPr eaLnBrk="1" hangingPunct="1">
                <a:defRPr/>
              </a:pPr>
              <a:t>26</a:t>
            </a:fld>
            <a:endParaRPr lang="cs-CZ"/>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24A3680-6689-4C98-858E-158BF971205D}" type="slidenum">
              <a:rPr lang="cs-CZ" smtClean="0"/>
              <a:pPr eaLnBrk="1" hangingPunct="1">
                <a:defRPr/>
              </a:pPr>
              <a:t>27</a:t>
            </a:fld>
            <a:endParaRPr lang="cs-CZ"/>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C118586-664E-4BEE-A69C-ABA063111A0F}" type="slidenum">
              <a:rPr lang="cs-CZ" smtClean="0"/>
              <a:pPr eaLnBrk="1" hangingPunct="1">
                <a:defRPr/>
              </a:pPr>
              <a:t>28</a:t>
            </a:fld>
            <a:endParaRPr lang="cs-CZ"/>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8256053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F6E34F1-9359-425E-9A61-B5A3EFCAE738}" type="slidenum">
              <a:rPr lang="cs-CZ" smtClean="0"/>
              <a:pPr eaLnBrk="1" hangingPunct="1">
                <a:defRPr/>
              </a:pPr>
              <a:t>29</a:t>
            </a:fld>
            <a:endParaRPr lang="cs-CZ"/>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07DA99D-2484-4460-A3D2-5142B5704F92}" type="slidenum">
              <a:rPr lang="cs-CZ" smtClean="0"/>
              <a:pPr eaLnBrk="1" hangingPunct="1">
                <a:defRPr/>
              </a:pPr>
              <a:t>3</a:t>
            </a:fld>
            <a:endParaRPr lang="cs-CZ"/>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43B03D6-8F67-4181-9749-7562B6C900A4}" type="slidenum">
              <a:rPr lang="cs-CZ" smtClean="0"/>
              <a:pPr eaLnBrk="1" hangingPunct="1">
                <a:defRPr/>
              </a:pPr>
              <a:t>30</a:t>
            </a:fld>
            <a:endParaRPr lang="cs-CZ"/>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D1F8DB3-B1E9-411A-A6FE-F2B1002190B4}" type="slidenum">
              <a:rPr lang="cs-CZ" smtClean="0"/>
              <a:pPr eaLnBrk="1" hangingPunct="1">
                <a:defRPr/>
              </a:pPr>
              <a:t>31</a:t>
            </a:fld>
            <a:endParaRPr lang="cs-CZ"/>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9C20B04-A036-4857-9A45-7CB307C8036B}" type="slidenum">
              <a:rPr lang="cs-CZ" smtClean="0"/>
              <a:pPr eaLnBrk="1" hangingPunct="1">
                <a:defRPr/>
              </a:pPr>
              <a:t>4</a:t>
            </a:fld>
            <a:endParaRPr lang="cs-CZ"/>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B158B7D-A803-4DB8-8ED5-12B6B7A2B64C}" type="slidenum">
              <a:rPr lang="cs-CZ" smtClean="0"/>
              <a:pPr eaLnBrk="1" hangingPunct="1">
                <a:defRPr/>
              </a:pPr>
              <a:t>5</a:t>
            </a:fld>
            <a:endParaRPr 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3D06073-E1EA-4366-BAF8-22ECF7A74A8E}" type="slidenum">
              <a:rPr lang="cs-CZ" smtClean="0"/>
              <a:pPr eaLnBrk="1" hangingPunct="1">
                <a:defRPr/>
              </a:pPr>
              <a:t>6</a:t>
            </a:fld>
            <a:endParaRPr lang="cs-CZ"/>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135E348-7858-4E6C-807E-AA7561620D54}" type="slidenum">
              <a:rPr lang="cs-CZ" smtClean="0">
                <a:solidFill>
                  <a:prstClr val="black"/>
                </a:solidFill>
              </a:rPr>
              <a:pPr eaLnBrk="1" hangingPunct="1">
                <a:defRPr/>
              </a:pPr>
              <a:t>7</a:t>
            </a:fld>
            <a:endParaRPr lang="cs-CZ">
              <a:solidFill>
                <a:prstClr val="black"/>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F4B3379-E554-4B18-9F90-FA5D5DD4E5A3}" type="slidenum">
              <a:rPr lang="cs-CZ" smtClean="0"/>
              <a:pPr eaLnBrk="1" hangingPunct="1">
                <a:defRPr/>
              </a:pPr>
              <a:t>8</a:t>
            </a:fld>
            <a:endParaRPr lang="cs-CZ"/>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86F8099-3697-4097-B38E-1893D7F439DC}" type="slidenum">
              <a:rPr lang="cs-CZ" smtClean="0"/>
              <a:pPr eaLnBrk="1" hangingPunct="1">
                <a:defRPr/>
              </a:pPr>
              <a:t>9</a:t>
            </a:fld>
            <a:endParaRPr lang="cs-CZ"/>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D95EB9D9-7FB6-42A4-9005-21CCB7ABE036}" type="slidenum">
              <a:rPr lang="cs-CZ"/>
              <a:pPr>
                <a:defRPr/>
              </a:pPr>
              <a:t>‹#›</a:t>
            </a:fld>
            <a:endParaRPr lang="cs-CZ"/>
          </a:p>
        </p:txBody>
      </p:sp>
    </p:spTree>
    <p:extLst>
      <p:ext uri="{BB962C8B-B14F-4D97-AF65-F5344CB8AC3E}">
        <p14:creationId xmlns:p14="http://schemas.microsoft.com/office/powerpoint/2010/main" val="224476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11828B1-083C-4C5B-B63D-70C3B5B807C1}" type="slidenum">
              <a:rPr lang="cs-CZ"/>
              <a:pPr>
                <a:defRPr/>
              </a:pPr>
              <a:t>‹#›</a:t>
            </a:fld>
            <a:endParaRPr lang="cs-CZ"/>
          </a:p>
        </p:txBody>
      </p:sp>
    </p:spTree>
    <p:extLst>
      <p:ext uri="{BB962C8B-B14F-4D97-AF65-F5344CB8AC3E}">
        <p14:creationId xmlns:p14="http://schemas.microsoft.com/office/powerpoint/2010/main" val="3395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E31665C-1DFC-4E51-9619-EAA3C28C0C96}" type="slidenum">
              <a:rPr lang="cs-CZ"/>
              <a:pPr>
                <a:defRPr/>
              </a:pPr>
              <a:t>‹#›</a:t>
            </a:fld>
            <a:endParaRPr lang="cs-CZ"/>
          </a:p>
        </p:txBody>
      </p:sp>
    </p:spTree>
    <p:extLst>
      <p:ext uri="{BB962C8B-B14F-4D97-AF65-F5344CB8AC3E}">
        <p14:creationId xmlns:p14="http://schemas.microsoft.com/office/powerpoint/2010/main" val="2937187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87B4C39-41FD-46BC-862D-21BB494DD366}" type="slidenum">
              <a:rPr lang="cs-CZ"/>
              <a:pPr>
                <a:defRPr/>
              </a:pPr>
              <a:t>‹#›</a:t>
            </a:fld>
            <a:endParaRPr lang="cs-CZ"/>
          </a:p>
        </p:txBody>
      </p:sp>
    </p:spTree>
    <p:extLst>
      <p:ext uri="{BB962C8B-B14F-4D97-AF65-F5344CB8AC3E}">
        <p14:creationId xmlns:p14="http://schemas.microsoft.com/office/powerpoint/2010/main" val="413667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8D253FE-9368-41F9-AA9E-FF0BD1506504}" type="slidenum">
              <a:rPr lang="cs-CZ"/>
              <a:pPr>
                <a:defRPr/>
              </a:pPr>
              <a:t>‹#›</a:t>
            </a:fld>
            <a:endParaRPr lang="cs-CZ"/>
          </a:p>
        </p:txBody>
      </p:sp>
    </p:spTree>
    <p:extLst>
      <p:ext uri="{BB962C8B-B14F-4D97-AF65-F5344CB8AC3E}">
        <p14:creationId xmlns:p14="http://schemas.microsoft.com/office/powerpoint/2010/main" val="2847059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14AED13-3E6D-4F1B-A04E-852B9043618E}" type="slidenum">
              <a:rPr lang="cs-CZ"/>
              <a:pPr>
                <a:defRPr/>
              </a:pPr>
              <a:t>‹#›</a:t>
            </a:fld>
            <a:endParaRPr lang="cs-CZ"/>
          </a:p>
        </p:txBody>
      </p:sp>
    </p:spTree>
    <p:extLst>
      <p:ext uri="{BB962C8B-B14F-4D97-AF65-F5344CB8AC3E}">
        <p14:creationId xmlns:p14="http://schemas.microsoft.com/office/powerpoint/2010/main" val="297725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3AFE847E-F9DF-4032-B874-F13B8ED2349F}" type="slidenum">
              <a:rPr lang="cs-CZ"/>
              <a:pPr>
                <a:defRPr/>
              </a:pPr>
              <a:t>‹#›</a:t>
            </a:fld>
            <a:endParaRPr lang="cs-CZ"/>
          </a:p>
        </p:txBody>
      </p:sp>
    </p:spTree>
    <p:extLst>
      <p:ext uri="{BB962C8B-B14F-4D97-AF65-F5344CB8AC3E}">
        <p14:creationId xmlns:p14="http://schemas.microsoft.com/office/powerpoint/2010/main" val="1622490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F89C0A4D-868F-4261-89AB-F9F25F8A6E67}" type="slidenum">
              <a:rPr lang="cs-CZ"/>
              <a:pPr>
                <a:defRPr/>
              </a:pPr>
              <a:t>‹#›</a:t>
            </a:fld>
            <a:endParaRPr lang="cs-CZ"/>
          </a:p>
        </p:txBody>
      </p:sp>
    </p:spTree>
    <p:extLst>
      <p:ext uri="{BB962C8B-B14F-4D97-AF65-F5344CB8AC3E}">
        <p14:creationId xmlns:p14="http://schemas.microsoft.com/office/powerpoint/2010/main" val="269306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3C8651A1-F37C-4FFC-8801-211325334D20}" type="slidenum">
              <a:rPr lang="cs-CZ"/>
              <a:pPr>
                <a:defRPr/>
              </a:pPr>
              <a:t>‹#›</a:t>
            </a:fld>
            <a:endParaRPr lang="cs-CZ"/>
          </a:p>
        </p:txBody>
      </p:sp>
    </p:spTree>
    <p:extLst>
      <p:ext uri="{BB962C8B-B14F-4D97-AF65-F5344CB8AC3E}">
        <p14:creationId xmlns:p14="http://schemas.microsoft.com/office/powerpoint/2010/main" val="52155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EB668072-7936-4738-BAE9-9D1E35BFCD4A}" type="slidenum">
              <a:rPr lang="cs-CZ"/>
              <a:pPr>
                <a:defRPr/>
              </a:pPr>
              <a:t>‹#›</a:t>
            </a:fld>
            <a:endParaRPr lang="cs-CZ"/>
          </a:p>
        </p:txBody>
      </p:sp>
    </p:spTree>
    <p:extLst>
      <p:ext uri="{BB962C8B-B14F-4D97-AF65-F5344CB8AC3E}">
        <p14:creationId xmlns:p14="http://schemas.microsoft.com/office/powerpoint/2010/main" val="308523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17BE9C83-D57D-4987-AC93-0C6E2924E155}" type="slidenum">
              <a:rPr lang="cs-CZ"/>
              <a:pPr>
                <a:defRPr/>
              </a:pPr>
              <a:t>‹#›</a:t>
            </a:fld>
            <a:endParaRPr lang="cs-CZ"/>
          </a:p>
        </p:txBody>
      </p:sp>
    </p:spTree>
    <p:extLst>
      <p:ext uri="{BB962C8B-B14F-4D97-AF65-F5344CB8AC3E}">
        <p14:creationId xmlns:p14="http://schemas.microsoft.com/office/powerpoint/2010/main" val="135861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en-US"/>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231577B7-3B32-4B64-8705-0864554B922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1113" y="-19050"/>
            <a:ext cx="9210676" cy="687705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205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05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1997075"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1"/>
          <p:cNvSpPr txBox="1">
            <a:spLocks noChangeArrowheads="1"/>
          </p:cNvSpPr>
          <p:nvPr/>
        </p:nvSpPr>
        <p:spPr bwMode="auto">
          <a:xfrm>
            <a:off x="2001838" y="404813"/>
            <a:ext cx="719931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a:solidFill>
                  <a:schemeClr val="bg1"/>
                </a:solidFill>
                <a:latin typeface="Verdana" pitchFamily="34" charset="0"/>
              </a:rPr>
              <a:t>Advanced Methods of Interpretation</a:t>
            </a:r>
          </a:p>
          <a:p>
            <a:pPr algn="ctr" eaLnBrk="1" hangingPunct="1">
              <a:spcBef>
                <a:spcPct val="0"/>
              </a:spcBef>
              <a:buFontTx/>
              <a:buNone/>
            </a:pPr>
            <a:endParaRPr lang="de-DE" altLang="en-US" sz="4000">
              <a:solidFill>
                <a:schemeClr val="bg1"/>
              </a:solidFill>
              <a:latin typeface="Verdana" pitchFamily="34" charset="0"/>
            </a:endParaRPr>
          </a:p>
          <a:p>
            <a:pPr algn="ctr" eaLnBrk="1" hangingPunct="1">
              <a:spcBef>
                <a:spcPct val="0"/>
              </a:spcBef>
              <a:buFontTx/>
              <a:buNone/>
            </a:pPr>
            <a:r>
              <a:rPr lang="en-US" altLang="en-US" sz="2400">
                <a:solidFill>
                  <a:schemeClr val="bg1"/>
                </a:solidFill>
                <a:latin typeface="Verdana" pitchFamily="34" charset="0"/>
              </a:rPr>
              <a:t>Lecture</a:t>
            </a:r>
            <a:r>
              <a:rPr lang="de-DE" altLang="en-US" sz="2400">
                <a:solidFill>
                  <a:schemeClr val="bg1"/>
                </a:solidFill>
                <a:latin typeface="Verdana" pitchFamily="34" charset="0"/>
              </a:rPr>
              <a:t> I</a:t>
            </a:r>
            <a:endParaRPr lang="en-US" altLang="en-US" sz="2400">
              <a:solidFill>
                <a:schemeClr val="bg1"/>
              </a:solidFill>
              <a:latin typeface="Verdana" pitchFamily="34" charset="0"/>
            </a:endParaRPr>
          </a:p>
          <a:p>
            <a:pPr algn="ctr" eaLnBrk="1" hangingPunct="1">
              <a:spcBef>
                <a:spcPct val="0"/>
              </a:spcBef>
              <a:buFontTx/>
              <a:buNone/>
            </a:pPr>
            <a:endParaRPr lang="de-DE" altLang="en-US" sz="2800">
              <a:solidFill>
                <a:schemeClr val="bg1"/>
              </a:solidFill>
              <a:latin typeface="Verdana" pitchFamily="34" charset="0"/>
            </a:endParaRPr>
          </a:p>
          <a:p>
            <a:pPr algn="ctr" eaLnBrk="1" hangingPunct="1">
              <a:spcBef>
                <a:spcPct val="0"/>
              </a:spcBef>
              <a:buFontTx/>
              <a:buNone/>
            </a:pPr>
            <a:r>
              <a:rPr lang="en-US" altLang="en-US" sz="4000">
                <a:solidFill>
                  <a:schemeClr val="bg1"/>
                </a:solidFill>
                <a:latin typeface="Verdana" pitchFamily="34" charset="0"/>
              </a:rPr>
              <a:t>What is Interpretation?</a:t>
            </a:r>
          </a:p>
          <a:p>
            <a:pPr algn="ctr" eaLnBrk="1" hangingPunct="1">
              <a:spcBef>
                <a:spcPct val="0"/>
              </a:spcBef>
              <a:buFontTx/>
              <a:buNone/>
            </a:pPr>
            <a:endParaRPr lang="en-US" altLang="en-US" sz="4000">
              <a:solidFill>
                <a:schemeClr val="bg1"/>
              </a:solidFill>
              <a:latin typeface="Verdana" pitchFamily="34" charset="0"/>
            </a:endParaRPr>
          </a:p>
          <a:p>
            <a:pPr algn="ctr" eaLnBrk="1" hangingPunct="1">
              <a:spcBef>
                <a:spcPct val="0"/>
              </a:spcBef>
              <a:buFontTx/>
              <a:buNone/>
            </a:pPr>
            <a:r>
              <a:rPr lang="de-DE" altLang="en-US" sz="2800">
                <a:solidFill>
                  <a:schemeClr val="bg1"/>
                </a:solidFill>
                <a:latin typeface="Verdana" pitchFamily="34" charset="0"/>
              </a:rPr>
              <a:t>Dr. Werner Binder</a:t>
            </a:r>
          </a:p>
        </p:txBody>
      </p:sp>
      <p:sp>
        <p:nvSpPr>
          <p:cNvPr id="2054" name="TextBox 3"/>
          <p:cNvSpPr txBox="1">
            <a:spLocks noChangeArrowheads="1"/>
          </p:cNvSpPr>
          <p:nvPr/>
        </p:nvSpPr>
        <p:spPr bwMode="auto">
          <a:xfrm>
            <a:off x="2195513" y="5392738"/>
            <a:ext cx="31257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a:solidFill>
                  <a:schemeClr val="bg1"/>
                </a:solidFill>
                <a:latin typeface="Verdana" pitchFamily="34" charset="0"/>
              </a:rPr>
              <a:t>Masaryk University, Brno</a:t>
            </a:r>
          </a:p>
          <a:p>
            <a:pPr eaLnBrk="1" hangingPunct="1">
              <a:spcBef>
                <a:spcPct val="0"/>
              </a:spcBef>
              <a:buFontTx/>
              <a:buNone/>
            </a:pPr>
            <a:r>
              <a:rPr lang="en-US" altLang="en-US" sz="1600">
                <a:solidFill>
                  <a:schemeClr val="bg1"/>
                </a:solidFill>
                <a:latin typeface="Verdana" pitchFamily="34" charset="0"/>
              </a:rPr>
              <a:t>Faculty of Social Studies</a:t>
            </a:r>
          </a:p>
          <a:p>
            <a:pPr eaLnBrk="1" hangingPunct="1">
              <a:spcBef>
                <a:spcPct val="0"/>
              </a:spcBef>
              <a:buFontTx/>
              <a:buNone/>
            </a:pPr>
            <a:r>
              <a:rPr lang="en-US" altLang="en-US" sz="1600">
                <a:solidFill>
                  <a:schemeClr val="bg1"/>
                </a:solidFill>
                <a:latin typeface="Verdana" pitchFamily="34" charset="0"/>
              </a:rPr>
              <a:t>Department of Sociology</a:t>
            </a:r>
          </a:p>
        </p:txBody>
      </p:sp>
      <p:sp>
        <p:nvSpPr>
          <p:cNvPr id="2055" name="TextBox 3"/>
          <p:cNvSpPr txBox="1">
            <a:spLocks noChangeArrowheads="1"/>
          </p:cNvSpPr>
          <p:nvPr/>
        </p:nvSpPr>
        <p:spPr bwMode="auto">
          <a:xfrm>
            <a:off x="5210175" y="5392738"/>
            <a:ext cx="39052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dirty="0">
                <a:solidFill>
                  <a:schemeClr val="bg1"/>
                </a:solidFill>
                <a:latin typeface="Verdana" pitchFamily="34" charset="0"/>
              </a:rPr>
              <a:t>Advanced Methods of Interpretation</a:t>
            </a:r>
          </a:p>
          <a:p>
            <a:pPr eaLnBrk="1" hangingPunct="1">
              <a:spcBef>
                <a:spcPct val="0"/>
              </a:spcBef>
              <a:buFontTx/>
              <a:buNone/>
            </a:pPr>
            <a:r>
              <a:rPr lang="en-US" altLang="en-US" sz="1600" dirty="0">
                <a:solidFill>
                  <a:schemeClr val="bg1"/>
                </a:solidFill>
                <a:latin typeface="Verdana" pitchFamily="34" charset="0"/>
              </a:rPr>
              <a:t>in Cultural Sociology (soc 575)</a:t>
            </a:r>
          </a:p>
          <a:p>
            <a:pPr eaLnBrk="1" hangingPunct="1">
              <a:spcBef>
                <a:spcPct val="0"/>
              </a:spcBef>
              <a:buFontTx/>
              <a:buNone/>
            </a:pPr>
            <a:r>
              <a:rPr lang="en-US" altLang="en-US" sz="1600" dirty="0">
                <a:solidFill>
                  <a:schemeClr val="bg1"/>
                </a:solidFill>
                <a:latin typeface="Verdana" pitchFamily="34" charset="0"/>
              </a:rPr>
              <a:t>Spring 2017</a:t>
            </a:r>
          </a:p>
        </p:txBody>
      </p:sp>
    </p:spTree>
  </p:cSld>
  <p:clrMapOvr>
    <a:masterClrMapping/>
  </p:clrMapOvr>
  <p:transition advTm="779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126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1126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127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Box 2"/>
          <p:cNvSpPr txBox="1">
            <a:spLocks noChangeArrowheads="1"/>
          </p:cNvSpPr>
          <p:nvPr/>
        </p:nvSpPr>
        <p:spPr bwMode="auto">
          <a:xfrm>
            <a:off x="1068388" y="1711325"/>
            <a:ext cx="7996237"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What is Interpretation?</a:t>
            </a:r>
            <a:endParaRPr lang="en-US" altLang="en-US" sz="800" dirty="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defRPr/>
            </a:pPr>
            <a:r>
              <a:rPr lang="en-US" altLang="en-US" sz="2400" dirty="0"/>
              <a:t>Meanings of “interpretation”:</a:t>
            </a:r>
          </a:p>
          <a:p>
            <a:pPr marL="342900" indent="-342900" eaLnBrk="1" hangingPunct="1">
              <a:lnSpc>
                <a:spcPct val="150000"/>
              </a:lnSpc>
              <a:spcBef>
                <a:spcPct val="0"/>
              </a:spcBef>
              <a:spcAft>
                <a:spcPts val="600"/>
              </a:spcAft>
              <a:defRPr/>
            </a:pPr>
            <a:r>
              <a:rPr lang="en-US" altLang="en-US" sz="2400" dirty="0"/>
              <a:t>Interpretation as problematized understanding</a:t>
            </a:r>
          </a:p>
          <a:p>
            <a:pPr marL="342900" indent="-342900" eaLnBrk="1" hangingPunct="1">
              <a:lnSpc>
                <a:spcPct val="150000"/>
              </a:lnSpc>
              <a:spcBef>
                <a:spcPct val="0"/>
              </a:spcBef>
              <a:spcAft>
                <a:spcPts val="600"/>
              </a:spcAft>
              <a:defRPr/>
            </a:pPr>
            <a:r>
              <a:rPr lang="en-US" altLang="en-US" sz="2400" dirty="0"/>
              <a:t>Interpretation as explication of meaning</a:t>
            </a:r>
          </a:p>
          <a:p>
            <a:pPr marL="342900" indent="-342900" eaLnBrk="1" hangingPunct="1">
              <a:lnSpc>
                <a:spcPct val="150000"/>
              </a:lnSpc>
              <a:spcBef>
                <a:spcPct val="0"/>
              </a:spcBef>
              <a:spcAft>
                <a:spcPts val="600"/>
              </a:spcAft>
              <a:defRPr/>
            </a:pPr>
            <a:r>
              <a:rPr lang="en-US" altLang="en-US" sz="2400" dirty="0"/>
              <a:t>Interpretation as translation (“interpreter”)</a:t>
            </a:r>
          </a:p>
          <a:p>
            <a:pPr marL="342900" indent="-342900" eaLnBrk="1" hangingPunct="1">
              <a:lnSpc>
                <a:spcPct val="150000"/>
              </a:lnSpc>
              <a:spcBef>
                <a:spcPct val="0"/>
              </a:spcBef>
              <a:spcAft>
                <a:spcPts val="600"/>
              </a:spcAft>
              <a:defRPr/>
            </a:pPr>
            <a:r>
              <a:rPr lang="en-US" altLang="en-US" sz="2400" dirty="0"/>
              <a:t>Interpretation as </a:t>
            </a:r>
            <a:r>
              <a:rPr lang="en-US" altLang="en-US" sz="2400" i="1" dirty="0"/>
              <a:t>performance</a:t>
            </a:r>
            <a:r>
              <a:rPr lang="en-US" altLang="en-US" sz="2400" dirty="0"/>
              <a:t> (“interpreting”)</a:t>
            </a:r>
          </a:p>
          <a:p>
            <a:pPr marL="361950" eaLnBrk="1" hangingPunct="1">
              <a:lnSpc>
                <a:spcPct val="150000"/>
              </a:lnSpc>
              <a:spcBef>
                <a:spcPct val="0"/>
              </a:spcBef>
              <a:spcAft>
                <a:spcPts val="600"/>
              </a:spcAft>
              <a:buFontTx/>
              <a:buNone/>
              <a:defRPr/>
            </a:pPr>
            <a:r>
              <a:rPr lang="en-US" altLang="en-US" sz="2400" dirty="0">
                <a:solidFill>
                  <a:srgbClr val="000000"/>
                </a:solidFill>
              </a:rPr>
              <a:t>→ e.g. </a:t>
            </a:r>
            <a:r>
              <a:rPr lang="en-US" altLang="en-US" sz="2400" dirty="0"/>
              <a:t>interpreting a composition, a play, a role etc.</a:t>
            </a:r>
          </a:p>
        </p:txBody>
      </p:sp>
    </p:spTree>
  </p:cSld>
  <p:clrMapOvr>
    <a:masterClrMapping/>
  </p:clrMapOvr>
  <p:transition advTm="7797"/>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2292"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1229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2294"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Box 2"/>
          <p:cNvSpPr txBox="1">
            <a:spLocks noChangeArrowheads="1"/>
          </p:cNvSpPr>
          <p:nvPr/>
        </p:nvSpPr>
        <p:spPr bwMode="auto">
          <a:xfrm>
            <a:off x="1068388" y="1711325"/>
            <a:ext cx="7996237"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What is Interpretation?</a:t>
            </a:r>
            <a:endParaRPr lang="en-US" altLang="en-US" sz="800" dirty="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defRPr/>
            </a:pPr>
            <a:r>
              <a:rPr lang="en-US" altLang="en-US" sz="2400" dirty="0"/>
              <a:t>Meanings of “interpretation”:</a:t>
            </a:r>
          </a:p>
          <a:p>
            <a:pPr marL="342900" indent="-342900" eaLnBrk="1" hangingPunct="1">
              <a:lnSpc>
                <a:spcPct val="150000"/>
              </a:lnSpc>
              <a:spcBef>
                <a:spcPct val="0"/>
              </a:spcBef>
              <a:spcAft>
                <a:spcPts val="600"/>
              </a:spcAft>
              <a:defRPr/>
            </a:pPr>
            <a:r>
              <a:rPr lang="en-US" altLang="en-US" sz="2400" dirty="0"/>
              <a:t>Interpretation as problematized understanding</a:t>
            </a:r>
          </a:p>
          <a:p>
            <a:pPr marL="342900" indent="-342900" eaLnBrk="1" hangingPunct="1">
              <a:lnSpc>
                <a:spcPct val="150000"/>
              </a:lnSpc>
              <a:spcBef>
                <a:spcPct val="0"/>
              </a:spcBef>
              <a:spcAft>
                <a:spcPts val="600"/>
              </a:spcAft>
              <a:defRPr/>
            </a:pPr>
            <a:r>
              <a:rPr lang="en-US" altLang="en-US" sz="2400" dirty="0"/>
              <a:t>Interpretation as explication of meaning</a:t>
            </a:r>
          </a:p>
          <a:p>
            <a:pPr marL="342900" indent="-342900" eaLnBrk="1" hangingPunct="1">
              <a:lnSpc>
                <a:spcPct val="150000"/>
              </a:lnSpc>
              <a:spcBef>
                <a:spcPct val="0"/>
              </a:spcBef>
              <a:spcAft>
                <a:spcPts val="600"/>
              </a:spcAft>
              <a:defRPr/>
            </a:pPr>
            <a:r>
              <a:rPr lang="en-US" altLang="en-US" sz="2400" dirty="0"/>
              <a:t>Interpretation as translation (“interpreter”)</a:t>
            </a:r>
          </a:p>
          <a:p>
            <a:pPr marL="342900" indent="-342900" eaLnBrk="1" hangingPunct="1">
              <a:lnSpc>
                <a:spcPct val="150000"/>
              </a:lnSpc>
              <a:spcBef>
                <a:spcPct val="0"/>
              </a:spcBef>
              <a:spcAft>
                <a:spcPts val="600"/>
              </a:spcAft>
              <a:defRPr/>
            </a:pPr>
            <a:r>
              <a:rPr lang="en-US" altLang="en-US" sz="2400" dirty="0"/>
              <a:t>Interpretation as performance (“interpreting”)</a:t>
            </a:r>
          </a:p>
          <a:p>
            <a:pPr eaLnBrk="1" hangingPunct="1">
              <a:lnSpc>
                <a:spcPct val="150000"/>
              </a:lnSpc>
              <a:spcBef>
                <a:spcPct val="0"/>
              </a:spcBef>
              <a:spcAft>
                <a:spcPts val="600"/>
              </a:spcAft>
              <a:buFontTx/>
              <a:buNone/>
              <a:tabLst>
                <a:tab pos="361950" algn="l"/>
              </a:tabLst>
              <a:defRPr/>
            </a:pPr>
            <a:r>
              <a:rPr lang="en-US" altLang="en-US" sz="2400" dirty="0">
                <a:solidFill>
                  <a:srgbClr val="000000"/>
                </a:solidFill>
              </a:rPr>
              <a:t>→	All are relevant for interpretative methodology! </a:t>
            </a:r>
            <a:endParaRPr lang="en-US" altLang="en-US" sz="2400" dirty="0"/>
          </a:p>
        </p:txBody>
      </p:sp>
    </p:spTree>
  </p:cSld>
  <p:clrMapOvr>
    <a:masterClrMapping/>
  </p:clrMapOvr>
  <p:transition advTm="7797"/>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4340"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endParaRPr lang="de-DE" altLang="en-US" sz="2000" b="1">
              <a:solidFill>
                <a:schemeClr val="bg1"/>
              </a:solidFill>
              <a:latin typeface="Verdana" pitchFamily="34" charset="0"/>
            </a:endParaRPr>
          </a:p>
        </p:txBody>
      </p:sp>
      <p:sp>
        <p:nvSpPr>
          <p:cNvPr id="1434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434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2400"/>
              </a:spcAft>
              <a:buFontTx/>
              <a:buNone/>
            </a:pPr>
            <a:r>
              <a:rPr lang="en-US" altLang="en-US" dirty="0">
                <a:latin typeface="Verdana" pitchFamily="34" charset="0"/>
                <a:ea typeface="Verdana" pitchFamily="34" charset="0"/>
                <a:cs typeface="Verdana" pitchFamily="34" charset="0"/>
              </a:rPr>
              <a:t>Cultural Sociology and Interpretation</a:t>
            </a:r>
            <a:endParaRPr lang="en-US" altLang="en-US" sz="2400" dirty="0"/>
          </a:p>
          <a:p>
            <a:pPr eaLnBrk="1" hangingPunct="1">
              <a:spcBef>
                <a:spcPct val="0"/>
              </a:spcBef>
              <a:spcAft>
                <a:spcPts val="600"/>
              </a:spcAft>
              <a:buFontTx/>
              <a:buNone/>
            </a:pPr>
            <a:r>
              <a:rPr lang="en-US" altLang="en-US" sz="2400" dirty="0"/>
              <a:t>Interpretative sociology and qualitative social research:</a:t>
            </a:r>
          </a:p>
          <a:p>
            <a:pPr marL="342900" indent="-342900" eaLnBrk="1" hangingPunct="1">
              <a:spcBef>
                <a:spcPct val="0"/>
              </a:spcBef>
              <a:spcAft>
                <a:spcPts val="600"/>
              </a:spcAft>
            </a:pPr>
            <a:r>
              <a:rPr lang="en-US" altLang="en-US" sz="2400" dirty="0"/>
              <a:t>Subjective and symbolic meanings</a:t>
            </a:r>
          </a:p>
          <a:p>
            <a:pPr eaLnBrk="1" hangingPunct="1">
              <a:spcBef>
                <a:spcPct val="0"/>
              </a:spcBef>
              <a:spcAft>
                <a:spcPts val="600"/>
              </a:spcAft>
              <a:buFontTx/>
              <a:buNone/>
            </a:pPr>
            <a:endParaRPr lang="en-US" altLang="en-US" sz="2400" dirty="0"/>
          </a:p>
          <a:p>
            <a:pPr eaLnBrk="1" hangingPunct="1">
              <a:spcBef>
                <a:spcPct val="0"/>
              </a:spcBef>
              <a:spcAft>
                <a:spcPts val="600"/>
              </a:spcAft>
              <a:buFontTx/>
              <a:buNone/>
            </a:pPr>
            <a:r>
              <a:rPr lang="en-US" altLang="en-US" sz="2400" dirty="0"/>
              <a:t>Cultural sociology: </a:t>
            </a:r>
          </a:p>
          <a:p>
            <a:pPr marL="342900" indent="-342900" eaLnBrk="1" hangingPunct="1">
              <a:spcBef>
                <a:spcPct val="0"/>
              </a:spcBef>
              <a:spcAft>
                <a:spcPts val="600"/>
              </a:spcAft>
            </a:pPr>
            <a:r>
              <a:rPr lang="en-US" altLang="en-US" sz="2400" dirty="0"/>
              <a:t>Strong focus on the cultural foundations of subjective and symbolic meanings</a:t>
            </a:r>
          </a:p>
          <a:p>
            <a:pPr marL="342900" indent="-342900" eaLnBrk="1" hangingPunct="1">
              <a:spcBef>
                <a:spcPct val="0"/>
              </a:spcBef>
              <a:spcAft>
                <a:spcPts val="600"/>
              </a:spcAft>
            </a:pPr>
            <a:r>
              <a:rPr lang="en-US" altLang="en-US" sz="2400" i="1" dirty="0"/>
              <a:t>Culture as </a:t>
            </a:r>
            <a:r>
              <a:rPr lang="en-US" altLang="en-US" sz="2400" i="1" dirty="0" smtClean="0"/>
              <a:t>structure </a:t>
            </a:r>
            <a:r>
              <a:rPr lang="en-US" altLang="en-US" sz="2400" i="1" dirty="0"/>
              <a:t>of meaning</a:t>
            </a:r>
            <a:r>
              <a:rPr lang="en-US" altLang="en-US" sz="2400" dirty="0"/>
              <a:t>:  e.g. binary codes, collective representations, classification systems, root metaphors, iconic, performative and narrative patterns</a:t>
            </a:r>
          </a:p>
        </p:txBody>
      </p:sp>
    </p:spTree>
  </p:cSld>
  <p:clrMapOvr>
    <a:masterClrMapping/>
  </p:clrMapOvr>
  <p:transition advTm="7797"/>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5364"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endParaRPr lang="de-DE" altLang="en-US" sz="2000" b="1">
              <a:solidFill>
                <a:schemeClr val="bg1"/>
              </a:solidFill>
              <a:latin typeface="Verdana" pitchFamily="34" charset="0"/>
            </a:endParaRPr>
          </a:p>
        </p:txBody>
      </p:sp>
      <p:sp>
        <p:nvSpPr>
          <p:cNvPr id="15365"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5366"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816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600"/>
              </a:spcAft>
              <a:buFontTx/>
              <a:buNone/>
            </a:pPr>
            <a:r>
              <a:rPr lang="en-US" altLang="en-US" dirty="0">
                <a:latin typeface="Verdana" pitchFamily="34" charset="0"/>
                <a:ea typeface="Verdana" pitchFamily="34" charset="0"/>
                <a:cs typeface="Verdana" pitchFamily="34" charset="0"/>
              </a:rPr>
              <a:t>Modes of Scientific Observation</a:t>
            </a:r>
          </a:p>
          <a:p>
            <a:pPr eaLnBrk="1" hangingPunct="1">
              <a:spcBef>
                <a:spcPct val="0"/>
              </a:spcBef>
              <a:spcAft>
                <a:spcPts val="600"/>
              </a:spcAft>
              <a:buFontTx/>
              <a:buNone/>
            </a:pPr>
            <a:endParaRPr lang="en-US" altLang="en-US" sz="2400" dirty="0">
              <a:ea typeface="Verdana" pitchFamily="34" charset="0"/>
              <a:cs typeface="Verdana" pitchFamily="34" charset="0"/>
            </a:endParaRPr>
          </a:p>
          <a:p>
            <a:pPr marL="342900" indent="-342900" eaLnBrk="1" hangingPunct="1">
              <a:spcBef>
                <a:spcPct val="0"/>
              </a:spcBef>
              <a:spcAft>
                <a:spcPts val="600"/>
              </a:spcAft>
            </a:pPr>
            <a:r>
              <a:rPr lang="en-US" altLang="en-US" sz="2400" dirty="0">
                <a:ea typeface="Verdana" pitchFamily="34" charset="0"/>
                <a:cs typeface="Verdana" pitchFamily="34" charset="0"/>
              </a:rPr>
              <a:t>Description</a:t>
            </a:r>
          </a:p>
          <a:p>
            <a:pPr marL="342900" indent="-342900" eaLnBrk="1" hangingPunct="1">
              <a:spcBef>
                <a:spcPct val="0"/>
              </a:spcBef>
            </a:pPr>
            <a:r>
              <a:rPr lang="en-US" altLang="en-US" sz="2400" dirty="0">
                <a:ea typeface="Verdana" pitchFamily="34" charset="0"/>
                <a:cs typeface="Verdana" pitchFamily="34" charset="0"/>
              </a:rPr>
              <a:t>Interpretation</a:t>
            </a:r>
          </a:p>
          <a:p>
            <a:pPr eaLnBrk="1" hangingPunct="1">
              <a:spcBef>
                <a:spcPct val="0"/>
              </a:spcBef>
              <a:spcAft>
                <a:spcPts val="600"/>
              </a:spcAft>
              <a:buFontTx/>
              <a:buNone/>
            </a:pPr>
            <a:r>
              <a:rPr lang="en-US" altLang="en-US" sz="2400" dirty="0">
                <a:ea typeface="Verdana" pitchFamily="34" charset="0"/>
                <a:cs typeface="Verdana" pitchFamily="34" charset="0"/>
              </a:rPr>
              <a:t>	→ informative re-description (new information)</a:t>
            </a:r>
          </a:p>
          <a:p>
            <a:pPr marL="342900" indent="-342900" eaLnBrk="1" hangingPunct="1">
              <a:spcBef>
                <a:spcPct val="0"/>
              </a:spcBef>
            </a:pPr>
            <a:r>
              <a:rPr lang="en-US" altLang="en-US" sz="2400" dirty="0">
                <a:ea typeface="Verdana" pitchFamily="34" charset="0"/>
                <a:cs typeface="Verdana" pitchFamily="34" charset="0"/>
              </a:rPr>
              <a:t>Explanation</a:t>
            </a:r>
          </a:p>
          <a:p>
            <a:pPr eaLnBrk="1" hangingPunct="1">
              <a:spcBef>
                <a:spcPct val="0"/>
              </a:spcBef>
              <a:spcAft>
                <a:spcPts val="600"/>
              </a:spcAft>
              <a:buFontTx/>
              <a:buNone/>
            </a:pPr>
            <a:r>
              <a:rPr lang="en-US" altLang="en-US" sz="2400" dirty="0">
                <a:ea typeface="Verdana" pitchFamily="34" charset="0"/>
                <a:cs typeface="Verdana" pitchFamily="34" charset="0"/>
              </a:rPr>
              <a:t>	→ informative re-description that includes causes 	(or conditions)</a:t>
            </a:r>
          </a:p>
          <a:p>
            <a:pPr eaLnBrk="1" hangingPunct="1">
              <a:spcBef>
                <a:spcPct val="0"/>
              </a:spcBef>
              <a:spcAft>
                <a:spcPts val="600"/>
              </a:spcAft>
              <a:buFontTx/>
              <a:buNone/>
            </a:pPr>
            <a:endParaRPr lang="en-US" altLang="en-US" sz="2400" dirty="0">
              <a:ea typeface="Verdana" pitchFamily="34" charset="0"/>
              <a:cs typeface="Verdana" pitchFamily="34" charset="0"/>
            </a:endParaRPr>
          </a:p>
          <a:p>
            <a:pPr eaLnBrk="1" hangingPunct="1">
              <a:spcBef>
                <a:spcPct val="0"/>
              </a:spcBef>
              <a:spcAft>
                <a:spcPts val="600"/>
              </a:spcAft>
              <a:buFontTx/>
              <a:buNone/>
            </a:pPr>
            <a:r>
              <a:rPr lang="en-US" altLang="en-US" sz="2400" dirty="0">
                <a:ea typeface="Verdana" pitchFamily="34" charset="0"/>
                <a:cs typeface="Verdana" pitchFamily="34" charset="0"/>
              </a:rPr>
              <a:t>Geertz (2006):	“thin” vs. “thick description”</a:t>
            </a:r>
          </a:p>
          <a:p>
            <a:pPr eaLnBrk="1" hangingPunct="1">
              <a:spcBef>
                <a:spcPct val="0"/>
              </a:spcBef>
              <a:spcAft>
                <a:spcPts val="600"/>
              </a:spcAft>
              <a:buFontTx/>
              <a:buNone/>
            </a:pPr>
            <a:r>
              <a:rPr lang="en-US" altLang="en-US" sz="2400" dirty="0">
                <a:ea typeface="Verdana" pitchFamily="34" charset="0"/>
                <a:cs typeface="Verdana" pitchFamily="34" charset="0"/>
              </a:rPr>
              <a:t>Reed (2011): 	“minimal” vs. “maximal interpretation” </a:t>
            </a:r>
            <a:endParaRPr lang="en-US" altLang="en-US" sz="2400" dirty="0"/>
          </a:p>
        </p:txBody>
      </p:sp>
    </p:spTree>
  </p:cSld>
  <p:clrMapOvr>
    <a:masterClrMapping/>
  </p:clrMapOvr>
  <p:transition advTm="7797"/>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638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en-US" sz="2000" b="1" dirty="0" err="1">
                <a:solidFill>
                  <a:schemeClr val="bg1"/>
                </a:solidFill>
                <a:latin typeface="Verdana" pitchFamily="34" charset="0"/>
              </a:rPr>
              <a:t>What</a:t>
            </a:r>
            <a:r>
              <a:rPr lang="de-DE" altLang="en-US" sz="2000" b="1" dirty="0">
                <a:solidFill>
                  <a:schemeClr val="bg1"/>
                </a:solidFill>
                <a:latin typeface="Verdana" pitchFamily="34" charset="0"/>
              </a:rPr>
              <a:t> </a:t>
            </a:r>
            <a:r>
              <a:rPr lang="de-DE" altLang="en-US" sz="2000" b="1" dirty="0" err="1">
                <a:solidFill>
                  <a:schemeClr val="bg1"/>
                </a:solidFill>
                <a:latin typeface="Verdana" pitchFamily="34" charset="0"/>
              </a:rPr>
              <a:t>is</a:t>
            </a:r>
            <a:r>
              <a:rPr lang="de-DE" altLang="en-US" sz="2000" b="1" dirty="0">
                <a:solidFill>
                  <a:schemeClr val="bg1"/>
                </a:solidFill>
                <a:latin typeface="Verdana" pitchFamily="34" charset="0"/>
              </a:rPr>
              <a:t> Interpretation?</a:t>
            </a:r>
          </a:p>
        </p:txBody>
      </p:sp>
      <p:sp>
        <p:nvSpPr>
          <p:cNvPr id="1638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639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Box 2"/>
          <p:cNvSpPr txBox="1">
            <a:spLocks noChangeArrowheads="1"/>
          </p:cNvSpPr>
          <p:nvPr/>
        </p:nvSpPr>
        <p:spPr bwMode="auto">
          <a:xfrm>
            <a:off x="1101725" y="1711325"/>
            <a:ext cx="7996238"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600"/>
              </a:spcAft>
              <a:buFontTx/>
              <a:buNone/>
            </a:pPr>
            <a:r>
              <a:rPr lang="de-DE" altLang="en-US" dirty="0">
                <a:latin typeface="Verdana" pitchFamily="34" charset="0"/>
                <a:ea typeface="Verdana" pitchFamily="34" charset="0"/>
                <a:cs typeface="Verdana" pitchFamily="34" charset="0"/>
              </a:rPr>
              <a:t>Erklären vs. Verstehen</a:t>
            </a:r>
          </a:p>
          <a:p>
            <a:pPr eaLnBrk="1" hangingPunct="1">
              <a:spcBef>
                <a:spcPct val="0"/>
              </a:spcBef>
              <a:spcAft>
                <a:spcPts val="600"/>
              </a:spcAft>
              <a:buFontTx/>
              <a:buNone/>
            </a:pPr>
            <a:endParaRPr lang="en-US" altLang="en-US" sz="800" dirty="0">
              <a:latin typeface="Verdana" pitchFamily="34" charset="0"/>
              <a:ea typeface="Verdana" pitchFamily="34" charset="0"/>
              <a:cs typeface="Verdana" pitchFamily="34" charset="0"/>
            </a:endParaRPr>
          </a:p>
          <a:p>
            <a:pPr algn="just" eaLnBrk="1" hangingPunct="1">
              <a:spcBef>
                <a:spcPct val="0"/>
              </a:spcBef>
              <a:spcAft>
                <a:spcPts val="600"/>
              </a:spcAft>
              <a:buFontTx/>
              <a:buNone/>
            </a:pPr>
            <a:r>
              <a:rPr lang="en-US" altLang="en-US" sz="2400" dirty="0">
                <a:ea typeface="Verdana" pitchFamily="34" charset="0"/>
                <a:cs typeface="Verdana" pitchFamily="34" charset="0"/>
              </a:rPr>
              <a:t>The success of the sciences in the 19th century led scholars like Johann Gustav Droysen (1808-1884) and Wilhelm Dilthey (1833-1911) to develop “understanding” as an alternative to “explanation” for the humanities.</a:t>
            </a:r>
          </a:p>
        </p:txBody>
      </p:sp>
      <p:graphicFrame>
        <p:nvGraphicFramePr>
          <p:cNvPr id="8" name="Table 7"/>
          <p:cNvGraphicFramePr>
            <a:graphicFrameLocks noGrp="1"/>
          </p:cNvGraphicFramePr>
          <p:nvPr/>
        </p:nvGraphicFramePr>
        <p:xfrm>
          <a:off x="2627313" y="4365625"/>
          <a:ext cx="5040312" cy="1482724"/>
        </p:xfrm>
        <a:graphic>
          <a:graphicData uri="http://schemas.openxmlformats.org/drawingml/2006/table">
            <a:tbl>
              <a:tblPr firstRow="1" bandRow="1">
                <a:tableStyleId>{5C22544A-7EE6-4342-B048-85BDC9FD1C3A}</a:tableStyleId>
              </a:tblPr>
              <a:tblGrid>
                <a:gridCol w="2380147">
                  <a:extLst>
                    <a:ext uri="{9D8B030D-6E8A-4147-A177-3AD203B41FA5}">
                      <a16:colId xmlns="" xmlns:a16="http://schemas.microsoft.com/office/drawing/2014/main" val="20000"/>
                    </a:ext>
                  </a:extLst>
                </a:gridCol>
                <a:gridCol w="2660165">
                  <a:extLst>
                    <a:ext uri="{9D8B030D-6E8A-4147-A177-3AD203B41FA5}">
                      <a16:colId xmlns="" xmlns:a16="http://schemas.microsoft.com/office/drawing/2014/main" val="20001"/>
                    </a:ext>
                  </a:extLst>
                </a:gridCol>
              </a:tblGrid>
              <a:tr h="370681">
                <a:tc>
                  <a:txBody>
                    <a:bodyPr/>
                    <a:lstStyle/>
                    <a:p>
                      <a:r>
                        <a:rPr lang="en-US" sz="1800" noProof="0" dirty="0"/>
                        <a:t>Sciences</a:t>
                      </a:r>
                    </a:p>
                  </a:txBody>
                  <a:tcPr marL="91436" marR="91436" marT="45700" marB="45700">
                    <a:solidFill>
                      <a:srgbClr val="008373"/>
                    </a:solidFill>
                  </a:tcPr>
                </a:tc>
                <a:tc>
                  <a:txBody>
                    <a:bodyPr/>
                    <a:lstStyle/>
                    <a:p>
                      <a:r>
                        <a:rPr lang="en-US" sz="1800" noProof="0" dirty="0"/>
                        <a:t>Humanities</a:t>
                      </a:r>
                    </a:p>
                  </a:txBody>
                  <a:tcPr marL="91436" marR="91436" marT="45700" marB="45700">
                    <a:solidFill>
                      <a:srgbClr val="008373"/>
                    </a:solidFill>
                  </a:tcPr>
                </a:tc>
                <a:extLst>
                  <a:ext uri="{0D108BD9-81ED-4DB2-BD59-A6C34878D82A}">
                    <a16:rowId xmlns="" xmlns:a16="http://schemas.microsoft.com/office/drawing/2014/main" val="10000"/>
                  </a:ext>
                </a:extLst>
              </a:tr>
              <a:tr h="370681">
                <a:tc>
                  <a:txBody>
                    <a:bodyPr/>
                    <a:lstStyle/>
                    <a:p>
                      <a:r>
                        <a:rPr lang="en-US" sz="1800" baseline="0" noProof="0" dirty="0"/>
                        <a:t>Explanation</a:t>
                      </a:r>
                      <a:endParaRPr lang="en-US" sz="1800" noProof="0" dirty="0"/>
                    </a:p>
                  </a:txBody>
                  <a:tcPr marL="91436" marR="91436" marT="45700" marB="45700"/>
                </a:tc>
                <a:tc>
                  <a:txBody>
                    <a:bodyPr/>
                    <a:lstStyle/>
                    <a:p>
                      <a:r>
                        <a:rPr lang="en-US" sz="1800" noProof="0" dirty="0"/>
                        <a:t>Understanding</a:t>
                      </a:r>
                    </a:p>
                  </a:txBody>
                  <a:tcPr marL="91436" marR="91436" marT="45700" marB="45700"/>
                </a:tc>
                <a:extLst>
                  <a:ext uri="{0D108BD9-81ED-4DB2-BD59-A6C34878D82A}">
                    <a16:rowId xmlns="" xmlns:a16="http://schemas.microsoft.com/office/drawing/2014/main" val="10001"/>
                  </a:ext>
                </a:extLst>
              </a:tr>
              <a:tr h="370681">
                <a:tc>
                  <a:txBody>
                    <a:bodyPr/>
                    <a:lstStyle/>
                    <a:p>
                      <a:r>
                        <a:rPr lang="en-US" sz="1800" noProof="0" dirty="0"/>
                        <a:t>Nomothetic</a:t>
                      </a:r>
                    </a:p>
                  </a:txBody>
                  <a:tcPr marL="91436" marR="91436" marT="45700" marB="45700"/>
                </a:tc>
                <a:tc>
                  <a:txBody>
                    <a:bodyPr/>
                    <a:lstStyle/>
                    <a:p>
                      <a:r>
                        <a:rPr lang="en-US" sz="1800" noProof="0" dirty="0"/>
                        <a:t>Ideographic</a:t>
                      </a:r>
                    </a:p>
                  </a:txBody>
                  <a:tcPr marL="91436" marR="91436" marT="45700" marB="45700"/>
                </a:tc>
                <a:extLst>
                  <a:ext uri="{0D108BD9-81ED-4DB2-BD59-A6C34878D82A}">
                    <a16:rowId xmlns="" xmlns:a16="http://schemas.microsoft.com/office/drawing/2014/main" val="10002"/>
                  </a:ext>
                </a:extLst>
              </a:tr>
              <a:tr h="370681">
                <a:tc>
                  <a:txBody>
                    <a:bodyPr/>
                    <a:lstStyle/>
                    <a:p>
                      <a:r>
                        <a:rPr lang="en-US" sz="1800" noProof="0" dirty="0"/>
                        <a:t>Universal</a:t>
                      </a:r>
                    </a:p>
                  </a:txBody>
                  <a:tcPr marL="91436" marR="91436" marT="45700" marB="45700"/>
                </a:tc>
                <a:tc>
                  <a:txBody>
                    <a:bodyPr/>
                    <a:lstStyle/>
                    <a:p>
                      <a:r>
                        <a:rPr lang="en-US" sz="1800" noProof="0" dirty="0"/>
                        <a:t>Individual, historical</a:t>
                      </a:r>
                    </a:p>
                  </a:txBody>
                  <a:tcPr marL="91436" marR="91436" marT="45700" marB="45700"/>
                </a:tc>
                <a:extLst>
                  <a:ext uri="{0D108BD9-81ED-4DB2-BD59-A6C34878D82A}">
                    <a16:rowId xmlns="" xmlns:a16="http://schemas.microsoft.com/office/drawing/2014/main" val="10003"/>
                  </a:ext>
                </a:extLst>
              </a:tr>
            </a:tbl>
          </a:graphicData>
        </a:graphic>
      </p:graphicFrame>
    </p:spTree>
  </p:cSld>
  <p:clrMapOvr>
    <a:masterClrMapping/>
  </p:clrMapOvr>
  <p:transition advTm="7797"/>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1741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17412" name="TextBox 1"/>
          <p:cNvSpPr txBox="1">
            <a:spLocks noChangeArrowheads="1"/>
          </p:cNvSpPr>
          <p:nvPr/>
        </p:nvSpPr>
        <p:spPr bwMode="auto">
          <a:xfrm>
            <a:off x="1619250" y="620713"/>
            <a:ext cx="6048375"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dirty="0">
                <a:solidFill>
                  <a:schemeClr val="bg1"/>
                </a:solidFill>
              </a:rPr>
              <a:t>Max Weber</a:t>
            </a:r>
          </a:p>
          <a:p>
            <a:pPr algn="ctr" eaLnBrk="1" hangingPunct="1">
              <a:spcBef>
                <a:spcPct val="0"/>
              </a:spcBef>
              <a:buFontTx/>
              <a:buNone/>
            </a:pPr>
            <a:r>
              <a:rPr lang="en-US" altLang="en-US" sz="2800">
                <a:solidFill>
                  <a:schemeClr val="bg1"/>
                </a:solidFill>
              </a:rPr>
              <a:t>(1864—1920)</a:t>
            </a:r>
            <a:endParaRPr lang="en-US" altLang="en-US" sz="2800" dirty="0">
              <a:solidFill>
                <a:schemeClr val="bg1"/>
              </a:solidFill>
            </a:endParaRPr>
          </a:p>
        </p:txBody>
      </p:sp>
      <p:pic>
        <p:nvPicPr>
          <p:cNvPr id="1741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1989138"/>
            <a:ext cx="3295650"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7797"/>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8436"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en-US" sz="2000" b="1" dirty="0">
                <a:solidFill>
                  <a:schemeClr val="bg1"/>
                </a:solidFill>
                <a:latin typeface="Verdana" pitchFamily="34" charset="0"/>
              </a:rPr>
              <a:t>Weber</a:t>
            </a:r>
          </a:p>
        </p:txBody>
      </p:sp>
      <p:sp>
        <p:nvSpPr>
          <p:cNvPr id="18437"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8438"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lnSpc>
                <a:spcPct val="150000"/>
              </a:lnSpc>
              <a:spcAft>
                <a:spcPts val="1200"/>
              </a:spcAft>
              <a:defRPr/>
            </a:pPr>
            <a:r>
              <a:rPr lang="en-US" sz="3200" dirty="0">
                <a:latin typeface="Verdana" pitchFamily="34" charset="0"/>
                <a:ea typeface="Verdana" pitchFamily="34" charset="0"/>
                <a:cs typeface="Verdana" pitchFamily="34" charset="0"/>
              </a:rPr>
              <a:t>Weber’s Interpretative Sociology</a:t>
            </a:r>
            <a:endParaRPr lang="en-US" sz="800" dirty="0">
              <a:latin typeface="Verdana" pitchFamily="34" charset="0"/>
              <a:ea typeface="Verdana" pitchFamily="34" charset="0"/>
              <a:cs typeface="Verdana" pitchFamily="34" charset="0"/>
            </a:endParaRPr>
          </a:p>
          <a:p>
            <a:pPr marL="0" indent="0" eaLnBrk="1" hangingPunct="1">
              <a:spcAft>
                <a:spcPts val="1200"/>
              </a:spcAft>
              <a:defRPr/>
            </a:pPr>
            <a:r>
              <a:rPr lang="en-US" sz="2400" dirty="0">
                <a:cs typeface="+mn-cs"/>
              </a:rPr>
              <a:t>Weber’s reconciliation of “Erklären” and “Verstehen”:</a:t>
            </a:r>
          </a:p>
          <a:p>
            <a:pPr eaLnBrk="1" hangingPunct="1">
              <a:spcAft>
                <a:spcPts val="1200"/>
              </a:spcAft>
              <a:buFontTx/>
              <a:buAutoNum type="arabicPeriod"/>
              <a:defRPr/>
            </a:pPr>
            <a:r>
              <a:rPr lang="en-US" sz="2400" dirty="0">
                <a:cs typeface="+mn-cs"/>
              </a:rPr>
              <a:t>The aim of sociology is to </a:t>
            </a:r>
            <a:r>
              <a:rPr lang="en-US" sz="2400" i="1" dirty="0">
                <a:cs typeface="+mn-cs"/>
              </a:rPr>
              <a:t>explain</a:t>
            </a:r>
            <a:r>
              <a:rPr lang="en-US" sz="2400" dirty="0">
                <a:cs typeface="+mn-cs"/>
              </a:rPr>
              <a:t> social action</a:t>
            </a:r>
          </a:p>
          <a:p>
            <a:pPr eaLnBrk="1" hangingPunct="1">
              <a:spcAft>
                <a:spcPts val="1200"/>
              </a:spcAft>
              <a:buFontTx/>
              <a:buAutoNum type="arabicPeriod"/>
              <a:defRPr/>
            </a:pPr>
            <a:r>
              <a:rPr lang="en-US" sz="2400" dirty="0">
                <a:cs typeface="+mn-cs"/>
              </a:rPr>
              <a:t>Social action cannot be understood without subjective meaning, especially the motives of the actors</a:t>
            </a:r>
          </a:p>
          <a:p>
            <a:pPr marL="0" indent="0" eaLnBrk="1" hangingPunct="1">
              <a:spcAft>
                <a:spcPts val="1200"/>
              </a:spcAft>
              <a:defRPr/>
            </a:pPr>
            <a:r>
              <a:rPr lang="en-US" sz="2400" dirty="0">
                <a:cs typeface="+mn-cs"/>
              </a:rPr>
              <a:t>Conclusion:	In sociology, we have </a:t>
            </a:r>
            <a:r>
              <a:rPr lang="en-US" sz="2400" i="1" dirty="0">
                <a:cs typeface="+mn-cs"/>
              </a:rPr>
              <a:t>to understand the 			actors in order to explain their actions</a:t>
            </a:r>
          </a:p>
        </p:txBody>
      </p:sp>
    </p:spTree>
  </p:cSld>
  <p:clrMapOvr>
    <a:masterClrMapping/>
  </p:clrMapOvr>
  <p:transition advTm="7797"/>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1945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19460" name="TextBox 1"/>
          <p:cNvSpPr txBox="1">
            <a:spLocks noChangeArrowheads="1"/>
          </p:cNvSpPr>
          <p:nvPr/>
        </p:nvSpPr>
        <p:spPr bwMode="auto">
          <a:xfrm>
            <a:off x="755650" y="2420938"/>
            <a:ext cx="76327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FontTx/>
              <a:buNone/>
            </a:pPr>
            <a:r>
              <a:rPr lang="en-US" altLang="en-US" sz="2800">
                <a:solidFill>
                  <a:schemeClr val="bg1"/>
                </a:solidFill>
              </a:rPr>
              <a:t>Sociology […] is a science concerning itself with the </a:t>
            </a:r>
            <a:r>
              <a:rPr lang="en-US" altLang="en-US" sz="2800" b="1">
                <a:solidFill>
                  <a:schemeClr val="bg1"/>
                </a:solidFill>
              </a:rPr>
              <a:t>interpretive understanding</a:t>
            </a:r>
            <a:r>
              <a:rPr lang="en-US" altLang="en-US" sz="2800">
                <a:solidFill>
                  <a:schemeClr val="bg1"/>
                </a:solidFill>
              </a:rPr>
              <a:t> of social action and thereby with a </a:t>
            </a:r>
            <a:r>
              <a:rPr lang="en-US" altLang="en-US" sz="2800" b="1">
                <a:solidFill>
                  <a:schemeClr val="bg1"/>
                </a:solidFill>
              </a:rPr>
              <a:t>causal explanation </a:t>
            </a:r>
            <a:r>
              <a:rPr lang="en-US" altLang="en-US" sz="2800">
                <a:solidFill>
                  <a:schemeClr val="bg1"/>
                </a:solidFill>
              </a:rPr>
              <a:t>of its course and consequences.</a:t>
            </a:r>
          </a:p>
          <a:p>
            <a:pPr algn="just" eaLnBrk="1" hangingPunct="1">
              <a:spcBef>
                <a:spcPct val="0"/>
              </a:spcBef>
              <a:buFontTx/>
              <a:buNone/>
            </a:pPr>
            <a:endParaRPr lang="en-US" altLang="en-US" sz="2400">
              <a:solidFill>
                <a:schemeClr val="bg1"/>
              </a:solidFill>
            </a:endParaRPr>
          </a:p>
          <a:p>
            <a:pPr algn="r" eaLnBrk="1" hangingPunct="1">
              <a:spcBef>
                <a:spcPct val="0"/>
              </a:spcBef>
              <a:buFontTx/>
              <a:buNone/>
            </a:pPr>
            <a:r>
              <a:rPr lang="en-US" altLang="en-US" sz="2400">
                <a:solidFill>
                  <a:schemeClr val="bg1"/>
                </a:solidFill>
              </a:rPr>
              <a:t>Max Weber (1978: 4, emphasis by me)</a:t>
            </a:r>
          </a:p>
        </p:txBody>
      </p:sp>
      <p:sp>
        <p:nvSpPr>
          <p:cNvPr id="19461" name="TextBox 1"/>
          <p:cNvSpPr txBox="1">
            <a:spLocks noChangeArrowheads="1"/>
          </p:cNvSpPr>
          <p:nvPr/>
        </p:nvSpPr>
        <p:spPr bwMode="auto">
          <a:xfrm>
            <a:off x="684213" y="620713"/>
            <a:ext cx="77755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chemeClr val="bg1"/>
                </a:solidFill>
              </a:rPr>
              <a:t>Sociology as interpretative and explanatory social science</a:t>
            </a:r>
          </a:p>
        </p:txBody>
      </p:sp>
    </p:spTree>
  </p:cSld>
  <p:clrMapOvr>
    <a:masterClrMapping/>
  </p:clrMapOvr>
  <p:transition advTm="7797"/>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2048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0484" name="TextBox 1"/>
          <p:cNvSpPr txBox="1">
            <a:spLocks noChangeArrowheads="1"/>
          </p:cNvSpPr>
          <p:nvPr/>
        </p:nvSpPr>
        <p:spPr bwMode="auto">
          <a:xfrm>
            <a:off x="611188" y="1916113"/>
            <a:ext cx="7993062" cy="298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FontTx/>
              <a:buNone/>
            </a:pPr>
            <a:r>
              <a:rPr lang="en-US" altLang="en-US" sz="2800">
                <a:solidFill>
                  <a:schemeClr val="bg1"/>
                </a:solidFill>
              </a:rPr>
              <a:t>We shall speak of “action” insofar as the acting individual attaches a </a:t>
            </a:r>
            <a:r>
              <a:rPr lang="en-US" altLang="en-US" sz="2800" b="1">
                <a:solidFill>
                  <a:schemeClr val="bg1"/>
                </a:solidFill>
              </a:rPr>
              <a:t>subjective meaning</a:t>
            </a:r>
            <a:r>
              <a:rPr lang="en-US" altLang="en-US" sz="2800">
                <a:solidFill>
                  <a:schemeClr val="bg1"/>
                </a:solidFill>
              </a:rPr>
              <a:t> to his behavior […]. Action is “social” insofar as its subjective mean­ing takes account of the behavior of others and is thereby oriented in its course.</a:t>
            </a:r>
          </a:p>
          <a:p>
            <a:pPr algn="r" eaLnBrk="1" hangingPunct="1">
              <a:spcBef>
                <a:spcPct val="0"/>
              </a:spcBef>
              <a:buFontTx/>
              <a:buNone/>
            </a:pPr>
            <a:endParaRPr lang="en-US" altLang="en-US" sz="2400">
              <a:solidFill>
                <a:schemeClr val="bg1"/>
              </a:solidFill>
            </a:endParaRPr>
          </a:p>
          <a:p>
            <a:pPr algn="r" eaLnBrk="1" hangingPunct="1">
              <a:spcBef>
                <a:spcPct val="0"/>
              </a:spcBef>
              <a:buFontTx/>
              <a:buNone/>
            </a:pPr>
            <a:r>
              <a:rPr lang="en-US" altLang="en-US" sz="2400">
                <a:solidFill>
                  <a:schemeClr val="bg1"/>
                </a:solidFill>
              </a:rPr>
              <a:t>Max Weber (1978: 4, emphasis by me)</a:t>
            </a:r>
          </a:p>
        </p:txBody>
      </p:sp>
      <p:sp>
        <p:nvSpPr>
          <p:cNvPr id="20485" name="TextBox 4"/>
          <p:cNvSpPr txBox="1">
            <a:spLocks noChangeArrowheads="1"/>
          </p:cNvSpPr>
          <p:nvPr/>
        </p:nvSpPr>
        <p:spPr bwMode="auto">
          <a:xfrm>
            <a:off x="684213" y="620713"/>
            <a:ext cx="7775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chemeClr val="bg1"/>
                </a:solidFill>
              </a:rPr>
              <a:t>Action and Subjective Meaning</a:t>
            </a:r>
          </a:p>
        </p:txBody>
      </p:sp>
    </p:spTree>
  </p:cSld>
  <p:clrMapOvr>
    <a:masterClrMapping/>
  </p:clrMapOvr>
  <p:transition advTm="7797"/>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150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chemeClr val="bg1"/>
                </a:solidFill>
                <a:latin typeface="Verdana" pitchFamily="34" charset="0"/>
              </a:rPr>
              <a:t>Weber</a:t>
            </a:r>
          </a:p>
        </p:txBody>
      </p:sp>
      <p:sp>
        <p:nvSpPr>
          <p:cNvPr id="2150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151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1200"/>
              </a:spcAft>
              <a:defRPr/>
            </a:pPr>
            <a:r>
              <a:rPr lang="en-US" sz="3200" dirty="0">
                <a:latin typeface="Verdana" pitchFamily="34" charset="0"/>
                <a:ea typeface="Verdana" pitchFamily="34" charset="0"/>
                <a:cs typeface="Verdana" pitchFamily="34" charset="0"/>
              </a:rPr>
              <a:t>Action</a:t>
            </a:r>
            <a:endParaRPr lang="en-US" sz="2400" dirty="0">
              <a:cs typeface="+mn-cs"/>
            </a:endParaRPr>
          </a:p>
        </p:txBody>
      </p:sp>
      <p:sp>
        <p:nvSpPr>
          <p:cNvPr id="8" name="Rounded Rectangle 3"/>
          <p:cNvSpPr/>
          <p:nvPr/>
        </p:nvSpPr>
        <p:spPr>
          <a:xfrm>
            <a:off x="2627784" y="2732211"/>
            <a:ext cx="1655984" cy="761893"/>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Actor</a:t>
            </a:r>
          </a:p>
        </p:txBody>
      </p:sp>
      <p:sp>
        <p:nvSpPr>
          <p:cNvPr id="9" name="Rounded Rectangle 8"/>
          <p:cNvSpPr/>
          <p:nvPr/>
        </p:nvSpPr>
        <p:spPr>
          <a:xfrm>
            <a:off x="5971151" y="2732210"/>
            <a:ext cx="1697193" cy="739193"/>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Action</a:t>
            </a:r>
          </a:p>
        </p:txBody>
      </p:sp>
      <p:sp>
        <p:nvSpPr>
          <p:cNvPr id="10" name="Right Arrow 11"/>
          <p:cNvSpPr/>
          <p:nvPr/>
        </p:nvSpPr>
        <p:spPr>
          <a:xfrm>
            <a:off x="4464829" y="2845647"/>
            <a:ext cx="1393849" cy="477629"/>
          </a:xfrm>
          <a:prstGeom prs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Motivation</a:t>
            </a:r>
          </a:p>
        </p:txBody>
      </p:sp>
      <p:sp>
        <p:nvSpPr>
          <p:cNvPr id="11" name="Rounded Rectangle 12"/>
          <p:cNvSpPr/>
          <p:nvPr/>
        </p:nvSpPr>
        <p:spPr>
          <a:xfrm>
            <a:off x="1164596" y="5061131"/>
            <a:ext cx="1254765" cy="607156"/>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Actor (Ego)</a:t>
            </a:r>
          </a:p>
        </p:txBody>
      </p:sp>
      <p:sp>
        <p:nvSpPr>
          <p:cNvPr id="12" name="Rounded Rectangle 13"/>
          <p:cNvSpPr/>
          <p:nvPr/>
        </p:nvSpPr>
        <p:spPr>
          <a:xfrm>
            <a:off x="4283768" y="5061129"/>
            <a:ext cx="1366706" cy="595871"/>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Social Action</a:t>
            </a:r>
          </a:p>
        </p:txBody>
      </p:sp>
      <p:sp>
        <p:nvSpPr>
          <p:cNvPr id="13" name="Rounded Rectangle 14"/>
          <p:cNvSpPr/>
          <p:nvPr/>
        </p:nvSpPr>
        <p:spPr>
          <a:xfrm>
            <a:off x="7668344" y="5061129"/>
            <a:ext cx="945552" cy="607158"/>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Alter Ego</a:t>
            </a:r>
          </a:p>
        </p:txBody>
      </p:sp>
      <p:sp>
        <p:nvSpPr>
          <p:cNvPr id="19" name="Right Arrow 11"/>
          <p:cNvSpPr/>
          <p:nvPr/>
        </p:nvSpPr>
        <p:spPr>
          <a:xfrm>
            <a:off x="2627784" y="5125894"/>
            <a:ext cx="1393849" cy="477629"/>
          </a:xfrm>
          <a:prstGeom prs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Motivation</a:t>
            </a:r>
          </a:p>
        </p:txBody>
      </p:sp>
      <p:sp>
        <p:nvSpPr>
          <p:cNvPr id="3" name="Pfeil nach links und rechts 2"/>
          <p:cNvSpPr/>
          <p:nvPr/>
        </p:nvSpPr>
        <p:spPr>
          <a:xfrm>
            <a:off x="5858677" y="5125894"/>
            <a:ext cx="1656203" cy="477629"/>
          </a:xfrm>
          <a:prstGeom prst="lef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n w="0"/>
                <a:solidFill>
                  <a:schemeClr val="tx2"/>
                </a:solidFill>
              </a:rPr>
              <a:t>Orientation</a:t>
            </a:r>
          </a:p>
        </p:txBody>
      </p:sp>
      <p:sp>
        <p:nvSpPr>
          <p:cNvPr id="23" name="TextBox 2"/>
          <p:cNvSpPr txBox="1">
            <a:spLocks noChangeArrowheads="1"/>
          </p:cNvSpPr>
          <p:nvPr/>
        </p:nvSpPr>
        <p:spPr bwMode="auto">
          <a:xfrm>
            <a:off x="989013" y="3927219"/>
            <a:ext cx="79962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1200"/>
              </a:spcAft>
              <a:defRPr/>
            </a:pPr>
            <a:r>
              <a:rPr lang="en-US" sz="3200" dirty="0">
                <a:latin typeface="Verdana" pitchFamily="34" charset="0"/>
                <a:ea typeface="Verdana" pitchFamily="34" charset="0"/>
                <a:cs typeface="Verdana" pitchFamily="34" charset="0"/>
              </a:rPr>
              <a:t>Social Action</a:t>
            </a:r>
            <a:endParaRPr lang="en-US" sz="2400" dirty="0">
              <a:cs typeface="+mn-cs"/>
            </a:endParaRPr>
          </a:p>
        </p:txBody>
      </p:sp>
    </p:spTree>
  </p:cSld>
  <p:clrMapOvr>
    <a:masterClrMapping/>
  </p:clrMapOvr>
  <p:transition advTm="7797"/>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3076"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de-DE" altLang="en-US" sz="2000" b="1">
              <a:solidFill>
                <a:schemeClr val="bg1"/>
              </a:solidFill>
              <a:latin typeface="Verdana" pitchFamily="34" charset="0"/>
            </a:endParaRPr>
          </a:p>
        </p:txBody>
      </p:sp>
      <p:sp>
        <p:nvSpPr>
          <p:cNvPr id="3077"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3078"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Box 2"/>
          <p:cNvSpPr txBox="1">
            <a:spLocks noChangeArrowheads="1"/>
          </p:cNvSpPr>
          <p:nvPr/>
        </p:nvSpPr>
        <p:spPr bwMode="auto">
          <a:xfrm>
            <a:off x="1068388" y="1711325"/>
            <a:ext cx="79962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pPr>
            <a:r>
              <a:rPr lang="en-US" altLang="en-US">
                <a:latin typeface="Verdana" pitchFamily="34" charset="0"/>
              </a:rPr>
              <a:t>Syllabus of the Lecture I</a:t>
            </a:r>
          </a:p>
        </p:txBody>
      </p:sp>
      <p:sp>
        <p:nvSpPr>
          <p:cNvPr id="5" name="TextBox 4"/>
          <p:cNvSpPr txBox="1"/>
          <p:nvPr/>
        </p:nvSpPr>
        <p:spPr>
          <a:xfrm>
            <a:off x="1763713" y="2781300"/>
            <a:ext cx="6480175" cy="3062377"/>
          </a:xfrm>
          <a:prstGeom prst="rect">
            <a:avLst/>
          </a:prstGeom>
          <a:noFill/>
        </p:spPr>
        <p:txBody>
          <a:bodyPr>
            <a:spAutoFit/>
          </a:bodyPr>
          <a:lstStyle/>
          <a:p>
            <a:pPr marL="895350" indent="-895350">
              <a:spcAft>
                <a:spcPts val="600"/>
              </a:spcAft>
              <a:buFontTx/>
              <a:buAutoNum type="romanUcPeriod"/>
              <a:defRPr/>
            </a:pPr>
            <a:r>
              <a:rPr lang="en-US" sz="2800" dirty="0">
                <a:latin typeface="+mj-lt"/>
                <a:ea typeface="Verdana" pitchFamily="34" charset="0"/>
                <a:cs typeface="Verdana" pitchFamily="34" charset="0"/>
              </a:rPr>
              <a:t>What is Interpretation?</a:t>
            </a:r>
          </a:p>
          <a:p>
            <a:pPr marL="895350" indent="-895350">
              <a:spcAft>
                <a:spcPts val="600"/>
              </a:spcAft>
              <a:buFontTx/>
              <a:buAutoNum type="romanUcPeriod"/>
              <a:defRPr/>
            </a:pPr>
            <a:r>
              <a:rPr lang="en-US" sz="2800" dirty="0">
                <a:latin typeface="+mj-lt"/>
                <a:ea typeface="Verdana" pitchFamily="34" charset="0"/>
                <a:cs typeface="Verdana" pitchFamily="34" charset="0"/>
              </a:rPr>
              <a:t>On Methodology</a:t>
            </a:r>
          </a:p>
          <a:p>
            <a:pPr marL="895350" indent="-895350">
              <a:spcAft>
                <a:spcPts val="600"/>
              </a:spcAft>
              <a:buFontTx/>
              <a:buAutoNum type="romanUcPeriod"/>
              <a:defRPr/>
            </a:pPr>
            <a:r>
              <a:rPr lang="en-US" sz="2800" dirty="0">
                <a:latin typeface="+mj-lt"/>
                <a:ea typeface="Verdana" pitchFamily="34" charset="0"/>
                <a:cs typeface="Verdana" pitchFamily="34" charset="0"/>
              </a:rPr>
              <a:t>Hermeneutics and Structuralism</a:t>
            </a:r>
          </a:p>
          <a:p>
            <a:pPr marL="895350" indent="-895350">
              <a:spcAft>
                <a:spcPts val="600"/>
              </a:spcAft>
              <a:buFontTx/>
              <a:buAutoNum type="romanUcPeriod"/>
              <a:defRPr/>
            </a:pPr>
            <a:r>
              <a:rPr lang="en-US" sz="2800" dirty="0">
                <a:latin typeface="+mj-lt"/>
                <a:ea typeface="Verdana" pitchFamily="34" charset="0"/>
                <a:cs typeface="Verdana" pitchFamily="34" charset="0"/>
              </a:rPr>
              <a:t>Structural Hermeneutics I</a:t>
            </a:r>
          </a:p>
          <a:p>
            <a:pPr marL="895350" indent="-895350">
              <a:spcAft>
                <a:spcPts val="600"/>
              </a:spcAft>
              <a:buFontTx/>
              <a:buAutoNum type="romanUcPeriod"/>
              <a:defRPr/>
            </a:pPr>
            <a:r>
              <a:rPr lang="en-US" sz="2800" dirty="0">
                <a:latin typeface="+mj-lt"/>
                <a:ea typeface="Verdana" pitchFamily="34" charset="0"/>
                <a:cs typeface="Verdana" pitchFamily="34" charset="0"/>
              </a:rPr>
              <a:t>Structural Hermeneutics II</a:t>
            </a:r>
          </a:p>
          <a:p>
            <a:pPr marL="895350" indent="-895350">
              <a:spcAft>
                <a:spcPts val="600"/>
              </a:spcAft>
              <a:buFontTx/>
              <a:buAutoNum type="romanUcPeriod"/>
              <a:defRPr/>
            </a:pPr>
            <a:r>
              <a:rPr lang="en-US" sz="2800" dirty="0">
                <a:latin typeface="+mj-lt"/>
                <a:ea typeface="Verdana" pitchFamily="34" charset="0"/>
                <a:cs typeface="Verdana" pitchFamily="34" charset="0"/>
              </a:rPr>
              <a:t>Artifacts and Practices</a:t>
            </a:r>
          </a:p>
        </p:txBody>
      </p:sp>
    </p:spTree>
  </p:cSld>
  <p:clrMapOvr>
    <a:masterClrMapping/>
  </p:clrMapOvr>
  <p:transition advTm="7797"/>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150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chemeClr val="bg1"/>
                </a:solidFill>
                <a:latin typeface="Verdana" pitchFamily="34" charset="0"/>
              </a:rPr>
              <a:t>Weber</a:t>
            </a:r>
          </a:p>
        </p:txBody>
      </p:sp>
      <p:sp>
        <p:nvSpPr>
          <p:cNvPr id="2150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151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1200"/>
              </a:spcAft>
              <a:defRPr/>
            </a:pPr>
            <a:r>
              <a:rPr lang="en-US" sz="3200" dirty="0">
                <a:latin typeface="Verdana" pitchFamily="34" charset="0"/>
                <a:ea typeface="Verdana" pitchFamily="34" charset="0"/>
                <a:cs typeface="Verdana" pitchFamily="34" charset="0"/>
              </a:rPr>
              <a:t>Varieties of </a:t>
            </a:r>
            <a:r>
              <a:rPr lang="en-US" sz="3200" dirty="0" smtClean="0">
                <a:latin typeface="Verdana" pitchFamily="34" charset="0"/>
                <a:ea typeface="Verdana" pitchFamily="34" charset="0"/>
                <a:cs typeface="Verdana" pitchFamily="34" charset="0"/>
              </a:rPr>
              <a:t>Subjective Meaning</a:t>
            </a:r>
            <a:endParaRPr lang="en-US" sz="800" dirty="0">
              <a:latin typeface="Verdana" pitchFamily="34" charset="0"/>
              <a:ea typeface="Verdana" pitchFamily="34" charset="0"/>
              <a:cs typeface="Verdana" pitchFamily="34" charset="0"/>
            </a:endParaRPr>
          </a:p>
          <a:p>
            <a:pPr marL="0" indent="0" eaLnBrk="1" hangingPunct="1">
              <a:spcAft>
                <a:spcPts val="1200"/>
              </a:spcAft>
              <a:defRPr/>
            </a:pPr>
            <a:r>
              <a:rPr lang="en-US" sz="2400" dirty="0" smtClean="0">
                <a:cs typeface="+mn-cs"/>
              </a:rPr>
              <a:t>Meaning </a:t>
            </a:r>
            <a:r>
              <a:rPr lang="en-US" sz="2400" smtClean="0">
                <a:cs typeface="+mn-cs"/>
              </a:rPr>
              <a:t>is primarily understood </a:t>
            </a:r>
            <a:r>
              <a:rPr lang="en-US" sz="2400" dirty="0">
                <a:cs typeface="+mn-cs"/>
              </a:rPr>
              <a:t>as </a:t>
            </a:r>
            <a:r>
              <a:rPr lang="en-US" sz="2400" i="1" dirty="0">
                <a:cs typeface="+mn-cs"/>
              </a:rPr>
              <a:t>subjective</a:t>
            </a:r>
            <a:r>
              <a:rPr lang="en-US" sz="2400" dirty="0">
                <a:cs typeface="+mn-cs"/>
              </a:rPr>
              <a:t> or </a:t>
            </a:r>
            <a:r>
              <a:rPr lang="en-US" sz="2400" i="1" dirty="0">
                <a:cs typeface="+mn-cs"/>
              </a:rPr>
              <a:t>motivational</a:t>
            </a:r>
            <a:r>
              <a:rPr lang="en-US" sz="2400" dirty="0">
                <a:cs typeface="+mn-cs"/>
              </a:rPr>
              <a:t> meaning (rational or irrational motives) </a:t>
            </a:r>
          </a:p>
          <a:p>
            <a:pPr eaLnBrk="1" hangingPunct="1">
              <a:spcAft>
                <a:spcPts val="1200"/>
              </a:spcAft>
              <a:buFontTx/>
              <a:buAutoNum type="arabicPeriod"/>
              <a:defRPr/>
            </a:pPr>
            <a:r>
              <a:rPr lang="en-US" sz="2400" dirty="0">
                <a:cs typeface="+mn-cs"/>
              </a:rPr>
              <a:t>Meaning attributed to real actors:</a:t>
            </a:r>
          </a:p>
          <a:p>
            <a:pPr marL="457200" lvl="1" indent="0" eaLnBrk="1" hangingPunct="1">
              <a:spcAft>
                <a:spcPts val="1200"/>
              </a:spcAft>
              <a:defRPr/>
            </a:pPr>
            <a:r>
              <a:rPr lang="en-US" sz="2400" dirty="0">
                <a:cs typeface="+mn-cs"/>
              </a:rPr>
              <a:t>a) Actual meaning of an actor in a concrete case</a:t>
            </a:r>
          </a:p>
          <a:p>
            <a:pPr marL="457200" lvl="1" indent="0" eaLnBrk="1" hangingPunct="1">
              <a:spcAft>
                <a:spcPts val="1200"/>
              </a:spcAft>
              <a:defRPr/>
            </a:pPr>
            <a:r>
              <a:rPr lang="en-US" sz="2400" dirty="0">
                <a:cs typeface="+mn-cs"/>
              </a:rPr>
              <a:t>b) Average or proximate meaning in case of a plurality of </a:t>
            </a:r>
            <a:r>
              <a:rPr lang="en-US" sz="2400" dirty="0" smtClean="0">
                <a:cs typeface="+mn-cs"/>
              </a:rPr>
              <a:t>actors</a:t>
            </a:r>
            <a:endParaRPr lang="en-US" sz="2400" dirty="0">
              <a:cs typeface="+mn-cs"/>
            </a:endParaRPr>
          </a:p>
          <a:p>
            <a:pPr eaLnBrk="1" hangingPunct="1">
              <a:spcAft>
                <a:spcPts val="1200"/>
              </a:spcAft>
              <a:buFontTx/>
              <a:buAutoNum type="arabicPeriod"/>
              <a:defRPr/>
            </a:pPr>
            <a:r>
              <a:rPr lang="en-US" sz="2400" dirty="0">
                <a:cs typeface="+mn-cs"/>
              </a:rPr>
              <a:t>Ideal or pure type of meaning attributed to a hypothetical actor (e.g. economic rationality and the </a:t>
            </a:r>
            <a:r>
              <a:rPr lang="en-US" sz="2400" i="1" dirty="0">
                <a:cs typeface="+mn-cs"/>
              </a:rPr>
              <a:t>homo oeconomicus</a:t>
            </a:r>
            <a:r>
              <a:rPr lang="en-US" sz="2400" dirty="0">
                <a:cs typeface="+mn-cs"/>
              </a:rPr>
              <a:t>) </a:t>
            </a:r>
          </a:p>
          <a:p>
            <a:pPr marL="0" indent="0" eaLnBrk="1" hangingPunct="1">
              <a:defRPr/>
            </a:pPr>
            <a:endParaRPr lang="en-US" sz="2400" dirty="0">
              <a:cs typeface="+mn-cs"/>
            </a:endParaRPr>
          </a:p>
        </p:txBody>
      </p:sp>
    </p:spTree>
    <p:extLst>
      <p:ext uri="{BB962C8B-B14F-4D97-AF65-F5344CB8AC3E}">
        <p14:creationId xmlns:p14="http://schemas.microsoft.com/office/powerpoint/2010/main" val="2563058508"/>
      </p:ext>
    </p:extLst>
  </p:cSld>
  <p:clrMapOvr>
    <a:masterClrMapping/>
  </p:clrMapOvr>
  <p:transition advTm="7797"/>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2532"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de-DE" altLang="en-US" sz="2000" b="1" dirty="0">
                <a:solidFill>
                  <a:schemeClr val="bg1"/>
                </a:solidFill>
                <a:latin typeface="Verdana" pitchFamily="34" charset="0"/>
              </a:rPr>
              <a:t>Weber</a:t>
            </a:r>
          </a:p>
        </p:txBody>
      </p:sp>
      <p:sp>
        <p:nvSpPr>
          <p:cNvPr id="2253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2534"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Weber on Interpretation</a:t>
            </a:r>
            <a:endParaRPr lang="en-US" altLang="en-US" sz="800" dirty="0">
              <a:latin typeface="Verdana" pitchFamily="34" charset="0"/>
              <a:ea typeface="Verdana" pitchFamily="34" charset="0"/>
              <a:cs typeface="Verdana" pitchFamily="34" charset="0"/>
            </a:endParaRPr>
          </a:p>
          <a:p>
            <a:pPr marL="342900" indent="-342900" eaLnBrk="1" hangingPunct="1">
              <a:spcBef>
                <a:spcPct val="0"/>
              </a:spcBef>
              <a:spcAft>
                <a:spcPts val="600"/>
              </a:spcAft>
              <a:defRPr/>
            </a:pPr>
            <a:r>
              <a:rPr lang="en-US" altLang="en-US" sz="2400" dirty="0"/>
              <a:t>“All interpretation of meaning, like all scientific observations, strives for clarity and verifiable accuracy of insight and comprehension (</a:t>
            </a:r>
            <a:r>
              <a:rPr lang="en-US" altLang="en-US" sz="2400" i="1" dirty="0"/>
              <a:t>Evidenz</a:t>
            </a:r>
            <a:r>
              <a:rPr lang="en-US" altLang="en-US" sz="2400" dirty="0"/>
              <a:t>)” (1978: 5)</a:t>
            </a:r>
          </a:p>
          <a:p>
            <a:pPr marL="342900" indent="-342900" eaLnBrk="1" hangingPunct="1">
              <a:spcBef>
                <a:spcPct val="0"/>
              </a:spcBef>
              <a:spcAft>
                <a:spcPts val="600"/>
              </a:spcAft>
              <a:defRPr/>
            </a:pPr>
            <a:r>
              <a:rPr lang="en-US" altLang="en-US" sz="2400" dirty="0"/>
              <a:t>Rational understanding and sympathetic participation (</a:t>
            </a:r>
            <a:r>
              <a:rPr lang="en-US" altLang="en-US" sz="2400" i="1" dirty="0"/>
              <a:t>Einfühlung</a:t>
            </a:r>
            <a:r>
              <a:rPr lang="en-US" altLang="en-US" sz="2400" dirty="0"/>
              <a:t> → classical hermeneutics)</a:t>
            </a:r>
          </a:p>
          <a:p>
            <a:pPr marL="342900" indent="-342900" eaLnBrk="1" hangingPunct="1">
              <a:spcBef>
                <a:spcPct val="0"/>
              </a:spcBef>
              <a:spcAft>
                <a:spcPts val="600"/>
              </a:spcAft>
              <a:defRPr/>
            </a:pPr>
            <a:r>
              <a:rPr lang="en-US" altLang="en-US" sz="2400" dirty="0"/>
              <a:t>Direct understanding of a symbolic action (content) vs. the explanatory understanding of an action (motive)</a:t>
            </a:r>
          </a:p>
          <a:p>
            <a:pPr marL="342900" indent="-342900" eaLnBrk="1" hangingPunct="1">
              <a:spcBef>
                <a:spcPct val="0"/>
              </a:spcBef>
              <a:spcAft>
                <a:spcPts val="600"/>
              </a:spcAft>
              <a:defRPr/>
            </a:pPr>
            <a:r>
              <a:rPr lang="en-US" altLang="en-US" sz="2400" dirty="0"/>
              <a:t>Attributions of causality in sociology are always interpretative, more or less plausible hypotheses</a:t>
            </a:r>
          </a:p>
        </p:txBody>
      </p:sp>
    </p:spTree>
  </p:cSld>
  <p:clrMapOvr>
    <a:masterClrMapping/>
  </p:clrMapOvr>
  <p:transition advTm="7797"/>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3556"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FFFF"/>
                </a:solidFill>
                <a:latin typeface="Verdana" pitchFamily="34" charset="0"/>
              </a:rPr>
              <a:t>Weber</a:t>
            </a:r>
          </a:p>
        </p:txBody>
      </p:sp>
      <p:sp>
        <p:nvSpPr>
          <p:cNvPr id="23557"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3558"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1200"/>
              </a:spcAft>
              <a:buFontTx/>
              <a:buNone/>
            </a:pPr>
            <a:r>
              <a:rPr lang="en-US" altLang="en-US" dirty="0">
                <a:latin typeface="Verdana" pitchFamily="34" charset="0"/>
                <a:ea typeface="Verdana" pitchFamily="34" charset="0"/>
                <a:cs typeface="Verdana" pitchFamily="34" charset="0"/>
              </a:rPr>
              <a:t>Weber’s Critique of Non-Interpretative Sociology</a:t>
            </a:r>
            <a:endParaRPr lang="en-US" altLang="en-US" sz="800" dirty="0">
              <a:latin typeface="Verdana" pitchFamily="34" charset="0"/>
              <a:ea typeface="Verdana" pitchFamily="34" charset="0"/>
              <a:cs typeface="Verdana" pitchFamily="34" charset="0"/>
            </a:endParaRPr>
          </a:p>
          <a:p>
            <a:pPr marL="342900" indent="-342900" eaLnBrk="1" hangingPunct="1">
              <a:spcBef>
                <a:spcPct val="0"/>
              </a:spcBef>
              <a:spcAft>
                <a:spcPts val="600"/>
              </a:spcAft>
            </a:pPr>
            <a:r>
              <a:rPr lang="en-US" altLang="en-US" sz="2400" dirty="0"/>
              <a:t>Sociological explanations cannot explain anything without reference to “subjective meaning”</a:t>
            </a:r>
          </a:p>
          <a:p>
            <a:pPr marL="342900" indent="-342900" eaLnBrk="1" hangingPunct="1">
              <a:spcBef>
                <a:spcPct val="0"/>
              </a:spcBef>
              <a:spcAft>
                <a:spcPts val="600"/>
              </a:spcAft>
            </a:pPr>
            <a:r>
              <a:rPr lang="en-US" altLang="en-US" sz="2400" dirty="0"/>
              <a:t>Statistical correlations don’t explain anything</a:t>
            </a:r>
          </a:p>
          <a:p>
            <a:pPr eaLnBrk="1" hangingPunct="1">
              <a:spcBef>
                <a:spcPct val="0"/>
              </a:spcBef>
              <a:spcAft>
                <a:spcPts val="600"/>
              </a:spcAft>
              <a:buFontTx/>
              <a:buAutoNum type="alphaLcPeriod"/>
            </a:pPr>
            <a:r>
              <a:rPr lang="en-US" altLang="en-US" sz="2400" dirty="0"/>
              <a:t> The correlation has to be interpreted in terms of it’s 	causal direction</a:t>
            </a:r>
          </a:p>
          <a:p>
            <a:pPr eaLnBrk="1" hangingPunct="1">
              <a:spcBef>
                <a:spcPct val="0"/>
              </a:spcBef>
              <a:spcAft>
                <a:spcPts val="600"/>
              </a:spcAft>
              <a:buFontTx/>
              <a:buAutoNum type="alphaLcPeriod"/>
            </a:pPr>
            <a:r>
              <a:rPr lang="en-US" altLang="en-US" sz="2400" dirty="0"/>
              <a:t> Causal mechanisms have to be specified</a:t>
            </a:r>
          </a:p>
          <a:p>
            <a:pPr marL="342900" indent="-342900" eaLnBrk="1" hangingPunct="1">
              <a:spcBef>
                <a:spcPct val="0"/>
              </a:spcBef>
              <a:spcAft>
                <a:spcPts val="600"/>
              </a:spcAft>
            </a:pPr>
            <a:r>
              <a:rPr lang="en-US" altLang="en-US" sz="2400" dirty="0"/>
              <a:t>Causal mechanisms have to refer to the subjective and motivational meanings of actors (cf. Hedström 2005)</a:t>
            </a:r>
          </a:p>
          <a:p>
            <a:pPr eaLnBrk="1" hangingPunct="1">
              <a:spcBef>
                <a:spcPct val="0"/>
              </a:spcBef>
              <a:buFontTx/>
              <a:buNone/>
            </a:pPr>
            <a:endParaRPr lang="en-US" altLang="en-US" sz="2400" dirty="0"/>
          </a:p>
        </p:txBody>
      </p:sp>
    </p:spTree>
  </p:cSld>
  <p:clrMapOvr>
    <a:masterClrMapping/>
  </p:clrMapOvr>
  <p:transition advTm="7797"/>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4580"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FFFF"/>
                </a:solidFill>
                <a:latin typeface="Verdana" pitchFamily="34" charset="0"/>
              </a:rPr>
              <a:t>Weber and Durkheim</a:t>
            </a:r>
          </a:p>
        </p:txBody>
      </p:sp>
      <p:sp>
        <p:nvSpPr>
          <p:cNvPr id="2458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458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52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600"/>
              </a:spcAft>
              <a:defRPr/>
            </a:pPr>
            <a:r>
              <a:rPr lang="en-US" sz="3200" dirty="0">
                <a:latin typeface="Verdana" pitchFamily="34" charset="0"/>
                <a:ea typeface="Verdana" pitchFamily="34" charset="0"/>
                <a:cs typeface="Verdana" pitchFamily="34" charset="0"/>
              </a:rPr>
              <a:t>Case Study:</a:t>
            </a:r>
          </a:p>
          <a:p>
            <a:pPr marL="0" indent="0" algn="ctr" eaLnBrk="1" hangingPunct="1">
              <a:spcAft>
                <a:spcPts val="1200"/>
              </a:spcAft>
              <a:defRPr/>
            </a:pPr>
            <a:r>
              <a:rPr lang="en-US" sz="3200" dirty="0">
                <a:latin typeface="Verdana" pitchFamily="34" charset="0"/>
                <a:ea typeface="Verdana" pitchFamily="34" charset="0"/>
                <a:cs typeface="Verdana" pitchFamily="34" charset="0"/>
              </a:rPr>
              <a:t> Durkheim on Suicide</a:t>
            </a:r>
            <a:endParaRPr lang="en-US" sz="800" dirty="0">
              <a:latin typeface="Verdana" pitchFamily="34" charset="0"/>
              <a:ea typeface="Verdana" pitchFamily="34" charset="0"/>
              <a:cs typeface="Verdana" pitchFamily="34" charset="0"/>
            </a:endParaRPr>
          </a:p>
          <a:p>
            <a:pPr marL="0" indent="0" eaLnBrk="1" hangingPunct="1">
              <a:spcAft>
                <a:spcPts val="1200"/>
              </a:spcAft>
              <a:defRPr/>
            </a:pPr>
            <a:r>
              <a:rPr lang="en-US" sz="2400" dirty="0">
                <a:cs typeface="+mn-cs"/>
              </a:rPr>
              <a:t>Observation:	Statistically, Protestants commit more often 		suicide than Catholics</a:t>
            </a:r>
          </a:p>
          <a:p>
            <a:pPr marL="0" indent="0" eaLnBrk="1" hangingPunct="1">
              <a:spcAft>
                <a:spcPts val="1200"/>
              </a:spcAft>
              <a:defRPr/>
            </a:pPr>
            <a:r>
              <a:rPr lang="en-US" sz="2400" dirty="0">
                <a:cs typeface="+mn-cs"/>
              </a:rPr>
              <a:t>Problem I:	This doesn’t explain the difference</a:t>
            </a:r>
          </a:p>
          <a:p>
            <a:pPr marL="0" indent="0" eaLnBrk="1" hangingPunct="1">
              <a:spcAft>
                <a:spcPts val="1200"/>
              </a:spcAft>
              <a:defRPr/>
            </a:pPr>
            <a:r>
              <a:rPr lang="en-US" sz="2400" dirty="0">
                <a:cs typeface="+mn-cs"/>
              </a:rPr>
              <a:t>Problem II:	Both religious doctrines prohibit suicide</a:t>
            </a:r>
          </a:p>
          <a:p>
            <a:pPr marL="0" indent="0" eaLnBrk="1" hangingPunct="1">
              <a:spcAft>
                <a:spcPts val="1200"/>
              </a:spcAft>
              <a:defRPr/>
            </a:pPr>
            <a:r>
              <a:rPr lang="en-US" sz="2400" dirty="0">
                <a:cs typeface="+mn-cs"/>
              </a:rPr>
              <a:t>Explanation:	Durkheim’s concept of the “egoistic suicide” 		interprets and explains this correlation with 		religious differences in social structure and, 		accordingly, subjective meaning</a:t>
            </a:r>
          </a:p>
          <a:p>
            <a:pPr marL="0" indent="0" eaLnBrk="1" hangingPunct="1">
              <a:defRPr/>
            </a:pPr>
            <a:endParaRPr lang="en-US" sz="2400" dirty="0">
              <a:cs typeface="+mn-cs"/>
            </a:endParaRPr>
          </a:p>
        </p:txBody>
      </p:sp>
    </p:spTree>
  </p:cSld>
  <p:clrMapOvr>
    <a:masterClrMapping/>
  </p:clrMapOvr>
  <p:transition advTm="7797"/>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2560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5604" name="TextBox 1"/>
          <p:cNvSpPr txBox="1">
            <a:spLocks noChangeArrowheads="1"/>
          </p:cNvSpPr>
          <p:nvPr/>
        </p:nvSpPr>
        <p:spPr bwMode="auto">
          <a:xfrm>
            <a:off x="1619250" y="620713"/>
            <a:ext cx="6048375"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chemeClr val="bg1"/>
                </a:solidFill>
              </a:rPr>
              <a:t>Clifford Geertz</a:t>
            </a:r>
          </a:p>
          <a:p>
            <a:pPr algn="ctr" eaLnBrk="1" hangingPunct="1">
              <a:spcBef>
                <a:spcPct val="0"/>
              </a:spcBef>
              <a:buFontTx/>
              <a:buNone/>
            </a:pPr>
            <a:r>
              <a:rPr lang="en-US" altLang="en-US" sz="2800">
                <a:solidFill>
                  <a:schemeClr val="bg1"/>
                </a:solidFill>
              </a:rPr>
              <a:t>(1926—2006)</a:t>
            </a:r>
          </a:p>
        </p:txBody>
      </p:sp>
      <p:pic>
        <p:nvPicPr>
          <p:cNvPr id="2560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03575" y="2128838"/>
            <a:ext cx="2879725" cy="425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7797"/>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662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FFFF"/>
                </a:solidFill>
                <a:latin typeface="Verdana" pitchFamily="34" charset="0"/>
              </a:rPr>
              <a:t>Geertz</a:t>
            </a:r>
          </a:p>
        </p:txBody>
      </p:sp>
      <p:sp>
        <p:nvSpPr>
          <p:cNvPr id="2662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663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8075612" cy="430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1200"/>
              </a:spcAft>
              <a:buFontTx/>
              <a:buNone/>
              <a:defRPr/>
            </a:pPr>
            <a:r>
              <a:rPr lang="en-US" altLang="en-US" dirty="0">
                <a:latin typeface="Verdana" pitchFamily="34" charset="0"/>
                <a:ea typeface="Verdana" pitchFamily="34" charset="0"/>
                <a:cs typeface="Verdana" pitchFamily="34" charset="0"/>
              </a:rPr>
              <a:t>Geertz: Interpretive Theory of Culture</a:t>
            </a:r>
          </a:p>
          <a:p>
            <a:pPr marL="342900" indent="-342900" eaLnBrk="1" hangingPunct="1">
              <a:spcBef>
                <a:spcPct val="0"/>
              </a:spcBef>
              <a:spcAft>
                <a:spcPts val="1200"/>
              </a:spcAft>
              <a:defRPr/>
            </a:pPr>
            <a:r>
              <a:rPr lang="en-US" altLang="en-US" sz="2400" dirty="0"/>
              <a:t>Actors are entangled in “webs of meaning”</a:t>
            </a:r>
          </a:p>
          <a:p>
            <a:pPr marL="342900" indent="-342900" eaLnBrk="1" hangingPunct="1">
              <a:spcBef>
                <a:spcPct val="0"/>
              </a:spcBef>
              <a:spcAft>
                <a:spcPts val="1200"/>
              </a:spcAft>
              <a:defRPr/>
            </a:pPr>
            <a:r>
              <a:rPr lang="en-US" altLang="en-US" sz="2400" dirty="0"/>
              <a:t>Ethnography as “thick description” (twitch vs. blink)</a:t>
            </a:r>
          </a:p>
          <a:p>
            <a:pPr marL="342900" indent="-342900" eaLnBrk="1" hangingPunct="1">
              <a:spcBef>
                <a:spcPct val="0"/>
              </a:spcBef>
              <a:spcAft>
                <a:spcPts val="1200"/>
              </a:spcAft>
              <a:defRPr/>
            </a:pPr>
            <a:r>
              <a:rPr lang="en-US" altLang="en-US" sz="2400" dirty="0"/>
              <a:t>Every good observation is already an interpretation referring to subjective and social meanings</a:t>
            </a:r>
          </a:p>
          <a:p>
            <a:pPr marL="342900" indent="-342900" eaLnBrk="1" hangingPunct="1">
              <a:spcBef>
                <a:spcPct val="0"/>
              </a:spcBef>
              <a:spcAft>
                <a:spcPts val="1200"/>
              </a:spcAft>
              <a:defRPr/>
            </a:pPr>
            <a:r>
              <a:rPr lang="en-US" altLang="en-US" sz="2400" dirty="0"/>
              <a:t>Semiotic concept of culture → structured system of signs and symbols</a:t>
            </a:r>
          </a:p>
          <a:p>
            <a:pPr marL="342900" indent="-342900" eaLnBrk="1" hangingPunct="1">
              <a:spcBef>
                <a:spcPct val="0"/>
              </a:spcBef>
              <a:spcAft>
                <a:spcPts val="1200"/>
              </a:spcAft>
              <a:defRPr/>
            </a:pPr>
            <a:r>
              <a:rPr lang="en-US" altLang="en-US" sz="2400" dirty="0"/>
              <a:t>“Culture is public because meaning is” (1973: 12) → meaning is no longer purely “subjective”</a:t>
            </a:r>
          </a:p>
        </p:txBody>
      </p:sp>
    </p:spTree>
  </p:cSld>
  <p:clrMapOvr>
    <a:masterClrMapping/>
  </p:clrMapOvr>
  <p:transition advTm="7797"/>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2560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348880"/>
            <a:ext cx="8712968" cy="2105634"/>
          </a:xfrm>
          <a:prstGeom prst="rect">
            <a:avLst/>
          </a:prstGeom>
        </p:spPr>
      </p:pic>
    </p:spTree>
    <p:extLst>
      <p:ext uri="{BB962C8B-B14F-4D97-AF65-F5344CB8AC3E}">
        <p14:creationId xmlns:p14="http://schemas.microsoft.com/office/powerpoint/2010/main" val="4239976479"/>
      </p:ext>
    </p:extLst>
  </p:cSld>
  <p:clrMapOvr>
    <a:masterClrMapping/>
  </p:clrMapOvr>
  <p:transition advTm="7797"/>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2765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7652" name="TextBox 1"/>
          <p:cNvSpPr txBox="1">
            <a:spLocks noChangeArrowheads="1"/>
          </p:cNvSpPr>
          <p:nvPr/>
        </p:nvSpPr>
        <p:spPr bwMode="auto">
          <a:xfrm>
            <a:off x="763588" y="1484313"/>
            <a:ext cx="7632700" cy="520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FontTx/>
              <a:buNone/>
            </a:pPr>
            <a:r>
              <a:rPr lang="en-US" altLang="en-US" sz="2800" dirty="0">
                <a:solidFill>
                  <a:schemeClr val="bg1"/>
                </a:solidFill>
              </a:rPr>
              <a:t>To generalize within cases is usually called […] clinical inference. Rather than beginning with a set of observations and attempting to subsume them under a governing law, such inference begins with a set of (presumptive) signifiers and attempts to place them within an intelligible frame. […] In the study of culture the signifiers are not symptoms or clusters of symptoms, but symbolic acts or clusters of symbolic acts, and the aim is not therapy but the analysis of social discourse.</a:t>
            </a:r>
            <a:r>
              <a:rPr lang="en-US" altLang="en-US" sz="2400" dirty="0">
                <a:solidFill>
                  <a:schemeClr val="bg1"/>
                </a:solidFill>
              </a:rPr>
              <a:t>			</a:t>
            </a:r>
          </a:p>
          <a:p>
            <a:pPr algn="r" eaLnBrk="1" hangingPunct="1">
              <a:spcBef>
                <a:spcPct val="0"/>
              </a:spcBef>
              <a:buFontTx/>
              <a:buNone/>
            </a:pPr>
            <a:r>
              <a:rPr lang="en-US" altLang="en-US" sz="2400" dirty="0">
                <a:solidFill>
                  <a:schemeClr val="bg1"/>
                </a:solidFill>
              </a:rPr>
              <a:t>Clifford Geertz (2006: 26)</a:t>
            </a:r>
          </a:p>
        </p:txBody>
      </p:sp>
      <p:sp>
        <p:nvSpPr>
          <p:cNvPr id="27653" name="TextBox 1"/>
          <p:cNvSpPr txBox="1">
            <a:spLocks noChangeArrowheads="1"/>
          </p:cNvSpPr>
          <p:nvPr/>
        </p:nvSpPr>
        <p:spPr bwMode="auto">
          <a:xfrm>
            <a:off x="323850" y="620713"/>
            <a:ext cx="8496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chemeClr val="bg1"/>
                </a:solidFill>
              </a:rPr>
              <a:t>Interpretation as Clinical Inference</a:t>
            </a:r>
          </a:p>
        </p:txBody>
      </p:sp>
    </p:spTree>
  </p:cSld>
  <p:clrMapOvr>
    <a:masterClrMapping/>
  </p:clrMapOvr>
  <p:transition advTm="7797"/>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150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chemeClr val="bg1"/>
                </a:solidFill>
                <a:latin typeface="Verdana" pitchFamily="34" charset="0"/>
              </a:rPr>
              <a:t>Geertz</a:t>
            </a:r>
          </a:p>
        </p:txBody>
      </p:sp>
      <p:sp>
        <p:nvSpPr>
          <p:cNvPr id="2150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151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1200"/>
              </a:spcAft>
              <a:defRPr/>
            </a:pPr>
            <a:r>
              <a:rPr lang="en-US" sz="3200" dirty="0">
                <a:latin typeface="Verdana" pitchFamily="34" charset="0"/>
                <a:ea typeface="Verdana" pitchFamily="34" charset="0"/>
                <a:cs typeface="Verdana" pitchFamily="34" charset="0"/>
              </a:rPr>
              <a:t>Symbolic Action and Communication</a:t>
            </a:r>
            <a:endParaRPr lang="en-US" sz="2400" dirty="0">
              <a:cs typeface="+mn-cs"/>
            </a:endParaRPr>
          </a:p>
        </p:txBody>
      </p:sp>
      <p:sp>
        <p:nvSpPr>
          <p:cNvPr id="23" name="TextBox 2"/>
          <p:cNvSpPr txBox="1">
            <a:spLocks noChangeArrowheads="1"/>
          </p:cNvSpPr>
          <p:nvPr/>
        </p:nvSpPr>
        <p:spPr bwMode="auto">
          <a:xfrm>
            <a:off x="956248" y="3978588"/>
            <a:ext cx="79962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ctr" eaLnBrk="1" hangingPunct="1">
              <a:spcAft>
                <a:spcPts val="1200"/>
              </a:spcAft>
              <a:defRPr/>
            </a:pPr>
            <a:r>
              <a:rPr lang="en-US" sz="3200" dirty="0">
                <a:latin typeface="Verdana" pitchFamily="34" charset="0"/>
                <a:ea typeface="Verdana" pitchFamily="34" charset="0"/>
                <a:cs typeface="Verdana" pitchFamily="34" charset="0"/>
              </a:rPr>
              <a:t>Symbolic Acts as Symptoms</a:t>
            </a:r>
            <a:endParaRPr lang="en-US" sz="2400" dirty="0">
              <a:cs typeface="+mn-cs"/>
            </a:endParaRPr>
          </a:p>
        </p:txBody>
      </p:sp>
      <p:sp>
        <p:nvSpPr>
          <p:cNvPr id="17" name="Rounded Rectangle 3"/>
          <p:cNvSpPr/>
          <p:nvPr/>
        </p:nvSpPr>
        <p:spPr>
          <a:xfrm>
            <a:off x="1132098" y="2595806"/>
            <a:ext cx="1268556" cy="888579"/>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Ego/</a:t>
            </a:r>
          </a:p>
          <a:p>
            <a:pPr algn="ctr"/>
            <a:r>
              <a:rPr lang="en-US" dirty="0"/>
              <a:t>Sender</a:t>
            </a:r>
          </a:p>
        </p:txBody>
      </p:sp>
      <p:sp>
        <p:nvSpPr>
          <p:cNvPr id="18" name="Rounded Rectangle 8"/>
          <p:cNvSpPr/>
          <p:nvPr/>
        </p:nvSpPr>
        <p:spPr>
          <a:xfrm>
            <a:off x="4050395" y="2614444"/>
            <a:ext cx="1586681" cy="890628"/>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Symbol/</a:t>
            </a:r>
          </a:p>
          <a:p>
            <a:pPr algn="ctr"/>
            <a:r>
              <a:rPr lang="en-US" dirty="0"/>
              <a:t>Message</a:t>
            </a:r>
          </a:p>
        </p:txBody>
      </p:sp>
      <p:sp>
        <p:nvSpPr>
          <p:cNvPr id="20" name="Rounded Rectangle 9"/>
          <p:cNvSpPr/>
          <p:nvPr/>
        </p:nvSpPr>
        <p:spPr>
          <a:xfrm>
            <a:off x="7507976" y="2657340"/>
            <a:ext cx="1444509" cy="845683"/>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Alter Ego/</a:t>
            </a:r>
          </a:p>
          <a:p>
            <a:pPr algn="ctr"/>
            <a:r>
              <a:rPr lang="en-US" dirty="0"/>
              <a:t>Receiver</a:t>
            </a:r>
          </a:p>
        </p:txBody>
      </p:sp>
      <p:sp>
        <p:nvSpPr>
          <p:cNvPr id="22" name="Right Arrow 11"/>
          <p:cNvSpPr/>
          <p:nvPr/>
        </p:nvSpPr>
        <p:spPr>
          <a:xfrm>
            <a:off x="2489477" y="2790303"/>
            <a:ext cx="1472095" cy="499584"/>
          </a:xfrm>
          <a:prstGeom prs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solidFill>
              </a:rPr>
              <a:t>Encoding</a:t>
            </a:r>
          </a:p>
        </p:txBody>
      </p:sp>
      <p:sp>
        <p:nvSpPr>
          <p:cNvPr id="25" name="Pfeil nach links und rechts 24"/>
          <p:cNvSpPr/>
          <p:nvPr/>
        </p:nvSpPr>
        <p:spPr>
          <a:xfrm>
            <a:off x="5744425" y="2787405"/>
            <a:ext cx="1656203" cy="502483"/>
          </a:xfrm>
          <a:prstGeom prst="lef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n w="0"/>
                <a:solidFill>
                  <a:schemeClr val="tx2"/>
                </a:solidFill>
              </a:rPr>
              <a:t>Decoding</a:t>
            </a:r>
          </a:p>
        </p:txBody>
      </p:sp>
      <p:sp>
        <p:nvSpPr>
          <p:cNvPr id="26" name="Rounded Rectangle 3"/>
          <p:cNvSpPr/>
          <p:nvPr/>
        </p:nvSpPr>
        <p:spPr>
          <a:xfrm>
            <a:off x="1132098" y="5054666"/>
            <a:ext cx="1302507" cy="907217"/>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Subject/</a:t>
            </a:r>
          </a:p>
          <a:p>
            <a:pPr algn="ctr"/>
            <a:r>
              <a:rPr lang="en-US" dirty="0"/>
              <a:t>Social Discourse</a:t>
            </a:r>
          </a:p>
        </p:txBody>
      </p:sp>
      <p:sp>
        <p:nvSpPr>
          <p:cNvPr id="27" name="Rounded Rectangle 8"/>
          <p:cNvSpPr/>
          <p:nvPr/>
        </p:nvSpPr>
        <p:spPr>
          <a:xfrm>
            <a:off x="4335432" y="5054665"/>
            <a:ext cx="1335595" cy="907217"/>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Symbolic Act</a:t>
            </a:r>
          </a:p>
        </p:txBody>
      </p:sp>
      <p:sp>
        <p:nvSpPr>
          <p:cNvPr id="28" name="Rounded Rectangle 9"/>
          <p:cNvSpPr/>
          <p:nvPr/>
        </p:nvSpPr>
        <p:spPr>
          <a:xfrm>
            <a:off x="7541927" y="5066884"/>
            <a:ext cx="1333877" cy="894998"/>
          </a:xfrm>
          <a:prstGeom prst="roundRect">
            <a:avLst/>
          </a:prstGeom>
          <a:solidFill>
            <a:srgbClr val="008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Interpreter</a:t>
            </a:r>
          </a:p>
        </p:txBody>
      </p:sp>
      <p:sp>
        <p:nvSpPr>
          <p:cNvPr id="30" name="Pfeil nach links und rechts 29"/>
          <p:cNvSpPr/>
          <p:nvPr/>
        </p:nvSpPr>
        <p:spPr>
          <a:xfrm>
            <a:off x="2412849" y="5054665"/>
            <a:ext cx="1914412" cy="907217"/>
          </a:xfrm>
          <a:prstGeom prst="leftRigh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n w="0"/>
                <a:solidFill>
                  <a:schemeClr val="tx2"/>
                </a:solidFill>
              </a:rPr>
              <a:t>Clinical Inference</a:t>
            </a:r>
          </a:p>
        </p:txBody>
      </p:sp>
      <p:sp>
        <p:nvSpPr>
          <p:cNvPr id="6" name="Pfeil nach links 5"/>
          <p:cNvSpPr/>
          <p:nvPr/>
        </p:nvSpPr>
        <p:spPr>
          <a:xfrm>
            <a:off x="5671027" y="5066884"/>
            <a:ext cx="1763552" cy="894998"/>
          </a:xfrm>
          <a:prstGeom prst="leftArrow">
            <a:avLst/>
          </a:prstGeom>
          <a:solidFill>
            <a:srgbClr val="00837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ysClr val="windowText" lastClr="000000"/>
                </a:solidFill>
              </a:rPr>
              <a:t>Interpretation</a:t>
            </a:r>
          </a:p>
        </p:txBody>
      </p:sp>
    </p:spTree>
    <p:extLst>
      <p:ext uri="{BB962C8B-B14F-4D97-AF65-F5344CB8AC3E}">
        <p14:creationId xmlns:p14="http://schemas.microsoft.com/office/powerpoint/2010/main" val="2259157426"/>
      </p:ext>
    </p:extLst>
  </p:cSld>
  <p:clrMapOvr>
    <a:masterClrMapping/>
  </p:clrMapOvr>
  <p:transition advTm="7797"/>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8676"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FFFF"/>
                </a:solidFill>
                <a:latin typeface="Verdana" pitchFamily="34" charset="0"/>
              </a:rPr>
              <a:t>Geertz</a:t>
            </a:r>
          </a:p>
        </p:txBody>
      </p:sp>
      <p:sp>
        <p:nvSpPr>
          <p:cNvPr id="28677"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8678"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1200"/>
              </a:spcAft>
              <a:buFontTx/>
              <a:buNone/>
              <a:defRPr/>
            </a:pPr>
            <a:r>
              <a:rPr lang="en-US" altLang="en-US" dirty="0">
                <a:latin typeface="Verdana" pitchFamily="34" charset="0"/>
                <a:ea typeface="Verdana" pitchFamily="34" charset="0"/>
                <a:cs typeface="Verdana" pitchFamily="34" charset="0"/>
              </a:rPr>
              <a:t>Geertz on Interpretation</a:t>
            </a:r>
          </a:p>
          <a:p>
            <a:pPr marL="342900" indent="-342900" eaLnBrk="1" hangingPunct="1">
              <a:spcBef>
                <a:spcPct val="0"/>
              </a:spcBef>
              <a:spcAft>
                <a:spcPts val="1200"/>
              </a:spcAft>
              <a:defRPr/>
            </a:pPr>
            <a:r>
              <a:rPr lang="en-US" altLang="en-US" sz="2400" dirty="0"/>
              <a:t>There is no “verification” of interpretations, though some interpretations are better than others</a:t>
            </a:r>
          </a:p>
          <a:p>
            <a:pPr marL="342900" indent="-342900" eaLnBrk="1" hangingPunct="1">
              <a:spcBef>
                <a:spcPct val="0"/>
              </a:spcBef>
              <a:spcAft>
                <a:spcPts val="1200"/>
              </a:spcAft>
              <a:defRPr/>
            </a:pPr>
            <a:r>
              <a:rPr lang="en-US" altLang="en-US" sz="2400" dirty="0"/>
              <a:t>Risk of over- as well as underinterpretation (1983: 16)</a:t>
            </a:r>
          </a:p>
          <a:p>
            <a:pPr marL="342900" indent="-342900" eaLnBrk="1" hangingPunct="1">
              <a:spcBef>
                <a:spcPct val="0"/>
              </a:spcBef>
              <a:spcAft>
                <a:spcPts val="1200"/>
              </a:spcAft>
              <a:defRPr/>
            </a:pPr>
            <a:r>
              <a:rPr lang="en-US" altLang="en-US" sz="2400" dirty="0"/>
              <a:t>Interpretations have to stand the test of time as new phenomena are interpreted</a:t>
            </a:r>
          </a:p>
          <a:p>
            <a:pPr marL="342900" indent="-342900" eaLnBrk="1" hangingPunct="1">
              <a:spcBef>
                <a:spcPct val="0"/>
              </a:spcBef>
              <a:spcAft>
                <a:spcPts val="1200"/>
              </a:spcAft>
              <a:defRPr/>
            </a:pPr>
            <a:r>
              <a:rPr lang="en-US" altLang="en-US" sz="2400" dirty="0"/>
              <a:t>The boundaries between description and interpretation, empirical analysis and theoretical formulations are fluid</a:t>
            </a:r>
          </a:p>
          <a:p>
            <a:pPr marL="342900" indent="-342900" eaLnBrk="1" hangingPunct="1">
              <a:spcBef>
                <a:spcPct val="0"/>
              </a:spcBef>
              <a:spcAft>
                <a:spcPts val="1200"/>
              </a:spcAft>
              <a:defRPr/>
            </a:pPr>
            <a:r>
              <a:rPr lang="en-US" altLang="en-US" sz="2400" dirty="0"/>
              <a:t>Tension between “thick description” of the surface and the cultural analysis of structural depth (“diagnosis”)</a:t>
            </a:r>
          </a:p>
        </p:txBody>
      </p:sp>
    </p:spTree>
  </p:cSld>
  <p:clrMapOvr>
    <a:masterClrMapping/>
  </p:clrMapOvr>
  <p:transition advTm="7797"/>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4100"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de-DE" altLang="en-US" sz="2000" b="1">
              <a:solidFill>
                <a:schemeClr val="bg1"/>
              </a:solidFill>
              <a:latin typeface="Verdana" pitchFamily="34" charset="0"/>
            </a:endParaRPr>
          </a:p>
        </p:txBody>
      </p:sp>
      <p:sp>
        <p:nvSpPr>
          <p:cNvPr id="410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410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pPr>
            <a:r>
              <a:rPr lang="en-US" altLang="en-US">
                <a:latin typeface="Verdana" pitchFamily="34" charset="0"/>
              </a:rPr>
              <a:t>Syllabus of the Lecture II</a:t>
            </a:r>
          </a:p>
        </p:txBody>
      </p:sp>
      <p:sp>
        <p:nvSpPr>
          <p:cNvPr id="5" name="TextBox 4"/>
          <p:cNvSpPr txBox="1"/>
          <p:nvPr/>
        </p:nvSpPr>
        <p:spPr>
          <a:xfrm>
            <a:off x="1763713" y="2781300"/>
            <a:ext cx="6480175" cy="2554545"/>
          </a:xfrm>
          <a:prstGeom prst="rect">
            <a:avLst/>
          </a:prstGeom>
          <a:noFill/>
        </p:spPr>
        <p:txBody>
          <a:bodyPr>
            <a:spAutoFit/>
          </a:bodyPr>
          <a:lstStyle/>
          <a:p>
            <a:pPr>
              <a:spcAft>
                <a:spcPts val="600"/>
              </a:spcAft>
              <a:defRPr/>
            </a:pPr>
            <a:r>
              <a:rPr lang="en-US" sz="2800" dirty="0">
                <a:latin typeface="+mn-lt"/>
                <a:ea typeface="Verdana" pitchFamily="34" charset="0"/>
                <a:cs typeface="Verdana" pitchFamily="34" charset="0"/>
              </a:rPr>
              <a:t>	Reading Week</a:t>
            </a:r>
          </a:p>
          <a:p>
            <a:pPr marL="895350" indent="-895350">
              <a:spcAft>
                <a:spcPts val="600"/>
              </a:spcAft>
              <a:buFontTx/>
              <a:buAutoNum type="romanUcPeriod" startAt="8"/>
              <a:defRPr/>
            </a:pPr>
            <a:r>
              <a:rPr lang="en-US" sz="2800" dirty="0">
                <a:latin typeface="+mn-lt"/>
                <a:ea typeface="Verdana" pitchFamily="34" charset="0"/>
                <a:cs typeface="Verdana" pitchFamily="34" charset="0"/>
              </a:rPr>
              <a:t>Interpretation of Pictures</a:t>
            </a:r>
          </a:p>
          <a:p>
            <a:pPr marL="895350" indent="-895350">
              <a:spcAft>
                <a:spcPts val="600"/>
              </a:spcAft>
              <a:buFontTx/>
              <a:buAutoNum type="romanUcPeriod" startAt="8"/>
              <a:defRPr/>
            </a:pPr>
            <a:r>
              <a:rPr lang="en-US" sz="2800" dirty="0" smtClean="0">
                <a:latin typeface="+mn-lt"/>
                <a:ea typeface="Verdana" pitchFamily="34" charset="0"/>
                <a:cs typeface="Verdana" pitchFamily="34" charset="0"/>
              </a:rPr>
              <a:t>Narratives, Interviews, Discourse</a:t>
            </a:r>
            <a:endParaRPr lang="en-US" sz="2800" dirty="0">
              <a:latin typeface="+mn-lt"/>
              <a:ea typeface="Verdana" pitchFamily="34" charset="0"/>
              <a:cs typeface="Verdana" pitchFamily="34" charset="0"/>
            </a:endParaRPr>
          </a:p>
          <a:p>
            <a:pPr marL="895350" indent="-895350">
              <a:spcAft>
                <a:spcPts val="600"/>
              </a:spcAft>
              <a:buFontTx/>
              <a:buAutoNum type="romanUcPeriod" startAt="8"/>
              <a:defRPr/>
            </a:pPr>
            <a:r>
              <a:rPr lang="en-US" sz="2800" dirty="0" smtClean="0">
                <a:latin typeface="+mn-lt"/>
                <a:ea typeface="Verdana" pitchFamily="34" charset="0"/>
                <a:cs typeface="Verdana" pitchFamily="34" charset="0"/>
              </a:rPr>
              <a:t>Discourse Analysis</a:t>
            </a:r>
            <a:endParaRPr lang="en-US" sz="2800" dirty="0">
              <a:latin typeface="+mn-lt"/>
              <a:ea typeface="Verdana" pitchFamily="34" charset="0"/>
              <a:cs typeface="Verdana" pitchFamily="34" charset="0"/>
            </a:endParaRPr>
          </a:p>
          <a:p>
            <a:pPr>
              <a:spcAft>
                <a:spcPts val="600"/>
              </a:spcAft>
              <a:defRPr/>
            </a:pPr>
            <a:r>
              <a:rPr lang="en-US" sz="2800" dirty="0" smtClean="0">
                <a:latin typeface="+mn-lt"/>
                <a:ea typeface="Verdana" pitchFamily="34" charset="0"/>
                <a:cs typeface="Verdana" pitchFamily="34" charset="0"/>
              </a:rPr>
              <a:t>	Final </a:t>
            </a:r>
            <a:r>
              <a:rPr lang="en-US" sz="2800" dirty="0">
                <a:latin typeface="+mn-lt"/>
                <a:ea typeface="Verdana" pitchFamily="34" charset="0"/>
                <a:cs typeface="Verdana" pitchFamily="34" charset="0"/>
              </a:rPr>
              <a:t>Exam</a:t>
            </a:r>
          </a:p>
        </p:txBody>
      </p:sp>
    </p:spTree>
  </p:cSld>
  <p:clrMapOvr>
    <a:masterClrMapping/>
  </p:clrMapOvr>
  <p:transition advTm="7797"/>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29700"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FFFF"/>
                </a:solidFill>
                <a:latin typeface="Verdana" pitchFamily="34" charset="0"/>
              </a:rPr>
              <a:t>Geertz</a:t>
            </a:r>
          </a:p>
        </p:txBody>
      </p:sp>
      <p:sp>
        <p:nvSpPr>
          <p:cNvPr id="2970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2970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457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spcAft>
                <a:spcPts val="600"/>
              </a:spcAft>
              <a:buFontTx/>
              <a:buNone/>
              <a:defRPr/>
            </a:pPr>
            <a:r>
              <a:rPr lang="en-US" altLang="en-US" dirty="0">
                <a:latin typeface="Verdana" pitchFamily="34" charset="0"/>
                <a:ea typeface="Verdana" pitchFamily="34" charset="0"/>
                <a:cs typeface="Verdana" pitchFamily="34" charset="0"/>
              </a:rPr>
              <a:t>Case Study:</a:t>
            </a:r>
          </a:p>
          <a:p>
            <a:pPr algn="ctr" eaLnBrk="1" hangingPunct="1">
              <a:spcBef>
                <a:spcPct val="0"/>
              </a:spcBef>
              <a:spcAft>
                <a:spcPts val="1200"/>
              </a:spcAft>
              <a:buFontTx/>
              <a:buNone/>
              <a:defRPr/>
            </a:pPr>
            <a:r>
              <a:rPr lang="en-US" altLang="en-US" dirty="0">
                <a:latin typeface="Verdana" pitchFamily="34" charset="0"/>
                <a:ea typeface="Verdana" pitchFamily="34" charset="0"/>
                <a:cs typeface="Verdana" pitchFamily="34" charset="0"/>
              </a:rPr>
              <a:t> The Balinese Cockfight</a:t>
            </a:r>
            <a:endParaRPr lang="en-US" altLang="en-US" sz="800" dirty="0">
              <a:latin typeface="Verdana" pitchFamily="34" charset="0"/>
              <a:ea typeface="Verdana" pitchFamily="34" charset="0"/>
              <a:cs typeface="Verdana" pitchFamily="34" charset="0"/>
            </a:endParaRPr>
          </a:p>
          <a:p>
            <a:pPr marL="342900" indent="-342900" eaLnBrk="1" hangingPunct="1">
              <a:spcBef>
                <a:spcPct val="0"/>
              </a:spcBef>
              <a:spcAft>
                <a:spcPts val="1200"/>
              </a:spcAft>
              <a:defRPr/>
            </a:pPr>
            <a:r>
              <a:rPr lang="en-US" altLang="en-US" sz="2400" dirty="0"/>
              <a:t>The cock as ambivalent symbol: sacred expression of the masculine self and at the same time a collective representation of the polluted animal nature of man</a:t>
            </a:r>
          </a:p>
          <a:p>
            <a:pPr marL="342900" indent="-342900" eaLnBrk="1" hangingPunct="1">
              <a:spcBef>
                <a:spcPct val="0"/>
              </a:spcBef>
              <a:spcAft>
                <a:spcPts val="1200"/>
              </a:spcAft>
              <a:defRPr/>
            </a:pPr>
            <a:r>
              <a:rPr lang="en-US" altLang="en-US" sz="2400" dirty="0"/>
              <a:t>Cultural Interpretation: The cockfights stages symbolic binaries, existential conflicts and the collective repressed (catharsis!) of Balinese Society </a:t>
            </a:r>
          </a:p>
          <a:p>
            <a:pPr marL="342900" indent="-342900" eaLnBrk="1" hangingPunct="1">
              <a:spcBef>
                <a:spcPct val="0"/>
              </a:spcBef>
              <a:spcAft>
                <a:spcPts val="1200"/>
              </a:spcAft>
              <a:defRPr/>
            </a:pPr>
            <a:r>
              <a:rPr lang="en-US" altLang="en-US" sz="2400" dirty="0"/>
              <a:t>Social Interpretation: The “deep play” of the cockfight reflects the social matrix of a Balinese village</a:t>
            </a:r>
          </a:p>
        </p:txBody>
      </p:sp>
    </p:spTree>
  </p:cSld>
  <p:clrMapOvr>
    <a:masterClrMapping/>
  </p:clrMapOvr>
  <p:transition advTm="7797"/>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chemeClr val="bg1"/>
              </a:solidFill>
              <a:latin typeface="Verdana" pitchFamily="34" charset="0"/>
            </a:endParaRPr>
          </a:p>
        </p:txBody>
      </p:sp>
      <p:sp>
        <p:nvSpPr>
          <p:cNvPr id="3072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30724"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1997075"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Box 1"/>
          <p:cNvSpPr txBox="1">
            <a:spLocks noChangeArrowheads="1"/>
          </p:cNvSpPr>
          <p:nvPr/>
        </p:nvSpPr>
        <p:spPr bwMode="auto">
          <a:xfrm>
            <a:off x="2457450" y="1196975"/>
            <a:ext cx="6192838"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chemeClr val="bg1"/>
                </a:solidFill>
                <a:latin typeface="Verdana" pitchFamily="34" charset="0"/>
              </a:rPr>
              <a:t>Thank you for your attention</a:t>
            </a:r>
          </a:p>
          <a:p>
            <a:pPr algn="ctr" eaLnBrk="1" hangingPunct="1">
              <a:spcBef>
                <a:spcPct val="0"/>
              </a:spcBef>
              <a:buFontTx/>
              <a:buNone/>
            </a:pPr>
            <a:endParaRPr lang="en-US" altLang="en-US" sz="2800">
              <a:solidFill>
                <a:schemeClr val="bg1"/>
              </a:solidFill>
              <a:latin typeface="Verdana" pitchFamily="34" charset="0"/>
            </a:endParaRPr>
          </a:p>
          <a:p>
            <a:pPr algn="ctr" eaLnBrk="1" hangingPunct="1">
              <a:spcBef>
                <a:spcPct val="0"/>
              </a:spcBef>
              <a:buFontTx/>
              <a:buNone/>
            </a:pPr>
            <a:r>
              <a:rPr lang="en-US" altLang="en-US" sz="2800">
                <a:solidFill>
                  <a:schemeClr val="bg1"/>
                </a:solidFill>
                <a:latin typeface="Verdana" pitchFamily="34" charset="0"/>
              </a:rPr>
              <a:t>and in advance for criticism and further suggestions!</a:t>
            </a:r>
          </a:p>
        </p:txBody>
      </p:sp>
      <p:sp>
        <p:nvSpPr>
          <p:cNvPr id="30726" name="TextBox 3"/>
          <p:cNvSpPr txBox="1">
            <a:spLocks noChangeArrowheads="1"/>
          </p:cNvSpPr>
          <p:nvPr/>
        </p:nvSpPr>
        <p:spPr bwMode="auto">
          <a:xfrm>
            <a:off x="3276600" y="3933825"/>
            <a:ext cx="46085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de-DE" altLang="en-US" sz="1600">
              <a:solidFill>
                <a:schemeClr val="bg1"/>
              </a:solidFill>
              <a:latin typeface="Verdana" pitchFamily="34" charset="0"/>
            </a:endParaRPr>
          </a:p>
          <a:p>
            <a:pPr eaLnBrk="1" hangingPunct="1">
              <a:spcBef>
                <a:spcPct val="0"/>
              </a:spcBef>
              <a:buFontTx/>
              <a:buNone/>
            </a:pPr>
            <a:endParaRPr lang="de-DE" altLang="en-US" sz="1600">
              <a:solidFill>
                <a:schemeClr val="bg1"/>
              </a:solidFill>
              <a:latin typeface="Verdana" pitchFamily="34" charset="0"/>
            </a:endParaRPr>
          </a:p>
          <a:p>
            <a:pPr eaLnBrk="1" hangingPunct="1">
              <a:spcBef>
                <a:spcPct val="0"/>
              </a:spcBef>
              <a:buFontTx/>
              <a:buNone/>
            </a:pPr>
            <a:r>
              <a:rPr lang="de-DE" altLang="en-US" sz="2400">
                <a:solidFill>
                  <a:schemeClr val="bg1"/>
                </a:solidFill>
                <a:latin typeface="Verdana" pitchFamily="34" charset="0"/>
              </a:rPr>
              <a:t>werner.binder@mail.muni.cz</a:t>
            </a:r>
            <a:endParaRPr lang="de-DE" altLang="en-US" sz="1600">
              <a:solidFill>
                <a:schemeClr val="bg1"/>
              </a:solidFill>
              <a:latin typeface="Verdana" pitchFamily="34" charset="0"/>
            </a:endParaRPr>
          </a:p>
          <a:p>
            <a:pPr eaLnBrk="1" hangingPunct="1">
              <a:spcBef>
                <a:spcPct val="0"/>
              </a:spcBef>
              <a:buFontTx/>
              <a:buNone/>
            </a:pPr>
            <a:endParaRPr lang="en-US" altLang="en-US" sz="1600">
              <a:solidFill>
                <a:schemeClr val="bg1"/>
              </a:solidFill>
              <a:latin typeface="Verdana" pitchFamily="34" charset="0"/>
            </a:endParaRPr>
          </a:p>
        </p:txBody>
      </p:sp>
    </p:spTree>
  </p:cSld>
  <p:clrMapOvr>
    <a:masterClrMapping/>
  </p:clrMapOvr>
  <p:transition advTm="7797"/>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5124"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de-DE" altLang="en-US" sz="2000" b="1">
              <a:solidFill>
                <a:schemeClr val="bg1"/>
              </a:solidFill>
              <a:latin typeface="Verdana" pitchFamily="34" charset="0"/>
            </a:endParaRPr>
          </a:p>
        </p:txBody>
      </p:sp>
      <p:sp>
        <p:nvSpPr>
          <p:cNvPr id="5125"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5126"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TextBox 2"/>
          <p:cNvSpPr txBox="1">
            <a:spLocks noChangeArrowheads="1"/>
          </p:cNvSpPr>
          <p:nvPr/>
        </p:nvSpPr>
        <p:spPr bwMode="auto">
          <a:xfrm>
            <a:off x="1068388" y="1711325"/>
            <a:ext cx="7996237"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pPr>
            <a:r>
              <a:rPr lang="en-US" altLang="en-US">
                <a:latin typeface="Verdana" pitchFamily="34" charset="0"/>
              </a:rPr>
              <a:t>Course Requirements</a:t>
            </a:r>
          </a:p>
        </p:txBody>
      </p:sp>
      <p:sp>
        <p:nvSpPr>
          <p:cNvPr id="5128" name="TextBox 2"/>
          <p:cNvSpPr txBox="1">
            <a:spLocks noChangeArrowheads="1"/>
          </p:cNvSpPr>
          <p:nvPr/>
        </p:nvSpPr>
        <p:spPr bwMode="auto">
          <a:xfrm>
            <a:off x="1076325" y="2997200"/>
            <a:ext cx="7996238" cy="247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spcAft>
                <a:spcPts val="600"/>
              </a:spcAft>
            </a:pPr>
            <a:r>
              <a:rPr lang="en-US" altLang="en-US" sz="2800" dirty="0"/>
              <a:t>Regular attendance</a:t>
            </a:r>
          </a:p>
          <a:p>
            <a:pPr eaLnBrk="1" hangingPunct="1">
              <a:spcBef>
                <a:spcPct val="0"/>
              </a:spcBef>
              <a:spcAft>
                <a:spcPts val="600"/>
              </a:spcAft>
            </a:pPr>
            <a:r>
              <a:rPr lang="en-US" altLang="en-US" sz="2800" dirty="0"/>
              <a:t>Active participation in the lecture (10%)</a:t>
            </a:r>
          </a:p>
          <a:p>
            <a:pPr eaLnBrk="1" hangingPunct="1">
              <a:spcBef>
                <a:spcPct val="0"/>
              </a:spcBef>
              <a:spcAft>
                <a:spcPts val="600"/>
              </a:spcAft>
            </a:pPr>
            <a:r>
              <a:rPr lang="en-US" altLang="en-US" sz="2800" dirty="0"/>
              <a:t>Written test at the end of the semester (90%)</a:t>
            </a:r>
          </a:p>
          <a:p>
            <a:pPr eaLnBrk="1" hangingPunct="1">
              <a:spcBef>
                <a:spcPct val="0"/>
              </a:spcBef>
              <a:spcAft>
                <a:spcPts val="600"/>
              </a:spcAft>
            </a:pPr>
            <a:r>
              <a:rPr lang="en-US" altLang="en-US" sz="2800" dirty="0"/>
              <a:t>The test is based on the </a:t>
            </a:r>
            <a:r>
              <a:rPr lang="en-US" altLang="en-US" sz="2800" i="1" dirty="0"/>
              <a:t>content of the lecture</a:t>
            </a:r>
            <a:r>
              <a:rPr lang="en-US" altLang="en-US" sz="2800" dirty="0"/>
              <a:t> </a:t>
            </a:r>
            <a:r>
              <a:rPr lang="en-US" altLang="en-US" sz="2800" b="1" dirty="0"/>
              <a:t>and</a:t>
            </a:r>
            <a:r>
              <a:rPr lang="en-US" altLang="en-US" sz="2800" dirty="0"/>
              <a:t> the </a:t>
            </a:r>
            <a:r>
              <a:rPr lang="en-US" altLang="en-US" sz="2800" i="1" dirty="0"/>
              <a:t>obligatory readings</a:t>
            </a:r>
            <a:endParaRPr lang="en-US" altLang="en-US" sz="2800" dirty="0"/>
          </a:p>
        </p:txBody>
      </p:sp>
    </p:spTree>
  </p:cSld>
  <p:clrMapOvr>
    <a:masterClrMapping/>
  </p:clrMapOvr>
  <p:transition advTm="779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6148"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6149"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6150"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Box 2"/>
          <p:cNvSpPr txBox="1">
            <a:spLocks noChangeArrowheads="1"/>
          </p:cNvSpPr>
          <p:nvPr/>
        </p:nvSpPr>
        <p:spPr bwMode="auto">
          <a:xfrm>
            <a:off x="1068388" y="1711325"/>
            <a:ext cx="7996237"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pPr>
            <a:r>
              <a:rPr lang="en-US" altLang="en-US">
                <a:latin typeface="Verdana" pitchFamily="34" charset="0"/>
                <a:ea typeface="Verdana" pitchFamily="34" charset="0"/>
                <a:cs typeface="Verdana" pitchFamily="34" charset="0"/>
              </a:rPr>
              <a:t>What is Interpretation?</a:t>
            </a:r>
            <a:endParaRPr lang="en-US" altLang="en-US" sz="80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pPr>
            <a:r>
              <a:rPr lang="en-US" altLang="en-US" sz="2400"/>
              <a:t>Meanings of “interpretation”:</a:t>
            </a:r>
          </a:p>
        </p:txBody>
      </p:sp>
    </p:spTree>
  </p:cSld>
  <p:clrMapOvr>
    <a:masterClrMapping/>
  </p:clrMapOvr>
  <p:transition advTm="7797"/>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7172"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7173"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7174"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What is Interpretation?</a:t>
            </a:r>
            <a:endParaRPr lang="en-US" altLang="en-US" sz="800" dirty="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defRPr/>
            </a:pPr>
            <a:r>
              <a:rPr lang="en-US" altLang="en-US" sz="2400" dirty="0"/>
              <a:t>Meanings of “interpretation”:</a:t>
            </a:r>
          </a:p>
          <a:p>
            <a:pPr marL="342900" indent="-342900" eaLnBrk="1" hangingPunct="1">
              <a:lnSpc>
                <a:spcPct val="150000"/>
              </a:lnSpc>
              <a:spcBef>
                <a:spcPct val="0"/>
              </a:spcBef>
              <a:spcAft>
                <a:spcPts val="0"/>
              </a:spcAft>
              <a:defRPr/>
            </a:pPr>
            <a:r>
              <a:rPr lang="en-US" altLang="en-US" sz="2400" dirty="0"/>
              <a:t>Interpretation as </a:t>
            </a:r>
            <a:r>
              <a:rPr lang="en-US" altLang="en-US" sz="2400" i="1" dirty="0"/>
              <a:t>problematized understanding</a:t>
            </a:r>
          </a:p>
          <a:p>
            <a:pPr marL="361950" eaLnBrk="1" hangingPunct="1">
              <a:lnSpc>
                <a:spcPct val="150000"/>
              </a:lnSpc>
              <a:spcBef>
                <a:spcPct val="0"/>
              </a:spcBef>
              <a:spcAft>
                <a:spcPts val="600"/>
              </a:spcAft>
              <a:buFontTx/>
              <a:buNone/>
              <a:defRPr/>
            </a:pPr>
            <a:r>
              <a:rPr lang="en-US" altLang="en-US" sz="2400" dirty="0">
                <a:solidFill>
                  <a:srgbClr val="000000"/>
                </a:solidFill>
              </a:rPr>
              <a:t>→</a:t>
            </a:r>
            <a:r>
              <a:rPr lang="en-US" altLang="en-US" sz="2400" dirty="0">
                <a:latin typeface="Calibri"/>
              </a:rPr>
              <a:t> </a:t>
            </a:r>
            <a:r>
              <a:rPr lang="en-US" altLang="en-US" sz="2400" dirty="0"/>
              <a:t>e.g. the definition of an ambiguous social situation</a:t>
            </a:r>
          </a:p>
        </p:txBody>
      </p:sp>
    </p:spTree>
  </p:cSld>
  <p:clrMapOvr>
    <a:masterClrMapping/>
  </p:clrMapOvr>
  <p:transition advTm="779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1588" y="0"/>
            <a:ext cx="9210675" cy="68707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400" b="1">
              <a:solidFill>
                <a:srgbClr val="FFFFFF"/>
              </a:solidFill>
              <a:latin typeface="Verdana" pitchFamily="34" charset="0"/>
            </a:endParaRPr>
          </a:p>
        </p:txBody>
      </p:sp>
      <p:sp>
        <p:nvSpPr>
          <p:cNvPr id="8195"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solidFill>
                <a:srgbClr val="000000"/>
              </a:solidFill>
            </a:endParaRPr>
          </a:p>
        </p:txBody>
      </p:sp>
      <p:sp>
        <p:nvSpPr>
          <p:cNvPr id="8196" name="TextBox 1"/>
          <p:cNvSpPr txBox="1">
            <a:spLocks noChangeArrowheads="1"/>
          </p:cNvSpPr>
          <p:nvPr/>
        </p:nvSpPr>
        <p:spPr bwMode="auto">
          <a:xfrm>
            <a:off x="600075" y="2133600"/>
            <a:ext cx="8075613"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FontTx/>
              <a:buNone/>
            </a:pPr>
            <a:r>
              <a:rPr lang="en-US" altLang="en-US" sz="2800">
                <a:solidFill>
                  <a:srgbClr val="FFFFFF"/>
                </a:solidFill>
              </a:rPr>
              <a:t>Hermeneutics [ as method of interpretation] rests on the fact of the non-understanding of discourse: taken in its most general sense, including misunderstanding in the mother tongue and everyday life.”</a:t>
            </a:r>
          </a:p>
          <a:p>
            <a:pPr algn="r" eaLnBrk="1" hangingPunct="1">
              <a:spcBef>
                <a:spcPct val="0"/>
              </a:spcBef>
              <a:buFontTx/>
              <a:buNone/>
            </a:pPr>
            <a:r>
              <a:rPr lang="de-DE" altLang="en-US" sz="2400">
                <a:solidFill>
                  <a:srgbClr val="FFFFFF"/>
                </a:solidFill>
              </a:rPr>
              <a:t>				Friedrich Schleiermacher, </a:t>
            </a:r>
            <a:r>
              <a:rPr lang="en-US" altLang="en-US" sz="2400" i="1">
                <a:solidFill>
                  <a:srgbClr val="FFFFFF"/>
                </a:solidFill>
              </a:rPr>
              <a:t>General Hermeneutics </a:t>
            </a:r>
            <a:r>
              <a:rPr lang="de-DE" altLang="en-US" sz="2400">
                <a:solidFill>
                  <a:srgbClr val="FFFFFF"/>
                </a:solidFill>
              </a:rPr>
              <a:t>(1809/1810)</a:t>
            </a:r>
          </a:p>
        </p:txBody>
      </p:sp>
      <p:sp>
        <p:nvSpPr>
          <p:cNvPr id="8197" name="TextBox 4"/>
          <p:cNvSpPr txBox="1">
            <a:spLocks noChangeArrowheads="1"/>
          </p:cNvSpPr>
          <p:nvPr/>
        </p:nvSpPr>
        <p:spPr bwMode="auto">
          <a:xfrm>
            <a:off x="493713" y="563563"/>
            <a:ext cx="8255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rgbClr val="FFFFFF"/>
                </a:solidFill>
              </a:rPr>
              <a:t>Non-Understanding as a Prerequisite of Interpretation</a:t>
            </a:r>
          </a:p>
        </p:txBody>
      </p:sp>
    </p:spTree>
  </p:cSld>
  <p:clrMapOvr>
    <a:masterClrMapping/>
  </p:clrMapOvr>
  <p:transition advTm="7797"/>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9220"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9221"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9222"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What is Interpretation?</a:t>
            </a:r>
            <a:endParaRPr lang="en-US" altLang="en-US" sz="800" dirty="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defRPr/>
            </a:pPr>
            <a:r>
              <a:rPr lang="en-US" altLang="en-US" sz="2400" dirty="0"/>
              <a:t>Meanings of “interpretation”:</a:t>
            </a:r>
          </a:p>
          <a:p>
            <a:pPr marL="342900" indent="-342900" eaLnBrk="1" hangingPunct="1">
              <a:lnSpc>
                <a:spcPct val="150000"/>
              </a:lnSpc>
              <a:spcBef>
                <a:spcPct val="0"/>
              </a:spcBef>
              <a:spcAft>
                <a:spcPts val="600"/>
              </a:spcAft>
              <a:defRPr/>
            </a:pPr>
            <a:r>
              <a:rPr lang="en-US" altLang="en-US" sz="2400" dirty="0"/>
              <a:t>Interpretation as problematized understanding</a:t>
            </a:r>
          </a:p>
          <a:p>
            <a:pPr marL="342900" indent="-342900" eaLnBrk="1" hangingPunct="1">
              <a:lnSpc>
                <a:spcPct val="150000"/>
              </a:lnSpc>
              <a:spcBef>
                <a:spcPct val="0"/>
              </a:spcBef>
              <a:spcAft>
                <a:spcPts val="0"/>
              </a:spcAft>
              <a:defRPr/>
            </a:pPr>
            <a:r>
              <a:rPr lang="en-US" altLang="en-US" sz="2400" dirty="0"/>
              <a:t>Interpretation as </a:t>
            </a:r>
            <a:r>
              <a:rPr lang="en-US" altLang="en-US" sz="2400" i="1" dirty="0"/>
              <a:t>explication of meaning</a:t>
            </a:r>
          </a:p>
          <a:p>
            <a:pPr marL="361950" eaLnBrk="1" hangingPunct="1">
              <a:lnSpc>
                <a:spcPct val="150000"/>
              </a:lnSpc>
              <a:spcBef>
                <a:spcPct val="0"/>
              </a:spcBef>
              <a:spcAft>
                <a:spcPts val="600"/>
              </a:spcAft>
              <a:buFontTx/>
              <a:buNone/>
              <a:defRPr/>
            </a:pPr>
            <a:r>
              <a:rPr lang="en-US" altLang="en-US" sz="2400" dirty="0"/>
              <a:t>→ e.g. explaining the meaning of a symbol or text</a:t>
            </a:r>
            <a:endParaRPr lang="en-US" altLang="en-US" sz="2400" i="1" dirty="0"/>
          </a:p>
        </p:txBody>
      </p:sp>
    </p:spTree>
  </p:cSld>
  <p:clrMapOvr>
    <a:masterClrMapping/>
  </p:clrMapOvr>
  <p:transition advTm="7797"/>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6453188"/>
            <a:ext cx="9144000" cy="404812"/>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de-DE" altLang="en-US" sz="1800">
                <a:solidFill>
                  <a:schemeClr val="bg1"/>
                </a:solidFill>
                <a:latin typeface="Verdana" pitchFamily="34" charset="0"/>
              </a:rPr>
              <a:t>werner.binder@mail</a:t>
            </a:r>
            <a:r>
              <a:rPr lang="cs-CZ" altLang="en-US" sz="1800">
                <a:solidFill>
                  <a:schemeClr val="bg1"/>
                </a:solidFill>
                <a:latin typeface="Verdana" pitchFamily="34" charset="0"/>
              </a:rPr>
              <a:t>.muni.cz   </a:t>
            </a:r>
          </a:p>
        </p:txBody>
      </p:sp>
      <p:sp>
        <p:nvSpPr>
          <p:cNvPr id="3075" name="Text Box 3"/>
          <p:cNvSpPr txBox="1">
            <a:spLocks noChangeArrowheads="1"/>
          </p:cNvSpPr>
          <p:nvPr/>
        </p:nvSpPr>
        <p:spPr bwMode="auto">
          <a:xfrm>
            <a:off x="1979613" y="188913"/>
            <a:ext cx="6973887" cy="8699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cs-CZ" dirty="0">
                <a:solidFill>
                  <a:srgbClr val="008373"/>
                </a:solidFill>
                <a:latin typeface="Verdana" pitchFamily="34" charset="0"/>
                <a:cs typeface="+mn-cs"/>
              </a:rPr>
              <a:t>Masaryk University</a:t>
            </a:r>
          </a:p>
          <a:p>
            <a:pPr algn="r">
              <a:spcBef>
                <a:spcPct val="50000"/>
              </a:spcBef>
              <a:defRPr/>
            </a:pPr>
            <a:r>
              <a:rPr lang="en-GB" sz="2200" b="1" dirty="0">
                <a:solidFill>
                  <a:srgbClr val="008373"/>
                </a:solidFill>
                <a:effectLst>
                  <a:outerShdw blurRad="38100" dist="38100" dir="2700000" algn="tl">
                    <a:srgbClr val="C0C0C0"/>
                  </a:outerShdw>
                </a:effectLst>
                <a:latin typeface="Verdana" pitchFamily="34" charset="0"/>
                <a:cs typeface="+mn-cs"/>
              </a:rPr>
              <a:t>Faculty of Social Studies</a:t>
            </a:r>
          </a:p>
        </p:txBody>
      </p:sp>
      <p:sp>
        <p:nvSpPr>
          <p:cNvPr id="10244" name="Rectangle 4"/>
          <p:cNvSpPr>
            <a:spLocks noChangeArrowheads="1"/>
          </p:cNvSpPr>
          <p:nvPr/>
        </p:nvSpPr>
        <p:spPr bwMode="auto">
          <a:xfrm>
            <a:off x="989013" y="1196975"/>
            <a:ext cx="8154987" cy="4318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a:solidFill>
                  <a:schemeClr val="bg1"/>
                </a:solidFill>
                <a:latin typeface="Verdana" pitchFamily="34" charset="0"/>
              </a:rPr>
              <a:t>What is Interpretation?</a:t>
            </a:r>
          </a:p>
        </p:txBody>
      </p:sp>
      <p:sp>
        <p:nvSpPr>
          <p:cNvPr id="10245" name="Rectangle 6"/>
          <p:cNvSpPr>
            <a:spLocks noChangeArrowheads="1"/>
          </p:cNvSpPr>
          <p:nvPr/>
        </p:nvSpPr>
        <p:spPr bwMode="auto">
          <a:xfrm>
            <a:off x="0" y="0"/>
            <a:ext cx="989013" cy="6858000"/>
          </a:xfrm>
          <a:prstGeom prst="rect">
            <a:avLst/>
          </a:prstGeom>
          <a:solidFill>
            <a:srgbClr val="00837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0246" name="Picture 7" descr="proužek s logem na zelen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12700"/>
            <a:ext cx="9874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Box 2"/>
          <p:cNvSpPr txBox="1">
            <a:spLocks noChangeArrowheads="1"/>
          </p:cNvSpPr>
          <p:nvPr/>
        </p:nvSpPr>
        <p:spPr bwMode="auto">
          <a:xfrm>
            <a:off x="1068388" y="1711325"/>
            <a:ext cx="7996237"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50000"/>
              </a:lnSpc>
              <a:spcBef>
                <a:spcPct val="0"/>
              </a:spcBef>
              <a:spcAft>
                <a:spcPts val="600"/>
              </a:spcAft>
              <a:buFontTx/>
              <a:buNone/>
              <a:defRPr/>
            </a:pPr>
            <a:r>
              <a:rPr lang="en-US" altLang="en-US" dirty="0">
                <a:latin typeface="Verdana" pitchFamily="34" charset="0"/>
                <a:ea typeface="Verdana" pitchFamily="34" charset="0"/>
                <a:cs typeface="Verdana" pitchFamily="34" charset="0"/>
              </a:rPr>
              <a:t>What is Interpretation?</a:t>
            </a:r>
            <a:endParaRPr lang="en-US" altLang="en-US" sz="800" dirty="0">
              <a:latin typeface="Verdana" pitchFamily="34" charset="0"/>
              <a:ea typeface="Verdana" pitchFamily="34" charset="0"/>
              <a:cs typeface="Verdana" pitchFamily="34" charset="0"/>
            </a:endParaRPr>
          </a:p>
          <a:p>
            <a:pPr eaLnBrk="1" hangingPunct="1">
              <a:lnSpc>
                <a:spcPct val="150000"/>
              </a:lnSpc>
              <a:spcBef>
                <a:spcPct val="0"/>
              </a:spcBef>
              <a:spcAft>
                <a:spcPts val="600"/>
              </a:spcAft>
              <a:buFontTx/>
              <a:buNone/>
              <a:defRPr/>
            </a:pPr>
            <a:r>
              <a:rPr lang="en-US" altLang="en-US" sz="2400" dirty="0"/>
              <a:t>Meanings of “interpretation”:</a:t>
            </a:r>
          </a:p>
          <a:p>
            <a:pPr marL="342900" indent="-342900" eaLnBrk="1" hangingPunct="1">
              <a:lnSpc>
                <a:spcPct val="150000"/>
              </a:lnSpc>
              <a:spcBef>
                <a:spcPct val="0"/>
              </a:spcBef>
              <a:spcAft>
                <a:spcPts val="600"/>
              </a:spcAft>
              <a:defRPr/>
            </a:pPr>
            <a:r>
              <a:rPr lang="en-US" altLang="en-US" sz="2400" dirty="0"/>
              <a:t>Interpretation as problematized understanding</a:t>
            </a:r>
          </a:p>
          <a:p>
            <a:pPr marL="342900" indent="-342900" eaLnBrk="1" hangingPunct="1">
              <a:lnSpc>
                <a:spcPct val="150000"/>
              </a:lnSpc>
              <a:spcBef>
                <a:spcPct val="0"/>
              </a:spcBef>
              <a:spcAft>
                <a:spcPts val="600"/>
              </a:spcAft>
              <a:defRPr/>
            </a:pPr>
            <a:r>
              <a:rPr lang="en-US" altLang="en-US" sz="2400" dirty="0"/>
              <a:t>Interpretation as explication of meaning</a:t>
            </a:r>
          </a:p>
          <a:p>
            <a:pPr marL="342900" indent="-342900" eaLnBrk="1" hangingPunct="1">
              <a:lnSpc>
                <a:spcPct val="150000"/>
              </a:lnSpc>
              <a:spcBef>
                <a:spcPct val="0"/>
              </a:spcBef>
              <a:spcAft>
                <a:spcPts val="0"/>
              </a:spcAft>
              <a:defRPr/>
            </a:pPr>
            <a:r>
              <a:rPr lang="en-US" altLang="en-US" sz="2400" dirty="0"/>
              <a:t>Interpretation as </a:t>
            </a:r>
            <a:r>
              <a:rPr lang="en-US" altLang="en-US" sz="2400" i="1" dirty="0"/>
              <a:t>translation</a:t>
            </a:r>
            <a:r>
              <a:rPr lang="en-US" altLang="en-US" sz="2400" dirty="0"/>
              <a:t> (“interpreter”)</a:t>
            </a:r>
          </a:p>
          <a:p>
            <a:pPr marL="361950" eaLnBrk="1" hangingPunct="1">
              <a:lnSpc>
                <a:spcPct val="150000"/>
              </a:lnSpc>
              <a:spcBef>
                <a:spcPct val="0"/>
              </a:spcBef>
              <a:spcAft>
                <a:spcPts val="600"/>
              </a:spcAft>
              <a:buFontTx/>
              <a:buNone/>
              <a:defRPr/>
            </a:pPr>
            <a:r>
              <a:rPr lang="en-US" altLang="en-US" sz="2400" dirty="0">
                <a:solidFill>
                  <a:srgbClr val="000000"/>
                </a:solidFill>
              </a:rPr>
              <a:t>→ more precisely: simultaneous translation</a:t>
            </a:r>
            <a:endParaRPr lang="en-US" altLang="en-US" sz="2400" dirty="0"/>
          </a:p>
        </p:txBody>
      </p:sp>
    </p:spTree>
  </p:cSld>
  <p:clrMapOvr>
    <a:masterClrMapping/>
  </p:clrMapOvr>
  <p:transition advTm="7797"/>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1398</Words>
  <Application>Microsoft Office PowerPoint</Application>
  <PresentationFormat>On-screen Show (4:3)</PresentationFormat>
  <Paragraphs>301</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Výchozí návrh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Dancak</dc:creator>
  <cp:lastModifiedBy>Werner Binder</cp:lastModifiedBy>
  <cp:revision>312</cp:revision>
  <cp:lastPrinted>2011-10-12T07:52:26Z</cp:lastPrinted>
  <dcterms:created xsi:type="dcterms:W3CDTF">2011-10-11T16:03:34Z</dcterms:created>
  <dcterms:modified xsi:type="dcterms:W3CDTF">2017-02-27T12:17:02Z</dcterms:modified>
</cp:coreProperties>
</file>