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9" r:id="rId2"/>
    <p:sldId id="303" r:id="rId3"/>
    <p:sldId id="331" r:id="rId4"/>
    <p:sldId id="336" r:id="rId5"/>
    <p:sldId id="355" r:id="rId6"/>
    <p:sldId id="365" r:id="rId7"/>
    <p:sldId id="359" r:id="rId8"/>
    <p:sldId id="367" r:id="rId9"/>
    <p:sldId id="368" r:id="rId10"/>
    <p:sldId id="317" r:id="rId11"/>
    <p:sldId id="310" r:id="rId12"/>
    <p:sldId id="313" r:id="rId13"/>
    <p:sldId id="319" r:id="rId14"/>
    <p:sldId id="320" r:id="rId15"/>
    <p:sldId id="318" r:id="rId16"/>
    <p:sldId id="321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298" r:id="rId28"/>
  </p:sldIdLst>
  <p:sldSz cx="9144000" cy="6858000" type="screen4x3"/>
  <p:notesSz cx="7010400" cy="9296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3241" autoAdjust="0"/>
  </p:normalViewPr>
  <p:slideViewPr>
    <p:cSldViewPr>
      <p:cViewPr varScale="1">
        <p:scale>
          <a:sx n="83" d="100"/>
          <a:sy n="83" d="100"/>
        </p:scale>
        <p:origin x="203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FAB2AE-FA67-44CD-95BA-9077E6DEB85A}" type="datetimeFigureOut">
              <a:rPr lang="en-US"/>
              <a:pPr>
                <a:defRPr/>
              </a:pPr>
              <a:t>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73DAF7B-BF30-4ED2-981E-68CB49B903D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30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6EA774-6EF4-4533-8949-82120E871951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868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E9D02C-2A6F-4125-AEF2-FCE740CC4936}" type="slidenum">
              <a:rPr lang="cs-CZ" smtClean="0"/>
              <a:pPr eaLnBrk="1" hangingPunct="1">
                <a:defRPr/>
              </a:pPr>
              <a:t>1</a:t>
            </a:fld>
            <a:endParaRPr lang="cs-CZ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D70F250-0E53-4F18-BF28-DC5E258115A3}" type="slidenum">
              <a:rPr lang="cs-CZ" smtClean="0"/>
              <a:pPr eaLnBrk="1" hangingPunct="1">
                <a:defRPr/>
              </a:pPr>
              <a:t>10</a:t>
            </a:fld>
            <a:endParaRPr 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FA2C1A-E40C-407C-9897-2FAAF2B72FD0}" type="slidenum">
              <a:rPr lang="cs-CZ" smtClean="0"/>
              <a:pPr eaLnBrk="1" hangingPunct="1">
                <a:defRPr/>
              </a:pPr>
              <a:t>11</a:t>
            </a:fld>
            <a:endParaRPr 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9D3142-1128-4F5A-BDEB-19A1996B985C}" type="slidenum">
              <a:rPr lang="cs-CZ" smtClean="0"/>
              <a:pPr eaLnBrk="1" hangingPunct="1">
                <a:defRPr/>
              </a:pPr>
              <a:t>12</a:t>
            </a:fld>
            <a:endParaRPr 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57FAC6-844B-48A2-87DC-3F807C5AFE00}" type="slidenum">
              <a:rPr lang="cs-CZ" smtClean="0"/>
              <a:pPr eaLnBrk="1" hangingPunct="1">
                <a:defRPr/>
              </a:pPr>
              <a:t>13</a:t>
            </a:fld>
            <a:endParaRPr lang="cs-CZ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1601314-FA85-4897-AA86-02910953AA88}" type="slidenum">
              <a:rPr lang="cs-CZ" smtClean="0"/>
              <a:pPr eaLnBrk="1" hangingPunct="1">
                <a:defRPr/>
              </a:pPr>
              <a:t>14</a:t>
            </a:fld>
            <a:endParaRPr 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E6FA5AD-1966-4ACE-B672-F2454733794D}" type="slidenum">
              <a:rPr lang="cs-CZ" smtClean="0"/>
              <a:pPr eaLnBrk="1" hangingPunct="1">
                <a:defRPr/>
              </a:pPr>
              <a:t>15</a:t>
            </a:fld>
            <a:endParaRPr 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339E681-708D-437B-B40B-49FDFE9B07D7}" type="slidenum">
              <a:rPr lang="cs-CZ" smtClean="0"/>
              <a:pPr eaLnBrk="1" hangingPunct="1">
                <a:defRPr/>
              </a:pPr>
              <a:t>16</a:t>
            </a:fld>
            <a:endParaRPr 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F5E4585-7199-4E54-B426-10836C7CEA3B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3A3C38D-86E2-4FAE-AEA3-4FB9D91E9CB1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18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C4AE545-D16D-487A-9BB5-6FFF4A1CF355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468F0BE-9395-4005-B7BD-06DFEF71FA95}" type="slidenum">
              <a:rPr lang="cs-CZ" smtClean="0"/>
              <a:pPr eaLnBrk="1" hangingPunct="1">
                <a:defRPr/>
              </a:pPr>
              <a:t>2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C4AE545-D16D-487A-9BB5-6FFF4A1CF355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C4AE545-D16D-487A-9BB5-6FFF4A1CF355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D3D031F-9256-43D7-A44B-CE68E2FA9DBE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B575307-DD0B-41C0-A43D-CB5BA751ADCC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32FA67-B18F-4017-9B6D-6A95F7F4FEE5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D177FB1-73B5-4BC0-8C75-E269527715A3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0E65EC4-D257-4BFF-9258-C19CA3E4B1EB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26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24936D7-6FC1-47BF-A411-ADFFF51BE343}" type="slidenum">
              <a:rPr lang="cs-CZ" smtClean="0"/>
              <a:pPr eaLnBrk="1" hangingPunct="1">
                <a:defRPr/>
              </a:pPr>
              <a:t>27</a:t>
            </a:fld>
            <a:endParaRPr lang="cs-CZ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A624F9B-A4F7-4309-9D64-52FD780F65D3}" type="slidenum">
              <a:rPr lang="cs-CZ" smtClean="0"/>
              <a:pPr eaLnBrk="1" hangingPunct="1">
                <a:defRPr/>
              </a:pPr>
              <a:t>3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EDA9D8D-9E00-4BA0-AC6A-25241FB309B0}" type="slidenum">
              <a:rPr lang="cs-CZ" smtClean="0"/>
              <a:pPr eaLnBrk="1" hangingPunct="1">
                <a:defRPr/>
              </a:pPr>
              <a:t>4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B8AB79A-953F-4D39-8968-415D6CB0183D}" type="slidenum">
              <a:rPr lang="cs-CZ" smtClean="0"/>
              <a:pPr eaLnBrk="1" hangingPunct="1">
                <a:defRPr/>
              </a:pPr>
              <a:t>5</a:t>
            </a:fld>
            <a:endParaRPr 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4C0ED2C-FFF3-409F-83E0-630CD4D928B8}" type="slidenum">
              <a:rPr lang="cs-CZ" smtClean="0">
                <a:solidFill>
                  <a:prstClr val="black"/>
                </a:solidFill>
              </a:rPr>
              <a:pPr eaLnBrk="1" hangingPunct="1">
                <a:defRPr/>
              </a:pPr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217A34-A087-4759-AE24-5897FDE793CB}" type="slidenum">
              <a:rPr lang="cs-CZ" smtClean="0"/>
              <a:pPr eaLnBrk="1" hangingPunct="1">
                <a:defRPr/>
              </a:pPr>
              <a:t>7</a:t>
            </a:fld>
            <a:endParaRPr lang="cs-CZ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923EA4B-8416-4CC4-8637-52261C22F45E}" type="slidenum">
              <a:rPr lang="cs-CZ" smtClean="0"/>
              <a:pPr eaLnBrk="1" hangingPunct="1">
                <a:defRPr/>
              </a:pPr>
              <a:t>8</a:t>
            </a:fld>
            <a:endParaRPr lang="cs-CZ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13CD487-9847-420D-B712-8933CE015896}" type="slidenum">
              <a:rPr lang="cs-CZ" smtClean="0"/>
              <a:pPr eaLnBrk="1" hangingPunct="1">
                <a:defRPr/>
              </a:pPr>
              <a:t>9</a:t>
            </a:fld>
            <a:endParaRPr lang="cs-CZ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F95DF-372F-40AE-BB89-3366BAEEC807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8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B578-7861-4BF4-AE1E-5A4EDEFD5BAE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6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9BB3E-327E-49A9-A9F8-D333DC5BEB0A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44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E78B2-54AD-49B9-878B-3DA17424E523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2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6D4C-5432-4224-866F-0F94BEB88682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84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E88A8-A09F-4A0B-BBF5-F4C2B0ABD509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1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2F46F-DC2F-4CC8-967A-ACCD6FB02885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8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6C6FC-9D68-42A9-A2F4-5319157F0EAB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5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4BC2E-CC53-42F6-8653-8BA24B10AFC7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04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FF73F-AF15-4E18-8474-5E4C6A58520B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6C064-E487-463A-B7A3-34A43908B99D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2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BD1EAA-7E17-4FE7-9EC4-2B28018BFF97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7463" y="0"/>
            <a:ext cx="9210675" cy="687705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05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1997075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2001838" y="404813"/>
            <a:ext cx="719931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  <a:latin typeface="Verdana" pitchFamily="34" charset="0"/>
              </a:rPr>
              <a:t>Advanced Methods of Interpretation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4000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Verdana" pitchFamily="34" charset="0"/>
              </a:rPr>
              <a:t>Lecture</a:t>
            </a:r>
            <a:r>
              <a:rPr lang="de-DE" altLang="en-US" sz="2400" dirty="0">
                <a:solidFill>
                  <a:schemeClr val="bg1"/>
                </a:solidFill>
                <a:latin typeface="Verdana" pitchFamily="34" charset="0"/>
              </a:rPr>
              <a:t> II</a:t>
            </a:r>
            <a:endParaRPr lang="en-US" altLang="en-US" sz="2400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800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Verdana" pitchFamily="34" charset="0"/>
              </a:rPr>
              <a:t>On Methodology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en-US" sz="2800" dirty="0">
                <a:solidFill>
                  <a:schemeClr val="bg1"/>
                </a:solidFill>
                <a:latin typeface="Verdana" pitchFamily="34" charset="0"/>
              </a:rPr>
              <a:t>Dr. Werner Binder</a:t>
            </a:r>
          </a:p>
        </p:txBody>
      </p:sp>
      <p:sp>
        <p:nvSpPr>
          <p:cNvPr id="2054" name="TextBox 3"/>
          <p:cNvSpPr txBox="1">
            <a:spLocks noChangeArrowheads="1"/>
          </p:cNvSpPr>
          <p:nvPr/>
        </p:nvSpPr>
        <p:spPr bwMode="auto">
          <a:xfrm>
            <a:off x="2195513" y="5392738"/>
            <a:ext cx="31257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Verdana" pitchFamily="34" charset="0"/>
              </a:rPr>
              <a:t>Masaryk University, Brno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Verdana" pitchFamily="34" charset="0"/>
              </a:rPr>
              <a:t>Faculty of Social Studies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Verdana" pitchFamily="34" charset="0"/>
              </a:rPr>
              <a:t>Department of Sociology</a:t>
            </a:r>
          </a:p>
        </p:txBody>
      </p:sp>
      <p:sp>
        <p:nvSpPr>
          <p:cNvPr id="2055" name="TextBox 3"/>
          <p:cNvSpPr txBox="1">
            <a:spLocks noChangeArrowheads="1"/>
          </p:cNvSpPr>
          <p:nvPr/>
        </p:nvSpPr>
        <p:spPr bwMode="auto">
          <a:xfrm>
            <a:off x="5210175" y="5392738"/>
            <a:ext cx="39052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Verdana" pitchFamily="34" charset="0"/>
              </a:rPr>
              <a:t>Advanced Methods of Interpretation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Verdana" pitchFamily="34" charset="0"/>
              </a:rPr>
              <a:t>in Cultural Sociology (soc 575)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Verdana" pitchFamily="34" charset="0"/>
              </a:rPr>
              <a:t>Spring 2017</a:t>
            </a:r>
          </a:p>
        </p:txBody>
      </p: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3558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Induction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Francis Bacon (1561-1626): Induction as the logic of scientific progress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/>
              <a:t>Empirical observation: “This swan is white”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400" dirty="0"/>
              <a:t>Induction/generalization: “All swans are white”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sz="800" dirty="0"/>
          </a:p>
          <a:p>
            <a:pPr marL="1343025" indent="-1343025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/>
              <a:t>Criticism: Inductive inferences do not have to be true ‒ and never can be proven to be true</a:t>
            </a:r>
          </a:p>
          <a:p>
            <a:pPr marL="2962275" indent="-2962275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Problem of induction: From observed regularities there is no way to causally effective rules</a:t>
            </a:r>
          </a:p>
        </p:txBody>
      </p:sp>
    </p:spTree>
  </p:cSld>
  <p:clrMapOvr>
    <a:masterClrMapping/>
  </p:clrMapOvr>
  <p:transition advTm="7797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5606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546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Grounded Theory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Grounded theory is a inductive method of social research, aiming at the generation of theory, not its verification: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Constant Comparative Method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Generalization: substantive and conceptual coding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Theorization: substantive and formal theory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Relation to existing theories: Prior theoretical knowledge is not required, but considered to be harmful!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  <p:transition advTm="7797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6630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635125"/>
            <a:ext cx="7996237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Qualitative Data Analysis Software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The QDA Software available on the market is heavily influenced by the methodology of grounded theory: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Coding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Memos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QDA Software can be useful if you have a bigger research project (and offers some quantitative tools too):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MAXQDA (http://www.maxqda.com/downloads/demo)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Atlas.ti (http://www.atlasti.com/demo.html)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  <p:transition advTm="7797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7654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ctr" eaLnBrk="1" hangingPunct="1">
              <a:spcAft>
                <a:spcPts val="600"/>
              </a:spcAft>
              <a:defRPr/>
            </a:pP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Deduction</a:t>
            </a:r>
            <a:endParaRPr 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Aristotle (384-322 BC): First systematization of inferences of logical necessity</a:t>
            </a:r>
          </a:p>
          <a:p>
            <a:pPr marL="0" indent="0"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400" dirty="0">
                <a:cs typeface="+mn-cs"/>
              </a:rPr>
              <a:t>General rule: 		“All swans are white”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400" dirty="0">
                <a:cs typeface="+mn-cs"/>
              </a:rPr>
              <a:t>Observation:			“This is a swan”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400" dirty="0">
                <a:cs typeface="+mn-cs"/>
              </a:rPr>
              <a:t>Deduction/conclusion: 	“This swan is white”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Deduction can also be used to make predictions, which can be empirically tested =&gt; verification/falsification</a:t>
            </a:r>
          </a:p>
        </p:txBody>
      </p:sp>
    </p:spTree>
  </p:cSld>
  <p:clrMapOvr>
    <a:masterClrMapping/>
  </p:clrMapOvr>
  <p:transition advTm="7797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970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Critical Rationalism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Karl Popper (1902-1994): Critique of inductive reasoning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Risky theories in form of general rules/laws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Aim of scientific research: falsification instead of verification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Problems: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Correspondence between empirical indicators and theoretical constructs</a:t>
            </a:r>
            <a:endParaRPr lang="en-US" altLang="en-US" sz="2400" dirty="0"/>
          </a:p>
          <a:p>
            <a:pPr marL="342900" indent="-342900" eaLnBrk="1" hangingPunct="1">
              <a:spcBef>
                <a:spcPct val="0"/>
              </a:spcBef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Correspondence between empirical observations and reality =&gt; observation is already an interpretation</a:t>
            </a:r>
          </a:p>
        </p:txBody>
      </p:sp>
    </p:spTree>
  </p:cSld>
  <p:clrMapOvr>
    <a:masterClrMapping/>
  </p:clrMapOvr>
  <p:transition advTm="7797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726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72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ctr" eaLnBrk="1" hangingPunct="1">
              <a:spcAft>
                <a:spcPts val="600"/>
              </a:spcAft>
              <a:defRPr/>
            </a:pP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Abduction</a:t>
            </a:r>
            <a:endParaRPr 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Charles Sanders Peirce (1839-1914): Abduction as the logic of finding and forming explanatory hypotheses</a:t>
            </a:r>
          </a:p>
          <a:p>
            <a:pPr marL="0" indent="0" eaLnBrk="1" hangingPunct="1"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Observation of a surprising case:	“This swan is black”</a:t>
            </a:r>
          </a:p>
          <a:p>
            <a:pPr marL="0" indent="0" eaLnBrk="1" hangingPunct="1">
              <a:defRPr/>
            </a:pPr>
            <a:endParaRPr lang="en-US" sz="800" dirty="0">
              <a:cs typeface="+mn-cs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	=&gt; 	Looking for a  rule or explanation that fits 		the surprising case</a:t>
            </a:r>
          </a:p>
          <a:p>
            <a:pPr marL="0" indent="0" eaLnBrk="1" hangingPunct="1">
              <a:defRPr/>
            </a:pPr>
            <a:endParaRPr lang="en-US" sz="800" dirty="0">
              <a:cs typeface="+mn-cs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Abduction/educated guess: “In the nearby zoo they have 			probably black swans from Australia”</a:t>
            </a:r>
          </a:p>
          <a:p>
            <a:pPr marL="0" indent="0" eaLnBrk="1" hangingPunct="1">
              <a:defRPr/>
            </a:pPr>
            <a:endParaRPr lang="en-US" sz="800" dirty="0">
              <a:cs typeface="+mn-cs"/>
            </a:endParaRPr>
          </a:p>
          <a:p>
            <a:pPr marL="0" indent="0" eaLnBrk="1" hangingPunct="1">
              <a:defRPr/>
            </a:pPr>
            <a:r>
              <a:rPr lang="en-US" sz="2400" dirty="0">
                <a:cs typeface="+mn-cs"/>
              </a:rPr>
              <a:t>=&gt; 	This form of reasoning corresponds to Geertz’s 	“clinical inference”</a:t>
            </a:r>
          </a:p>
        </p:txBody>
      </p:sp>
    </p:spTree>
  </p:cSld>
  <p:clrMapOvr>
    <a:masterClrMapping/>
  </p:clrMapOvr>
  <p:transition advTm="7797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588" y="0"/>
            <a:ext cx="9210675" cy="68707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8" name="TextBox 1"/>
          <p:cNvSpPr txBox="1">
            <a:spLocks noChangeArrowheads="1"/>
          </p:cNvSpPr>
          <p:nvPr/>
        </p:nvSpPr>
        <p:spPr bwMode="auto">
          <a:xfrm>
            <a:off x="493713" y="2420938"/>
            <a:ext cx="81819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The surprising fact, </a:t>
            </a:r>
            <a:r>
              <a:rPr lang="en-US" altLang="en-US" sz="2800" i="1" dirty="0">
                <a:solidFill>
                  <a:schemeClr val="bg1"/>
                </a:solidFill>
              </a:rPr>
              <a:t>C</a:t>
            </a:r>
            <a:r>
              <a:rPr lang="en-US" altLang="en-US" sz="2800" dirty="0">
                <a:solidFill>
                  <a:schemeClr val="bg1"/>
                </a:solidFill>
              </a:rPr>
              <a:t>, is observed;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But if </a:t>
            </a:r>
            <a:r>
              <a:rPr lang="en-US" altLang="en-US" sz="2800" i="1" dirty="0">
                <a:solidFill>
                  <a:schemeClr val="bg1"/>
                </a:solidFill>
              </a:rPr>
              <a:t>A</a:t>
            </a:r>
            <a:r>
              <a:rPr lang="en-US" altLang="en-US" sz="2800" dirty="0">
                <a:solidFill>
                  <a:schemeClr val="bg1"/>
                </a:solidFill>
              </a:rPr>
              <a:t> were true, </a:t>
            </a:r>
            <a:r>
              <a:rPr lang="en-US" altLang="en-US" sz="2800" i="1" dirty="0">
                <a:solidFill>
                  <a:schemeClr val="bg1"/>
                </a:solidFill>
              </a:rPr>
              <a:t>C</a:t>
            </a:r>
            <a:r>
              <a:rPr lang="en-US" altLang="en-US" sz="2800" dirty="0">
                <a:solidFill>
                  <a:schemeClr val="bg1"/>
                </a:solidFill>
              </a:rPr>
              <a:t> would be a matter of course.  Hence, there is reason to suspect that A is true. </a:t>
            </a:r>
            <a:endParaRPr lang="en-US" altLang="en-US" sz="24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Charles Sanders Peirce (1998: 231)</a:t>
            </a:r>
          </a:p>
        </p:txBody>
      </p:sp>
      <p:sp>
        <p:nvSpPr>
          <p:cNvPr id="31749" name="TextBox 1"/>
          <p:cNvSpPr txBox="1">
            <a:spLocks noChangeArrowheads="1"/>
          </p:cNvSpPr>
          <p:nvPr/>
        </p:nvSpPr>
        <p:spPr bwMode="auto">
          <a:xfrm>
            <a:off x="1908175" y="549275"/>
            <a:ext cx="5543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The Logic of Abduction</a:t>
            </a:r>
          </a:p>
        </p:txBody>
      </p:sp>
    </p:spTree>
  </p:cSld>
  <p:clrMapOvr>
    <a:masterClrMapping/>
  </p:clrMapOvr>
  <p:transition advTm="7797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3798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8075612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Process of Interpretation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  <a:tabLst>
                <a:tab pos="266700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Data analysis: description, typification and 	generalization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  <a:tabLst>
                <a:tab pos="266700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Find or construct a puzzle: surprising fact contradicting 	common sense or established theories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  <a:tabLst>
                <a:tab pos="266700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Make an educated guess: clinical inference or abduction 	guided by theory and imagination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Validation of the interpretation: check your hypothesis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  <a:tabLst>
                <a:tab pos="266700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Hermeneutic circle: repeat the previous steps again 	taking into account different kinds of data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55311"/>
      </p:ext>
    </p:extLst>
  </p:cSld>
  <p:clrMapOvr>
    <a:masterClrMapping/>
  </p:clrMapOvr>
  <p:transition advTm="7797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482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Data Analysis</a:t>
            </a:r>
          </a:p>
          <a:p>
            <a:pPr marL="171450" indent="-171450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Familiarize and de-familiarize yourself with the data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(Thick) Description of the data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Coding: Generalization and typification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Comparison: Choose contrasting cases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Conceptual re-description (e.g. idealtypes)</a:t>
            </a:r>
          </a:p>
        </p:txBody>
      </p:sp>
    </p:spTree>
    <p:extLst>
      <p:ext uri="{BB962C8B-B14F-4D97-AF65-F5344CB8AC3E}">
        <p14:creationId xmlns:p14="http://schemas.microsoft.com/office/powerpoint/2010/main" val="1846631336"/>
      </p:ext>
    </p:extLst>
  </p:cSld>
  <p:clrMapOvr>
    <a:masterClrMapping/>
  </p:clrMapOvr>
  <p:transition advTm="7797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994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278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Research Puzzle</a:t>
            </a: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Text and other phenomena are always approached within ones own interpretative horizon (common sense or theoretical background)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This background of interpretation should lead to surprises, contradictions and anomalies</a:t>
            </a:r>
          </a:p>
        </p:txBody>
      </p:sp>
    </p:spTree>
    <p:extLst>
      <p:ext uri="{BB962C8B-B14F-4D97-AF65-F5344CB8AC3E}">
        <p14:creationId xmlns:p14="http://schemas.microsoft.com/office/powerpoint/2010/main" val="630957853"/>
      </p:ext>
    </p:extLst>
  </p:cSld>
  <p:clrMapOvr>
    <a:masterClrMapping/>
  </p:clrMapOvr>
  <p:transition advTm="779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78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Summary of Lecture I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1. Sociology and the interpretative explanation of action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2. Interpretation is about the explication of meaning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3. There are three types of meaning: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Subjective meanings (intentions and motives)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Symbolic meanings (signs and sign systems)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Cultural meaning structures (e.g. habitus)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  <p:transition advTm="7797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994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Research Puzzle</a:t>
            </a: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Text and other phenomena are always approached within ones own interpretative horizon (common sense or theoretical background)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This background of interpretation should lead to surprises, contradictions and anomalies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What if they appear not?</a:t>
            </a:r>
          </a:p>
        </p:txBody>
      </p:sp>
    </p:spTree>
    <p:extLst>
      <p:ext uri="{BB962C8B-B14F-4D97-AF65-F5344CB8AC3E}">
        <p14:creationId xmlns:p14="http://schemas.microsoft.com/office/powerpoint/2010/main" val="206303866"/>
      </p:ext>
    </p:extLst>
  </p:cSld>
  <p:clrMapOvr>
    <a:masterClrMapping/>
  </p:clrMapOvr>
  <p:transition advTm="7797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994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Research Puzzle</a:t>
            </a: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Text and other phenomena are always approached within ones own interpretative horizon (common sense or theoretical background)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This background of interpretation should lead to surprises, contradictions and anomalies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What if they appear not?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Try to de-/familiarize yourself with the case further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Construct ideal types and read theory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Try to construct a puzzle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15907"/>
      </p:ext>
    </p:extLst>
  </p:cSld>
  <p:clrMapOvr>
    <a:masterClrMapping/>
  </p:clrMapOvr>
  <p:transition advTm="779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66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Educated Guessing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Use other theories or even theories from other fields to account for the problem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Make creative use of theories (adapt them to your explanatory purposes)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Read around (not necessarily related to your research)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Wait for the insight to come, try to get into a state of mind where you are susceptible for creative thinking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Take a break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612642"/>
      </p:ext>
    </p:extLst>
  </p:cSld>
  <p:clrMapOvr>
    <a:masterClrMapping/>
  </p:clrMapOvr>
  <p:transition advTm="7797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1990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Validation and Substantiation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Look for other observations that support or contradict your interpretation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Be prepared to drop or modify your initial hypothesis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Take into account alternative interpretations and solutions of the puzzle</a:t>
            </a:r>
            <a:endParaRPr lang="de-DE" altLang="en-US" sz="24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4387"/>
      </p:ext>
    </p:extLst>
  </p:cSld>
  <p:clrMapOvr>
    <a:masterClrMapping/>
  </p:clrMapOvr>
  <p:transition advTm="7797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3014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Hermeneutic Circle</a:t>
            </a:r>
          </a:p>
          <a:p>
            <a:pPr marL="171450" indent="-171450" algn="ctr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The interpretation of a part influences the interpretation of the whole ‒ and the other way round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In order to understand the details of a case, you must understand the case as a whole; in order to understand the case as a whole, you have to understand its details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Steps 1 to 4 may have to be repeated till you have an sufficient understanding of the case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The hermeneutic circle as infinite spiral of understanding</a:t>
            </a:r>
            <a:endParaRPr lang="de-DE" altLang="en-US" sz="24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de-DE" alt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02347"/>
      </p:ext>
    </p:extLst>
  </p:cSld>
  <p:clrMapOvr>
    <a:masterClrMapping/>
  </p:clrMapOvr>
  <p:transition advTm="7797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4038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 from my own research I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After the Abu Ghraib images were published, the discourse on enemy detainment and torture shifted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Hooray, the Abu Ghraib scandal had an effect!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Wait a minute: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First, this seems not to be a very strong conclusion (although there were enough people arguing that the Abu Ghraib scandal had no effect)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Second, how it influenced the discourse is not clear</a:t>
            </a:r>
          </a:p>
        </p:txBody>
      </p:sp>
    </p:spTree>
    <p:extLst>
      <p:ext uri="{BB962C8B-B14F-4D97-AF65-F5344CB8AC3E}">
        <p14:creationId xmlns:p14="http://schemas.microsoft.com/office/powerpoint/2010/main" val="2229370749"/>
      </p:ext>
    </p:extLst>
  </p:cSld>
  <p:clrMapOvr>
    <a:masterClrMapping/>
  </p:clrMapOvr>
  <p:transition advTm="7797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506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72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</a:rPr>
              <a:t>Example from my own research II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Actually, the Abu Ghraib abuses were framed as abuses, not as systematic problems or cases of torture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Puzzle: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Why did Abu Ghraib effect the prisoner and torture discourse, even though it was framed as abuse?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Conclusion: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Abu Ghraib exerted an indirect, cultural influence on the American discourse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Other indicators support this conclusion</a:t>
            </a:r>
          </a:p>
        </p:txBody>
      </p:sp>
    </p:spTree>
    <p:extLst>
      <p:ext uri="{BB962C8B-B14F-4D97-AF65-F5344CB8AC3E}">
        <p14:creationId xmlns:p14="http://schemas.microsoft.com/office/powerpoint/2010/main" val="1604452796"/>
      </p:ext>
    </p:extLst>
  </p:cSld>
  <p:clrMapOvr>
    <a:masterClrMapping/>
  </p:clrMapOvr>
  <p:transition advTm="7797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588" y="0"/>
            <a:ext cx="9210675" cy="68707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6083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6084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1997075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Box 1"/>
          <p:cNvSpPr txBox="1">
            <a:spLocks noChangeArrowheads="1"/>
          </p:cNvSpPr>
          <p:nvPr/>
        </p:nvSpPr>
        <p:spPr bwMode="auto">
          <a:xfrm>
            <a:off x="2457450" y="1196975"/>
            <a:ext cx="6192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  <a:latin typeface="Verdana" pitchFamily="34" charset="0"/>
              </a:rPr>
              <a:t>Thank you for your attention, criticism and further suggestions!</a:t>
            </a:r>
          </a:p>
        </p:txBody>
      </p:sp>
      <p:sp>
        <p:nvSpPr>
          <p:cNvPr id="46086" name="TextBox 3"/>
          <p:cNvSpPr txBox="1">
            <a:spLocks noChangeArrowheads="1"/>
          </p:cNvSpPr>
          <p:nvPr/>
        </p:nvSpPr>
        <p:spPr bwMode="auto">
          <a:xfrm>
            <a:off x="3276600" y="3933825"/>
            <a:ext cx="4608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60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60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2400">
                <a:solidFill>
                  <a:schemeClr val="bg1"/>
                </a:solidFill>
                <a:latin typeface="Verdana" pitchFamily="34" charset="0"/>
              </a:rPr>
              <a:t>werner.binder@mail.muni.cz</a:t>
            </a:r>
            <a:endParaRPr lang="de-DE" altLang="en-US" sz="160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advTm="7797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2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Theory and Methodology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What is theory?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A set of interrelated concepts and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What is a method?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A way to connect empirical data and theory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Methodology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describes and prescribes the </a:t>
            </a:r>
            <a:r>
              <a:rPr lang="en-US" altLang="en-US" sz="2400" i="1" dirty="0">
                <a:ea typeface="Verdana" pitchFamily="34" charset="0"/>
                <a:cs typeface="Verdana" pitchFamily="34" charset="0"/>
              </a:rPr>
              <a:t>use of theory</a:t>
            </a:r>
            <a:r>
              <a:rPr lang="en-US" altLang="en-US" sz="2400" dirty="0">
                <a:ea typeface="Verdana" pitchFamily="34" charset="0"/>
                <a:cs typeface="Verdana" pitchFamily="34" charset="0"/>
              </a:rPr>
              <a:t> in empirical research (Reed 2011)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describes and prescribes the </a:t>
            </a:r>
            <a:r>
              <a:rPr lang="en-US" altLang="en-US" sz="2400" i="1" dirty="0">
                <a:ea typeface="Verdana" pitchFamily="34" charset="0"/>
                <a:cs typeface="Verdana" pitchFamily="34" charset="0"/>
              </a:rPr>
              <a:t>repertoire and use of methods</a:t>
            </a:r>
            <a:r>
              <a:rPr lang="en-US" altLang="en-US" sz="2400" dirty="0">
                <a:ea typeface="Verdana" pitchFamily="34" charset="0"/>
                <a:cs typeface="Verdana" pitchFamily="34" charset="0"/>
              </a:rPr>
              <a:t> in empirical research</a:t>
            </a:r>
          </a:p>
        </p:txBody>
      </p:sp>
    </p:spTree>
  </p:cSld>
  <p:clrMapOvr>
    <a:masterClrMapping/>
  </p:clrMapOvr>
  <p:transition advTm="7797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6150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Methodological Principles (Weber)</a:t>
            </a:r>
          </a:p>
          <a:p>
            <a:pPr marL="171450" indent="-171450" algn="ctr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Historical reconstruction: The aim of sociological analysis is not the discovery of general laws, but the explanation of individual historical phenomena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Causal mechanisms: Nomological knowledge is for sociologists only a tool, not an end in itself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Methodological individualism: Explanations have to refer to subjective meanings that we can understand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Value neutrality: Separation of value judgments and judgments about truth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advTm="7797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6390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The Truth of Theories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and Theories of Truth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Correspondence: True theories account for reality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Consistence: True theories are internally consistent</a:t>
            </a:r>
          </a:p>
          <a:p>
            <a:pPr marL="266700" indent="-266700"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Consensus: True theories are intersubjectively acknowledged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Conciseness: True theories are elegant and simple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Pragmatic: True theories solve practical problems</a:t>
            </a:r>
          </a:p>
        </p:txBody>
      </p:sp>
    </p:spTree>
  </p:cSld>
  <p:clrMapOvr>
    <a:masterClrMapping/>
  </p:clrMapOvr>
  <p:transition advTm="7797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rgbClr val="FFFFFF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rgbClr val="FFFFFF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8438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Verdana" pitchFamily="34" charset="0"/>
              </a:rPr>
              <a:t>Truth, Interpretation and Method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Problem: There is always more than one possible interpretation of a set of empirical data → criteria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Every interpretation has to fit the data (adequacy)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Every interpretation has to be formally consistent, despite inconsistencies of the data (consistency)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Every interpretation strives for intersubjective consensus (plausibility)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Elegant interpretations are preferable (simplicity)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Interesting interpretations solve research puzzles</a:t>
            </a:r>
          </a:p>
        </p:txBody>
      </p:sp>
    </p:spTree>
  </p:cSld>
  <p:clrMapOvr>
    <a:masterClrMapping/>
  </p:clrMapOvr>
  <p:transition advTm="7797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0486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>
                <a:latin typeface="Verdana" pitchFamily="34" charset="0"/>
                <a:ea typeface="Verdana" pitchFamily="34" charset="0"/>
                <a:cs typeface="Verdana" pitchFamily="34" charset="0"/>
              </a:rPr>
              <a:t>Forms of Scientific Inference</a:t>
            </a:r>
            <a:r>
              <a:rPr lang="en-US" altLang="en-US" sz="2400">
                <a:ea typeface="Verdana" pitchFamily="34" charset="0"/>
                <a:cs typeface="Verdana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Verdana" pitchFamily="34" charset="0"/>
                <a:cs typeface="Verdana" pitchFamily="34" charset="0"/>
              </a:rPr>
              <a:t>Induction: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Verdana" pitchFamily="34" charset="0"/>
                <a:cs typeface="Verdana" pitchFamily="34" charset="0"/>
              </a:rPr>
              <a:t>	→ Generalization based on singular facts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Verdana" pitchFamily="34" charset="0"/>
                <a:cs typeface="Verdana" pitchFamily="34" charset="0"/>
              </a:rPr>
              <a:t>	→ Informative, but not truth-conveying (probable)</a:t>
            </a:r>
          </a:p>
        </p:txBody>
      </p:sp>
    </p:spTree>
  </p:cSld>
  <p:clrMapOvr>
    <a:masterClrMapping/>
  </p:clrMapOvr>
  <p:transition advTm="7797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1510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Forms of Scientific Inference</a:t>
            </a:r>
            <a:r>
              <a:rPr lang="en-US" altLang="en-US" sz="2400" dirty="0">
                <a:ea typeface="Verdana" pitchFamily="34" charset="0"/>
                <a:cs typeface="Verdana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Induction: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Generalization based on singular facts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Informative, but not truth-conveying (probable)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Deduction: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Subsumption of facts under a known rule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truth conveying (necessary), but not informative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advTm="7797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en-US" sz="1800">
                <a:solidFill>
                  <a:schemeClr val="bg1"/>
                </a:solidFill>
                <a:latin typeface="Verdana" pitchFamily="34" charset="0"/>
              </a:rPr>
              <a:t>werner.binder@mail</a:t>
            </a:r>
            <a:r>
              <a:rPr lang="cs-CZ" altLang="en-US" sz="1800">
                <a:solidFill>
                  <a:schemeClr val="bg1"/>
                </a:solidFill>
                <a:latin typeface="Verdana" pitchFamily="34" charset="0"/>
              </a:rPr>
              <a:t>.muni.cz  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79613" y="188913"/>
            <a:ext cx="6973887" cy="869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dirty="0">
                <a:solidFill>
                  <a:srgbClr val="008373"/>
                </a:solidFill>
                <a:latin typeface="Verdana" pitchFamily="34" charset="0"/>
                <a:cs typeface="+mn-cs"/>
              </a:rPr>
              <a:t>Masaryk University</a:t>
            </a:r>
          </a:p>
          <a:p>
            <a:pPr algn="r">
              <a:spcBef>
                <a:spcPct val="50000"/>
              </a:spcBef>
              <a:defRPr/>
            </a:pPr>
            <a:r>
              <a:rPr lang="en-GB" sz="2200" b="1" dirty="0">
                <a:solidFill>
                  <a:srgbClr val="0083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Faculty of Social Studies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89013" y="1196975"/>
            <a:ext cx="81549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0" y="0"/>
            <a:ext cx="989013" cy="6858000"/>
          </a:xfrm>
          <a:prstGeom prst="rect">
            <a:avLst/>
          </a:prstGeom>
          <a:solidFill>
            <a:srgbClr val="0083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2534" name="Picture 7" descr="proužek s logem na zelen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"/>
            <a:ext cx="987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Box 2"/>
          <p:cNvSpPr txBox="1">
            <a:spLocks noChangeArrowheads="1"/>
          </p:cNvSpPr>
          <p:nvPr/>
        </p:nvSpPr>
        <p:spPr bwMode="auto">
          <a:xfrm>
            <a:off x="1068388" y="1711325"/>
            <a:ext cx="7996237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Forms of Scientific Inference</a:t>
            </a:r>
            <a:r>
              <a:rPr lang="en-US" altLang="en-US" sz="2400" dirty="0">
                <a:ea typeface="Verdana" pitchFamily="34" charset="0"/>
                <a:cs typeface="Verdana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Induction: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Generalization based on singular facts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Informative, but not truth-conveying (probable)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Deduction: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Subsumption of facts under a known rule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truth conveying (necessary), but not informative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Abduction: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Taking an educated guess (plausibility)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dirty="0">
                <a:ea typeface="Verdana" pitchFamily="34" charset="0"/>
                <a:cs typeface="Verdana" pitchFamily="34" charset="0"/>
              </a:rPr>
              <a:t>	→ Explanatory, but not truth-conveying (risky)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 dirty="0"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advTm="7797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1391</Words>
  <Application>Microsoft Office PowerPoint</Application>
  <PresentationFormat>Bildschirmpräsentation (4:3)</PresentationFormat>
  <Paragraphs>305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0" baseType="lpstr">
      <vt:lpstr>Arial</vt:lpstr>
      <vt:lpstr>Verdana</vt:lpstr>
      <vt:lpstr>Výchozí návrh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Dancak</dc:creator>
  <cp:lastModifiedBy>Persopheus</cp:lastModifiedBy>
  <cp:revision>241</cp:revision>
  <cp:lastPrinted>2011-10-12T07:52:26Z</cp:lastPrinted>
  <dcterms:created xsi:type="dcterms:W3CDTF">2011-10-11T16:03:34Z</dcterms:created>
  <dcterms:modified xsi:type="dcterms:W3CDTF">2017-02-13T11:46:43Z</dcterms:modified>
</cp:coreProperties>
</file>