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4" r:id="rId3"/>
    <p:sldId id="276" r:id="rId4"/>
    <p:sldId id="281" r:id="rId5"/>
    <p:sldId id="273" r:id="rId6"/>
    <p:sldId id="278" r:id="rId7"/>
    <p:sldId id="277" r:id="rId8"/>
    <p:sldId id="283" r:id="rId9"/>
    <p:sldId id="285" r:id="rId10"/>
    <p:sldId id="287" r:id="rId11"/>
    <p:sldId id="279" r:id="rId12"/>
    <p:sldId id="267" r:id="rId13"/>
    <p:sldId id="268" r:id="rId14"/>
    <p:sldId id="269" r:id="rId15"/>
    <p:sldId id="280" r:id="rId16"/>
    <p:sldId id="286" r:id="rId17"/>
    <p:sldId id="275" r:id="rId18"/>
    <p:sldId id="288" r:id="rId1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1" d="100"/>
          <a:sy n="81" d="100"/>
        </p:scale>
        <p:origin x="-828" y="19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Obdélní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Obdélní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bdélní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28" name="Zástupný symbol pro datum 27"/>
          <p:cNvSpPr>
            <a:spLocks noGrp="1"/>
          </p:cNvSpPr>
          <p:nvPr>
            <p:ph type="dt" sz="half" idx="10"/>
          </p:nvPr>
        </p:nvSpPr>
        <p:spPr/>
        <p:txBody>
          <a:bodyPr/>
          <a:lstStyle/>
          <a:p>
            <a:fld id="{95EC1D4A-A796-47C3-A63E-CE236FB377E2}" type="datetimeFigureOut">
              <a:rPr lang="cs-CZ" smtClean="0"/>
              <a:pPr/>
              <a:t>27. 3. 2017</a:t>
            </a:fld>
            <a:endParaRPr lang="cs-CZ" dirty="0"/>
          </a:p>
        </p:txBody>
      </p:sp>
      <p:sp>
        <p:nvSpPr>
          <p:cNvPr id="17" name="Zástupný symbol pro zápatí 16"/>
          <p:cNvSpPr>
            <a:spLocks noGrp="1"/>
          </p:cNvSpPr>
          <p:nvPr>
            <p:ph type="ftr" sz="quarter" idx="11"/>
          </p:nvPr>
        </p:nvSpPr>
        <p:spPr/>
        <p:txBody>
          <a:bodyPr/>
          <a:lstStyle/>
          <a:p>
            <a:endParaRPr lang="cs-CZ" dirty="0"/>
          </a:p>
        </p:txBody>
      </p:sp>
      <p:sp>
        <p:nvSpPr>
          <p:cNvPr id="7" name="Přímá spojnice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bdélní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á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á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C57A5DF-1266-40EA-9282-1E66B9DE06C0}" type="slidenum">
              <a:rPr lang="cs-CZ" smtClean="0"/>
              <a:pPr/>
              <a:t>‹#›</a:t>
            </a:fld>
            <a:endParaRPr lang="cs-CZ" dirty="0"/>
          </a:p>
        </p:txBody>
      </p:sp>
      <p:sp>
        <p:nvSpPr>
          <p:cNvPr id="8" name="Nadpis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95EC1D4A-A796-47C3-A63E-CE236FB377E2}" type="datetimeFigureOut">
              <a:rPr lang="cs-CZ" smtClean="0"/>
              <a:pPr/>
              <a:t>27. 3. 2017</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2"/>
      </p:bgRef>
    </p:bg>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Obdélní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Obdélní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Obdélní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Obdélní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bdélní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Přímá spojnice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á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á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Zástupný symbol pro číslo snímku 5"/>
          <p:cNvSpPr>
            <a:spLocks noGrp="1"/>
          </p:cNvSpPr>
          <p:nvPr>
            <p:ph type="sldNum" sz="quarter" idx="12"/>
          </p:nvPr>
        </p:nvSpPr>
        <p:spPr>
          <a:xfrm>
            <a:off x="6915912" y="3009901"/>
            <a:ext cx="457200" cy="441325"/>
          </a:xfrm>
        </p:spPr>
        <p:txBody>
          <a:bodyPr/>
          <a:lstStyle/>
          <a:p>
            <a:fld id="{AC57A5DF-1266-40EA-9282-1E66B9DE06C0}" type="slidenum">
              <a:rPr lang="cs-CZ" smtClean="0"/>
              <a:pPr/>
              <a:t>‹#›</a:t>
            </a:fld>
            <a:endParaRPr lang="cs-CZ" dirty="0"/>
          </a:p>
        </p:txBody>
      </p:sp>
      <p:sp>
        <p:nvSpPr>
          <p:cNvPr id="3" name="Zástupný symbol pro svislý text 2"/>
          <p:cNvSpPr>
            <a:spLocks noGrp="1"/>
          </p:cNvSpPr>
          <p:nvPr>
            <p:ph type="body" orient="vert" idx="1"/>
          </p:nvPr>
        </p:nvSpPr>
        <p:spPr>
          <a:xfrm>
            <a:off x="304800" y="304800"/>
            <a:ext cx="6553200" cy="5821366"/>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95EC1D4A-A796-47C3-A63E-CE236FB377E2}" type="datetimeFigureOut">
              <a:rPr lang="cs-CZ" smtClean="0"/>
              <a:pPr/>
              <a:t>27. 3. 2017</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2" name="Svislý nadpis 1"/>
          <p:cNvSpPr>
            <a:spLocks noGrp="1"/>
          </p:cNvSpPr>
          <p:nvPr>
            <p:ph type="title" orient="vert"/>
          </p:nvPr>
        </p:nvSpPr>
        <p:spPr>
          <a:xfrm>
            <a:off x="7391400" y="304801"/>
            <a:ext cx="1447800" cy="5851525"/>
          </a:xfrm>
        </p:spPr>
        <p:txBody>
          <a:bodyPr vert="eaVert"/>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accent3">
                    <a:shade val="75000"/>
                  </a:schemeClr>
                </a:solidFill>
              </a:defRPr>
            </a:lvl1pPr>
          </a:lstStyle>
          <a:p>
            <a:r>
              <a:rPr kumimoji="0" lang="cs-CZ" smtClean="0"/>
              <a:t>Kliknutím lze upravit styl.</a:t>
            </a:r>
            <a:endParaRPr kumimoji="0" lang="en-US"/>
          </a:p>
        </p:txBody>
      </p:sp>
      <p:sp>
        <p:nvSpPr>
          <p:cNvPr id="4" name="Zástupný symbol pro datum 3"/>
          <p:cNvSpPr>
            <a:spLocks noGrp="1"/>
          </p:cNvSpPr>
          <p:nvPr>
            <p:ph type="dt" sz="half" idx="10"/>
          </p:nvPr>
        </p:nvSpPr>
        <p:spPr/>
        <p:txBody>
          <a:bodyPr/>
          <a:lstStyle/>
          <a:p>
            <a:fld id="{95EC1D4A-A796-47C3-A63E-CE236FB377E2}" type="datetimeFigureOut">
              <a:rPr lang="cs-CZ" smtClean="0"/>
              <a:pPr/>
              <a:t>27. 3. 2017</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a:xfrm>
            <a:off x="4361688" y="1026372"/>
            <a:ext cx="457200" cy="441325"/>
          </a:xfrm>
        </p:spPr>
        <p:txBody>
          <a:bodyPr/>
          <a:lstStyle/>
          <a:p>
            <a:fld id="{AC57A5DF-1266-40EA-9282-1E66B9DE06C0}" type="slidenum">
              <a:rPr lang="cs-CZ" smtClean="0"/>
              <a:pPr/>
              <a:t>‹#›</a:t>
            </a:fld>
            <a:endParaRPr lang="cs-CZ" dirty="0"/>
          </a:p>
        </p:txBody>
      </p:sp>
      <p:sp>
        <p:nvSpPr>
          <p:cNvPr id="8" name="Zástupný symbol pro obsah 7"/>
          <p:cNvSpPr>
            <a:spLocks noGrp="1"/>
          </p:cNvSpPr>
          <p:nvPr>
            <p:ph sz="quarter" idx="1"/>
          </p:nvPr>
        </p:nvSpPr>
        <p:spPr>
          <a:xfrm>
            <a:off x="301752" y="1527048"/>
            <a:ext cx="8503920" cy="45720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Obdélní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Obdélní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Obdélní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bdélní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Zástupný symbol pro text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13" name="Obdélní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Obdélní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Zástupný symbol pro zápatí 4"/>
          <p:cNvSpPr>
            <a:spLocks noGrp="1"/>
          </p:cNvSpPr>
          <p:nvPr>
            <p:ph type="ftr" sz="quarter" idx="11"/>
          </p:nvPr>
        </p:nvSpPr>
        <p:spPr/>
        <p:txBody>
          <a:bodyPr/>
          <a:lstStyle/>
          <a:p>
            <a:endParaRPr lang="cs-CZ" dirty="0"/>
          </a:p>
        </p:txBody>
      </p:sp>
      <p:sp>
        <p:nvSpPr>
          <p:cNvPr id="4" name="Zástupný symbol pro datum 3"/>
          <p:cNvSpPr>
            <a:spLocks noGrp="1"/>
          </p:cNvSpPr>
          <p:nvPr>
            <p:ph type="dt" sz="half" idx="10"/>
          </p:nvPr>
        </p:nvSpPr>
        <p:spPr/>
        <p:txBody>
          <a:bodyPr/>
          <a:lstStyle/>
          <a:p>
            <a:fld id="{95EC1D4A-A796-47C3-A63E-CE236FB377E2}" type="datetimeFigureOut">
              <a:rPr lang="cs-CZ" smtClean="0"/>
              <a:pPr/>
              <a:t>27. 3. 2017</a:t>
            </a:fld>
            <a:endParaRPr lang="cs-CZ" dirty="0"/>
          </a:p>
        </p:txBody>
      </p:sp>
      <p:sp>
        <p:nvSpPr>
          <p:cNvPr id="8" name="Přímá spojnice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á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á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Zástupný symbol pro číslo snímku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C57A5DF-1266-40EA-9282-1E66B9DE06C0}" type="slidenum">
              <a:rPr lang="cs-CZ" smtClean="0"/>
              <a:pPr/>
              <a:t>‹#›</a:t>
            </a:fld>
            <a:endParaRPr lang="cs-CZ" dirty="0"/>
          </a:p>
        </p:txBody>
      </p:sp>
      <p:sp>
        <p:nvSpPr>
          <p:cNvPr id="2" name="Nadpis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758952"/>
          </a:xfrm>
        </p:spPr>
        <p:txBody>
          <a:bodyPr/>
          <a:lstStyle/>
          <a:p>
            <a:r>
              <a:rPr kumimoji="0" lang="cs-CZ" smtClean="0"/>
              <a:t>Kliknutím lze upravit styl.</a:t>
            </a:r>
            <a:endParaRPr kumimoji="0" lang="en-US"/>
          </a:p>
        </p:txBody>
      </p:sp>
      <p:sp>
        <p:nvSpPr>
          <p:cNvPr id="5" name="Zástupný symbol pro datum 4"/>
          <p:cNvSpPr>
            <a:spLocks noGrp="1"/>
          </p:cNvSpPr>
          <p:nvPr>
            <p:ph type="dt" sz="half" idx="10"/>
          </p:nvPr>
        </p:nvSpPr>
        <p:spPr>
          <a:xfrm>
            <a:off x="5791200" y="6409944"/>
            <a:ext cx="3044952" cy="365760"/>
          </a:xfrm>
        </p:spPr>
        <p:txBody>
          <a:bodyPr/>
          <a:lstStyle/>
          <a:p>
            <a:fld id="{95EC1D4A-A796-47C3-A63E-CE236FB377E2}" type="datetimeFigureOut">
              <a:rPr lang="cs-CZ" smtClean="0"/>
              <a:pPr/>
              <a:t>27. 3. 2017</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
        <p:nvSpPr>
          <p:cNvPr id="8" name="Přímá spojnice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Zástupný symbol pro obsah 9"/>
          <p:cNvSpPr>
            <a:spLocks noGrp="1"/>
          </p:cNvSpPr>
          <p:nvPr>
            <p:ph sz="half" idx="1"/>
          </p:nvPr>
        </p:nvSpPr>
        <p:spPr>
          <a:xfrm>
            <a:off x="301752" y="1371600"/>
            <a:ext cx="4038600" cy="4681728"/>
          </a:xfrm>
        </p:spPr>
        <p:txBody>
          <a:bodyPr/>
          <a:lstStyle>
            <a:lvl1pPr>
              <a:defRPr sz="2500"/>
            </a:lvl1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obsah 11"/>
          <p:cNvSpPr>
            <a:spLocks noGrp="1"/>
          </p:cNvSpPr>
          <p:nvPr>
            <p:ph sz="half" idx="2"/>
          </p:nvPr>
        </p:nvSpPr>
        <p:spPr>
          <a:xfrm>
            <a:off x="4800600" y="1371600"/>
            <a:ext cx="4038600" cy="4681728"/>
          </a:xfrm>
        </p:spPr>
        <p:txBody>
          <a:bodyPr/>
          <a:lstStyle>
            <a:lvl1pPr>
              <a:defRPr sz="2500"/>
            </a:lvl1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1">
        <a:schemeClr val="bg2"/>
      </p:bgRef>
    </p:bg>
    <p:spTree>
      <p:nvGrpSpPr>
        <p:cNvPr id="1" name=""/>
        <p:cNvGrpSpPr/>
        <p:nvPr/>
      </p:nvGrpSpPr>
      <p:grpSpPr>
        <a:xfrm>
          <a:off x="0" y="0"/>
          <a:ext cx="0" cy="0"/>
          <a:chOff x="0" y="0"/>
          <a:chExt cx="0" cy="0"/>
        </a:xfrm>
      </p:grpSpPr>
      <p:sp>
        <p:nvSpPr>
          <p:cNvPr id="10" name="Přímá spojnice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Obdélní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Obdélní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Obdélní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Obdélní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bdélní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Zástupný symbol pro text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Zástupný symbol pro text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7" name="Zástupný symbol pro datum 6"/>
          <p:cNvSpPr>
            <a:spLocks noGrp="1"/>
          </p:cNvSpPr>
          <p:nvPr>
            <p:ph type="dt" sz="half" idx="10"/>
          </p:nvPr>
        </p:nvSpPr>
        <p:spPr/>
        <p:txBody>
          <a:bodyPr/>
          <a:lstStyle/>
          <a:p>
            <a:fld id="{95EC1D4A-A796-47C3-A63E-CE236FB377E2}" type="datetimeFigureOut">
              <a:rPr lang="cs-CZ" smtClean="0"/>
              <a:pPr/>
              <a:t>27. 3. 2017</a:t>
            </a:fld>
            <a:endParaRPr lang="cs-CZ" dirty="0"/>
          </a:p>
        </p:txBody>
      </p:sp>
      <p:sp>
        <p:nvSpPr>
          <p:cNvPr id="8" name="Zástupný symbol pro zápatí 7"/>
          <p:cNvSpPr>
            <a:spLocks noGrp="1"/>
          </p:cNvSpPr>
          <p:nvPr>
            <p:ph type="ftr" sz="quarter" idx="11"/>
          </p:nvPr>
        </p:nvSpPr>
        <p:spPr>
          <a:xfrm>
            <a:off x="304800" y="6409944"/>
            <a:ext cx="3581400" cy="365760"/>
          </a:xfrm>
        </p:spPr>
        <p:txBody>
          <a:bodyPr/>
          <a:lstStyle/>
          <a:p>
            <a:endParaRPr lang="cs-CZ" dirty="0"/>
          </a:p>
        </p:txBody>
      </p:sp>
      <p:sp>
        <p:nvSpPr>
          <p:cNvPr id="15" name="Přímá spojnice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Obdélní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Zástupný symbol pro obsah 23"/>
          <p:cNvSpPr>
            <a:spLocks noGrp="1"/>
          </p:cNvSpPr>
          <p:nvPr>
            <p:ph sz="quarter" idx="2"/>
          </p:nvPr>
        </p:nvSpPr>
        <p:spPr>
          <a:xfrm>
            <a:off x="301752" y="2471383"/>
            <a:ext cx="4041648" cy="3818404"/>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6" name="Zástupný symbol pro obsah 25"/>
          <p:cNvSpPr>
            <a:spLocks noGrp="1"/>
          </p:cNvSpPr>
          <p:nvPr>
            <p:ph sz="quarter" idx="4"/>
          </p:nvPr>
        </p:nvSpPr>
        <p:spPr>
          <a:xfrm>
            <a:off x="4800600" y="2471383"/>
            <a:ext cx="4038600" cy="3822192"/>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Ová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á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Zástupný symbol pro číslo snímku 8"/>
          <p:cNvSpPr>
            <a:spLocks noGrp="1"/>
          </p:cNvSpPr>
          <p:nvPr>
            <p:ph type="sldNum" sz="quarter" idx="12"/>
          </p:nvPr>
        </p:nvSpPr>
        <p:spPr>
          <a:xfrm>
            <a:off x="4343400" y="1042416"/>
            <a:ext cx="457200" cy="441325"/>
          </a:xfrm>
        </p:spPr>
        <p:txBody>
          <a:bodyPr/>
          <a:lstStyle>
            <a:lvl1pPr algn="ctr">
              <a:defRPr/>
            </a:lvl1pPr>
          </a:lstStyle>
          <a:p>
            <a:fld id="{AC57A5DF-1266-40EA-9282-1E66B9DE06C0}" type="slidenum">
              <a:rPr lang="cs-CZ" smtClean="0"/>
              <a:pPr/>
              <a:t>‹#›</a:t>
            </a:fld>
            <a:endParaRPr lang="cs-CZ" dirty="0"/>
          </a:p>
        </p:txBody>
      </p:sp>
      <p:sp>
        <p:nvSpPr>
          <p:cNvPr id="23" name="Nadpis 22"/>
          <p:cNvSpPr>
            <a:spLocks noGrp="1"/>
          </p:cNvSpPr>
          <p:nvPr>
            <p:ph type="title"/>
          </p:nvPr>
        </p:nvSpPr>
        <p:spPr/>
        <p:txBody>
          <a:bodyPr rtlCol="0" anchor="b" anchorCtr="0"/>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datum 2"/>
          <p:cNvSpPr>
            <a:spLocks noGrp="1"/>
          </p:cNvSpPr>
          <p:nvPr>
            <p:ph type="dt" sz="half" idx="10"/>
          </p:nvPr>
        </p:nvSpPr>
        <p:spPr/>
        <p:txBody>
          <a:bodyPr/>
          <a:lstStyle/>
          <a:p>
            <a:fld id="{95EC1D4A-A796-47C3-A63E-CE236FB377E2}" type="datetimeFigureOut">
              <a:rPr lang="cs-CZ" smtClean="0"/>
              <a:pPr/>
              <a:t>27. 3. 2017</a:t>
            </a:fld>
            <a:endParaRPr lang="cs-CZ" dirty="0"/>
          </a:p>
        </p:txBody>
      </p:sp>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a:xfrm>
            <a:off x="4343400" y="1036020"/>
            <a:ext cx="457200" cy="441325"/>
          </a:xfrm>
        </p:spPr>
        <p:txBody>
          <a:bodyPr/>
          <a:lstStyle/>
          <a:p>
            <a:fld id="{AC57A5DF-1266-40EA-9282-1E66B9DE06C0}" type="slidenum">
              <a:rPr lang="cs-CZ" smtClean="0"/>
              <a:pPr/>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Obdélní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Obdélní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Obdélní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Obdélní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Zástupný symbol pro datum 1"/>
          <p:cNvSpPr>
            <a:spLocks noGrp="1"/>
          </p:cNvSpPr>
          <p:nvPr>
            <p:ph type="dt" sz="half" idx="10"/>
          </p:nvPr>
        </p:nvSpPr>
        <p:spPr/>
        <p:txBody>
          <a:bodyPr/>
          <a:lstStyle/>
          <a:p>
            <a:fld id="{95EC1D4A-A796-47C3-A63E-CE236FB377E2}" type="datetimeFigureOut">
              <a:rPr lang="cs-CZ" smtClean="0"/>
              <a:pPr/>
              <a:t>27. 3. 2017</a:t>
            </a:fld>
            <a:endParaRPr lang="cs-CZ" dirty="0"/>
          </a:p>
        </p:txBody>
      </p:sp>
      <p:sp>
        <p:nvSpPr>
          <p:cNvPr id="3" name="Zástupný symbol pro zápatí 2"/>
          <p:cNvSpPr>
            <a:spLocks noGrp="1"/>
          </p:cNvSpPr>
          <p:nvPr>
            <p:ph type="ftr" sz="quarter" idx="11"/>
          </p:nvPr>
        </p:nvSpPr>
        <p:spPr/>
        <p:txBody>
          <a:bodyPr/>
          <a:lstStyle/>
          <a:p>
            <a:endParaRPr lang="cs-CZ" dirty="0"/>
          </a:p>
        </p:txBody>
      </p:sp>
      <p:sp>
        <p:nvSpPr>
          <p:cNvPr id="4" name="Zástupný symbol pro číslo snímku 3"/>
          <p:cNvSpPr>
            <a:spLocks noGrp="1"/>
          </p:cNvSpPr>
          <p:nvPr>
            <p:ph type="sldNum" sz="quarter" idx="12"/>
          </p:nvPr>
        </p:nvSpPr>
        <p:spPr>
          <a:xfrm>
            <a:off x="4267200" y="6324600"/>
            <a:ext cx="609600" cy="441324"/>
          </a:xfrm>
        </p:spPr>
        <p:txBody>
          <a:bodyPr/>
          <a:lstStyle>
            <a:lvl1pPr>
              <a:defRPr>
                <a:solidFill>
                  <a:srgbClr val="FFFFFF"/>
                </a:solidFill>
              </a:defRPr>
            </a:lvl1pPr>
          </a:lstStyle>
          <a:p>
            <a:fld id="{AC57A5DF-1266-40EA-9282-1E66B9DE06C0}" type="slidenum">
              <a:rPr lang="cs-CZ" smtClean="0"/>
              <a:pPr/>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9" name="Obdélní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Obdélní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Obdélní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bdélní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cs-CZ" smtClean="0"/>
              <a:t>Kliknutím lze upravit styl.</a:t>
            </a:r>
            <a:endParaRPr kumimoji="0" lang="en-US"/>
          </a:p>
        </p:txBody>
      </p:sp>
      <p:sp>
        <p:nvSpPr>
          <p:cNvPr id="3" name="Zástupný symbol pro text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8" name="Obdélní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Přímá spojnice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Zástupný symbol pro obsah 19"/>
          <p:cNvSpPr>
            <a:spLocks noGrp="1"/>
          </p:cNvSpPr>
          <p:nvPr>
            <p:ph sz="quarter" idx="1"/>
          </p:nvPr>
        </p:nvSpPr>
        <p:spPr>
          <a:xfrm>
            <a:off x="3124200" y="685800"/>
            <a:ext cx="5638800" cy="54102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Ová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á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Zástupný symbol pro číslo snímku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AC57A5DF-1266-40EA-9282-1E66B9DE06C0}" type="slidenum">
              <a:rPr lang="cs-CZ" smtClean="0"/>
              <a:pPr/>
              <a:t>‹#›</a:t>
            </a:fld>
            <a:endParaRPr lang="cs-CZ" dirty="0"/>
          </a:p>
        </p:txBody>
      </p:sp>
      <p:sp>
        <p:nvSpPr>
          <p:cNvPr id="21" name="Obdélní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Zástupný symbol pro datum 4"/>
          <p:cNvSpPr>
            <a:spLocks noGrp="1"/>
          </p:cNvSpPr>
          <p:nvPr>
            <p:ph type="dt" sz="half" idx="10"/>
          </p:nvPr>
        </p:nvSpPr>
        <p:spPr/>
        <p:txBody>
          <a:bodyPr/>
          <a:lstStyle/>
          <a:p>
            <a:fld id="{95EC1D4A-A796-47C3-A63E-CE236FB377E2}" type="datetimeFigureOut">
              <a:rPr lang="cs-CZ" smtClean="0"/>
              <a:pPr/>
              <a:t>27. 3. 2017</a:t>
            </a:fld>
            <a:endParaRPr lang="cs-CZ" dirty="0"/>
          </a:p>
        </p:txBody>
      </p:sp>
      <p:sp>
        <p:nvSpPr>
          <p:cNvPr id="6" name="Zástupný symbol pro zápatí 5"/>
          <p:cNvSpPr>
            <a:spLocks noGrp="1"/>
          </p:cNvSpPr>
          <p:nvPr>
            <p:ph type="ftr" sz="quarter" idx="11"/>
          </p:nvPr>
        </p:nvSpPr>
        <p:spPr>
          <a:xfrm>
            <a:off x="301752" y="6410848"/>
            <a:ext cx="3383280" cy="365760"/>
          </a:xfrm>
        </p:spPr>
        <p:txBody>
          <a:bodyPr/>
          <a:lstStyle/>
          <a:p>
            <a:endParaRPr lang="cs-CZ"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1" name="Přímá spojnice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Obdélní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Obdélní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Obdélní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Obdélní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bdélní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á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á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Zástupný symbol pro číslo snímku 6"/>
          <p:cNvSpPr>
            <a:spLocks noGrp="1"/>
          </p:cNvSpPr>
          <p:nvPr>
            <p:ph type="sldNum" sz="quarter" idx="12"/>
          </p:nvPr>
        </p:nvSpPr>
        <p:spPr>
          <a:xfrm>
            <a:off x="1371600" y="312738"/>
            <a:ext cx="457200" cy="441325"/>
          </a:xfrm>
        </p:spPr>
        <p:txBody>
          <a:bodyPr/>
          <a:lstStyle/>
          <a:p>
            <a:fld id="{AC57A5DF-1266-40EA-9282-1E66B9DE06C0}" type="slidenum">
              <a:rPr lang="cs-CZ" smtClean="0"/>
              <a:pPr/>
              <a:t>‹#›</a:t>
            </a:fld>
            <a:endParaRPr lang="cs-CZ" dirty="0"/>
          </a:p>
        </p:txBody>
      </p:sp>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cs-CZ" smtClean="0"/>
              <a:t>Kliknutím lze upravit styl.</a:t>
            </a:r>
            <a:endParaRPr kumimoji="0" lang="en-US"/>
          </a:p>
        </p:txBody>
      </p:sp>
      <p:sp>
        <p:nvSpPr>
          <p:cNvPr id="3" name="Zástupný symbol pro obrázek 2"/>
          <p:cNvSpPr>
            <a:spLocks noGrp="1"/>
          </p:cNvSpPr>
          <p:nvPr>
            <p:ph type="pic" idx="1"/>
          </p:nvPr>
        </p:nvSpPr>
        <p:spPr>
          <a:xfrm>
            <a:off x="3000375" y="609600"/>
            <a:ext cx="5867400" cy="4267200"/>
          </a:xfrm>
        </p:spPr>
        <p:txBody>
          <a:bodyPr/>
          <a:lstStyle>
            <a:lvl1pPr marL="0" indent="0">
              <a:buNone/>
              <a:defRPr sz="3200"/>
            </a:lvl1pPr>
          </a:lstStyle>
          <a:p>
            <a:r>
              <a:rPr kumimoji="0" lang="cs-CZ" dirty="0" smtClean="0"/>
              <a:t>Kliknutím na ikonu přidáte obrázek.</a:t>
            </a:r>
            <a:endParaRPr kumimoji="0" lang="en-US"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
        <p:nvSpPr>
          <p:cNvPr id="22" name="Obdélní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Zástupný symbol pro datum 4"/>
          <p:cNvSpPr>
            <a:spLocks noGrp="1"/>
          </p:cNvSpPr>
          <p:nvPr>
            <p:ph type="dt" sz="half" idx="10"/>
          </p:nvPr>
        </p:nvSpPr>
        <p:spPr>
          <a:xfrm>
            <a:off x="5788152" y="6404984"/>
            <a:ext cx="3044952" cy="365760"/>
          </a:xfrm>
        </p:spPr>
        <p:txBody>
          <a:bodyPr/>
          <a:lstStyle/>
          <a:p>
            <a:fld id="{95EC1D4A-A796-47C3-A63E-CE236FB377E2}" type="datetimeFigureOut">
              <a:rPr lang="cs-CZ" smtClean="0"/>
              <a:pPr/>
              <a:t>27. 3. 2017</a:t>
            </a:fld>
            <a:endParaRPr lang="cs-CZ" dirty="0"/>
          </a:p>
        </p:txBody>
      </p:sp>
      <p:sp>
        <p:nvSpPr>
          <p:cNvPr id="6" name="Zástupný symbol pro zápatí 5"/>
          <p:cNvSpPr>
            <a:spLocks noGrp="1"/>
          </p:cNvSpPr>
          <p:nvPr>
            <p:ph type="ftr" sz="quarter" idx="11"/>
          </p:nvPr>
        </p:nvSpPr>
        <p:spPr>
          <a:xfrm>
            <a:off x="301752" y="6410848"/>
            <a:ext cx="3584448" cy="365760"/>
          </a:xfrm>
        </p:spPr>
        <p:txBody>
          <a:bodyPr/>
          <a:lstStyle/>
          <a:p>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Obdélní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Obdélní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Zástupný symbol pro datum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95EC1D4A-A796-47C3-A63E-CE236FB377E2}" type="datetimeFigureOut">
              <a:rPr lang="cs-CZ" smtClean="0"/>
              <a:pPr/>
              <a:t>27. 3. 2017</a:t>
            </a:fld>
            <a:endParaRPr lang="cs-CZ" dirty="0"/>
          </a:p>
        </p:txBody>
      </p:sp>
      <p:sp>
        <p:nvSpPr>
          <p:cNvPr id="3" name="Zástupný symbol pro zápatí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cs-CZ" dirty="0"/>
          </a:p>
        </p:txBody>
      </p:sp>
      <p:sp>
        <p:nvSpPr>
          <p:cNvPr id="8" name="Obdélní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Přímá spojnice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á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á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AC57A5DF-1266-40EA-9282-1E66B9DE06C0}" type="slidenum">
              <a:rPr lang="cs-CZ" smtClean="0"/>
              <a:pPr/>
              <a:t>‹#›</a:t>
            </a:fld>
            <a:endParaRPr lang="cs-CZ" dirty="0"/>
          </a:p>
        </p:txBody>
      </p:sp>
      <p:sp>
        <p:nvSpPr>
          <p:cNvPr id="22" name="Zástupný symbol pro nadpis 21"/>
          <p:cNvSpPr>
            <a:spLocks noGrp="1"/>
          </p:cNvSpPr>
          <p:nvPr>
            <p:ph type="title"/>
          </p:nvPr>
        </p:nvSpPr>
        <p:spPr>
          <a:xfrm>
            <a:off x="301752" y="228600"/>
            <a:ext cx="8534400" cy="758952"/>
          </a:xfrm>
          <a:prstGeom prst="rect">
            <a:avLst/>
          </a:prstGeom>
        </p:spPr>
        <p:txBody>
          <a:bodyPr vert="horz" anchor="b">
            <a:normAutofit/>
          </a:body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lstStyle/>
          <a:p>
            <a:r>
              <a:rPr lang="cs-CZ" dirty="0" smtClean="0"/>
              <a:t>Hodnoty, svědomí a hledání smyslu v kontextu pomáhajících profesí</a:t>
            </a:r>
          </a:p>
          <a:p>
            <a:endParaRPr lang="cs-CZ" dirty="0" smtClean="0"/>
          </a:p>
          <a:p>
            <a:r>
              <a:rPr lang="cs-CZ" dirty="0" smtClean="0"/>
              <a:t> 27. března 2017</a:t>
            </a:r>
          </a:p>
          <a:p>
            <a:endParaRPr lang="cs-CZ" dirty="0" smtClean="0"/>
          </a:p>
          <a:p>
            <a:r>
              <a:rPr lang="cs-CZ" dirty="0" smtClean="0"/>
              <a:t>FSS MU Brno</a:t>
            </a:r>
            <a:endParaRPr lang="cs-CZ" dirty="0"/>
          </a:p>
        </p:txBody>
      </p:sp>
      <p:sp>
        <p:nvSpPr>
          <p:cNvPr id="2" name="Nadpis 1"/>
          <p:cNvSpPr>
            <a:spLocks noGrp="1"/>
          </p:cNvSpPr>
          <p:nvPr>
            <p:ph type="ctrTitle"/>
          </p:nvPr>
        </p:nvSpPr>
        <p:spPr/>
        <p:txBody>
          <a:bodyPr/>
          <a:lstStyle/>
          <a:p>
            <a:r>
              <a:rPr lang="cs-CZ" dirty="0" smtClean="0"/>
              <a:t>Logoterapie a existenciální analýza</a:t>
            </a:r>
            <a:endParaRPr lang="cs-CZ" dirty="0"/>
          </a:p>
        </p:txBody>
      </p:sp>
    </p:spTree>
    <p:extLst>
      <p:ext uri="{BB962C8B-B14F-4D97-AF65-F5344CB8AC3E}">
        <p14:creationId xmlns:p14="http://schemas.microsoft.com/office/powerpoint/2010/main" val="12866546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smtClean="0"/>
              <a:t>Hledání smyslu v práci s lidmi v obtížných životních situacích</a:t>
            </a:r>
            <a:endParaRPr lang="cs-CZ" sz="2400" dirty="0"/>
          </a:p>
        </p:txBody>
      </p:sp>
      <p:sp>
        <p:nvSpPr>
          <p:cNvPr id="3" name="Zástupný symbol pro obsah 2"/>
          <p:cNvSpPr>
            <a:spLocks noGrp="1"/>
          </p:cNvSpPr>
          <p:nvPr>
            <p:ph sz="quarter" idx="1"/>
          </p:nvPr>
        </p:nvSpPr>
        <p:spPr/>
        <p:txBody>
          <a:bodyPr>
            <a:normAutofit/>
          </a:bodyPr>
          <a:lstStyle/>
          <a:p>
            <a:pPr algn="just"/>
            <a:r>
              <a:rPr lang="cs-CZ" dirty="0" smtClean="0"/>
              <a:t>Kopřiva </a:t>
            </a:r>
            <a:r>
              <a:rPr lang="cs-CZ" dirty="0"/>
              <a:t>(1997) </a:t>
            </a:r>
            <a:r>
              <a:rPr lang="cs-CZ" dirty="0" smtClean="0"/>
              <a:t>píše </a:t>
            </a:r>
            <a:r>
              <a:rPr lang="cs-CZ" dirty="0"/>
              <a:t>o tom, že při práci se starými, chudými, osamělými a postiženými </a:t>
            </a:r>
            <a:r>
              <a:rPr lang="cs-CZ" dirty="0" smtClean="0"/>
              <a:t>lidmi </a:t>
            </a:r>
            <a:r>
              <a:rPr lang="cs-CZ" dirty="0"/>
              <a:t>hodně záleží na životní filozofii pomáhajícího. Některý z pomáhajících pracovníků by jen těžko hledal smysl v práci se starými lidmi, kteří už „mají všechno za sebou“, jiný naopak vnímá osamělost ve stáří jako důležitý a dramatický životní zápas. </a:t>
            </a:r>
            <a:endParaRPr lang="cs-CZ" dirty="0" smtClean="0"/>
          </a:p>
          <a:p>
            <a:pPr algn="just"/>
            <a:r>
              <a:rPr lang="cs-CZ" dirty="0"/>
              <a:t>Vávrová (2012: 10) </a:t>
            </a:r>
            <a:r>
              <a:rPr lang="cs-CZ" dirty="0" smtClean="0"/>
              <a:t>je přesvědčena</a:t>
            </a:r>
            <a:r>
              <a:rPr lang="cs-CZ" dirty="0"/>
              <a:t>, že </a:t>
            </a:r>
            <a:r>
              <a:rPr lang="cs-CZ" i="1" dirty="0"/>
              <a:t>„k práci s lidmi a pro lidi nelze přistupovat výhradně jako k zaměstnání, ale spíš jako k </a:t>
            </a:r>
            <a:r>
              <a:rPr lang="cs-CZ" i="1" dirty="0" smtClean="0"/>
              <a:t>poslání.“</a:t>
            </a:r>
            <a:endParaRPr lang="cs-CZ" i="1" dirty="0"/>
          </a:p>
          <a:p>
            <a:pPr algn="just"/>
            <a:endParaRPr lang="cs-CZ" dirty="0"/>
          </a:p>
        </p:txBody>
      </p:sp>
    </p:spTree>
    <p:extLst>
      <p:ext uri="{BB962C8B-B14F-4D97-AF65-F5344CB8AC3E}">
        <p14:creationId xmlns:p14="http://schemas.microsoft.com/office/powerpoint/2010/main" val="35030298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smtClean="0"/>
              <a:t>Roy F. </a:t>
            </a:r>
            <a:r>
              <a:rPr lang="cs-CZ" sz="2800" dirty="0" err="1" smtClean="0"/>
              <a:t>Baumeister</a:t>
            </a:r>
            <a:r>
              <a:rPr lang="cs-CZ" sz="2800" dirty="0" smtClean="0"/>
              <a:t> (1991 in Slezáčková, 2012: 130)</a:t>
            </a:r>
            <a:endParaRPr lang="cs-CZ" sz="2800" dirty="0"/>
          </a:p>
        </p:txBody>
      </p:sp>
      <p:sp>
        <p:nvSpPr>
          <p:cNvPr id="3" name="Zástupný symbol pro obsah 2"/>
          <p:cNvSpPr>
            <a:spLocks noGrp="1"/>
          </p:cNvSpPr>
          <p:nvPr>
            <p:ph sz="quarter" idx="1"/>
          </p:nvPr>
        </p:nvSpPr>
        <p:spPr/>
        <p:txBody>
          <a:bodyPr>
            <a:normAutofit fontScale="85000" lnSpcReduction="10000"/>
          </a:bodyPr>
          <a:lstStyle/>
          <a:p>
            <a:pPr algn="just"/>
            <a:r>
              <a:rPr lang="cs-CZ" dirty="0" smtClean="0"/>
              <a:t>má za to, že </a:t>
            </a:r>
            <a:r>
              <a:rPr lang="cs-CZ" u="sng" dirty="0" smtClean="0"/>
              <a:t>smysluplnosti života </a:t>
            </a:r>
            <a:r>
              <a:rPr lang="cs-CZ" dirty="0" smtClean="0"/>
              <a:t>může porozumět v kontextu 4 hlavních potřeb smyslu:</a:t>
            </a:r>
          </a:p>
          <a:p>
            <a:pPr marL="514350" indent="-514350" algn="just">
              <a:buFont typeface="+mj-lt"/>
              <a:buAutoNum type="arabicPeriod"/>
            </a:pPr>
            <a:r>
              <a:rPr lang="cs-CZ" u="sng" dirty="0" smtClean="0"/>
              <a:t>Potřeba účelu</a:t>
            </a:r>
            <a:r>
              <a:rPr lang="cs-CZ" dirty="0" smtClean="0"/>
              <a:t>, jejíž podstatou je, že současné události a aktivity nabývají významu skrze svoje spojení s budoucími událostmi. Účel může mít podobu cílů nebo pocitu naplnění. </a:t>
            </a:r>
          </a:p>
          <a:p>
            <a:pPr marL="514350" indent="-514350" algn="just">
              <a:buFont typeface="+mj-lt"/>
              <a:buAutoNum type="arabicPeriod"/>
            </a:pPr>
            <a:r>
              <a:rPr lang="cs-CZ" u="sng" dirty="0" smtClean="0"/>
              <a:t>Potřeba hodnot</a:t>
            </a:r>
            <a:r>
              <a:rPr lang="cs-CZ" dirty="0" smtClean="0"/>
              <a:t>, která propůjčuje životu pocit dobra a pozitivity. Hodnoty pomáhají lidem rozlišit, co je dobré a co špatné. </a:t>
            </a:r>
          </a:p>
          <a:p>
            <a:pPr marL="514350" indent="-514350" algn="just">
              <a:buFont typeface="+mj-lt"/>
              <a:buAutoNum type="arabicPeriod"/>
            </a:pPr>
            <a:r>
              <a:rPr lang="cs-CZ" u="sng" dirty="0" smtClean="0"/>
              <a:t>Potřeba účinnosti </a:t>
            </a:r>
            <a:r>
              <a:rPr lang="cs-CZ" dirty="0" smtClean="0"/>
              <a:t>souvisí s přesvědčením, že naše aktivity nevyznějí do prázdna, ale můžeme něco změnit. </a:t>
            </a:r>
          </a:p>
          <a:p>
            <a:pPr marL="514350" indent="-514350" algn="just">
              <a:buFont typeface="+mj-lt"/>
              <a:buAutoNum type="arabicPeriod"/>
            </a:pPr>
            <a:r>
              <a:rPr lang="cs-CZ" u="sng" dirty="0" smtClean="0"/>
              <a:t>Potřeba vědomí vlastní hodnoty</a:t>
            </a:r>
            <a:r>
              <a:rPr lang="cs-CZ" dirty="0" smtClean="0"/>
              <a:t>. </a:t>
            </a:r>
          </a:p>
          <a:p>
            <a:pPr algn="just"/>
            <a:r>
              <a:rPr lang="cs-CZ" dirty="0" smtClean="0"/>
              <a:t>Lidé, kterým se daří uspokojovat výše uvedené potřeby, s větší pravděpodobností hodnotí svůj život jako smysluplný. </a:t>
            </a:r>
            <a:endParaRPr lang="cs-CZ" dirty="0"/>
          </a:p>
        </p:txBody>
      </p:sp>
    </p:spTree>
    <p:extLst>
      <p:ext uri="{BB962C8B-B14F-4D97-AF65-F5344CB8AC3E}">
        <p14:creationId xmlns:p14="http://schemas.microsoft.com/office/powerpoint/2010/main" val="2124391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Hodnota</a:t>
            </a:r>
            <a:endParaRPr lang="cs-CZ" dirty="0"/>
          </a:p>
        </p:txBody>
      </p:sp>
      <p:sp>
        <p:nvSpPr>
          <p:cNvPr id="3" name="Zástupný symbol pro obsah 2"/>
          <p:cNvSpPr>
            <a:spLocks noGrp="1"/>
          </p:cNvSpPr>
          <p:nvPr>
            <p:ph sz="quarter" idx="1"/>
          </p:nvPr>
        </p:nvSpPr>
        <p:spPr/>
        <p:txBody>
          <a:bodyPr/>
          <a:lstStyle/>
          <a:p>
            <a:pPr algn="just"/>
            <a:r>
              <a:rPr lang="cs-CZ" sz="2400" dirty="0" smtClean="0"/>
              <a:t>V psychologii zdomácněla definice, která říká, že: </a:t>
            </a:r>
            <a:r>
              <a:rPr lang="cs-CZ" sz="2400" i="1" dirty="0" smtClean="0"/>
              <a:t>„hodnota je to, čeho se člověk snaží dosáhnout – dostat to nebo mít to“. </a:t>
            </a:r>
            <a:r>
              <a:rPr lang="cs-CZ" sz="2400" dirty="0" smtClean="0"/>
              <a:t>Proč? Protože se domnívá (ať vědomě či nevědomě), že to přispěje k tomu, aby mu bylo dobře (Křivohlavý, 2004: 93).</a:t>
            </a:r>
          </a:p>
          <a:p>
            <a:pPr algn="just"/>
            <a:endParaRPr lang="cs-CZ" sz="2400" dirty="0" smtClean="0"/>
          </a:p>
          <a:p>
            <a:pPr algn="just"/>
            <a:r>
              <a:rPr lang="cs-CZ" sz="2400" dirty="0" smtClean="0"/>
              <a:t>Rozdíl mezi potřebami a hodnotami – potřeby existují, i když si jich nejsme vědomi (jsou dány naším genetickým vybavením). Jsou zde, ať chceme nebo nechceme. Hodnoty si uvědomujeme – i když je případně zasuneme do našeho podvědomí (tamtéž).</a:t>
            </a:r>
          </a:p>
          <a:p>
            <a:pPr algn="just"/>
            <a:endParaRPr lang="cs-CZ" dirty="0"/>
          </a:p>
        </p:txBody>
      </p:sp>
    </p:spTree>
    <p:extLst>
      <p:ext uri="{BB962C8B-B14F-4D97-AF65-F5344CB8AC3E}">
        <p14:creationId xmlns:p14="http://schemas.microsoft.com/office/powerpoint/2010/main" val="33723668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Hierarchie hodnot (Křivohlavý, 2004)</a:t>
            </a:r>
            <a:endParaRPr lang="cs-CZ" dirty="0"/>
          </a:p>
        </p:txBody>
      </p:sp>
      <p:sp>
        <p:nvSpPr>
          <p:cNvPr id="3" name="Zástupný symbol pro obsah 2"/>
          <p:cNvSpPr>
            <a:spLocks noGrp="1"/>
          </p:cNvSpPr>
          <p:nvPr>
            <p:ph sz="quarter" idx="1"/>
          </p:nvPr>
        </p:nvSpPr>
        <p:spPr/>
        <p:txBody>
          <a:bodyPr>
            <a:normAutofit fontScale="92500" lnSpcReduction="10000"/>
          </a:bodyPr>
          <a:lstStyle/>
          <a:p>
            <a:pPr algn="just"/>
            <a:r>
              <a:rPr lang="cs-CZ" dirty="0" smtClean="0"/>
              <a:t>Naše hodnoty jsou uspořádány. Toto jejich uspořádání je přitom charakterizováno nadřazeností a podřazeností. Proto hovoříme o žebříčcích hodnot, případně o jejich hierarchii (pořadí podle hodností). Tímto termínem se chce vyjádřit, že tam, kde existují dvě hodnoty vedle sebe, je možné, ba nutné dát jedné z nich přednost před druhou. Pro tuto činnost používá termín </a:t>
            </a:r>
            <a:r>
              <a:rPr lang="cs-CZ" b="1" dirty="0" smtClean="0"/>
              <a:t>„</a:t>
            </a:r>
            <a:r>
              <a:rPr lang="cs-CZ" b="1" dirty="0" err="1" smtClean="0"/>
              <a:t>prioritizace</a:t>
            </a:r>
            <a:r>
              <a:rPr lang="cs-CZ" b="1" dirty="0" smtClean="0"/>
              <a:t>“ </a:t>
            </a:r>
            <a:r>
              <a:rPr lang="cs-CZ" dirty="0" smtClean="0"/>
              <a:t>– upřednostňování. Díky tomu, že jsme schopni dát jedné hodnotě před druhou přednost (prioritu), jsme schopni se i rozhodnout. Tato </a:t>
            </a:r>
            <a:r>
              <a:rPr lang="cs-CZ" dirty="0" err="1" smtClean="0"/>
              <a:t>prioritizace</a:t>
            </a:r>
            <a:r>
              <a:rPr lang="cs-CZ" dirty="0" smtClean="0"/>
              <a:t> umožňuje nejen volbu jedné ze dvou hodnot, ale i v časovém měřítku upřednostnit jednu činnost před druhou, tj. stanovit cestu, kterou bychom se mohli dostat k cíli.</a:t>
            </a:r>
            <a:endParaRPr lang="cs-CZ" dirty="0"/>
          </a:p>
        </p:txBody>
      </p:sp>
    </p:spTree>
    <p:extLst>
      <p:ext uri="{BB962C8B-B14F-4D97-AF65-F5344CB8AC3E}">
        <p14:creationId xmlns:p14="http://schemas.microsoft.com/office/powerpoint/2010/main" val="25620071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Vlastní hierarchie hodnot</a:t>
            </a:r>
            <a:endParaRPr lang="cs-CZ" dirty="0"/>
          </a:p>
        </p:txBody>
      </p:sp>
      <p:sp>
        <p:nvSpPr>
          <p:cNvPr id="3" name="Zástupný symbol pro obsah 2"/>
          <p:cNvSpPr>
            <a:spLocks noGrp="1"/>
          </p:cNvSpPr>
          <p:nvPr>
            <p:ph sz="quarter" idx="1"/>
          </p:nvPr>
        </p:nvSpPr>
        <p:spPr/>
        <p:txBody>
          <a:bodyPr>
            <a:normAutofit fontScale="92500" lnSpcReduction="20000"/>
          </a:bodyPr>
          <a:lstStyle/>
          <a:p>
            <a:pPr algn="just"/>
            <a:r>
              <a:rPr lang="cs-CZ" dirty="0" smtClean="0"/>
              <a:t>Jaký je Váš hodnotový řebříček? </a:t>
            </a:r>
          </a:p>
          <a:p>
            <a:pPr algn="just"/>
            <a:endParaRPr lang="cs-CZ" dirty="0"/>
          </a:p>
          <a:p>
            <a:pPr algn="just"/>
            <a:r>
              <a:rPr lang="cs-CZ" dirty="0" smtClean="0"/>
              <a:t>„ (…) hodnoty jsou tím, že nejvýrazněji odlišuje jednoho člověka od druhého. Zatímco potřeby naznačují, proč lidé žijí, hodnoty (a zvláště jejich hierarchie) ukazují, v čem je daný člověk unikátní (jedinečný). Proč?  Je to tím, že neexistují dva lidé, kteří by měli naprosto stejnou hierarchii hodnot“ (Křivohlavý, 2004: 95).</a:t>
            </a:r>
          </a:p>
          <a:p>
            <a:pPr algn="just"/>
            <a:endParaRPr lang="cs-CZ" dirty="0"/>
          </a:p>
          <a:p>
            <a:pPr algn="just"/>
            <a:r>
              <a:rPr lang="cs-CZ" dirty="0" smtClean="0"/>
              <a:t>Hodnoty – a hodnotová hierarchie zvláště – ovlivňují, jak míru, tak i pořadí uspokojování našich potřeb (tamtéž).</a:t>
            </a:r>
          </a:p>
          <a:p>
            <a:pPr algn="just"/>
            <a:endParaRPr lang="cs-CZ" dirty="0" smtClean="0"/>
          </a:p>
          <a:p>
            <a:pPr algn="just"/>
            <a:r>
              <a:rPr lang="cs-CZ" dirty="0" smtClean="0"/>
              <a:t>Hodnotová hierarchie není stálá – mění se (tamtéž).</a:t>
            </a:r>
          </a:p>
          <a:p>
            <a:pPr algn="just"/>
            <a:endParaRPr lang="cs-CZ" dirty="0"/>
          </a:p>
        </p:txBody>
      </p:sp>
    </p:spTree>
    <p:extLst>
      <p:ext uri="{BB962C8B-B14F-4D97-AF65-F5344CB8AC3E}">
        <p14:creationId xmlns:p14="http://schemas.microsoft.com/office/powerpoint/2010/main" val="39474414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sz="2700" dirty="0" err="1" smtClean="0"/>
              <a:t>Frankl</a:t>
            </a:r>
            <a:r>
              <a:rPr lang="cs-CZ" sz="2700" dirty="0" smtClean="0"/>
              <a:t> rozlišuje 3 druhy hodnot, které mohou dávat životu smysl.</a:t>
            </a:r>
            <a:endParaRPr lang="cs-CZ" sz="2700" dirty="0"/>
          </a:p>
        </p:txBody>
      </p:sp>
      <p:sp>
        <p:nvSpPr>
          <p:cNvPr id="3" name="Zástupný symbol pro obsah 2"/>
          <p:cNvSpPr>
            <a:spLocks noGrp="1"/>
          </p:cNvSpPr>
          <p:nvPr>
            <p:ph sz="quarter" idx="1"/>
          </p:nvPr>
        </p:nvSpPr>
        <p:spPr/>
        <p:txBody>
          <a:bodyPr>
            <a:normAutofit fontScale="85000" lnSpcReduction="20000"/>
          </a:bodyPr>
          <a:lstStyle/>
          <a:p>
            <a:pPr marL="342900" lvl="0" indent="-342900" algn="just" fontAlgn="base">
              <a:spcAft>
                <a:spcPct val="0"/>
              </a:spcAft>
              <a:buClr>
                <a:srgbClr val="666600"/>
              </a:buClr>
              <a:buSzPct val="75000"/>
              <a:buFont typeface="Wingdings" pitchFamily="2" charset="2"/>
              <a:buChar char="p"/>
            </a:pPr>
            <a:r>
              <a:rPr lang="cs-CZ" altLang="cs-CZ" sz="2800" u="sng" kern="0" dirty="0">
                <a:solidFill>
                  <a:srgbClr val="000000"/>
                </a:solidFill>
                <a:latin typeface="Times New Roman" panose="02020603050405020304" pitchFamily="18" charset="0"/>
                <a:cs typeface="Times New Roman" panose="02020603050405020304" pitchFamily="18" charset="0"/>
              </a:rPr>
              <a:t>hodnoty tvůrčí</a:t>
            </a:r>
            <a:r>
              <a:rPr lang="cs-CZ" altLang="cs-CZ" sz="2800" kern="0" dirty="0">
                <a:solidFill>
                  <a:srgbClr val="000000"/>
                </a:solidFill>
                <a:latin typeface="Times New Roman" panose="02020603050405020304" pitchFamily="18" charset="0"/>
                <a:cs typeface="Times New Roman" panose="02020603050405020304" pitchFamily="18" charset="0"/>
              </a:rPr>
              <a:t> : práce</a:t>
            </a:r>
          </a:p>
          <a:p>
            <a:pPr marL="342900" lvl="0" indent="-342900" algn="just" fontAlgn="base">
              <a:spcAft>
                <a:spcPct val="0"/>
              </a:spcAft>
              <a:buClr>
                <a:srgbClr val="666600"/>
              </a:buClr>
              <a:buSzPct val="75000"/>
              <a:buFont typeface="Wingdings" pitchFamily="2" charset="2"/>
              <a:buChar char="p"/>
            </a:pPr>
            <a:r>
              <a:rPr lang="cs-CZ" altLang="cs-CZ" sz="2800" u="sng" kern="0" dirty="0">
                <a:solidFill>
                  <a:srgbClr val="000000"/>
                </a:solidFill>
                <a:latin typeface="Times New Roman" panose="02020603050405020304" pitchFamily="18" charset="0"/>
                <a:cs typeface="Times New Roman" panose="02020603050405020304" pitchFamily="18" charset="0"/>
              </a:rPr>
              <a:t>hodnoty zážitkové</a:t>
            </a:r>
            <a:r>
              <a:rPr lang="cs-CZ" altLang="cs-CZ" sz="2800" kern="0" dirty="0">
                <a:solidFill>
                  <a:srgbClr val="000000"/>
                </a:solidFill>
                <a:latin typeface="Times New Roman" panose="02020603050405020304" pitchFamily="18" charset="0"/>
                <a:cs typeface="Times New Roman" panose="02020603050405020304" pitchFamily="18" charset="0"/>
              </a:rPr>
              <a:t> :  </a:t>
            </a:r>
            <a:r>
              <a:rPr lang="cs-CZ" altLang="cs-CZ" sz="2800" kern="0" dirty="0" smtClean="0">
                <a:solidFill>
                  <a:srgbClr val="000000"/>
                </a:solidFill>
                <a:latin typeface="Times New Roman" panose="02020603050405020304" pitchFamily="18" charset="0"/>
                <a:cs typeface="Times New Roman" panose="02020603050405020304" pitchFamily="18" charset="0"/>
              </a:rPr>
              <a:t>uskutečňují se se v prožívání (zájmy</a:t>
            </a:r>
            <a:r>
              <a:rPr lang="cs-CZ" altLang="cs-CZ" sz="2800" kern="0" dirty="0">
                <a:solidFill>
                  <a:srgbClr val="000000"/>
                </a:solidFill>
                <a:latin typeface="Times New Roman" panose="02020603050405020304" pitchFamily="18" charset="0"/>
                <a:cs typeface="Times New Roman" panose="02020603050405020304" pitchFamily="18" charset="0"/>
              </a:rPr>
              <a:t>, aktivity pasivní i aktivní, </a:t>
            </a:r>
            <a:r>
              <a:rPr lang="cs-CZ" altLang="cs-CZ" sz="2800" kern="0" dirty="0" smtClean="0">
                <a:solidFill>
                  <a:srgbClr val="000000"/>
                </a:solidFill>
                <a:latin typeface="Times New Roman" panose="02020603050405020304" pitchFamily="18" charset="0"/>
                <a:cs typeface="Times New Roman" panose="02020603050405020304" pitchFamily="18" charset="0"/>
              </a:rPr>
              <a:t>láska)</a:t>
            </a:r>
            <a:endParaRPr lang="cs-CZ" altLang="cs-CZ" sz="2800" kern="0" dirty="0">
              <a:solidFill>
                <a:srgbClr val="000000"/>
              </a:solidFill>
              <a:latin typeface="Times New Roman" panose="02020603050405020304" pitchFamily="18" charset="0"/>
              <a:cs typeface="Times New Roman" panose="02020603050405020304" pitchFamily="18" charset="0"/>
            </a:endParaRPr>
          </a:p>
          <a:p>
            <a:pPr marL="342900" lvl="0" indent="-342900" algn="just" fontAlgn="base">
              <a:spcAft>
                <a:spcPct val="0"/>
              </a:spcAft>
              <a:buClr>
                <a:srgbClr val="666600"/>
              </a:buClr>
              <a:buSzPct val="75000"/>
              <a:buFont typeface="Wingdings" pitchFamily="2" charset="2"/>
              <a:buChar char="p"/>
            </a:pPr>
            <a:r>
              <a:rPr lang="cs-CZ" altLang="cs-CZ" sz="2800" u="sng" kern="0" dirty="0">
                <a:solidFill>
                  <a:srgbClr val="000000"/>
                </a:solidFill>
                <a:latin typeface="Times New Roman" panose="02020603050405020304" pitchFamily="18" charset="0"/>
                <a:cs typeface="Times New Roman" panose="02020603050405020304" pitchFamily="18" charset="0"/>
              </a:rPr>
              <a:t>hodnoty postojové</a:t>
            </a:r>
            <a:r>
              <a:rPr lang="cs-CZ" altLang="cs-CZ" sz="2800" kern="0" dirty="0">
                <a:solidFill>
                  <a:srgbClr val="000000"/>
                </a:solidFill>
                <a:latin typeface="Times New Roman" panose="02020603050405020304" pitchFamily="18" charset="0"/>
                <a:cs typeface="Times New Roman" panose="02020603050405020304" pitchFamily="18" charset="0"/>
              </a:rPr>
              <a:t>: nabývají zvláštního významu u lidí zbavených v důsledku těžkých nevyléčitelných chorob možností i naděje na realizaci hodnot tvůrčích i </a:t>
            </a:r>
            <a:r>
              <a:rPr lang="cs-CZ" altLang="cs-CZ" sz="2800" kern="0" dirty="0" smtClean="0">
                <a:solidFill>
                  <a:srgbClr val="000000"/>
                </a:solidFill>
                <a:latin typeface="Times New Roman" panose="02020603050405020304" pitchFamily="18" charset="0"/>
                <a:cs typeface="Times New Roman" panose="02020603050405020304" pitchFamily="18" charset="0"/>
              </a:rPr>
              <a:t>zážitkových</a:t>
            </a:r>
          </a:p>
          <a:p>
            <a:pPr marL="342900" lvl="0" indent="-342900" algn="just" fontAlgn="base">
              <a:spcAft>
                <a:spcPct val="0"/>
              </a:spcAft>
              <a:buClr>
                <a:srgbClr val="666600"/>
              </a:buClr>
              <a:buSzPct val="75000"/>
              <a:buFont typeface="Wingdings" pitchFamily="2" charset="2"/>
              <a:buChar char="p"/>
            </a:pPr>
            <a:r>
              <a:rPr lang="cs-CZ" altLang="cs-CZ" sz="2800" kern="0" dirty="0" smtClean="0">
                <a:solidFill>
                  <a:srgbClr val="000000"/>
                </a:solidFill>
                <a:latin typeface="Times New Roman" panose="02020603050405020304" pitchFamily="18" charset="0"/>
                <a:cs typeface="Times New Roman" panose="02020603050405020304" pitchFamily="18" charset="0"/>
              </a:rPr>
              <a:t>Postojové hodnoty jsou vyjadřovány tím, jak se člověk postaví ke svému nezměnitelnému osudu, jak ho nese (Kubátová, 2010).</a:t>
            </a:r>
          </a:p>
          <a:p>
            <a:pPr marL="342900" indent="-342900" algn="just" fontAlgn="base">
              <a:spcAft>
                <a:spcPct val="0"/>
              </a:spcAft>
              <a:buClr>
                <a:srgbClr val="666600"/>
              </a:buClr>
              <a:buSzPct val="75000"/>
              <a:buFont typeface="Wingdings" pitchFamily="2" charset="2"/>
              <a:buChar char="p"/>
            </a:pPr>
            <a:r>
              <a:rPr lang="cs-CZ" altLang="cs-CZ" sz="2800" i="1" dirty="0">
                <a:latin typeface="Times New Roman" panose="02020603050405020304" pitchFamily="18" charset="0"/>
                <a:cs typeface="Times New Roman" panose="02020603050405020304" pitchFamily="18" charset="0"/>
              </a:rPr>
              <a:t>„ Kdykoli je člověk vystaven nevyhnutelné situaci, z níž není úniku, kdykoli se musí postavit osudu, který nelze změnit, dostává tím poslední příležitost naplnit nejvyšší hodnotu, naplnit nejhlubší smysl, smysl utrpení. Neboť na čem nejvíce záleží, je postoj, který zaujmeme vůči utrpení</a:t>
            </a:r>
            <a:r>
              <a:rPr lang="cs-CZ" altLang="cs-CZ" sz="2800" i="1" dirty="0" smtClean="0">
                <a:latin typeface="Times New Roman" panose="02020603050405020304" pitchFamily="18" charset="0"/>
                <a:cs typeface="Times New Roman" panose="02020603050405020304" pitchFamily="18" charset="0"/>
              </a:rPr>
              <a:t>.“ </a:t>
            </a:r>
            <a:r>
              <a:rPr lang="cs-CZ" altLang="cs-CZ" sz="2800" dirty="0" smtClean="0">
                <a:latin typeface="Times New Roman" panose="02020603050405020304" pitchFamily="18" charset="0"/>
                <a:cs typeface="Times New Roman" panose="02020603050405020304" pitchFamily="18" charset="0"/>
              </a:rPr>
              <a:t>(</a:t>
            </a:r>
            <a:r>
              <a:rPr lang="cs-CZ" altLang="cs-CZ" sz="2800" dirty="0" err="1" smtClean="0"/>
              <a:t>Fra</a:t>
            </a:r>
            <a:r>
              <a:rPr lang="cs-CZ" altLang="cs-CZ" sz="2800" dirty="0" err="1" smtClean="0">
                <a:latin typeface="Times New Roman" panose="02020603050405020304" pitchFamily="18" charset="0"/>
                <a:cs typeface="Times New Roman" panose="02020603050405020304" pitchFamily="18" charset="0"/>
              </a:rPr>
              <a:t>nkl</a:t>
            </a:r>
            <a:r>
              <a:rPr lang="cs-CZ" altLang="cs-CZ" sz="2800" dirty="0">
                <a:latin typeface="Times New Roman" panose="02020603050405020304" pitchFamily="18" charset="0"/>
                <a:cs typeface="Times New Roman" panose="02020603050405020304" pitchFamily="18" charset="0"/>
              </a:rPr>
              <a:t>, 1962, s. 114 ).</a:t>
            </a:r>
          </a:p>
          <a:p>
            <a:pPr marL="342900" lvl="0" indent="-342900" algn="just" fontAlgn="base">
              <a:spcAft>
                <a:spcPct val="0"/>
              </a:spcAft>
              <a:buClr>
                <a:srgbClr val="666600"/>
              </a:buClr>
              <a:buSzPct val="75000"/>
              <a:buFont typeface="Wingdings" pitchFamily="2" charset="2"/>
              <a:buChar char="p"/>
            </a:pPr>
            <a:endParaRPr lang="cs-CZ" altLang="cs-CZ" sz="2800" kern="0" dirty="0">
              <a:solidFill>
                <a:srgbClr val="000000"/>
              </a:solidFill>
              <a:latin typeface="Times New Roman" panose="02020603050405020304" pitchFamily="18" charset="0"/>
              <a:cs typeface="Times New Roman" panose="02020603050405020304" pitchFamily="18" charset="0"/>
            </a:endParaRPr>
          </a:p>
          <a:p>
            <a:pPr algn="just"/>
            <a:endParaRPr lang="cs-CZ" dirty="0"/>
          </a:p>
        </p:txBody>
      </p:sp>
    </p:spTree>
    <p:extLst>
      <p:ext uri="{BB962C8B-B14F-4D97-AF65-F5344CB8AC3E}">
        <p14:creationId xmlns:p14="http://schemas.microsoft.com/office/powerpoint/2010/main" val="7338342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Smysl utrpení</a:t>
            </a:r>
            <a:endParaRPr lang="cs-CZ" dirty="0"/>
          </a:p>
        </p:txBody>
      </p:sp>
      <p:sp>
        <p:nvSpPr>
          <p:cNvPr id="3" name="Zástupný symbol pro obsah 2"/>
          <p:cNvSpPr>
            <a:spLocks noGrp="1"/>
          </p:cNvSpPr>
          <p:nvPr>
            <p:ph sz="quarter" idx="1"/>
          </p:nvPr>
        </p:nvSpPr>
        <p:spPr/>
        <p:txBody>
          <a:bodyPr/>
          <a:lstStyle/>
          <a:p>
            <a:pPr algn="just"/>
            <a:r>
              <a:rPr lang="cs-CZ" i="1" dirty="0" smtClean="0"/>
              <a:t>„(…) </a:t>
            </a:r>
            <a:r>
              <a:rPr lang="cs-CZ" i="1" dirty="0"/>
              <a:t>Má-li život vůbec nějaký smysl, pak jej musí mít i </a:t>
            </a:r>
            <a:r>
              <a:rPr lang="cs-CZ" i="1" dirty="0" smtClean="0"/>
              <a:t>utrpení“ </a:t>
            </a:r>
            <a:r>
              <a:rPr lang="cs-CZ" dirty="0" smtClean="0"/>
              <a:t>(</a:t>
            </a:r>
            <a:r>
              <a:rPr lang="cs-CZ" dirty="0" err="1" smtClean="0"/>
              <a:t>Frankl</a:t>
            </a:r>
            <a:r>
              <a:rPr lang="cs-CZ" dirty="0" smtClean="0"/>
              <a:t>, 2006: 78).</a:t>
            </a:r>
          </a:p>
          <a:p>
            <a:pPr algn="just"/>
            <a:endParaRPr lang="cs-CZ" dirty="0"/>
          </a:p>
          <a:p>
            <a:pPr algn="just"/>
            <a:r>
              <a:rPr lang="cs-CZ" dirty="0" smtClean="0"/>
              <a:t>Haškovcová </a:t>
            </a:r>
            <a:r>
              <a:rPr lang="cs-CZ" dirty="0"/>
              <a:t>cituje německou autorku Dorothee </a:t>
            </a:r>
            <a:r>
              <a:rPr lang="cs-CZ" dirty="0" err="1"/>
              <a:t>Sölleovou</a:t>
            </a:r>
            <a:r>
              <a:rPr lang="cs-CZ" dirty="0"/>
              <a:t>, která říká, že úporná snaha přisuzovat utrpení nějaký správný smysl je vlastně jistým druhem masochismu (</a:t>
            </a:r>
            <a:r>
              <a:rPr lang="cs-CZ" dirty="0" err="1"/>
              <a:t>Sölleová</a:t>
            </a:r>
            <a:r>
              <a:rPr lang="cs-CZ" dirty="0"/>
              <a:t> in Haškovcová, 2007). </a:t>
            </a:r>
          </a:p>
          <a:p>
            <a:pPr algn="just"/>
            <a:endParaRPr lang="cs-CZ" dirty="0"/>
          </a:p>
        </p:txBody>
      </p:sp>
    </p:spTree>
    <p:extLst>
      <p:ext uri="{BB962C8B-B14F-4D97-AF65-F5344CB8AC3E}">
        <p14:creationId xmlns:p14="http://schemas.microsoft.com/office/powerpoint/2010/main" val="14564904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Svědomí dle </a:t>
            </a:r>
            <a:r>
              <a:rPr lang="cs-CZ" dirty="0" err="1" smtClean="0"/>
              <a:t>Frankla</a:t>
            </a:r>
            <a:r>
              <a:rPr lang="cs-CZ" dirty="0" smtClean="0"/>
              <a:t> – shrnutí (</a:t>
            </a:r>
            <a:r>
              <a:rPr lang="cs-CZ" dirty="0" err="1" smtClean="0"/>
              <a:t>Tavel</a:t>
            </a:r>
            <a:r>
              <a:rPr lang="cs-CZ" dirty="0" smtClean="0"/>
              <a:t>, 2007: 39)</a:t>
            </a:r>
            <a:endParaRPr lang="cs-CZ" dirty="0"/>
          </a:p>
        </p:txBody>
      </p:sp>
      <p:sp>
        <p:nvSpPr>
          <p:cNvPr id="3" name="Zástupný symbol pro obsah 2"/>
          <p:cNvSpPr>
            <a:spLocks noGrp="1"/>
          </p:cNvSpPr>
          <p:nvPr>
            <p:ph sz="quarter" idx="1"/>
          </p:nvPr>
        </p:nvSpPr>
        <p:spPr/>
        <p:txBody>
          <a:bodyPr>
            <a:normAutofit lnSpcReduction="10000"/>
          </a:bodyPr>
          <a:lstStyle/>
          <a:p>
            <a:pPr algn="just"/>
            <a:r>
              <a:rPr lang="cs-CZ" i="1" dirty="0" smtClean="0"/>
              <a:t>„Svědomí je schopnost člověka odhalit jedinečný a neopakovatelný smysl, skrytý v každé situaci. Svědomí nabádá člověka, aby čelil osudu za všech okolností a pokud je to nutné, aby v životě snášel utrpení. Svědomí lituje zmeškané příležitosti. Svědomí je omylné, člověk proto nemá nikdy jistotu, zda nepodlehlo klamu, anebo zda svědomí druhého člověka nemá pravdu. Uvědomění si toho přináší toleranci. Svědomí je potřeba pěstovat a to je úlohou výchovy. Ta má svědomí zušlechťovat a učit zodpovědnosti.“</a:t>
            </a:r>
            <a:endParaRPr lang="cs-CZ" i="1" dirty="0"/>
          </a:p>
        </p:txBody>
      </p:sp>
    </p:spTree>
    <p:extLst>
      <p:ext uri="{BB962C8B-B14F-4D97-AF65-F5344CB8AC3E}">
        <p14:creationId xmlns:p14="http://schemas.microsoft.com/office/powerpoint/2010/main" val="40409962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Seznam použitých zdrojů</a:t>
            </a:r>
            <a:endParaRPr lang="cs-CZ" dirty="0"/>
          </a:p>
        </p:txBody>
      </p:sp>
      <p:sp>
        <p:nvSpPr>
          <p:cNvPr id="3" name="Zástupný symbol pro obsah 2"/>
          <p:cNvSpPr>
            <a:spLocks noGrp="1"/>
          </p:cNvSpPr>
          <p:nvPr>
            <p:ph sz="quarter" idx="1"/>
          </p:nvPr>
        </p:nvSpPr>
        <p:spPr/>
        <p:txBody>
          <a:bodyPr/>
          <a:lstStyle/>
          <a:p>
            <a:r>
              <a:rPr lang="cs-CZ" dirty="0" smtClean="0"/>
              <a:t>Bude doplněno po přednášce</a:t>
            </a:r>
            <a:endParaRPr lang="cs-CZ" dirty="0"/>
          </a:p>
        </p:txBody>
      </p:sp>
    </p:spTree>
    <p:extLst>
      <p:ext uri="{BB962C8B-B14F-4D97-AF65-F5344CB8AC3E}">
        <p14:creationId xmlns:p14="http://schemas.microsoft.com/office/powerpoint/2010/main" val="1255511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Smysl života</a:t>
            </a:r>
            <a:endParaRPr lang="cs-CZ" dirty="0"/>
          </a:p>
        </p:txBody>
      </p:sp>
      <p:sp>
        <p:nvSpPr>
          <p:cNvPr id="3" name="Zástupný symbol pro obsah 2"/>
          <p:cNvSpPr>
            <a:spLocks noGrp="1"/>
          </p:cNvSpPr>
          <p:nvPr>
            <p:ph sz="quarter" idx="1"/>
          </p:nvPr>
        </p:nvSpPr>
        <p:spPr/>
        <p:txBody>
          <a:bodyPr>
            <a:normAutofit/>
          </a:bodyPr>
          <a:lstStyle/>
          <a:p>
            <a:pPr algn="just"/>
            <a:r>
              <a:rPr lang="cs-CZ" dirty="0" smtClean="0"/>
              <a:t>bývá často spojován s kvalitou života, se štěstím a spokojeností se životem (Kubátová, 2010). </a:t>
            </a:r>
          </a:p>
          <a:p>
            <a:pPr algn="just"/>
            <a:endParaRPr lang="cs-CZ" dirty="0" smtClean="0"/>
          </a:p>
          <a:p>
            <a:pPr algn="just"/>
            <a:r>
              <a:rPr lang="cs-CZ" dirty="0" smtClean="0"/>
              <a:t>Podle </a:t>
            </a:r>
            <a:r>
              <a:rPr lang="cs-CZ" dirty="0" err="1" smtClean="0"/>
              <a:t>Nakonečného</a:t>
            </a:r>
            <a:r>
              <a:rPr lang="cs-CZ" dirty="0" smtClean="0"/>
              <a:t> (2005) můžeme skrze koncept smyslu života vysvětlovat specifické druhy způsobu života. </a:t>
            </a:r>
            <a:r>
              <a:rPr lang="cs-CZ" u="sng" dirty="0" smtClean="0"/>
              <a:t>Způsob života vyjadřuje určitý životní smysl.</a:t>
            </a:r>
          </a:p>
          <a:p>
            <a:pPr algn="just"/>
            <a:endParaRPr lang="cs-CZ" u="sng" dirty="0" smtClean="0"/>
          </a:p>
          <a:p>
            <a:pPr algn="just"/>
            <a:r>
              <a:rPr lang="cs-CZ" dirty="0" err="1" smtClean="0"/>
              <a:t>Frankl</a:t>
            </a:r>
            <a:r>
              <a:rPr lang="cs-CZ" dirty="0" smtClean="0"/>
              <a:t> soudil, že člověk je smysl hledající bytost, že smyslem lidské existence je být odpovědný za svůj život (</a:t>
            </a:r>
            <a:r>
              <a:rPr lang="cs-CZ" dirty="0" err="1" smtClean="0"/>
              <a:t>Nakonečný</a:t>
            </a:r>
            <a:r>
              <a:rPr lang="cs-CZ" dirty="0" smtClean="0"/>
              <a:t>, 2005).</a:t>
            </a:r>
          </a:p>
          <a:p>
            <a:pPr algn="just"/>
            <a:endParaRPr lang="cs-CZ" dirty="0"/>
          </a:p>
        </p:txBody>
      </p:sp>
    </p:spTree>
    <p:extLst>
      <p:ext uri="{BB962C8B-B14F-4D97-AF65-F5344CB8AC3E}">
        <p14:creationId xmlns:p14="http://schemas.microsoft.com/office/powerpoint/2010/main" val="1416802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Smysl (Kubátová, 2010: 123)</a:t>
            </a:r>
            <a:endParaRPr lang="cs-CZ" dirty="0"/>
          </a:p>
        </p:txBody>
      </p:sp>
      <p:sp>
        <p:nvSpPr>
          <p:cNvPr id="3" name="Zástupný symbol pro obsah 2"/>
          <p:cNvSpPr>
            <a:spLocks noGrp="1"/>
          </p:cNvSpPr>
          <p:nvPr>
            <p:ph sz="quarter" idx="1"/>
          </p:nvPr>
        </p:nvSpPr>
        <p:spPr/>
        <p:txBody>
          <a:bodyPr/>
          <a:lstStyle/>
          <a:p>
            <a:pPr algn="just"/>
            <a:r>
              <a:rPr lang="cs-CZ" dirty="0" smtClean="0"/>
              <a:t>V. E. </a:t>
            </a:r>
            <a:r>
              <a:rPr lang="cs-CZ" dirty="0" err="1" smtClean="0"/>
              <a:t>Frankl</a:t>
            </a:r>
            <a:r>
              <a:rPr lang="cs-CZ" dirty="0" smtClean="0"/>
              <a:t> soudí, že </a:t>
            </a:r>
            <a:r>
              <a:rPr lang="cs-CZ" u="sng" dirty="0" smtClean="0"/>
              <a:t>smysl je vždy subjektivní a současně relativní</a:t>
            </a:r>
            <a:r>
              <a:rPr lang="cs-CZ" dirty="0" smtClean="0"/>
              <a:t>. </a:t>
            </a:r>
            <a:r>
              <a:rPr lang="cs-CZ" i="1" dirty="0" smtClean="0"/>
              <a:t>„Subjektivní je v tom smyslu, že je podřízen subjektivitě našeho vědomí a svědomí. Ovšem to neznamená, že smysl je dán pouze námi; smysl nemůže být pouze subjektivní, nemůže být pouhým výrazem a zrcadlem bytí člověka. Smysl je totiž relativní, to znamená, že stojí v nějakém vztahu (relaci) k osobě a ke konkrétní situaci, do níž je právě tato osoba zapletena a postavena.“</a:t>
            </a:r>
            <a:endParaRPr lang="cs-CZ" i="1" dirty="0"/>
          </a:p>
        </p:txBody>
      </p:sp>
    </p:spTree>
    <p:extLst>
      <p:ext uri="{BB962C8B-B14F-4D97-AF65-F5344CB8AC3E}">
        <p14:creationId xmlns:p14="http://schemas.microsoft.com/office/powerpoint/2010/main" val="4241079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Kubátová o </a:t>
            </a:r>
            <a:r>
              <a:rPr lang="cs-CZ" dirty="0" err="1" smtClean="0"/>
              <a:t>Franklovi</a:t>
            </a:r>
            <a:r>
              <a:rPr lang="cs-CZ" dirty="0" smtClean="0"/>
              <a:t> (</a:t>
            </a:r>
            <a:r>
              <a:rPr lang="cs-CZ" dirty="0" smtClean="0"/>
              <a:t>2010: 123</a:t>
            </a:r>
            <a:r>
              <a:rPr lang="cs-CZ" dirty="0" smtClean="0"/>
              <a:t>)</a:t>
            </a:r>
            <a:endParaRPr lang="cs-CZ" dirty="0"/>
          </a:p>
        </p:txBody>
      </p:sp>
      <p:sp>
        <p:nvSpPr>
          <p:cNvPr id="3" name="Zástupný symbol pro obsah 2"/>
          <p:cNvSpPr>
            <a:spLocks noGrp="1"/>
          </p:cNvSpPr>
          <p:nvPr>
            <p:ph sz="quarter" idx="1"/>
          </p:nvPr>
        </p:nvSpPr>
        <p:spPr/>
        <p:txBody>
          <a:bodyPr>
            <a:normAutofit/>
          </a:bodyPr>
          <a:lstStyle/>
          <a:p>
            <a:pPr algn="just"/>
            <a:r>
              <a:rPr lang="cs-CZ" sz="1800" dirty="0" smtClean="0"/>
              <a:t>Na základě této své </a:t>
            </a:r>
            <a:r>
              <a:rPr lang="cs-CZ" sz="1800" dirty="0" err="1" smtClean="0"/>
              <a:t>vztaženosti</a:t>
            </a:r>
            <a:r>
              <a:rPr lang="cs-CZ" sz="1800" dirty="0" smtClean="0"/>
              <a:t> k situaci je smysl situace jednorázový a jedinečný. Ovšem každá jednorázová a jedinečná situace je vázána k </a:t>
            </a:r>
            <a:r>
              <a:rPr lang="cs-CZ" sz="1800" b="1" dirty="0" smtClean="0"/>
              <a:t>univerzálním hodnotám</a:t>
            </a:r>
            <a:r>
              <a:rPr lang="cs-CZ" sz="1800" dirty="0" smtClean="0"/>
              <a:t>, které se vztahují k obecné lidské situaci. Hodnoty týkající se obecné lidské situace jsou abstraktní, tudíž neplatí pouze pro nezaměnitelné osoby, které jsou postaveny do neopakovatelných situací, ale platí obecně. Jedinečnost a neopakovatelnost konkrétní situace na jedné straně a existence obecných hodnot na druhé straně mohou vyvolávat </a:t>
            </a:r>
            <a:r>
              <a:rPr lang="cs-CZ" sz="1800" b="1" dirty="0" smtClean="0"/>
              <a:t>vnitřní konflikt </a:t>
            </a:r>
            <a:r>
              <a:rPr lang="cs-CZ" sz="1800" dirty="0" smtClean="0"/>
              <a:t>mezi jedinečností konkrétního smyslu situace na abstraktními univerzálními hodnotami. Jsou to situace, v nichž je člověk postaven před volbu mezi navzájem si odporujícími principy. Nemá-li být volba provedena svévolně, je člověk odkázán na své svědomí. Svědomí způsobí, že člověk se sice rozhoduje svobodně, ale ne svévolně, nýbrž zodpovědně. Je sice vůči svému svědomí svobodný, ale tato jeho svoboda spočívá výlučně ve volbě mezi dvěma možnostmi: uposlechnout svědomí, nebo neuposlechnout. </a:t>
            </a:r>
            <a:endParaRPr lang="cs-CZ" sz="1800" b="1" dirty="0"/>
          </a:p>
        </p:txBody>
      </p:sp>
    </p:spTree>
    <p:extLst>
      <p:ext uri="{BB962C8B-B14F-4D97-AF65-F5344CB8AC3E}">
        <p14:creationId xmlns:p14="http://schemas.microsoft.com/office/powerpoint/2010/main" val="2389834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Smysluplnost (Slezáčková, 2012: 130 - 132)</a:t>
            </a:r>
            <a:endParaRPr lang="cs-CZ" dirty="0"/>
          </a:p>
        </p:txBody>
      </p:sp>
      <p:sp>
        <p:nvSpPr>
          <p:cNvPr id="3" name="Zástupný symbol pro obsah 2"/>
          <p:cNvSpPr>
            <a:spLocks noGrp="1"/>
          </p:cNvSpPr>
          <p:nvPr>
            <p:ph sz="quarter" idx="1"/>
          </p:nvPr>
        </p:nvSpPr>
        <p:spPr/>
        <p:txBody>
          <a:bodyPr>
            <a:normAutofit fontScale="92500" lnSpcReduction="20000"/>
          </a:bodyPr>
          <a:lstStyle/>
          <a:p>
            <a:pPr algn="just"/>
            <a:r>
              <a:rPr lang="cs-CZ" dirty="0" smtClean="0"/>
              <a:t>Smysluplnost života – ústřední téma V. E. </a:t>
            </a:r>
            <a:r>
              <a:rPr lang="cs-CZ" dirty="0" err="1" smtClean="0"/>
              <a:t>Frankla</a:t>
            </a:r>
            <a:r>
              <a:rPr lang="cs-CZ" dirty="0" smtClean="0"/>
              <a:t>.</a:t>
            </a:r>
          </a:p>
          <a:p>
            <a:pPr algn="just"/>
            <a:r>
              <a:rPr lang="cs-CZ" dirty="0" smtClean="0"/>
              <a:t>Otázka smysluplnosti života je velmi těsně spjata s otázkami motivace, hodnot, cílů a spirituality. V souvislosti s nimi se ptáme: </a:t>
            </a:r>
            <a:r>
              <a:rPr lang="cs-CZ" i="1" dirty="0" smtClean="0"/>
              <a:t>O co se snažíme? Kam směřujeme? Co má pro nás cenu a význam? V co věříme?</a:t>
            </a:r>
            <a:r>
              <a:rPr lang="cs-CZ" dirty="0" smtClean="0"/>
              <a:t> Obecně řečeno: </a:t>
            </a:r>
            <a:r>
              <a:rPr lang="cs-CZ" i="1" dirty="0" smtClean="0"/>
              <a:t>Oč nám v životě jde? </a:t>
            </a:r>
            <a:r>
              <a:rPr lang="cs-CZ" dirty="0" smtClean="0"/>
              <a:t>Na tyto otázky neexistuje jednoduchá a pro všechny platná odpověď. </a:t>
            </a:r>
          </a:p>
          <a:p>
            <a:pPr algn="just"/>
            <a:r>
              <a:rPr lang="cs-CZ" dirty="0" err="1" smtClean="0"/>
              <a:t>Seligman</a:t>
            </a:r>
            <a:r>
              <a:rPr lang="cs-CZ" dirty="0" smtClean="0"/>
              <a:t> (2003 in Slezáčková) chápe </a:t>
            </a:r>
            <a:r>
              <a:rPr lang="cs-CZ" u="sng" dirty="0" smtClean="0"/>
              <a:t>smysluplnost jako využití svých nejlepších schopností ve službě vyššímu účelu, něčemu nebo někomu, co nás přesahuje</a:t>
            </a:r>
            <a:r>
              <a:rPr lang="cs-CZ" dirty="0" smtClean="0"/>
              <a:t>. </a:t>
            </a:r>
          </a:p>
          <a:p>
            <a:pPr algn="just"/>
            <a:r>
              <a:rPr lang="cs-CZ" dirty="0" smtClean="0"/>
              <a:t>Hodnoty, motivace, smysluplnost – významné pilíře naší životní spokojenosti. </a:t>
            </a:r>
            <a:endParaRPr lang="cs-CZ" dirty="0"/>
          </a:p>
        </p:txBody>
      </p:sp>
    </p:spTree>
    <p:extLst>
      <p:ext uri="{BB962C8B-B14F-4D97-AF65-F5344CB8AC3E}">
        <p14:creationId xmlns:p14="http://schemas.microsoft.com/office/powerpoint/2010/main" val="928410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Práce, zaměstnání a smysluplnost</a:t>
            </a:r>
            <a:endParaRPr lang="cs-CZ" dirty="0"/>
          </a:p>
        </p:txBody>
      </p:sp>
      <p:sp>
        <p:nvSpPr>
          <p:cNvPr id="3" name="Zástupný symbol pro obsah 2"/>
          <p:cNvSpPr>
            <a:spLocks noGrp="1"/>
          </p:cNvSpPr>
          <p:nvPr>
            <p:ph sz="quarter" idx="1"/>
          </p:nvPr>
        </p:nvSpPr>
        <p:spPr/>
        <p:txBody>
          <a:bodyPr>
            <a:normAutofit fontScale="92500" lnSpcReduction="20000"/>
          </a:bodyPr>
          <a:lstStyle/>
          <a:p>
            <a:pPr algn="just"/>
            <a:r>
              <a:rPr lang="cs-CZ" dirty="0" smtClean="0"/>
              <a:t>Práce a zaměstnání představuje důležitou stránku našeho života. Kromě zdroje našich příjmů je jedinečným prostorem, v němž se uskutečňuje celá škála mezilidských kontaktů, kde můžeme projevit svoje schopnosti a kompetence a v optimálním případě přispívat k něčemu, v čem spatřujeme smysl (Slezáčková, 2012: 233).</a:t>
            </a:r>
          </a:p>
          <a:p>
            <a:pPr algn="just"/>
            <a:r>
              <a:rPr lang="cs-CZ" i="1" dirty="0" smtClean="0"/>
              <a:t>„Pokud pracovník rozumí požadavkům své práce, </a:t>
            </a:r>
            <a:r>
              <a:rPr lang="cs-CZ" i="1" u="sng" dirty="0" smtClean="0"/>
              <a:t>považuje ji za smysluplnou</a:t>
            </a:r>
            <a:r>
              <a:rPr lang="cs-CZ" i="1" dirty="0" smtClean="0"/>
              <a:t>, využívá v práci svých silných stránek a předností, dostává pozitivní zpětnou vazbu a dostatečnou sociální oporu, zvyšuje se pravděpodobnost jeho úspěšného pracovního výkonu, i toho, že bude v práci spokojený“ </a:t>
            </a:r>
            <a:r>
              <a:rPr lang="cs-CZ" dirty="0" smtClean="0"/>
              <a:t>(Slezáčková, 2012: 235). </a:t>
            </a:r>
            <a:endParaRPr lang="cs-CZ" dirty="0"/>
          </a:p>
        </p:txBody>
      </p:sp>
    </p:spTree>
    <p:extLst>
      <p:ext uri="{BB962C8B-B14F-4D97-AF65-F5344CB8AC3E}">
        <p14:creationId xmlns:p14="http://schemas.microsoft.com/office/powerpoint/2010/main" val="3611767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Smysluplnost a pomáhající profese</a:t>
            </a:r>
            <a:endParaRPr lang="cs-CZ" dirty="0"/>
          </a:p>
        </p:txBody>
      </p:sp>
      <p:sp>
        <p:nvSpPr>
          <p:cNvPr id="3" name="Zástupný symbol pro obsah 2"/>
          <p:cNvSpPr>
            <a:spLocks noGrp="1"/>
          </p:cNvSpPr>
          <p:nvPr>
            <p:ph sz="quarter" idx="1"/>
          </p:nvPr>
        </p:nvSpPr>
        <p:spPr/>
        <p:txBody>
          <a:bodyPr/>
          <a:lstStyle/>
          <a:p>
            <a:pPr algn="just"/>
            <a:r>
              <a:rPr lang="cs-CZ" dirty="0" smtClean="0">
                <a:latin typeface="Times New Roman" panose="02020603050405020304" pitchFamily="18" charset="0"/>
                <a:cs typeface="Times New Roman" panose="02020603050405020304" pitchFamily="18" charset="0"/>
              </a:rPr>
              <a:t>Slezáčková (2012) upozorňuje, že smysluplnost neznamená obětování se. </a:t>
            </a:r>
          </a:p>
          <a:p>
            <a:pPr algn="just"/>
            <a:r>
              <a:rPr lang="cs-CZ" i="1" dirty="0" smtClean="0">
                <a:latin typeface="Times New Roman" panose="02020603050405020304" pitchFamily="18" charset="0"/>
                <a:cs typeface="Times New Roman" panose="02020603050405020304" pitchFamily="18" charset="0"/>
              </a:rPr>
              <a:t>„Existuje mnoho lidí, kteří vykonávají nesmírně důležitou a smysluplnou práci – ve zdravotnictví, ošetřovatelství, v oblasti sociální či hospicové péče. Někteří z nich jsou jí natolik oddáni, že zapomínají sami na sebe – na svoje potřeby, zájmy, svoje radosti a touhy. Do života však stejně jako smysl patří i potěšení, radost a zaujetí“ </a:t>
            </a:r>
            <a:r>
              <a:rPr lang="cs-CZ" dirty="0" smtClean="0">
                <a:latin typeface="Times New Roman" panose="02020603050405020304" pitchFamily="18" charset="0"/>
                <a:cs typeface="Times New Roman" panose="02020603050405020304" pitchFamily="18" charset="0"/>
              </a:rPr>
              <a:t>(tamtéž: 130). </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22734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Konkrétní pomáhající profese</a:t>
            </a:r>
            <a:endParaRPr lang="cs-CZ" dirty="0"/>
          </a:p>
        </p:txBody>
      </p:sp>
      <p:sp>
        <p:nvSpPr>
          <p:cNvPr id="3" name="Zástupný symbol pro obsah 2"/>
          <p:cNvSpPr>
            <a:spLocks noGrp="1"/>
          </p:cNvSpPr>
          <p:nvPr>
            <p:ph sz="quarter" idx="1"/>
          </p:nvPr>
        </p:nvSpPr>
        <p:spPr/>
        <p:txBody>
          <a:bodyPr>
            <a:normAutofit fontScale="77500" lnSpcReduction="20000"/>
          </a:bodyPr>
          <a:lstStyle/>
          <a:p>
            <a:pPr indent="0" algn="just">
              <a:lnSpc>
                <a:spcPct val="150000"/>
              </a:lnSpc>
              <a:spcAft>
                <a:spcPts val="1000"/>
              </a:spcAft>
              <a:buNone/>
            </a:pPr>
            <a:r>
              <a:rPr lang="cs-CZ" dirty="0">
                <a:latin typeface="Times New Roman"/>
                <a:ea typeface="Times New Roman"/>
                <a:cs typeface="Times New Roman"/>
              </a:rPr>
              <a:t>Mezi konkrétní pomáhající </a:t>
            </a:r>
            <a:r>
              <a:rPr lang="cs-CZ" dirty="0" smtClean="0">
                <a:latin typeface="Times New Roman"/>
                <a:ea typeface="Times New Roman"/>
                <a:cs typeface="Times New Roman"/>
              </a:rPr>
              <a:t>profese socioložka </a:t>
            </a:r>
            <a:r>
              <a:rPr lang="cs-CZ" dirty="0">
                <a:latin typeface="Times New Roman"/>
                <a:ea typeface="Times New Roman"/>
                <a:cs typeface="Times New Roman"/>
              </a:rPr>
              <a:t>Vávrová (2012: 128) řadí „</a:t>
            </a:r>
            <a:r>
              <a:rPr lang="cs-CZ" b="1" dirty="0">
                <a:latin typeface="Times New Roman"/>
                <a:ea typeface="Times New Roman"/>
                <a:cs typeface="Times New Roman"/>
              </a:rPr>
              <a:t>lékaře, zdravotní sestry, sociální pracovníky, ošetřovatele, klinického psychologa, psychoterapeuta, komunitního pracovníka, pracovníka rodinného a pedagogicko-psychologického poradenství, pracovníka výchovné péče, speciálního školství i školství v nejširším smyslu</a:t>
            </a:r>
            <a:r>
              <a:rPr lang="cs-CZ" dirty="0">
                <a:latin typeface="Times New Roman"/>
                <a:ea typeface="Times New Roman"/>
                <a:cs typeface="Times New Roman"/>
              </a:rPr>
              <a:t>.“ Pedagožka a arteterapeutka Géringová (2011</a:t>
            </a:r>
            <a:r>
              <a:rPr lang="cs-CZ" dirty="0" smtClean="0">
                <a:latin typeface="Times New Roman"/>
                <a:ea typeface="Times New Roman"/>
                <a:cs typeface="Times New Roman"/>
              </a:rPr>
              <a:t>) zahrnuje </a:t>
            </a:r>
            <a:r>
              <a:rPr lang="cs-CZ" dirty="0">
                <a:latin typeface="Times New Roman"/>
                <a:ea typeface="Times New Roman"/>
                <a:cs typeface="Times New Roman"/>
              </a:rPr>
              <a:t>mezi pomáhající profese nad rámec těch uvedených Vávrovou i </a:t>
            </a:r>
            <a:r>
              <a:rPr lang="cs-CZ" b="1" dirty="0">
                <a:latin typeface="Times New Roman"/>
                <a:ea typeface="Times New Roman"/>
                <a:cs typeface="Times New Roman"/>
              </a:rPr>
              <a:t>duchovní</a:t>
            </a:r>
            <a:r>
              <a:rPr lang="cs-CZ" dirty="0">
                <a:latin typeface="Times New Roman"/>
                <a:ea typeface="Times New Roman"/>
                <a:cs typeface="Times New Roman"/>
              </a:rPr>
              <a:t> a </a:t>
            </a:r>
            <a:r>
              <a:rPr lang="cs-CZ" b="1" dirty="0">
                <a:latin typeface="Times New Roman"/>
                <a:ea typeface="Times New Roman"/>
                <a:cs typeface="Times New Roman"/>
              </a:rPr>
              <a:t>pečovatele</a:t>
            </a:r>
            <a:r>
              <a:rPr lang="cs-CZ" dirty="0">
                <a:latin typeface="Times New Roman"/>
                <a:ea typeface="Times New Roman"/>
                <a:cs typeface="Times New Roman"/>
              </a:rPr>
              <a:t>. Stejně tak kouč Bobek a speciální pedagog Peniška, kteří do výčtu pomáhajících profesí zařazují ještě </a:t>
            </a:r>
            <a:r>
              <a:rPr lang="cs-CZ" b="1" dirty="0">
                <a:latin typeface="Times New Roman"/>
                <a:ea typeface="Times New Roman"/>
                <a:cs typeface="Times New Roman"/>
              </a:rPr>
              <a:t>kouče</a:t>
            </a:r>
            <a:r>
              <a:rPr lang="cs-CZ" dirty="0">
                <a:latin typeface="Times New Roman"/>
                <a:ea typeface="Times New Roman"/>
                <a:cs typeface="Times New Roman"/>
              </a:rPr>
              <a:t> a </a:t>
            </a:r>
            <a:r>
              <a:rPr lang="cs-CZ" b="1" dirty="0">
                <a:latin typeface="Times New Roman"/>
                <a:ea typeface="Times New Roman"/>
                <a:cs typeface="Times New Roman"/>
              </a:rPr>
              <a:t>manažery</a:t>
            </a:r>
            <a:r>
              <a:rPr lang="cs-CZ" dirty="0">
                <a:latin typeface="Times New Roman"/>
                <a:ea typeface="Times New Roman"/>
                <a:cs typeface="Times New Roman"/>
              </a:rPr>
              <a:t> (Bobek, Peniška, 2008). </a:t>
            </a:r>
            <a:endParaRPr lang="cs-CZ" sz="2800" dirty="0">
              <a:ea typeface="Times New Roman"/>
              <a:cs typeface="Times New Roman"/>
            </a:endParaRPr>
          </a:p>
          <a:p>
            <a:endParaRPr lang="cs-CZ" dirty="0"/>
          </a:p>
        </p:txBody>
      </p:sp>
    </p:spTree>
    <p:extLst>
      <p:ext uri="{BB962C8B-B14F-4D97-AF65-F5344CB8AC3E}">
        <p14:creationId xmlns:p14="http://schemas.microsoft.com/office/powerpoint/2010/main" val="719581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Společné rysy pomáhajících profesí</a:t>
            </a:r>
            <a:endParaRPr lang="cs-CZ" dirty="0"/>
          </a:p>
        </p:txBody>
      </p:sp>
      <p:sp>
        <p:nvSpPr>
          <p:cNvPr id="3" name="Zástupný symbol pro obsah 2"/>
          <p:cNvSpPr>
            <a:spLocks noGrp="1"/>
          </p:cNvSpPr>
          <p:nvPr>
            <p:ph sz="quarter" idx="1"/>
          </p:nvPr>
        </p:nvSpPr>
        <p:spPr/>
        <p:txBody>
          <a:bodyPr>
            <a:normAutofit fontScale="55000" lnSpcReduction="20000"/>
          </a:bodyPr>
          <a:lstStyle/>
          <a:p>
            <a:pPr indent="450215" algn="just">
              <a:lnSpc>
                <a:spcPct val="150000"/>
              </a:lnSpc>
              <a:spcAft>
                <a:spcPts val="1000"/>
              </a:spcAft>
            </a:pPr>
            <a:r>
              <a:rPr lang="cs-CZ" dirty="0">
                <a:latin typeface="Times New Roman"/>
                <a:ea typeface="Times New Roman"/>
                <a:cs typeface="Times New Roman"/>
              </a:rPr>
              <a:t>Podle Géringové mají tyto profese některé společné rysy, které je odlišují od ostatních povolání. </a:t>
            </a:r>
            <a:r>
              <a:rPr lang="cs-CZ" i="1" dirty="0">
                <a:latin typeface="Times New Roman"/>
                <a:ea typeface="Times New Roman"/>
                <a:cs typeface="Times New Roman"/>
              </a:rPr>
              <a:t>„Například je k jejich vykonávání vždy nutný </a:t>
            </a:r>
            <a:r>
              <a:rPr lang="cs-CZ" b="1" i="1" dirty="0">
                <a:latin typeface="Times New Roman"/>
                <a:ea typeface="Times New Roman"/>
                <a:cs typeface="Times New Roman"/>
              </a:rPr>
              <a:t>vztah s klientem a zapojení vlastní osobnosti pomáhajícího do pracovního procesu</a:t>
            </a:r>
            <a:r>
              <a:rPr lang="cs-CZ" i="1" dirty="0">
                <a:latin typeface="Times New Roman"/>
                <a:ea typeface="Times New Roman"/>
                <a:cs typeface="Times New Roman"/>
              </a:rPr>
              <a:t>. U některých jiných povolání se také můžeme setkat s pomáháním, které je však vedlejším účinkem, nikoliv hlavním cílem. Pomáhající profese tedy představují systém, na jehož jedné straně stojí pomáhající (učitel, lékař, zdravotní sestra, kněz, sociální pracovník, psycholog, terapeut,…) a na straně druhé ten, jemuž má být pomoženo (žák, pacient, klient, chovanec, student, uživatel…)“ </a:t>
            </a:r>
            <a:r>
              <a:rPr lang="cs-CZ" dirty="0">
                <a:latin typeface="Times New Roman"/>
                <a:ea typeface="Times New Roman"/>
                <a:cs typeface="Times New Roman"/>
              </a:rPr>
              <a:t>(Géringová, 2011: 21). </a:t>
            </a:r>
            <a:endParaRPr lang="cs-CZ" dirty="0" smtClean="0">
              <a:latin typeface="Times New Roman"/>
              <a:ea typeface="Times New Roman"/>
              <a:cs typeface="Times New Roman"/>
            </a:endParaRPr>
          </a:p>
          <a:p>
            <a:pPr indent="450215" algn="just">
              <a:lnSpc>
                <a:spcPct val="150000"/>
              </a:lnSpc>
              <a:spcAft>
                <a:spcPts val="1000"/>
              </a:spcAft>
            </a:pPr>
            <a:r>
              <a:rPr lang="cs-CZ" sz="2900" dirty="0" smtClean="0">
                <a:latin typeface="Times New Roman" panose="02020603050405020304" pitchFamily="18" charset="0"/>
                <a:cs typeface="Times New Roman" panose="02020603050405020304" pitchFamily="18" charset="0"/>
              </a:rPr>
              <a:t>Ve </a:t>
            </a:r>
            <a:r>
              <a:rPr lang="cs-CZ" sz="2900" dirty="0">
                <a:latin typeface="Times New Roman" panose="02020603050405020304" pitchFamily="18" charset="0"/>
                <a:cs typeface="Times New Roman" panose="02020603050405020304" pitchFamily="18" charset="0"/>
              </a:rPr>
              <a:t>shodě s Kopřivou (1997), který tvrdí, že hlavním nástrojem pracovníka v pomáhajících profesích je jeho osobnost, se Vávrová domnívá, že doprovázení vždy bylo a bude založeno na lidském vztahu mezi doprovázejícím a doprovázeným. </a:t>
            </a:r>
            <a:r>
              <a:rPr lang="cs-CZ" sz="2900" i="1" dirty="0">
                <a:latin typeface="Times New Roman" panose="02020603050405020304" pitchFamily="18" charset="0"/>
                <a:cs typeface="Times New Roman" panose="02020603050405020304" pitchFamily="18" charset="0"/>
              </a:rPr>
              <a:t>„Pracovníci všech skupin pomáhajících profesí vědí, jak jsou mezilidské vztahy křehké a jak bývá obtížné s nimi citlivě pracovat“ </a:t>
            </a:r>
            <a:r>
              <a:rPr lang="cs-CZ" sz="2900" dirty="0">
                <a:latin typeface="Times New Roman" panose="02020603050405020304" pitchFamily="18" charset="0"/>
                <a:cs typeface="Times New Roman" panose="02020603050405020304" pitchFamily="18" charset="0"/>
              </a:rPr>
              <a:t>(Vávrová, 2012: 10). Pomáhající pracovníky považuje autorka za odborníky na mezilidské vztahy, komunikaci a soužití vůbec. </a:t>
            </a:r>
          </a:p>
          <a:p>
            <a:pPr indent="450215" algn="just">
              <a:lnSpc>
                <a:spcPct val="150000"/>
              </a:lnSpc>
              <a:spcAft>
                <a:spcPts val="1000"/>
              </a:spcAft>
            </a:pPr>
            <a:endParaRPr lang="cs-CZ" sz="2800" dirty="0">
              <a:ea typeface="Times New Roman"/>
              <a:cs typeface="Times New Roman"/>
            </a:endParaRPr>
          </a:p>
          <a:p>
            <a:endParaRPr lang="cs-CZ" dirty="0"/>
          </a:p>
        </p:txBody>
      </p:sp>
    </p:spTree>
    <p:extLst>
      <p:ext uri="{BB962C8B-B14F-4D97-AF65-F5344CB8AC3E}">
        <p14:creationId xmlns:p14="http://schemas.microsoft.com/office/powerpoint/2010/main" val="132471807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dministrativní">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517</TotalTime>
  <Words>1447</Words>
  <Application>Microsoft Office PowerPoint</Application>
  <PresentationFormat>Předvádění na obrazovce (4:3)</PresentationFormat>
  <Paragraphs>70</Paragraphs>
  <Slides>18</Slides>
  <Notes>0</Notes>
  <HiddenSlides>0</HiddenSlides>
  <MMClips>0</MMClips>
  <ScaleCrop>false</ScaleCrop>
  <HeadingPairs>
    <vt:vector size="4" baseType="variant">
      <vt:variant>
        <vt:lpstr>Motiv</vt:lpstr>
      </vt:variant>
      <vt:variant>
        <vt:i4>1</vt:i4>
      </vt:variant>
      <vt:variant>
        <vt:lpstr>Nadpisy snímků</vt:lpstr>
      </vt:variant>
      <vt:variant>
        <vt:i4>18</vt:i4>
      </vt:variant>
    </vt:vector>
  </HeadingPairs>
  <TitlesOfParts>
    <vt:vector size="19" baseType="lpstr">
      <vt:lpstr>Administrativní</vt:lpstr>
      <vt:lpstr>Logoterapie a existenciální analýza</vt:lpstr>
      <vt:lpstr>Smysl života</vt:lpstr>
      <vt:lpstr>Smysl (Kubátová, 2010: 123)</vt:lpstr>
      <vt:lpstr>Kubátová o Franklovi (2010: 123)</vt:lpstr>
      <vt:lpstr>Smysluplnost (Slezáčková, 2012: 130 - 132)</vt:lpstr>
      <vt:lpstr>Práce, zaměstnání a smysluplnost</vt:lpstr>
      <vt:lpstr>Smysluplnost a pomáhající profese</vt:lpstr>
      <vt:lpstr>Konkrétní pomáhající profese</vt:lpstr>
      <vt:lpstr>Společné rysy pomáhajících profesí</vt:lpstr>
      <vt:lpstr>Hledání smyslu v práci s lidmi v obtížných životních situacích</vt:lpstr>
      <vt:lpstr>Roy F. Baumeister (1991 in Slezáčková, 2012: 130)</vt:lpstr>
      <vt:lpstr>Hodnota</vt:lpstr>
      <vt:lpstr>Hierarchie hodnot (Křivohlavý, 2004)</vt:lpstr>
      <vt:lpstr>Vlastní hierarchie hodnot</vt:lpstr>
      <vt:lpstr> Frankl rozlišuje 3 druhy hodnot, které mohou dávat životu smysl.</vt:lpstr>
      <vt:lpstr>Smysl utrpení</vt:lpstr>
      <vt:lpstr>Svědomí dle Frankla – shrnutí (Tavel, 2007: 39)</vt:lpstr>
      <vt:lpstr>Seznam použitých zdrojů</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Etika v práci s lidmi</dc:title>
  <dc:creator>Zdenka</dc:creator>
  <cp:lastModifiedBy>User</cp:lastModifiedBy>
  <cp:revision>42</cp:revision>
  <dcterms:created xsi:type="dcterms:W3CDTF">2016-03-12T05:19:48Z</dcterms:created>
  <dcterms:modified xsi:type="dcterms:W3CDTF">2017-03-27T05:31:23Z</dcterms:modified>
</cp:coreProperties>
</file>