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9" r:id="rId5"/>
    <p:sldId id="268" r:id="rId6"/>
    <p:sldId id="260" r:id="rId7"/>
    <p:sldId id="261" r:id="rId8"/>
    <p:sldId id="267" r:id="rId9"/>
    <p:sldId id="270" r:id="rId10"/>
    <p:sldId id="262" r:id="rId11"/>
    <p:sldId id="264" r:id="rId12"/>
    <p:sldId id="263" r:id="rId13"/>
    <p:sldId id="265" r:id="rId14"/>
    <p:sldId id="258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32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6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4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5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72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6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8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2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9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4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8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B4D621-7541-4472-879C-108965436D5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F98907E-D6FB-4C34-85A9-187213950048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30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D5f8GuNuGQ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W5P4KdkwnU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QO8te76qV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Social Class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Yvon van </a:t>
            </a:r>
            <a:r>
              <a:rPr lang="de-DE" dirty="0" err="1"/>
              <a:t>someren</a:t>
            </a:r>
            <a:r>
              <a:rPr lang="de-DE" dirty="0"/>
              <a:t>, Nathalia </a:t>
            </a:r>
            <a:r>
              <a:rPr lang="de-DE" dirty="0" err="1"/>
              <a:t>doné</a:t>
            </a:r>
            <a:r>
              <a:rPr lang="de-DE" dirty="0"/>
              <a:t>, </a:t>
            </a:r>
            <a:r>
              <a:rPr lang="de-DE" dirty="0" err="1"/>
              <a:t>annalena</a:t>
            </a:r>
            <a:r>
              <a:rPr lang="de-DE" dirty="0"/>
              <a:t> von </a:t>
            </a:r>
            <a:r>
              <a:rPr lang="de-DE" dirty="0" err="1"/>
              <a:t>Hayn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89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Oppression</a:t>
            </a:r>
            <a:r>
              <a:rPr lang="de-DE" dirty="0"/>
              <a:t>, (Dis-)</a:t>
            </a:r>
            <a:r>
              <a:rPr lang="de-DE" dirty="0" err="1"/>
              <a:t>advantages</a:t>
            </a:r>
            <a:r>
              <a:rPr lang="de-DE" dirty="0"/>
              <a:t>, </a:t>
            </a:r>
            <a:r>
              <a:rPr lang="de-DE" dirty="0" err="1"/>
              <a:t>Privileges</a:t>
            </a:r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980" y="2575734"/>
            <a:ext cx="57150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4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Movie: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privilege</a:t>
            </a:r>
            <a:r>
              <a:rPr lang="de-DE" dirty="0"/>
              <a:t>?</a:t>
            </a:r>
            <a:endParaRPr lang="en-US" dirty="0"/>
          </a:p>
        </p:txBody>
      </p:sp>
      <p:pic>
        <p:nvPicPr>
          <p:cNvPr id="4" name="hD5f8GuNuGQ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50579" y="1857298"/>
            <a:ext cx="6551801" cy="491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3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How do we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Social Class?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sz="2400" dirty="0"/>
              <a:t>Concept </a:t>
            </a:r>
            <a:r>
              <a:rPr lang="de-DE" sz="2400" dirty="0" err="1"/>
              <a:t>which</a:t>
            </a:r>
            <a:r>
              <a:rPr lang="de-DE" sz="2400" dirty="0"/>
              <a:t> will </a:t>
            </a:r>
            <a:r>
              <a:rPr lang="de-DE" sz="2400" dirty="0" err="1"/>
              <a:t>always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there</a:t>
            </a:r>
            <a:r>
              <a:rPr lang="de-DE" sz="24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 </a:t>
            </a:r>
            <a:r>
              <a:rPr lang="de-DE" sz="2400" dirty="0" err="1"/>
              <a:t>Results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different </a:t>
            </a:r>
            <a:r>
              <a:rPr lang="de-DE" sz="2400" dirty="0" err="1"/>
              <a:t>aspects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recources</a:t>
            </a:r>
            <a:r>
              <a:rPr lang="de-DE" sz="2400" dirty="0"/>
              <a:t> (</a:t>
            </a:r>
            <a:r>
              <a:rPr lang="de-DE" sz="2400" dirty="0" err="1"/>
              <a:t>privileges</a:t>
            </a:r>
            <a:r>
              <a:rPr lang="de-DE" sz="2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 Change </a:t>
            </a:r>
            <a:r>
              <a:rPr lang="de-DE" sz="2400" dirty="0" err="1"/>
              <a:t>social</a:t>
            </a:r>
            <a:r>
              <a:rPr lang="de-DE" sz="2400" dirty="0"/>
              <a:t> </a:t>
            </a:r>
            <a:r>
              <a:rPr lang="de-DE" sz="2400" dirty="0" err="1"/>
              <a:t>classes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really</a:t>
            </a:r>
            <a:r>
              <a:rPr lang="de-DE" sz="2400" dirty="0"/>
              <a:t> </a:t>
            </a:r>
            <a:r>
              <a:rPr lang="de-DE" sz="2400" dirty="0" err="1"/>
              <a:t>difficult</a:t>
            </a:r>
            <a:r>
              <a:rPr lang="de-DE" sz="2400" dirty="0"/>
              <a:t>, but not </a:t>
            </a:r>
            <a:r>
              <a:rPr lang="de-DE" sz="2400" dirty="0" err="1"/>
              <a:t>impossible</a:t>
            </a:r>
            <a:r>
              <a:rPr lang="de-DE" sz="2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 Social Class </a:t>
            </a:r>
            <a:r>
              <a:rPr lang="de-DE" sz="2400" dirty="0" err="1"/>
              <a:t>is</a:t>
            </a:r>
            <a:r>
              <a:rPr lang="de-DE" sz="2400" dirty="0"/>
              <a:t> a </a:t>
            </a:r>
            <a:r>
              <a:rPr lang="de-DE" sz="2400" dirty="0" err="1"/>
              <a:t>social</a:t>
            </a:r>
            <a:r>
              <a:rPr lang="de-DE" sz="2400" dirty="0"/>
              <a:t> </a:t>
            </a:r>
            <a:r>
              <a:rPr lang="de-DE" sz="2400" dirty="0" err="1"/>
              <a:t>construction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</a:t>
            </a:r>
            <a:r>
              <a:rPr lang="de-DE" sz="2400" dirty="0" err="1"/>
              <a:t>changes</a:t>
            </a:r>
            <a:r>
              <a:rPr lang="de-DE" sz="2400" dirty="0"/>
              <a:t>, </a:t>
            </a:r>
            <a:r>
              <a:rPr lang="de-DE" sz="2400" dirty="0" err="1"/>
              <a:t>because</a:t>
            </a:r>
            <a:r>
              <a:rPr lang="de-DE" sz="2400" dirty="0"/>
              <a:t> </a:t>
            </a:r>
            <a:r>
              <a:rPr lang="de-DE" sz="2400" dirty="0" err="1"/>
              <a:t>it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made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people</a:t>
            </a: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 Social Class </a:t>
            </a:r>
            <a:r>
              <a:rPr lang="de-DE" sz="2400" dirty="0" err="1"/>
              <a:t>is</a:t>
            </a:r>
            <a:r>
              <a:rPr lang="de-DE" sz="2400" dirty="0"/>
              <a:t> a </a:t>
            </a:r>
            <a:r>
              <a:rPr lang="de-DE" sz="2400" dirty="0" err="1"/>
              <a:t>hidden</a:t>
            </a:r>
            <a:r>
              <a:rPr lang="de-DE" sz="2400" dirty="0"/>
              <a:t> </a:t>
            </a:r>
            <a:r>
              <a:rPr lang="de-DE" sz="2400" dirty="0" err="1"/>
              <a:t>category</a:t>
            </a:r>
            <a:r>
              <a:rPr lang="de-DE" sz="2400" dirty="0"/>
              <a:t> in </a:t>
            </a:r>
            <a:r>
              <a:rPr lang="de-DE" sz="2400" dirty="0" err="1"/>
              <a:t>combination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other</a:t>
            </a:r>
            <a:r>
              <a:rPr lang="de-DE" sz="2400" dirty="0"/>
              <a:t> </a:t>
            </a:r>
            <a:r>
              <a:rPr lang="de-DE" sz="2400" dirty="0" err="1"/>
              <a:t>factors</a:t>
            </a:r>
            <a:r>
              <a:rPr lang="de-DE" sz="2400" dirty="0"/>
              <a:t> (</a:t>
            </a:r>
            <a:r>
              <a:rPr lang="de-DE" sz="2400" dirty="0" err="1"/>
              <a:t>gender</a:t>
            </a:r>
            <a:r>
              <a:rPr lang="de-DE" sz="2400" dirty="0"/>
              <a:t>, </a:t>
            </a:r>
            <a:r>
              <a:rPr lang="de-DE" sz="2400" dirty="0" err="1"/>
              <a:t>race</a:t>
            </a:r>
            <a:r>
              <a:rPr lang="de-DE" sz="2400" dirty="0"/>
              <a:t>, </a:t>
            </a:r>
            <a:r>
              <a:rPr lang="de-DE" sz="2400" dirty="0" err="1"/>
              <a:t>disability</a:t>
            </a:r>
            <a:r>
              <a:rPr lang="de-DE" sz="2400" dirty="0"/>
              <a:t>, </a:t>
            </a:r>
            <a:r>
              <a:rPr lang="de-DE" sz="2400" dirty="0" err="1"/>
              <a:t>religious</a:t>
            </a:r>
            <a:r>
              <a:rPr lang="de-DE" sz="2400" dirty="0"/>
              <a:t> belief, </a:t>
            </a:r>
            <a:r>
              <a:rPr lang="de-DE" sz="2400" dirty="0" err="1"/>
              <a:t>ethnicity</a:t>
            </a:r>
            <a:r>
              <a:rPr lang="de-DE" sz="2400" dirty="0"/>
              <a:t>, </a:t>
            </a:r>
            <a:r>
              <a:rPr lang="de-DE" sz="2400" dirty="0" err="1"/>
              <a:t>age</a:t>
            </a:r>
            <a:r>
              <a:rPr lang="de-DE" sz="2400" dirty="0"/>
              <a:t>, sexual </a:t>
            </a:r>
            <a:r>
              <a:rPr lang="de-DE" sz="2400" dirty="0" err="1"/>
              <a:t>orientation</a:t>
            </a:r>
            <a:r>
              <a:rPr lang="de-DE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319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Movie: </a:t>
            </a:r>
            <a:r>
              <a:rPr lang="de-DE" dirty="0" err="1"/>
              <a:t>Stop</a:t>
            </a:r>
            <a:r>
              <a:rPr lang="de-DE" dirty="0"/>
              <a:t> </a:t>
            </a:r>
            <a:r>
              <a:rPr lang="de-DE" dirty="0" err="1"/>
              <a:t>thinking</a:t>
            </a:r>
            <a:r>
              <a:rPr lang="de-DE" dirty="0"/>
              <a:t> in </a:t>
            </a:r>
            <a:r>
              <a:rPr lang="de-DE" dirty="0" err="1"/>
              <a:t>boxes</a:t>
            </a:r>
            <a:endParaRPr lang="en-US" dirty="0"/>
          </a:p>
        </p:txBody>
      </p:sp>
      <p:pic>
        <p:nvPicPr>
          <p:cNvPr id="4" name="BW5P4KdkwnU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75046" y="1855201"/>
            <a:ext cx="5702868" cy="42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07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11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GIDDENS, A. (2013). </a:t>
            </a:r>
            <a:r>
              <a:rPr lang="de-DE" i="1" dirty="0"/>
              <a:t>S</a:t>
            </a:r>
            <a:r>
              <a:rPr lang="en-US" i="1" dirty="0" err="1"/>
              <a:t>ociology</a:t>
            </a:r>
            <a:r>
              <a:rPr lang="en-US" i="1" dirty="0"/>
              <a:t> (Seventh Edition)</a:t>
            </a:r>
            <a:r>
              <a:rPr lang="en-US" dirty="0"/>
              <a:t>. Cambridge : Polity.</a:t>
            </a:r>
          </a:p>
          <a:p>
            <a:pPr>
              <a:lnSpc>
                <a:spcPct val="150000"/>
              </a:lnSpc>
            </a:pPr>
            <a:r>
              <a:rPr lang="en-US" dirty="0"/>
              <a:t>GIDDENS, A., &amp; HELD, D. (1982). </a:t>
            </a:r>
            <a:r>
              <a:rPr lang="en-US" i="1" dirty="0"/>
              <a:t>Classes, power, and conflict: classical and contemporary debates</a:t>
            </a:r>
            <a:r>
              <a:rPr lang="en-US" dirty="0"/>
              <a:t>. Berkeley, University of California Press.</a:t>
            </a:r>
          </a:p>
          <a:p>
            <a:pPr>
              <a:lnSpc>
                <a:spcPct val="150000"/>
              </a:lnSpc>
            </a:pPr>
            <a:r>
              <a:rPr lang="de-DE" altLang="en-US" i="1" dirty="0" err="1"/>
              <a:t>How</a:t>
            </a:r>
            <a:r>
              <a:rPr lang="de-DE" altLang="en-US" i="1" dirty="0"/>
              <a:t> </a:t>
            </a:r>
            <a:r>
              <a:rPr lang="de-DE" altLang="en-US" i="1" dirty="0" err="1"/>
              <a:t>is</a:t>
            </a:r>
            <a:r>
              <a:rPr lang="de-DE" altLang="en-US" i="1" dirty="0"/>
              <a:t> </a:t>
            </a:r>
            <a:r>
              <a:rPr lang="de-DE" altLang="en-US" i="1" dirty="0" err="1"/>
              <a:t>social</a:t>
            </a:r>
            <a:r>
              <a:rPr lang="de-DE" altLang="en-US" i="1" dirty="0"/>
              <a:t> </a:t>
            </a:r>
            <a:r>
              <a:rPr lang="de-DE" altLang="en-US" i="1" dirty="0" err="1"/>
              <a:t>class</a:t>
            </a:r>
            <a:r>
              <a:rPr lang="de-DE" altLang="en-US" i="1" dirty="0"/>
              <a:t> </a:t>
            </a:r>
            <a:r>
              <a:rPr lang="de-DE" altLang="en-US" i="1" dirty="0" err="1"/>
              <a:t>measured</a:t>
            </a:r>
            <a:r>
              <a:rPr lang="de-DE" altLang="en-US" i="1" dirty="0"/>
              <a:t>? </a:t>
            </a:r>
            <a:r>
              <a:rPr lang="de-DE" altLang="en-US" dirty="0" err="1"/>
              <a:t>Retrieved</a:t>
            </a:r>
            <a:r>
              <a:rPr lang="de-DE" altLang="en-US" dirty="0"/>
              <a:t> on 05. April 2017 </a:t>
            </a:r>
            <a:r>
              <a:rPr lang="de-DE" altLang="en-US" dirty="0" err="1"/>
              <a:t>from</a:t>
            </a:r>
            <a:r>
              <a:rPr lang="de-DE" altLang="en-US" dirty="0"/>
              <a:t> Reference: https://www.reference.com/world-view/social-class-measured-bc1492d432f170a7</a:t>
            </a:r>
            <a:endParaRPr lang="en-US" i="1" dirty="0"/>
          </a:p>
          <a:p>
            <a:pPr>
              <a:lnSpc>
                <a:spcPct val="150000"/>
              </a:lnSpc>
            </a:pPr>
            <a:r>
              <a:rPr lang="en-US" dirty="0"/>
              <a:t>Jason, Keith (08. May 2013). </a:t>
            </a:r>
            <a:r>
              <a:rPr lang="en-US" i="1" dirty="0"/>
              <a:t>The Science of Stereotypes?: Keith Jason at </a:t>
            </a:r>
            <a:r>
              <a:rPr lang="en-US" i="1" dirty="0" err="1"/>
              <a:t>TEDxEMU</a:t>
            </a:r>
            <a:r>
              <a:rPr lang="en-US" i="1" dirty="0"/>
              <a:t>. </a:t>
            </a:r>
            <a:r>
              <a:rPr lang="en-US" dirty="0"/>
              <a:t>Retrieved on 06. April 2017 from YouTube: https://www.youtube.com/watch?v=FySM-xiFef4</a:t>
            </a:r>
          </a:p>
          <a:p>
            <a:pPr>
              <a:lnSpc>
                <a:spcPct val="150000"/>
              </a:lnSpc>
            </a:pPr>
            <a:r>
              <a:rPr lang="en-US" altLang="en-US" i="1" dirty="0"/>
              <a:t>What if the homeless give you money? </a:t>
            </a:r>
            <a:r>
              <a:rPr lang="de-DE" altLang="en-US" dirty="0"/>
              <a:t>(19. April 2015). </a:t>
            </a:r>
            <a:r>
              <a:rPr lang="de-DE" altLang="en-US" dirty="0" err="1"/>
              <a:t>Retrieved</a:t>
            </a:r>
            <a:r>
              <a:rPr lang="de-DE" altLang="en-US" dirty="0"/>
              <a:t> on 30. March 2017 </a:t>
            </a:r>
            <a:r>
              <a:rPr lang="de-DE" altLang="en-US" dirty="0" err="1"/>
              <a:t>from</a:t>
            </a:r>
            <a:r>
              <a:rPr lang="de-DE" altLang="en-US" dirty="0"/>
              <a:t> </a:t>
            </a:r>
            <a:r>
              <a:rPr lang="de-DE" altLang="en-US" dirty="0" err="1"/>
              <a:t>Youtube</a:t>
            </a:r>
            <a:r>
              <a:rPr lang="de-DE" altLang="en-US" dirty="0"/>
              <a:t>: https://www.youtube.com/watch?v=oZvYvOkqxA8 </a:t>
            </a:r>
            <a:endParaRPr lang="en-US" altLang="en-US" sz="1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en-US" i="1" dirty="0"/>
              <a:t>What happens when we stop putting people in boxes... </a:t>
            </a:r>
            <a:r>
              <a:rPr lang="de-DE" altLang="en-US" dirty="0"/>
              <a:t>(03. </a:t>
            </a:r>
            <a:r>
              <a:rPr lang="de-DE" altLang="en-US" dirty="0" err="1"/>
              <a:t>February</a:t>
            </a:r>
            <a:r>
              <a:rPr lang="de-DE" altLang="en-US" dirty="0"/>
              <a:t> 2017). </a:t>
            </a:r>
            <a:r>
              <a:rPr lang="de-DE" altLang="en-US" dirty="0" err="1"/>
              <a:t>Retrieved</a:t>
            </a:r>
            <a:r>
              <a:rPr lang="de-DE" altLang="en-US" dirty="0"/>
              <a:t> on 30. March 2017 </a:t>
            </a:r>
            <a:r>
              <a:rPr lang="de-DE" altLang="en-US" dirty="0" err="1"/>
              <a:t>from</a:t>
            </a:r>
            <a:r>
              <a:rPr lang="de-DE" altLang="en-US" dirty="0"/>
              <a:t> </a:t>
            </a:r>
            <a:r>
              <a:rPr lang="de-DE" altLang="en-US" dirty="0" err="1"/>
              <a:t>Youtube</a:t>
            </a:r>
            <a:r>
              <a:rPr lang="de-DE" altLang="en-US" dirty="0"/>
              <a:t>: https://www.youtube.com/watch?v=Wh-xdZzyjVI </a:t>
            </a:r>
            <a:endParaRPr lang="en-US" altLang="en-US" sz="1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de-DE" altLang="en-US" i="1" dirty="0" err="1"/>
              <a:t>What</a:t>
            </a:r>
            <a:r>
              <a:rPr lang="de-DE" altLang="en-US" i="1" dirty="0"/>
              <a:t> </a:t>
            </a:r>
            <a:r>
              <a:rPr lang="de-DE" altLang="en-US" i="1" dirty="0" err="1"/>
              <a:t>is</a:t>
            </a:r>
            <a:r>
              <a:rPr lang="de-DE" altLang="en-US" i="1" dirty="0"/>
              <a:t> </a:t>
            </a:r>
            <a:r>
              <a:rPr lang="de-DE" altLang="en-US" i="1" dirty="0" err="1"/>
              <a:t>privilege</a:t>
            </a:r>
            <a:r>
              <a:rPr lang="de-DE" altLang="en-US" i="1" dirty="0"/>
              <a:t>? </a:t>
            </a:r>
            <a:r>
              <a:rPr lang="de-DE" altLang="en-US" dirty="0"/>
              <a:t>(04. </a:t>
            </a:r>
            <a:r>
              <a:rPr lang="de-DE" altLang="en-US" dirty="0" err="1"/>
              <a:t>July</a:t>
            </a:r>
            <a:r>
              <a:rPr lang="de-DE" altLang="en-US" dirty="0"/>
              <a:t> 2015). </a:t>
            </a:r>
            <a:r>
              <a:rPr lang="de-DE" altLang="en-US" dirty="0" err="1"/>
              <a:t>Retrieved</a:t>
            </a:r>
            <a:r>
              <a:rPr lang="de-DE" altLang="en-US" dirty="0"/>
              <a:t> on 30. March 2017 </a:t>
            </a:r>
            <a:r>
              <a:rPr lang="de-DE" altLang="en-US" dirty="0" err="1"/>
              <a:t>from</a:t>
            </a:r>
            <a:r>
              <a:rPr lang="de-DE" altLang="en-US" dirty="0"/>
              <a:t> </a:t>
            </a:r>
            <a:r>
              <a:rPr lang="de-DE" altLang="en-US" dirty="0" err="1"/>
              <a:t>Youtube</a:t>
            </a:r>
            <a:r>
              <a:rPr lang="de-DE" altLang="en-US" dirty="0"/>
              <a:t>: https://www.youtube.com/watch?v=hD5f8GuNuGQ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" y="881176"/>
            <a:ext cx="21993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934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9637" y="286603"/>
            <a:ext cx="8413686" cy="1450757"/>
          </a:xfrm>
        </p:spPr>
        <p:txBody>
          <a:bodyPr>
            <a:normAutofit/>
          </a:bodyPr>
          <a:lstStyle/>
          <a:p>
            <a:pPr algn="ctr"/>
            <a:r>
              <a:rPr lang="de-DE" sz="5400" b="1" dirty="0" err="1">
                <a:solidFill>
                  <a:schemeClr val="accent1"/>
                </a:solidFill>
              </a:rPr>
              <a:t>Thank</a:t>
            </a:r>
            <a:r>
              <a:rPr lang="de-DE" sz="5400" b="1" dirty="0">
                <a:solidFill>
                  <a:schemeClr val="accent1"/>
                </a:solidFill>
              </a:rPr>
              <a:t> </a:t>
            </a:r>
            <a:r>
              <a:rPr lang="de-DE" sz="5400" b="1" dirty="0" err="1">
                <a:solidFill>
                  <a:schemeClr val="accent1"/>
                </a:solidFill>
              </a:rPr>
              <a:t>you</a:t>
            </a:r>
            <a:r>
              <a:rPr lang="de-DE" sz="5400" b="1" dirty="0">
                <a:solidFill>
                  <a:schemeClr val="accent1"/>
                </a:solidFill>
              </a:rPr>
              <a:t> 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37" y="2010170"/>
            <a:ext cx="8413686" cy="420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063692"/>
            <a:ext cx="10058400" cy="3805402"/>
          </a:xfrm>
        </p:spPr>
        <p:txBody>
          <a:bodyPr/>
          <a:lstStyle/>
          <a:p>
            <a:pPr algn="ctr"/>
            <a:r>
              <a:rPr lang="de-DE" sz="4800" dirty="0"/>
              <a:t>„A </a:t>
            </a:r>
            <a:r>
              <a:rPr lang="de-DE" sz="4800" dirty="0" err="1"/>
              <a:t>class</a:t>
            </a:r>
            <a:r>
              <a:rPr lang="de-DE" sz="4800" dirty="0"/>
              <a:t> </a:t>
            </a:r>
            <a:r>
              <a:rPr lang="de-DE" sz="4800" dirty="0" err="1"/>
              <a:t>is</a:t>
            </a:r>
            <a:r>
              <a:rPr lang="de-DE" sz="4800" dirty="0"/>
              <a:t> </a:t>
            </a:r>
            <a:r>
              <a:rPr lang="de-DE" sz="4800" dirty="0" err="1"/>
              <a:t>defined</a:t>
            </a:r>
            <a:r>
              <a:rPr lang="de-DE" sz="4800" dirty="0"/>
              <a:t> </a:t>
            </a:r>
            <a:r>
              <a:rPr lang="de-DE" sz="4800" dirty="0" err="1"/>
              <a:t>as</a:t>
            </a:r>
            <a:r>
              <a:rPr lang="de-DE" sz="4800" dirty="0"/>
              <a:t> a large-</a:t>
            </a:r>
            <a:r>
              <a:rPr lang="de-DE" sz="4800" dirty="0" err="1"/>
              <a:t>scale</a:t>
            </a:r>
            <a:r>
              <a:rPr lang="de-DE" sz="4800" dirty="0"/>
              <a:t> </a:t>
            </a:r>
            <a:r>
              <a:rPr lang="de-DE" sz="4800" dirty="0" err="1"/>
              <a:t>grouping</a:t>
            </a:r>
            <a:r>
              <a:rPr lang="de-DE" sz="4800" dirty="0"/>
              <a:t> </a:t>
            </a:r>
            <a:r>
              <a:rPr lang="de-DE" sz="4800" dirty="0" err="1"/>
              <a:t>of</a:t>
            </a:r>
            <a:r>
              <a:rPr lang="de-DE" sz="4800" dirty="0"/>
              <a:t> </a:t>
            </a:r>
            <a:r>
              <a:rPr lang="de-DE" sz="4800" dirty="0" err="1"/>
              <a:t>people</a:t>
            </a:r>
            <a:r>
              <a:rPr lang="de-DE" sz="4800" dirty="0"/>
              <a:t> </a:t>
            </a:r>
            <a:r>
              <a:rPr lang="de-DE" sz="4800" dirty="0" err="1"/>
              <a:t>who</a:t>
            </a:r>
            <a:r>
              <a:rPr lang="de-DE" sz="4800" dirty="0"/>
              <a:t> </a:t>
            </a:r>
            <a:r>
              <a:rPr lang="de-DE" sz="4800" dirty="0" err="1"/>
              <a:t>share</a:t>
            </a:r>
            <a:r>
              <a:rPr lang="de-DE" sz="4800" dirty="0"/>
              <a:t> </a:t>
            </a:r>
            <a:r>
              <a:rPr lang="de-DE" sz="4800" dirty="0" err="1"/>
              <a:t>common</a:t>
            </a:r>
            <a:r>
              <a:rPr lang="de-DE" sz="4800" dirty="0"/>
              <a:t> </a:t>
            </a:r>
            <a:r>
              <a:rPr lang="de-DE" sz="4800" dirty="0" err="1"/>
              <a:t>economic</a:t>
            </a:r>
            <a:r>
              <a:rPr lang="de-DE" sz="4800" dirty="0"/>
              <a:t> </a:t>
            </a:r>
            <a:r>
              <a:rPr lang="de-DE" sz="4800" dirty="0" err="1"/>
              <a:t>resources</a:t>
            </a:r>
            <a:r>
              <a:rPr lang="de-DE" sz="4800" dirty="0"/>
              <a:t> </a:t>
            </a:r>
            <a:r>
              <a:rPr lang="de-DE" sz="4800" dirty="0" err="1"/>
              <a:t>that</a:t>
            </a:r>
            <a:r>
              <a:rPr lang="de-DE" sz="4800" dirty="0"/>
              <a:t> in turn </a:t>
            </a:r>
            <a:r>
              <a:rPr lang="de-DE" sz="4800" dirty="0" err="1"/>
              <a:t>influence</a:t>
            </a:r>
            <a:r>
              <a:rPr lang="de-DE" sz="4800" dirty="0"/>
              <a:t> </a:t>
            </a:r>
            <a:r>
              <a:rPr lang="de-DE" sz="4800" dirty="0" err="1"/>
              <a:t>their</a:t>
            </a:r>
            <a:r>
              <a:rPr lang="de-DE" sz="4800" dirty="0"/>
              <a:t> </a:t>
            </a:r>
            <a:r>
              <a:rPr lang="de-DE" sz="4800" dirty="0" err="1"/>
              <a:t>lifestyle</a:t>
            </a:r>
            <a:r>
              <a:rPr lang="de-DE" sz="4800" dirty="0"/>
              <a:t>.“ </a:t>
            </a:r>
          </a:p>
          <a:p>
            <a:pPr algn="ctr"/>
            <a:r>
              <a:rPr lang="de-DE" dirty="0"/>
              <a:t>Anthony Giddens (2013)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Social Class in different countries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54926"/>
            <a:ext cx="10058400" cy="40141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3200" dirty="0" err="1"/>
              <a:t>What</a:t>
            </a:r>
            <a:r>
              <a:rPr lang="de-DE" sz="3200" dirty="0"/>
              <a:t> </a:t>
            </a:r>
            <a:r>
              <a:rPr lang="de-DE" sz="3200" dirty="0" err="1"/>
              <a:t>meaning</a:t>
            </a:r>
            <a:r>
              <a:rPr lang="de-DE" sz="3200" dirty="0"/>
              <a:t> </a:t>
            </a:r>
            <a:r>
              <a:rPr lang="de-DE" sz="3200" dirty="0" err="1"/>
              <a:t>has</a:t>
            </a:r>
            <a:r>
              <a:rPr lang="de-DE" sz="3200" dirty="0"/>
              <a:t> Social Class in </a:t>
            </a:r>
            <a:r>
              <a:rPr lang="de-DE" sz="3200" dirty="0" err="1"/>
              <a:t>your</a:t>
            </a:r>
            <a:r>
              <a:rPr lang="de-DE" sz="3200" dirty="0"/>
              <a:t> Country?</a:t>
            </a:r>
            <a:br>
              <a:rPr lang="de-DE" sz="3200" dirty="0"/>
            </a:br>
            <a:r>
              <a:rPr lang="de-DE" sz="3200" dirty="0" err="1"/>
              <a:t>What</a:t>
            </a:r>
            <a:r>
              <a:rPr lang="de-DE" sz="3200" dirty="0"/>
              <a:t> </a:t>
            </a:r>
            <a:r>
              <a:rPr lang="de-DE" sz="3200" dirty="0" err="1"/>
              <a:t>has</a:t>
            </a:r>
            <a:r>
              <a:rPr lang="de-DE" sz="3200" dirty="0"/>
              <a:t> </a:t>
            </a:r>
            <a:r>
              <a:rPr lang="de-DE" sz="3200" dirty="0" err="1"/>
              <a:t>or</a:t>
            </a:r>
            <a:r>
              <a:rPr lang="de-DE" sz="3200" dirty="0"/>
              <a:t> </a:t>
            </a:r>
            <a:r>
              <a:rPr lang="de-DE" sz="3200" dirty="0" err="1"/>
              <a:t>had</a:t>
            </a:r>
            <a:r>
              <a:rPr lang="de-DE" sz="3200" dirty="0"/>
              <a:t> </a:t>
            </a:r>
            <a:r>
              <a:rPr lang="de-DE" sz="3200" dirty="0" err="1"/>
              <a:t>influence</a:t>
            </a:r>
            <a:r>
              <a:rPr lang="de-DE" sz="3200" dirty="0"/>
              <a:t> on </a:t>
            </a:r>
            <a:r>
              <a:rPr lang="de-DE" sz="3200" dirty="0" err="1"/>
              <a:t>that</a:t>
            </a:r>
            <a:r>
              <a:rPr lang="de-DE" sz="3200" dirty="0"/>
              <a:t>?</a:t>
            </a:r>
          </a:p>
          <a:p>
            <a:r>
              <a:rPr lang="de-DE" sz="2400" dirty="0"/>
              <a:t>- negative/ positive</a:t>
            </a:r>
          </a:p>
          <a:p>
            <a:r>
              <a:rPr lang="de-DE" sz="2400" dirty="0"/>
              <a:t>- </a:t>
            </a:r>
            <a:r>
              <a:rPr lang="de-DE" sz="2400" dirty="0" err="1"/>
              <a:t>history</a:t>
            </a:r>
            <a:endParaRPr lang="de-DE" sz="2400" dirty="0"/>
          </a:p>
          <a:p>
            <a:r>
              <a:rPr lang="de-DE" sz="2400" dirty="0"/>
              <a:t>- </a:t>
            </a:r>
            <a:r>
              <a:rPr lang="de-DE" sz="2400" dirty="0" err="1"/>
              <a:t>political</a:t>
            </a:r>
            <a:r>
              <a:rPr lang="de-DE" sz="2400" dirty="0"/>
              <a:t> </a:t>
            </a:r>
            <a:r>
              <a:rPr lang="de-DE" sz="2400" dirty="0" err="1"/>
              <a:t>situation</a:t>
            </a:r>
            <a:endParaRPr lang="de-DE" sz="2400" dirty="0"/>
          </a:p>
          <a:p>
            <a:r>
              <a:rPr lang="de-DE" sz="2400" dirty="0"/>
              <a:t>- ……..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2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Social Class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013358"/>
            <a:ext cx="10058400" cy="3855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 Ownership </a:t>
            </a:r>
            <a:r>
              <a:rPr lang="de-DE" sz="2800" dirty="0" err="1"/>
              <a:t>Classes</a:t>
            </a:r>
            <a:r>
              <a:rPr lang="de-DE" sz="2800" dirty="0"/>
              <a:t> (</a:t>
            </a:r>
            <a:r>
              <a:rPr lang="de-DE" sz="2800" dirty="0" err="1"/>
              <a:t>upper</a:t>
            </a:r>
            <a:r>
              <a:rPr lang="de-DE" sz="2800" dirty="0"/>
              <a:t> Class)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 C</a:t>
            </a:r>
            <a:r>
              <a:rPr lang="en-US" sz="2800" dirty="0" err="1"/>
              <a:t>ommercial</a:t>
            </a:r>
            <a:r>
              <a:rPr lang="en-US" sz="2800" dirty="0"/>
              <a:t> Classes (upper-middle Class)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 A</a:t>
            </a:r>
            <a:r>
              <a:rPr lang="en-US" sz="2800" dirty="0" err="1"/>
              <a:t>cquisition</a:t>
            </a:r>
            <a:r>
              <a:rPr lang="en-US" sz="2800" dirty="0"/>
              <a:t> Classes (middle Class)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 M</a:t>
            </a:r>
            <a:r>
              <a:rPr lang="en-US" sz="2800" dirty="0" err="1"/>
              <a:t>ajor</a:t>
            </a:r>
            <a:r>
              <a:rPr lang="en-US" sz="2800" dirty="0"/>
              <a:t> Classes (working and lower Class)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797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23476" cy="1450757"/>
          </a:xfrm>
        </p:spPr>
        <p:txBody>
          <a:bodyPr/>
          <a:lstStyle/>
          <a:p>
            <a:r>
              <a:rPr lang="de-DE" dirty="0"/>
              <a:t>How do we measure Social Class in surveys?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31504" y="2206304"/>
            <a:ext cx="4565289" cy="3880903"/>
          </a:xfrm>
        </p:spPr>
        <p:txBody>
          <a:bodyPr/>
          <a:lstStyle/>
          <a:p>
            <a:pPr marL="0" indent="0">
              <a:buNone/>
            </a:pPr>
            <a:r>
              <a:rPr lang="de-DE" sz="3200" b="1" dirty="0"/>
              <a:t>3 Methods in Sociology: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3200" dirty="0"/>
              <a:t> subjective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3200" dirty="0"/>
              <a:t> reputational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3200" dirty="0"/>
              <a:t> objective 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202260" y="2206304"/>
            <a:ext cx="3889696" cy="17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de-DE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different views: 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nominalist view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realist‘s view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86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Exercise</a:t>
            </a:r>
            <a:r>
              <a:rPr lang="de-DE" dirty="0"/>
              <a:t> </a:t>
            </a:r>
            <a:endParaRPr lang="en-US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926" y="2296401"/>
            <a:ext cx="3122023" cy="3122023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296401"/>
            <a:ext cx="3024578" cy="3024578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017" y="2325643"/>
            <a:ext cx="2966093" cy="296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Movie: </a:t>
            </a:r>
            <a:br>
              <a:rPr lang="de-DE" dirty="0"/>
            </a:b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homeless</a:t>
            </a:r>
            <a:r>
              <a:rPr lang="de-DE" dirty="0"/>
              <a:t> </a:t>
            </a:r>
            <a:r>
              <a:rPr lang="de-DE" dirty="0" err="1"/>
              <a:t>gave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?</a:t>
            </a:r>
            <a:endParaRPr lang="en-US" dirty="0"/>
          </a:p>
        </p:txBody>
      </p:sp>
      <p:pic>
        <p:nvPicPr>
          <p:cNvPr id="6" name="ZQO8te76qVE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88538" y="1855201"/>
            <a:ext cx="6075883" cy="455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1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Stereotypes: Positive? Negative?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3809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“We see patterns, we make rules”</a:t>
            </a:r>
            <a:br>
              <a:rPr lang="en-US" sz="2400" dirty="0"/>
            </a:br>
            <a:r>
              <a:rPr lang="en-US" sz="1800" dirty="0"/>
              <a:t>Keith Jason at </a:t>
            </a:r>
            <a:r>
              <a:rPr lang="en-US" sz="1800" dirty="0" err="1"/>
              <a:t>TEDx</a:t>
            </a:r>
            <a:r>
              <a:rPr lang="en-US" sz="1800" dirty="0"/>
              <a:t> Talks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en-US" sz="2400" dirty="0"/>
              <a:t>“Give people and individuals the freedom to see a pattern, but give them the opportunity to break rules” </a:t>
            </a:r>
            <a:br>
              <a:rPr lang="en-US" sz="2400" dirty="0"/>
            </a:br>
            <a:r>
              <a:rPr lang="en-US" sz="1800" dirty="0"/>
              <a:t>Keith Jason at </a:t>
            </a:r>
            <a:r>
              <a:rPr lang="en-US" sz="1800" dirty="0" err="1"/>
              <a:t>TEDx</a:t>
            </a:r>
            <a:r>
              <a:rPr lang="en-US" sz="1800" dirty="0"/>
              <a:t> Talks </a:t>
            </a:r>
            <a:endParaRPr lang="en-US" sz="24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5" b="50679"/>
          <a:stretch/>
        </p:blipFill>
        <p:spPr>
          <a:xfrm>
            <a:off x="1756098" y="2730763"/>
            <a:ext cx="4415482" cy="195943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72" b="7006"/>
          <a:stretch/>
        </p:blipFill>
        <p:spPr>
          <a:xfrm>
            <a:off x="6038764" y="2730763"/>
            <a:ext cx="4538769" cy="195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322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Stereotypes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606073" y="2168432"/>
            <a:ext cx="4549606" cy="362960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Be sensitive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aware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them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 err="1"/>
              <a:t>Reask</a:t>
            </a:r>
            <a:r>
              <a:rPr lang="de-DE" sz="2800" dirty="0"/>
              <a:t> </a:t>
            </a:r>
            <a:r>
              <a:rPr lang="de-DE" sz="2800" dirty="0" err="1"/>
              <a:t>them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 err="1"/>
              <a:t>don‘t</a:t>
            </a:r>
            <a:r>
              <a:rPr lang="de-DE" sz="2800" dirty="0"/>
              <a:t> stick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them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 err="1"/>
              <a:t>don‘t</a:t>
            </a:r>
            <a:r>
              <a:rPr lang="de-DE" sz="2800" dirty="0"/>
              <a:t> </a:t>
            </a:r>
            <a:r>
              <a:rPr lang="de-DE" sz="2800" dirty="0" err="1"/>
              <a:t>judge</a:t>
            </a:r>
            <a:r>
              <a:rPr lang="de-DE" sz="2800" dirty="0"/>
              <a:t> </a:t>
            </a:r>
            <a:r>
              <a:rPr lang="de-DE" sz="2800" dirty="0" err="1"/>
              <a:t>others</a:t>
            </a:r>
            <a:r>
              <a:rPr lang="de-DE" sz="2800" dirty="0"/>
              <a:t>, </a:t>
            </a:r>
            <a:r>
              <a:rPr lang="de-DE" sz="2800" dirty="0" err="1"/>
              <a:t>because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br>
              <a:rPr lang="de-DE" sz="2800" dirty="0"/>
            </a:br>
            <a:r>
              <a:rPr lang="de-DE" sz="2800" dirty="0" err="1"/>
              <a:t>them</a:t>
            </a:r>
            <a:endParaRPr lang="en-US" sz="2800" dirty="0"/>
          </a:p>
        </p:txBody>
      </p:sp>
      <p:sp>
        <p:nvSpPr>
          <p:cNvPr id="6" name="Pfeil: nach rechts 5"/>
          <p:cNvSpPr/>
          <p:nvPr/>
        </p:nvSpPr>
        <p:spPr>
          <a:xfrm>
            <a:off x="6222273" y="2473235"/>
            <a:ext cx="243840" cy="174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feil: nach rechts 6"/>
          <p:cNvSpPr/>
          <p:nvPr/>
        </p:nvSpPr>
        <p:spPr>
          <a:xfrm>
            <a:off x="6222273" y="3225274"/>
            <a:ext cx="243840" cy="174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feil: nach rechts 7"/>
          <p:cNvSpPr/>
          <p:nvPr/>
        </p:nvSpPr>
        <p:spPr>
          <a:xfrm>
            <a:off x="6222273" y="4014643"/>
            <a:ext cx="243840" cy="174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90" y="2316480"/>
            <a:ext cx="4982669" cy="3308492"/>
          </a:xfrm>
          <a:prstGeom prst="rect">
            <a:avLst/>
          </a:prstGeom>
        </p:spPr>
      </p:pic>
      <p:sp>
        <p:nvSpPr>
          <p:cNvPr id="11" name="Pfeil: nach rechts 10"/>
          <p:cNvSpPr/>
          <p:nvPr/>
        </p:nvSpPr>
        <p:spPr>
          <a:xfrm>
            <a:off x="6222273" y="4811481"/>
            <a:ext cx="243840" cy="174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65189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288</Words>
  <Application>Microsoft Office PowerPoint</Application>
  <PresentationFormat>Breitbild</PresentationFormat>
  <Paragraphs>58</Paragraphs>
  <Slides>15</Slides>
  <Notes>0</Notes>
  <HiddenSlides>0</HiddenSlides>
  <MMClips>3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Rückblick</vt:lpstr>
      <vt:lpstr>Social Class</vt:lpstr>
      <vt:lpstr>Definition</vt:lpstr>
      <vt:lpstr>Social Class in different countries</vt:lpstr>
      <vt:lpstr>Types of Social Class</vt:lpstr>
      <vt:lpstr>How do we measure Social Class in surveys?</vt:lpstr>
      <vt:lpstr>Exercise </vt:lpstr>
      <vt:lpstr>Movie:  What if the homeless gave you money?</vt:lpstr>
      <vt:lpstr>Stereotypes: Positive? Negative?</vt:lpstr>
      <vt:lpstr>Conclusion about Stereotypes</vt:lpstr>
      <vt:lpstr>Oppression, (Dis-)advantages, Privileges</vt:lpstr>
      <vt:lpstr>Movie: What is privilege?</vt:lpstr>
      <vt:lpstr>How do we think about Social Class? </vt:lpstr>
      <vt:lpstr>Movie: Stop thinking in boxes</vt:lpstr>
      <vt:lpstr>References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Class</dc:title>
  <dc:creator>Anna</dc:creator>
  <cp:lastModifiedBy>Anna</cp:lastModifiedBy>
  <cp:revision>32</cp:revision>
  <dcterms:created xsi:type="dcterms:W3CDTF">2017-03-30T09:35:22Z</dcterms:created>
  <dcterms:modified xsi:type="dcterms:W3CDTF">2017-04-06T16:04:23Z</dcterms:modified>
</cp:coreProperties>
</file>