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ms-powerpoint.presentation.macroEnabled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80" r:id="rId1"/>
  </p:sldMasterIdLst>
  <p:handoutMasterIdLst>
    <p:handoutMasterId r:id="rId18"/>
  </p:handoutMasterIdLst>
  <p:sldIdLst>
    <p:sldId id="256" r:id="rId2"/>
    <p:sldId id="273" r:id="rId3"/>
    <p:sldId id="277" r:id="rId4"/>
    <p:sldId id="279" r:id="rId5"/>
    <p:sldId id="275" r:id="rId6"/>
    <p:sldId id="289" r:id="rId7"/>
    <p:sldId id="283" r:id="rId8"/>
    <p:sldId id="280" r:id="rId9"/>
    <p:sldId id="281" r:id="rId10"/>
    <p:sldId id="282" r:id="rId11"/>
    <p:sldId id="284" r:id="rId12"/>
    <p:sldId id="285" r:id="rId13"/>
    <p:sldId id="286" r:id="rId14"/>
    <p:sldId id="288" r:id="rId15"/>
    <p:sldId id="271" r:id="rId16"/>
    <p:sldId id="272" r:id="rId17"/>
  </p:sldIdLst>
  <p:sldSz cx="9144000" cy="6858000" type="screen4x3"/>
  <p:notesSz cx="6881813" cy="10002838"/>
  <p:defaultTextStyle>
    <a:defPPr>
      <a:defRPr lang="cs-CZ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4" autoAdjust="0"/>
  </p:normalViewPr>
  <p:slideViewPr>
    <p:cSldViewPr>
      <p:cViewPr varScale="1">
        <p:scale>
          <a:sx n="74" d="100"/>
          <a:sy n="74" d="100"/>
        </p:scale>
        <p:origin x="1044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501879"/>
          </a:xfrm>
          <a:prstGeom prst="rect">
            <a:avLst/>
          </a:prstGeom>
        </p:spPr>
        <p:txBody>
          <a:bodyPr vert="horz" lIns="96478" tIns="48239" rIns="96478" bIns="48239" rtlCol="0"/>
          <a:lstStyle>
            <a:lvl1pPr algn="l">
              <a:defRPr sz="13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98102" y="0"/>
            <a:ext cx="2982119" cy="501879"/>
          </a:xfrm>
          <a:prstGeom prst="rect">
            <a:avLst/>
          </a:prstGeom>
        </p:spPr>
        <p:txBody>
          <a:bodyPr vert="horz" lIns="96478" tIns="48239" rIns="96478" bIns="48239" rtlCol="0"/>
          <a:lstStyle>
            <a:lvl1pPr algn="r">
              <a:defRPr sz="1300"/>
            </a:lvl1pPr>
          </a:lstStyle>
          <a:p>
            <a:fld id="{A7EBEC91-DE3B-4528-B3E0-8837B918A282}" type="datetimeFigureOut">
              <a:rPr lang="cs-CZ" smtClean="0"/>
              <a:t>26.2.2017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500961"/>
            <a:ext cx="2982119" cy="501878"/>
          </a:xfrm>
          <a:prstGeom prst="rect">
            <a:avLst/>
          </a:prstGeom>
        </p:spPr>
        <p:txBody>
          <a:bodyPr vert="horz" lIns="96478" tIns="48239" rIns="96478" bIns="48239" rtlCol="0" anchor="b"/>
          <a:lstStyle>
            <a:lvl1pPr algn="l">
              <a:defRPr sz="13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98102" y="9500961"/>
            <a:ext cx="2982119" cy="501878"/>
          </a:xfrm>
          <a:prstGeom prst="rect">
            <a:avLst/>
          </a:prstGeom>
        </p:spPr>
        <p:txBody>
          <a:bodyPr vert="horz" lIns="96478" tIns="48239" rIns="96478" bIns="48239" rtlCol="0" anchor="b"/>
          <a:lstStyle>
            <a:lvl1pPr algn="r">
              <a:defRPr sz="1300"/>
            </a:lvl1pPr>
          </a:lstStyle>
          <a:p>
            <a:fld id="{5369B2E8-9A4B-47A1-A155-933EE1F3063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8692289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80902" y="1275025"/>
            <a:ext cx="7182197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088136" y="1385316"/>
            <a:ext cx="6967728" cy="4087368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3794760" y="1267730"/>
            <a:ext cx="1554480" cy="64008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3886200" y="1267731"/>
            <a:ext cx="1371600" cy="548640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71281" y="2091263"/>
            <a:ext cx="6801440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6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71575" y="4682062"/>
            <a:ext cx="6803136" cy="502920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4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400"/>
            </a:lvl2pPr>
            <a:lvl3pPr marL="914400" indent="0" algn="ctr">
              <a:buNone/>
              <a:defRPr sz="1400"/>
            </a:lvl3pPr>
            <a:lvl4pPr marL="1371600" indent="0" algn="ctr">
              <a:buNone/>
              <a:defRPr sz="1400"/>
            </a:lvl4pPr>
            <a:lvl5pPr marL="1828800" indent="0" algn="ctr">
              <a:buNone/>
              <a:defRPr sz="1400"/>
            </a:lvl5pPr>
            <a:lvl6pPr marL="2286000" indent="0" algn="ctr">
              <a:buNone/>
              <a:defRPr sz="1400"/>
            </a:lvl6pPr>
            <a:lvl7pPr marL="2743200" indent="0" algn="ctr">
              <a:buNone/>
              <a:defRPr sz="1400"/>
            </a:lvl7pPr>
            <a:lvl8pPr marL="3200400" indent="0" algn="ctr">
              <a:buNone/>
              <a:defRPr sz="1400"/>
            </a:lvl8pPr>
            <a:lvl9pPr marL="3657600" indent="0" algn="ctr">
              <a:buNone/>
              <a:defRPr sz="14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3931920" y="1327188"/>
            <a:ext cx="1280160" cy="457200"/>
          </a:xfrm>
        </p:spPr>
        <p:txBody>
          <a:bodyPr/>
          <a:lstStyle>
            <a:lvl1pPr algn="ctr">
              <a:defRPr sz="11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fld id="{A61D3995-2665-4F90-A44B-C9DA556952DD}" type="datetimeFigureOut">
              <a:rPr lang="cs-CZ" smtClean="0"/>
              <a:pPr>
                <a:defRPr/>
              </a:pPr>
              <a:t>26.2.2017</a:t>
            </a:fld>
            <a:endParaRPr lang="cs-CZ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104936" y="5211060"/>
            <a:ext cx="4429125" cy="228600"/>
          </a:xfrm>
        </p:spPr>
        <p:txBody>
          <a:bodyPr/>
          <a:lstStyle>
            <a:lvl1pPr algn="l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6455190" y="5212080"/>
            <a:ext cx="158391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>
              <a:defRPr/>
            </a:pPr>
            <a:fld id="{CDD632F3-2868-4194-86FB-397FBFA8EAE0}" type="slidenum">
              <a:rPr lang="cs-CZ" altLang="cs-CZ" smtClean="0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84760576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60FAA88-58C1-4ABD-A8E9-36022ABAE17A}" type="datetimeFigureOut">
              <a:rPr lang="cs-CZ" smtClean="0"/>
              <a:pPr>
                <a:defRPr/>
              </a:pPr>
              <a:t>26.2.2017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E1DE648-2AA1-465A-8951-AD10D006A0DC}" type="slidenum">
              <a:rPr lang="cs-CZ" altLang="cs-CZ" smtClean="0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5197131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43700" y="762000"/>
            <a:ext cx="1771650" cy="525780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762000"/>
            <a:ext cx="6057900" cy="525780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4F08FC5-9524-4833-B4F8-D29C66EA230D}" type="datetimeFigureOut">
              <a:rPr lang="cs-CZ" smtClean="0"/>
              <a:pPr>
                <a:defRPr/>
              </a:pPr>
              <a:t>26.2.2017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232852-8D01-4B8B-82CF-7F5EAE6F36DF}" type="slidenum">
              <a:rPr lang="cs-CZ" altLang="cs-CZ" smtClean="0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2513383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BEFCE17-9B53-4A76-ABF3-CD3CECA69983}" type="datetimeFigureOut">
              <a:rPr lang="cs-CZ" smtClean="0"/>
              <a:pPr>
                <a:defRPr/>
              </a:pPr>
              <a:t>26.2.2017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221222D-5D4F-435B-8602-9B8751C3B585}" type="slidenum">
              <a:rPr lang="cs-CZ" altLang="cs-CZ" smtClean="0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8901613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980902" y="1275025"/>
            <a:ext cx="7182197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088136" y="1385316"/>
            <a:ext cx="6967728" cy="4087368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3794760" y="1267730"/>
            <a:ext cx="1554480" cy="64008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3886200" y="1267731"/>
            <a:ext cx="1371600" cy="548640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2717" y="2094309"/>
            <a:ext cx="6803136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6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2718" y="4682062"/>
            <a:ext cx="6803136" cy="502920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931920" y="1325880"/>
            <a:ext cx="1280160" cy="457200"/>
          </a:xfrm>
        </p:spPr>
        <p:txBody>
          <a:bodyPr/>
          <a:lstStyle>
            <a:lvl1pPr algn="ctr">
              <a:defRPr lang="en-US" sz="11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38863FAF-33EB-4208-84EA-F98D98D459C4}" type="datetimeFigureOut">
              <a:rPr lang="cs-CZ" smtClean="0"/>
              <a:pPr>
                <a:defRPr/>
              </a:pPr>
              <a:t>26.2.2017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04679" y="5211060"/>
            <a:ext cx="4430268" cy="228600"/>
          </a:xfrm>
        </p:spPr>
        <p:txBody>
          <a:bodyPr/>
          <a:lstStyle>
            <a:lvl1pPr algn="l"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3378" y="5211060"/>
            <a:ext cx="1584198" cy="228600"/>
          </a:xfrm>
        </p:spPr>
        <p:txBody>
          <a:bodyPr/>
          <a:lstStyle/>
          <a:p>
            <a:pPr>
              <a:defRPr/>
            </a:pPr>
            <a:fld id="{E03E592B-3813-4946-A7C9-9EE18825E20D}" type="slidenum">
              <a:rPr lang="cs-CZ" altLang="cs-CZ" smtClean="0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36622885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1520" y="2103120"/>
            <a:ext cx="3657600" cy="393192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4880" y="2103120"/>
            <a:ext cx="3657600" cy="393192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D60E3BA-1B9C-4C81-A7BE-301B5E176BE0}" type="datetimeFigureOut">
              <a:rPr lang="cs-CZ" smtClean="0"/>
              <a:pPr>
                <a:defRPr/>
              </a:pPr>
              <a:t>26.2.2017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D710A5D-E510-4F09-866A-E948E1F82478}" type="slidenum">
              <a:rPr lang="cs-CZ" altLang="cs-CZ" smtClean="0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1044321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1520" y="2074334"/>
            <a:ext cx="365760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1520" y="2755898"/>
            <a:ext cx="365760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2074334"/>
            <a:ext cx="365760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756581"/>
            <a:ext cx="365760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BEFCE17-9B53-4A76-ABF3-CD3CECA69983}" type="datetimeFigureOut">
              <a:rPr lang="cs-CZ" smtClean="0"/>
              <a:pPr>
                <a:defRPr/>
              </a:pPr>
              <a:t>26.2.2017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221222D-5D4F-435B-8602-9B8751C3B585}" type="slidenum">
              <a:rPr lang="cs-CZ" altLang="cs-CZ" smtClean="0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1154522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BF24F34-3E61-4ACB-A4CA-51235515F73C}" type="datetimeFigureOut">
              <a:rPr lang="cs-CZ" smtClean="0"/>
              <a:pPr>
                <a:defRPr/>
              </a:pPr>
              <a:t>26.2.2017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8F84095-99F4-4455-895B-A65EF1B41A75}" type="slidenum">
              <a:rPr lang="cs-CZ" altLang="cs-CZ" smtClean="0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634751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AFAD8B0-83E3-4B88-833E-A6FB6F083F24}" type="datetimeFigureOut">
              <a:rPr lang="cs-CZ" smtClean="0"/>
              <a:pPr>
                <a:defRPr/>
              </a:pPr>
              <a:t>26.2.2017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213687-C147-4A88-AB62-6D99912EDF75}" type="slidenum">
              <a:rPr lang="cs-CZ" altLang="cs-CZ" smtClean="0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4628849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184147" y="173736"/>
            <a:ext cx="6398514" cy="651052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6765290" y="173736"/>
            <a:ext cx="2194560" cy="651052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72300" y="607392"/>
            <a:ext cx="1823085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4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8976" y="907143"/>
            <a:ext cx="5428856" cy="5043714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72300" y="2286000"/>
            <a:ext cx="1823085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3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0851E11-BFDC-48C0-B9E0-A6DF429C9017}" type="datetimeFigureOut">
              <a:rPr lang="cs-CZ" smtClean="0"/>
              <a:pPr>
                <a:defRPr/>
              </a:pPr>
              <a:t>26.2.2017</a:t>
            </a:fld>
            <a:endParaRPr lang="cs-CZ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7795258" y="6310086"/>
            <a:ext cx="109728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7DFC5D0A-D1DC-4CA9-8E8B-57021EDC65CB}" type="slidenum">
              <a:rPr lang="cs-CZ" altLang="cs-CZ" smtClean="0"/>
              <a:pPr>
                <a:defRPr/>
              </a:pPr>
              <a:t>‹#›</a:t>
            </a:fld>
            <a:endParaRPr lang="cs-CZ" altLang="cs-CZ"/>
          </a:p>
        </p:txBody>
      </p:sp>
      <p:sp>
        <p:nvSpPr>
          <p:cNvPr id="12" name="Rectangle 11"/>
          <p:cNvSpPr/>
          <p:nvPr/>
        </p:nvSpPr>
        <p:spPr>
          <a:xfrm>
            <a:off x="6868160" y="274320"/>
            <a:ext cx="1988820" cy="6309360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570063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6765290" y="173736"/>
            <a:ext cx="2194560" cy="651052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72300" y="603504"/>
            <a:ext cx="1824228" cy="1645920"/>
          </a:xfrm>
        </p:spPr>
        <p:txBody>
          <a:bodyPr anchor="b">
            <a:noAutofit/>
          </a:bodyPr>
          <a:lstStyle>
            <a:lvl1pPr algn="l">
              <a:defRPr sz="24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71449" y="173736"/>
            <a:ext cx="6398514" cy="6510528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72300" y="2286000"/>
            <a:ext cx="1824228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3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pPr>
              <a:defRPr/>
            </a:pPr>
            <a:fld id="{B7F0CBB7-9B69-46F8-A200-2146410DF67D}" type="datetimeFigureOut">
              <a:rPr lang="cs-CZ" smtClean="0"/>
              <a:pPr>
                <a:defRPr/>
              </a:pPr>
              <a:t>26.2.2017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9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797546" y="6309360"/>
            <a:ext cx="109728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037C2355-75C0-4E2D-8484-0C1AF441C0A8}" type="slidenum">
              <a:rPr lang="cs-CZ" altLang="cs-CZ" smtClean="0"/>
              <a:pPr>
                <a:defRPr/>
              </a:pPr>
              <a:t>‹#›</a:t>
            </a:fld>
            <a:endParaRPr lang="cs-CZ" altLang="cs-CZ"/>
          </a:p>
        </p:txBody>
      </p:sp>
      <p:sp>
        <p:nvSpPr>
          <p:cNvPr id="11" name="Rectangle 10"/>
          <p:cNvSpPr/>
          <p:nvPr/>
        </p:nvSpPr>
        <p:spPr>
          <a:xfrm>
            <a:off x="6868160" y="274320"/>
            <a:ext cx="1988820" cy="6309360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2526518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76022" y="173736"/>
            <a:ext cx="8791956" cy="6510528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1520" y="642594"/>
            <a:ext cx="768096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1520" y="2103120"/>
            <a:ext cx="768096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34768" y="6309360"/>
            <a:ext cx="20574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>
              <a:defRPr/>
            </a:pPr>
            <a:fld id="{DBEFCE17-9B53-4A76-ABF3-CD3CECA69983}" type="datetimeFigureOut">
              <a:rPr lang="cs-CZ" smtClean="0"/>
              <a:pPr>
                <a:defRPr/>
              </a:pPr>
              <a:t>26.2.2017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96896" y="6309360"/>
            <a:ext cx="3950208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23382" y="6309360"/>
            <a:ext cx="10972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>
              <a:defRPr/>
            </a:pPr>
            <a:fld id="{C221222D-5D4F-435B-8602-9B8751C3B585}" type="slidenum">
              <a:rPr lang="cs-CZ" altLang="cs-CZ" smtClean="0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1852288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81" r:id="rId1"/>
    <p:sldLayoutId id="2147483882" r:id="rId2"/>
    <p:sldLayoutId id="2147483883" r:id="rId3"/>
    <p:sldLayoutId id="2147483884" r:id="rId4"/>
    <p:sldLayoutId id="2147483885" r:id="rId5"/>
    <p:sldLayoutId id="2147483886" r:id="rId6"/>
    <p:sldLayoutId id="2147483887" r:id="rId7"/>
    <p:sldLayoutId id="2147483888" r:id="rId8"/>
    <p:sldLayoutId id="2147483889" r:id="rId9"/>
    <p:sldLayoutId id="2147483890" r:id="rId10"/>
    <p:sldLayoutId id="214748389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0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www.prisonstudies.org/country/czech-republic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1"/>
          <p:cNvSpPr>
            <a:spLocks noGrp="1"/>
          </p:cNvSpPr>
          <p:nvPr>
            <p:ph type="ctrTitle"/>
          </p:nvPr>
        </p:nvSpPr>
        <p:spPr>
          <a:xfrm>
            <a:off x="1334643" y="2204864"/>
            <a:ext cx="6477000" cy="1828800"/>
          </a:xfrm>
        </p:spPr>
        <p:txBody>
          <a:bodyPr/>
          <a:lstStyle/>
          <a:p>
            <a:pPr eaLnBrk="1" hangingPunct="1"/>
            <a:r>
              <a:rPr lang="cs-CZ" sz="4000" cap="none" dirty="0" smtClean="0"/>
              <a:t>Předmět a obsah kriminologie a její metodologie </a:t>
            </a:r>
          </a:p>
        </p:txBody>
      </p:sp>
      <p:sp>
        <p:nvSpPr>
          <p:cNvPr id="8195" name="Podnadpis 2"/>
          <p:cNvSpPr>
            <a:spLocks noGrp="1"/>
          </p:cNvSpPr>
          <p:nvPr>
            <p:ph type="subTitle" idx="1"/>
          </p:nvPr>
        </p:nvSpPr>
        <p:spPr>
          <a:xfrm>
            <a:off x="1171575" y="4437112"/>
            <a:ext cx="6803136" cy="936104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r>
              <a:rPr lang="cs-CZ" altLang="cs-CZ" sz="1800" dirty="0" smtClean="0"/>
              <a:t>Kriminalita a sociální práce s pachatelem SPR508</a:t>
            </a:r>
          </a:p>
          <a:p>
            <a:pPr eaLnBrk="1" hangingPunct="1">
              <a:lnSpc>
                <a:spcPct val="80000"/>
              </a:lnSpc>
            </a:pPr>
            <a:endParaRPr lang="cs-CZ" altLang="cs-CZ" sz="1800" dirty="0"/>
          </a:p>
          <a:p>
            <a:pPr eaLnBrk="1" hangingPunct="1">
              <a:lnSpc>
                <a:spcPct val="80000"/>
              </a:lnSpc>
            </a:pPr>
            <a:r>
              <a:rPr lang="cs-CZ" altLang="cs-CZ" sz="1800" dirty="0" smtClean="0"/>
              <a:t> Mgr. Petra Horová 27.2.2017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</p:spPr>
        <p:txBody>
          <a:bodyPr/>
          <a:lstStyle/>
          <a:p>
            <a:r>
              <a:rPr lang="cs-CZ" altLang="cs-CZ" b="1" dirty="0" smtClean="0"/>
              <a:t>Výzkumné metody</a:t>
            </a:r>
          </a:p>
        </p:txBody>
      </p:sp>
      <p:sp>
        <p:nvSpPr>
          <p:cNvPr id="17411" name="Rectangle 3"/>
          <p:cNvSpPr>
            <a:spLocks noGrp="1"/>
          </p:cNvSpPr>
          <p:nvPr>
            <p:ph idx="1"/>
          </p:nvPr>
        </p:nvSpPr>
        <p:spPr>
          <a:xfrm>
            <a:off x="612775" y="1600200"/>
            <a:ext cx="8153400" cy="4525963"/>
          </a:xfrm>
        </p:spPr>
        <p:txBody>
          <a:bodyPr/>
          <a:lstStyle/>
          <a:p>
            <a:r>
              <a:rPr lang="cs-CZ" altLang="cs-CZ" b="1" dirty="0" smtClean="0"/>
              <a:t>Topografická metoda </a:t>
            </a:r>
            <a:r>
              <a:rPr lang="cs-CZ" altLang="cs-CZ" dirty="0" smtClean="0"/>
              <a:t>– na mapě vybraného teritoria sledujeme výskyt určitého druhu TČ v určitém období  (kriminogenní zóny)</a:t>
            </a:r>
          </a:p>
          <a:p>
            <a:pPr lvl="1"/>
            <a:r>
              <a:rPr lang="cs-CZ" altLang="cs-CZ" dirty="0" smtClean="0"/>
              <a:t>http://mapakriminality.cz </a:t>
            </a:r>
          </a:p>
          <a:p>
            <a:r>
              <a:rPr lang="cs-CZ" altLang="cs-CZ" b="1" dirty="0" smtClean="0"/>
              <a:t>Prognostické metody </a:t>
            </a:r>
            <a:r>
              <a:rPr lang="cs-CZ" altLang="cs-CZ" dirty="0" smtClean="0"/>
              <a:t>– analýza možných variant, formulovány podmíněně</a:t>
            </a:r>
          </a:p>
          <a:p>
            <a:pPr>
              <a:buFont typeface="Wingdings" pitchFamily="2" charset="2"/>
              <a:buNone/>
            </a:pPr>
            <a:endParaRPr lang="cs-CZ" alt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</p:spPr>
        <p:txBody>
          <a:bodyPr/>
          <a:lstStyle/>
          <a:p>
            <a:r>
              <a:rPr lang="cs-CZ" altLang="cs-CZ" b="1" dirty="0" err="1" smtClean="0"/>
              <a:t>Self-reportové</a:t>
            </a:r>
            <a:r>
              <a:rPr lang="cs-CZ" altLang="cs-CZ" b="1" dirty="0" smtClean="0"/>
              <a:t> studie</a:t>
            </a:r>
          </a:p>
        </p:txBody>
      </p:sp>
      <p:sp>
        <p:nvSpPr>
          <p:cNvPr id="18435" name="Rectangle 3"/>
          <p:cNvSpPr>
            <a:spLocks noGrp="1"/>
          </p:cNvSpPr>
          <p:nvPr>
            <p:ph idx="1"/>
          </p:nvPr>
        </p:nvSpPr>
        <p:spPr>
          <a:xfrm>
            <a:off x="612775" y="1600200"/>
            <a:ext cx="8153400" cy="4525963"/>
          </a:xfrm>
        </p:spPr>
        <p:txBody>
          <a:bodyPr/>
          <a:lstStyle/>
          <a:p>
            <a:r>
              <a:rPr lang="cs-CZ" altLang="cs-CZ" smtClean="0"/>
              <a:t>USA 40. léta 20. století</a:t>
            </a:r>
          </a:p>
          <a:p>
            <a:r>
              <a:rPr lang="cs-CZ" altLang="cs-CZ" smtClean="0"/>
              <a:t>Klady:	</a:t>
            </a:r>
          </a:p>
          <a:p>
            <a:pPr lvl="1"/>
            <a:r>
              <a:rPr lang="cs-CZ" altLang="cs-CZ" smtClean="0"/>
              <a:t>Přesnější měřítko rozsahu a struktury kriminality</a:t>
            </a:r>
          </a:p>
          <a:p>
            <a:pPr lvl="1"/>
            <a:r>
              <a:rPr lang="cs-CZ" altLang="cs-CZ" smtClean="0"/>
              <a:t>Možnost ověřovat některá teoretická východiska vztahující se k příčinám trestné činnosti</a:t>
            </a:r>
          </a:p>
          <a:p>
            <a:r>
              <a:rPr lang="cs-CZ" altLang="cs-CZ" smtClean="0"/>
              <a:t>Změnily pohled na kriminalitu</a:t>
            </a:r>
          </a:p>
          <a:p>
            <a:r>
              <a:rPr lang="cs-CZ" altLang="cs-CZ" smtClean="0"/>
              <a:t>Hlavní téma: kriminalita dětí a mládeže</a:t>
            </a:r>
          </a:p>
          <a:p>
            <a:pPr lvl="1">
              <a:buFont typeface="Wingdings 2" pitchFamily="18" charset="2"/>
              <a:buNone/>
            </a:pPr>
            <a:endParaRPr lang="cs-CZ" alt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/>
          </p:cNvSpPr>
          <p:nvPr>
            <p:ph type="title"/>
          </p:nvPr>
        </p:nvSpPr>
        <p:spPr>
          <a:xfrm>
            <a:off x="613837" y="404664"/>
            <a:ext cx="8153400" cy="990600"/>
          </a:xfrm>
        </p:spPr>
        <p:txBody>
          <a:bodyPr>
            <a:normAutofit fontScale="90000"/>
          </a:bodyPr>
          <a:lstStyle/>
          <a:p>
            <a:r>
              <a:rPr lang="cs-CZ" altLang="cs-CZ" sz="4000" b="1" dirty="0" smtClean="0"/>
              <a:t>Vývojová kriminologie</a:t>
            </a:r>
            <a:br>
              <a:rPr lang="cs-CZ" altLang="cs-CZ" sz="4000" b="1" dirty="0" smtClean="0"/>
            </a:br>
            <a:r>
              <a:rPr lang="cs-CZ" altLang="cs-CZ" sz="4000" b="1" dirty="0" smtClean="0"/>
              <a:t>a </a:t>
            </a:r>
            <a:r>
              <a:rPr lang="cs-CZ" altLang="cs-CZ" sz="4000" b="1" dirty="0" err="1" smtClean="0"/>
              <a:t>longitudiální</a:t>
            </a:r>
            <a:r>
              <a:rPr lang="cs-CZ" altLang="cs-CZ" sz="4000" b="1" dirty="0" smtClean="0"/>
              <a:t> výzkumy</a:t>
            </a:r>
          </a:p>
        </p:txBody>
      </p:sp>
      <p:sp>
        <p:nvSpPr>
          <p:cNvPr id="19459" name="Rectangle 3"/>
          <p:cNvSpPr>
            <a:spLocks noGrp="1"/>
          </p:cNvSpPr>
          <p:nvPr>
            <p:ph idx="1"/>
          </p:nvPr>
        </p:nvSpPr>
        <p:spPr>
          <a:xfrm>
            <a:off x="612775" y="1600200"/>
            <a:ext cx="8153400" cy="4525963"/>
          </a:xfrm>
        </p:spPr>
        <p:txBody>
          <a:bodyPr/>
          <a:lstStyle/>
          <a:p>
            <a:pPr lvl="1">
              <a:lnSpc>
                <a:spcPct val="80000"/>
              </a:lnSpc>
            </a:pPr>
            <a:r>
              <a:rPr lang="cs-CZ" altLang="cs-CZ" sz="1700" smtClean="0"/>
              <a:t>Vývoj trestné činnosti a asociálního chování v jednotlivých životních etapách</a:t>
            </a:r>
          </a:p>
          <a:p>
            <a:pPr lvl="1">
              <a:lnSpc>
                <a:spcPct val="80000"/>
              </a:lnSpc>
            </a:pPr>
            <a:r>
              <a:rPr lang="cs-CZ" altLang="cs-CZ" sz="1700" smtClean="0"/>
              <a:t>Rizikové a ochranné faktory nástupu kriminální kariéry</a:t>
            </a:r>
          </a:p>
          <a:p>
            <a:pPr lvl="1">
              <a:lnSpc>
                <a:spcPct val="80000"/>
              </a:lnSpc>
            </a:pPr>
            <a:r>
              <a:rPr lang="cs-CZ" altLang="cs-CZ" sz="1700" smtClean="0"/>
              <a:t>„body obratu“ = odstup od kriminality</a:t>
            </a:r>
          </a:p>
          <a:p>
            <a:pPr lvl="1">
              <a:lnSpc>
                <a:spcPct val="80000"/>
              </a:lnSpc>
            </a:pPr>
            <a:endParaRPr lang="cs-CZ" altLang="cs-CZ" sz="1700" smtClean="0"/>
          </a:p>
          <a:p>
            <a:pPr lvl="1">
              <a:lnSpc>
                <a:spcPct val="80000"/>
              </a:lnSpc>
              <a:buFont typeface="Wingdings 2" pitchFamily="18" charset="2"/>
              <a:buNone/>
            </a:pPr>
            <a:r>
              <a:rPr lang="cs-CZ" altLang="cs-CZ" sz="1700" u="sng" smtClean="0"/>
              <a:t>Zjištění:</a:t>
            </a:r>
          </a:p>
          <a:p>
            <a:pPr lvl="1">
              <a:lnSpc>
                <a:spcPct val="80000"/>
              </a:lnSpc>
            </a:pPr>
            <a:r>
              <a:rPr lang="cs-CZ" altLang="cs-CZ" sz="1700" smtClean="0"/>
              <a:t>Význam věku </a:t>
            </a:r>
            <a:r>
              <a:rPr lang="cs-CZ" altLang="cs-CZ" sz="1600" smtClean="0"/>
              <a:t>(adolescencí limitovaní pachatelé x chroničtí pachatelé)</a:t>
            </a:r>
          </a:p>
          <a:p>
            <a:pPr lvl="1">
              <a:lnSpc>
                <a:spcPct val="80000"/>
              </a:lnSpc>
              <a:buFont typeface="Wingdings 2" pitchFamily="18" charset="2"/>
              <a:buNone/>
            </a:pPr>
            <a:endParaRPr lang="cs-CZ" altLang="cs-CZ" sz="1600" smtClean="0"/>
          </a:p>
          <a:p>
            <a:pPr lvl="1">
              <a:lnSpc>
                <a:spcPct val="80000"/>
              </a:lnSpc>
              <a:buFont typeface="Wingdings 2" pitchFamily="18" charset="2"/>
              <a:buNone/>
            </a:pPr>
            <a:r>
              <a:rPr lang="cs-CZ" altLang="cs-CZ" sz="1600" u="sng" smtClean="0"/>
              <a:t>Slabiny:</a:t>
            </a:r>
          </a:p>
          <a:p>
            <a:pPr lvl="1">
              <a:lnSpc>
                <a:spcPct val="80000"/>
              </a:lnSpc>
            </a:pPr>
            <a:r>
              <a:rPr lang="cs-CZ" altLang="cs-CZ" sz="1600" smtClean="0"/>
              <a:t>Uvádí respondenti pravdivé údaje?</a:t>
            </a:r>
          </a:p>
          <a:p>
            <a:pPr lvl="1">
              <a:lnSpc>
                <a:spcPct val="80000"/>
              </a:lnSpc>
            </a:pPr>
            <a:r>
              <a:rPr lang="cs-CZ" altLang="cs-CZ" sz="1600" smtClean="0"/>
              <a:t>Mají respondenti dobrou paměť?</a:t>
            </a:r>
          </a:p>
          <a:p>
            <a:pPr lvl="1">
              <a:lnSpc>
                <a:spcPct val="80000"/>
              </a:lnSpc>
            </a:pPr>
            <a:r>
              <a:rPr lang="cs-CZ" altLang="cs-CZ" sz="1600" smtClean="0"/>
              <a:t>Účast respondentů – účastní se všichni?</a:t>
            </a:r>
          </a:p>
          <a:p>
            <a:pPr lvl="1">
              <a:lnSpc>
                <a:spcPct val="80000"/>
              </a:lnSpc>
            </a:pPr>
            <a:r>
              <a:rPr lang="cs-CZ" altLang="cs-CZ" sz="1600" smtClean="0"/>
              <a:t>Výběr delikventního chování – na co se výzkumník zaměřuje? </a:t>
            </a:r>
          </a:p>
          <a:p>
            <a:pPr lvl="1">
              <a:lnSpc>
                <a:spcPct val="80000"/>
              </a:lnSpc>
              <a:buFont typeface="Wingdings 2" pitchFamily="18" charset="2"/>
              <a:buNone/>
            </a:pPr>
            <a:endParaRPr lang="cs-CZ" altLang="cs-CZ" sz="1700" smtClean="0"/>
          </a:p>
          <a:p>
            <a:pPr lvl="1">
              <a:lnSpc>
                <a:spcPct val="80000"/>
              </a:lnSpc>
              <a:buFont typeface="Wingdings 2" pitchFamily="18" charset="2"/>
              <a:buNone/>
            </a:pPr>
            <a:r>
              <a:rPr lang="cs-CZ" altLang="cs-CZ" sz="1400" smtClean="0"/>
              <a:t>Tip: Film René (Třeštíková, 2008)</a:t>
            </a:r>
          </a:p>
          <a:p>
            <a:pPr lvl="1">
              <a:lnSpc>
                <a:spcPct val="80000"/>
              </a:lnSpc>
              <a:buFont typeface="Wingdings 2" pitchFamily="18" charset="2"/>
              <a:buNone/>
            </a:pPr>
            <a:endParaRPr lang="cs-CZ" altLang="cs-CZ" sz="1700" smtClean="0"/>
          </a:p>
          <a:p>
            <a:pPr lvl="1">
              <a:lnSpc>
                <a:spcPct val="80000"/>
              </a:lnSpc>
              <a:buFont typeface="Wingdings 2" pitchFamily="18" charset="2"/>
              <a:buNone/>
            </a:pPr>
            <a:endParaRPr lang="cs-CZ" altLang="cs-CZ" sz="16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</p:spPr>
        <p:txBody>
          <a:bodyPr/>
          <a:lstStyle/>
          <a:p>
            <a:r>
              <a:rPr lang="cs-CZ" altLang="cs-CZ" b="1" dirty="0" err="1" smtClean="0"/>
              <a:t>Viktimologické</a:t>
            </a:r>
            <a:r>
              <a:rPr lang="cs-CZ" altLang="cs-CZ" b="1" dirty="0" smtClean="0"/>
              <a:t> studie</a:t>
            </a:r>
          </a:p>
        </p:txBody>
      </p:sp>
      <p:sp>
        <p:nvSpPr>
          <p:cNvPr id="20483" name="Rectangle 3"/>
          <p:cNvSpPr>
            <a:spLocks noGrp="1"/>
          </p:cNvSpPr>
          <p:nvPr>
            <p:ph idx="1"/>
          </p:nvPr>
        </p:nvSpPr>
        <p:spPr>
          <a:xfrm>
            <a:off x="612775" y="1600200"/>
            <a:ext cx="8153400" cy="4525963"/>
          </a:xfrm>
        </p:spPr>
        <p:txBody>
          <a:bodyPr>
            <a:normAutofit lnSpcReduction="10000"/>
          </a:bodyPr>
          <a:lstStyle/>
          <a:p>
            <a:pPr>
              <a:lnSpc>
                <a:spcPct val="80000"/>
              </a:lnSpc>
            </a:pPr>
            <a:r>
              <a:rPr lang="cs-CZ" altLang="cs-CZ" sz="2500" smtClean="0"/>
              <a:t>Zaměřeno na oběti</a:t>
            </a:r>
          </a:p>
          <a:p>
            <a:pPr>
              <a:lnSpc>
                <a:spcPct val="80000"/>
              </a:lnSpc>
            </a:pPr>
            <a:r>
              <a:rPr lang="cs-CZ" altLang="cs-CZ" sz="2500" smtClean="0"/>
              <a:t>60. a 70. léta 20. století</a:t>
            </a:r>
          </a:p>
          <a:p>
            <a:pPr>
              <a:lnSpc>
                <a:spcPct val="80000"/>
              </a:lnSpc>
            </a:pPr>
            <a:r>
              <a:rPr lang="cs-CZ" altLang="cs-CZ" sz="2500" smtClean="0"/>
              <a:t>Zaměřuje se také na okolnosti a důsledky pro oběť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2500" smtClean="0"/>
              <a:t>	 </a:t>
            </a:r>
            <a:r>
              <a:rPr lang="cs-CZ" altLang="cs-CZ" sz="2500" smtClean="0">
                <a:sym typeface="Wingdings" pitchFamily="2" charset="2"/>
              </a:rPr>
              <a:t> viktimologie</a:t>
            </a:r>
          </a:p>
          <a:p>
            <a:pPr>
              <a:lnSpc>
                <a:spcPct val="80000"/>
              </a:lnSpc>
            </a:pPr>
            <a:r>
              <a:rPr lang="cs-CZ" altLang="cs-CZ" sz="2500" smtClean="0">
                <a:sym typeface="Wingdings" pitchFamily="2" charset="2"/>
              </a:rPr>
              <a:t>Využíváno pro potřeby prevence kriminality na místní úrovni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2500" smtClean="0">
                <a:sym typeface="Wingdings" pitchFamily="2" charset="2"/>
              </a:rPr>
              <a:t>Nedostatky: </a:t>
            </a:r>
          </a:p>
          <a:p>
            <a:pPr>
              <a:lnSpc>
                <a:spcPct val="80000"/>
              </a:lnSpc>
            </a:pPr>
            <a:r>
              <a:rPr lang="cs-CZ" altLang="cs-CZ" sz="2500" smtClean="0">
                <a:sym typeface="Wingdings" pitchFamily="2" charset="2"/>
              </a:rPr>
              <a:t>Pravdivé údaje?</a:t>
            </a:r>
          </a:p>
          <a:p>
            <a:pPr>
              <a:lnSpc>
                <a:spcPct val="80000"/>
              </a:lnSpc>
            </a:pPr>
            <a:r>
              <a:rPr lang="cs-CZ" altLang="cs-CZ" sz="2500" smtClean="0">
                <a:sym typeface="Wingdings" pitchFamily="2" charset="2"/>
              </a:rPr>
              <a:t>Návratnost dotazníků</a:t>
            </a:r>
          </a:p>
          <a:p>
            <a:pPr>
              <a:lnSpc>
                <a:spcPct val="80000"/>
              </a:lnSpc>
            </a:pPr>
            <a:r>
              <a:rPr lang="cs-CZ" altLang="cs-CZ" sz="2500" smtClean="0">
                <a:sym typeface="Wingdings" pitchFamily="2" charset="2"/>
              </a:rPr>
              <a:t>Omezený vzorek výběru respondentů</a:t>
            </a:r>
          </a:p>
          <a:p>
            <a:pPr>
              <a:lnSpc>
                <a:spcPct val="80000"/>
              </a:lnSpc>
            </a:pPr>
            <a:r>
              <a:rPr lang="cs-CZ" altLang="cs-CZ" sz="2500" smtClean="0">
                <a:sym typeface="Wingdings" pitchFamily="2" charset="2"/>
              </a:rPr>
              <a:t>Výběr deliktů</a:t>
            </a:r>
          </a:p>
          <a:p>
            <a:pPr>
              <a:lnSpc>
                <a:spcPct val="80000"/>
              </a:lnSpc>
            </a:pPr>
            <a:r>
              <a:rPr lang="cs-CZ" altLang="cs-CZ" sz="2500" smtClean="0">
                <a:sym typeface="Wingdings" pitchFamily="2" charset="2"/>
              </a:rPr>
              <a:t>Subjektivní pohled respondentů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/>
          </p:cNvSpPr>
          <p:nvPr>
            <p:ph type="title"/>
          </p:nvPr>
        </p:nvSpPr>
        <p:spPr>
          <a:xfrm>
            <a:off x="612775" y="908720"/>
            <a:ext cx="8153400" cy="990600"/>
          </a:xfrm>
        </p:spPr>
        <p:txBody>
          <a:bodyPr/>
          <a:lstStyle/>
          <a:p>
            <a:r>
              <a:rPr lang="cs-CZ" altLang="cs-CZ" b="1" dirty="0" smtClean="0"/>
              <a:t>2. Seminární práce</a:t>
            </a:r>
          </a:p>
        </p:txBody>
      </p:sp>
      <p:sp>
        <p:nvSpPr>
          <p:cNvPr id="21507" name="Rectangle 3"/>
          <p:cNvSpPr>
            <a:spLocks noGrp="1"/>
          </p:cNvSpPr>
          <p:nvPr>
            <p:ph idx="1"/>
          </p:nvPr>
        </p:nvSpPr>
        <p:spPr>
          <a:xfrm>
            <a:off x="612775" y="2565400"/>
            <a:ext cx="8153400" cy="3560763"/>
          </a:xfrm>
        </p:spPr>
        <p:txBody>
          <a:bodyPr>
            <a:normAutofit/>
          </a:bodyPr>
          <a:lstStyle/>
          <a:p>
            <a:pPr algn="ctr"/>
            <a:r>
              <a:rPr lang="cs-CZ" altLang="cs-CZ" sz="2800" i="1" dirty="0" smtClean="0"/>
              <a:t>Zpracujte jeden typ trestné činnosti nebo jeden typ pachatelů a jejich současný stav v ČR (statistika, výzkum, studie…)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Literatura a zdroje </a:t>
            </a:r>
            <a:endParaRPr lang="en-GB" altLang="cs-CZ" smtClean="0"/>
          </a:p>
        </p:txBody>
      </p:sp>
      <p:sp>
        <p:nvSpPr>
          <p:cNvPr id="2253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cs-CZ" altLang="cs-CZ" sz="2100" u="sng" smtClean="0"/>
              <a:t>Publikace: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sz="2100" smtClean="0"/>
              <a:t>TOMÁŠEK, Jan. </a:t>
            </a:r>
            <a:r>
              <a:rPr lang="cs-CZ" altLang="cs-CZ" sz="2100" i="1" smtClean="0"/>
              <a:t>Úvod do kriminologie :jak studovat zločin</a:t>
            </a:r>
            <a:r>
              <a:rPr lang="cs-CZ" altLang="cs-CZ" sz="2100" smtClean="0"/>
              <a:t>. Vyd. 1. Praha: Grada, 2010. 214 s. ISBN 9788024729824. 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sz="2100" smtClean="0"/>
              <a:t>CEJP, Martin. </a:t>
            </a:r>
            <a:r>
              <a:rPr lang="cs-CZ" altLang="cs-CZ" sz="2100" i="1" smtClean="0"/>
              <a:t>Aplikace výzkumných metod a technik v kriminologii.</a:t>
            </a:r>
            <a:r>
              <a:rPr lang="cs-CZ" altLang="cs-CZ" sz="2100" smtClean="0"/>
              <a:t> Praha: Institut pro kriminologii a sociální prevenci, 2011</a:t>
            </a:r>
          </a:p>
          <a:p>
            <a:pPr eaLnBrk="1" hangingPunct="1">
              <a:buFont typeface="Wingdings" pitchFamily="2" charset="2"/>
              <a:buNone/>
            </a:pPr>
            <a:endParaRPr lang="cs-CZ" altLang="cs-CZ" sz="21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600" smtClean="0"/>
              <a:t>Děkuji za pozornost </a:t>
            </a:r>
            <a:endParaRPr lang="en-GB" altLang="cs-CZ" sz="3600" smtClean="0"/>
          </a:p>
        </p:txBody>
      </p:sp>
      <p:sp>
        <p:nvSpPr>
          <p:cNvPr id="23554" name="Zástupný symbol pro text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GB" alt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/>
          </p:cNvSpPr>
          <p:nvPr>
            <p:ph type="title"/>
          </p:nvPr>
        </p:nvSpPr>
        <p:spPr>
          <a:xfrm>
            <a:off x="644366" y="476672"/>
            <a:ext cx="8153400" cy="990600"/>
          </a:xfrm>
        </p:spPr>
        <p:txBody>
          <a:bodyPr/>
          <a:lstStyle/>
          <a:p>
            <a:r>
              <a:rPr lang="cs-CZ" altLang="cs-CZ" b="1" dirty="0" smtClean="0"/>
              <a:t>Předmět kriminologie </a:t>
            </a:r>
          </a:p>
        </p:txBody>
      </p:sp>
      <p:sp>
        <p:nvSpPr>
          <p:cNvPr id="9219" name="Rectangle 3"/>
          <p:cNvSpPr>
            <a:spLocks noGrp="1"/>
          </p:cNvSpPr>
          <p:nvPr>
            <p:ph idx="1"/>
          </p:nvPr>
        </p:nvSpPr>
        <p:spPr>
          <a:xfrm>
            <a:off x="612775" y="1600200"/>
            <a:ext cx="8153400" cy="4525963"/>
          </a:xfrm>
        </p:spPr>
        <p:txBody>
          <a:bodyPr>
            <a:normAutofit/>
          </a:bodyPr>
          <a:lstStyle/>
          <a:p>
            <a:r>
              <a:rPr lang="cs-CZ" altLang="cs-CZ" sz="2400" b="1" dirty="0" smtClean="0"/>
              <a:t>Kriminalita</a:t>
            </a:r>
            <a:r>
              <a:rPr lang="cs-CZ" altLang="cs-CZ" sz="2400" dirty="0" smtClean="0"/>
              <a:t> – stav,  struktura a vývoj</a:t>
            </a:r>
          </a:p>
          <a:p>
            <a:r>
              <a:rPr lang="cs-CZ" altLang="cs-CZ" sz="2400" b="1" dirty="0" smtClean="0"/>
              <a:t>Pachatelé</a:t>
            </a:r>
            <a:r>
              <a:rPr lang="cs-CZ" altLang="cs-CZ" sz="2400" dirty="0" smtClean="0"/>
              <a:t> – v širším slova smyslu – ti, co se dopustili trestného činu, ale i ti, kteří nejsou věkem nebo stavem vědomí trestně odpovědní</a:t>
            </a:r>
          </a:p>
          <a:p>
            <a:r>
              <a:rPr lang="cs-CZ" altLang="cs-CZ" sz="2400" b="1" dirty="0" smtClean="0"/>
              <a:t>Oběti</a:t>
            </a:r>
            <a:r>
              <a:rPr lang="cs-CZ" altLang="cs-CZ" sz="2400" dirty="0" smtClean="0"/>
              <a:t> – člověk, který utrpěl ujmu v rámci trestného činu – </a:t>
            </a:r>
            <a:r>
              <a:rPr lang="cs-CZ" altLang="cs-CZ" sz="2400" dirty="0" err="1" smtClean="0"/>
              <a:t>viktimologie</a:t>
            </a:r>
            <a:r>
              <a:rPr lang="cs-CZ" altLang="cs-CZ" sz="2400" dirty="0" smtClean="0"/>
              <a:t> </a:t>
            </a:r>
          </a:p>
          <a:p>
            <a:r>
              <a:rPr lang="cs-CZ" altLang="cs-CZ" sz="2400" b="1" dirty="0" smtClean="0"/>
              <a:t>Kontrola kriminality</a:t>
            </a:r>
            <a:r>
              <a:rPr lang="cs-CZ" altLang="cs-CZ" sz="2400" dirty="0" smtClean="0"/>
              <a:t> – plnění úkolů společnosti a státu při ochraně občanů před kriminalitou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/>
          </p:cNvSpPr>
          <p:nvPr>
            <p:ph type="title"/>
          </p:nvPr>
        </p:nvSpPr>
        <p:spPr>
          <a:xfrm>
            <a:off x="648420" y="404664"/>
            <a:ext cx="8153400" cy="990600"/>
          </a:xfrm>
        </p:spPr>
        <p:txBody>
          <a:bodyPr/>
          <a:lstStyle/>
          <a:p>
            <a:r>
              <a:rPr lang="cs-CZ" altLang="cs-CZ" b="1" dirty="0" smtClean="0"/>
              <a:t>Jak se počítá kriminalita</a:t>
            </a:r>
          </a:p>
        </p:txBody>
      </p:sp>
      <p:sp>
        <p:nvSpPr>
          <p:cNvPr id="10243" name="Rectangle 3"/>
          <p:cNvSpPr>
            <a:spLocks noGrp="1"/>
          </p:cNvSpPr>
          <p:nvPr>
            <p:ph idx="1"/>
          </p:nvPr>
        </p:nvSpPr>
        <p:spPr>
          <a:xfrm>
            <a:off x="612775" y="1600200"/>
            <a:ext cx="8153400" cy="4525963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cs-CZ" altLang="cs-CZ" sz="2500" b="1" dirty="0" smtClean="0"/>
              <a:t>Rozsah kriminality</a:t>
            </a:r>
            <a:r>
              <a:rPr lang="cs-CZ" altLang="cs-CZ" sz="2500" dirty="0" smtClean="0"/>
              <a:t> = kolik zločinů se za určité časové období na určitém území odehrálo</a:t>
            </a:r>
            <a:endParaRPr lang="cs-CZ" altLang="cs-CZ" sz="1600" dirty="0" smtClean="0"/>
          </a:p>
          <a:p>
            <a:pPr>
              <a:lnSpc>
                <a:spcPct val="90000"/>
              </a:lnSpc>
            </a:pPr>
            <a:r>
              <a:rPr lang="cs-CZ" altLang="cs-CZ" sz="2500" b="1" dirty="0" smtClean="0">
                <a:hlinkClick r:id="rId2"/>
              </a:rPr>
              <a:t>Index kriminality</a:t>
            </a:r>
            <a:r>
              <a:rPr lang="cs-CZ" altLang="cs-CZ" sz="2500" dirty="0" smtClean="0"/>
              <a:t> (</a:t>
            </a:r>
            <a:r>
              <a:rPr lang="cs-CZ" altLang="cs-CZ" sz="1600" dirty="0" smtClean="0"/>
              <a:t>Je třeba zohledňovat demografické vlivy – počet obyvatel)</a:t>
            </a:r>
            <a:endParaRPr lang="cs-CZ" altLang="cs-CZ" sz="2500" dirty="0" smtClean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cs-CZ" altLang="cs-CZ" sz="2500" dirty="0" smtClean="0"/>
              <a:t>			=</a:t>
            </a:r>
            <a:r>
              <a:rPr lang="cs-CZ" altLang="cs-CZ" sz="2500" u="sng" dirty="0" smtClean="0"/>
              <a:t>     </a:t>
            </a:r>
            <a:r>
              <a:rPr lang="cs-CZ" altLang="cs-CZ" sz="1800" u="sng" dirty="0" smtClean="0"/>
              <a:t>počet trestných činů         </a:t>
            </a:r>
            <a:r>
              <a:rPr lang="cs-CZ" altLang="cs-CZ" sz="1800" dirty="0" smtClean="0"/>
              <a:t>   x 100 000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cs-CZ" altLang="cs-CZ" sz="1800" dirty="0" smtClean="0"/>
              <a:t>                            počet obyvatel na daném území</a:t>
            </a:r>
          </a:p>
          <a:p>
            <a:pPr>
              <a:lnSpc>
                <a:spcPct val="90000"/>
              </a:lnSpc>
            </a:pPr>
            <a:r>
              <a:rPr lang="cs-CZ" altLang="cs-CZ" sz="2500" b="1" dirty="0" smtClean="0"/>
              <a:t>Dynamika kriminality</a:t>
            </a:r>
            <a:r>
              <a:rPr lang="cs-CZ" altLang="cs-CZ" sz="2500" dirty="0" smtClean="0"/>
              <a:t> (vývoj)</a:t>
            </a:r>
          </a:p>
          <a:p>
            <a:pPr>
              <a:lnSpc>
                <a:spcPct val="90000"/>
              </a:lnSpc>
            </a:pPr>
            <a:r>
              <a:rPr lang="cs-CZ" altLang="cs-CZ" sz="2500" b="1" dirty="0" smtClean="0"/>
              <a:t>Struktura kriminality</a:t>
            </a:r>
            <a:r>
              <a:rPr lang="cs-CZ" altLang="cs-CZ" sz="2500" dirty="0" smtClean="0"/>
              <a:t> – klasifikace a kategorie (podle osoby pachatele, trestného činu)</a:t>
            </a:r>
          </a:p>
          <a:p>
            <a:pPr>
              <a:lnSpc>
                <a:spcPct val="90000"/>
              </a:lnSpc>
            </a:pPr>
            <a:r>
              <a:rPr lang="cs-CZ" altLang="cs-CZ" sz="2500" b="1" dirty="0" smtClean="0"/>
              <a:t>Tíže kriminality</a:t>
            </a:r>
            <a:r>
              <a:rPr lang="cs-CZ" altLang="cs-CZ" sz="2500" dirty="0" smtClean="0"/>
              <a:t> (způsobená škoda, tresty)</a:t>
            </a:r>
          </a:p>
          <a:p>
            <a:pPr>
              <a:lnSpc>
                <a:spcPct val="90000"/>
              </a:lnSpc>
            </a:pPr>
            <a:r>
              <a:rPr lang="cs-CZ" altLang="cs-CZ" sz="2500" b="1" dirty="0" smtClean="0"/>
              <a:t>Míra </a:t>
            </a:r>
            <a:r>
              <a:rPr lang="cs-CZ" altLang="cs-CZ" sz="2500" b="1" dirty="0" err="1" smtClean="0"/>
              <a:t>objasnitelnosti</a:t>
            </a:r>
            <a:r>
              <a:rPr lang="cs-CZ" altLang="cs-CZ" sz="2500" dirty="0" smtClean="0"/>
              <a:t> </a:t>
            </a:r>
          </a:p>
          <a:p>
            <a:pPr>
              <a:lnSpc>
                <a:spcPct val="90000"/>
              </a:lnSpc>
            </a:pPr>
            <a:r>
              <a:rPr lang="cs-CZ" altLang="cs-CZ" sz="2500" dirty="0" smtClean="0"/>
              <a:t>Registrovaná kriminalita</a:t>
            </a:r>
          </a:p>
          <a:p>
            <a:pPr>
              <a:lnSpc>
                <a:spcPct val="90000"/>
              </a:lnSpc>
            </a:pPr>
            <a:endParaRPr lang="cs-CZ" altLang="cs-CZ" sz="2500" dirty="0" smtClean="0"/>
          </a:p>
        </p:txBody>
      </p:sp>
      <p:pic>
        <p:nvPicPr>
          <p:cNvPr id="10244" name="Picture 8" descr="MC900441460[1]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516216" y="4754563"/>
            <a:ext cx="2743200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</p:spPr>
        <p:txBody>
          <a:bodyPr/>
          <a:lstStyle/>
          <a:p>
            <a:r>
              <a:rPr lang="cs-CZ" altLang="cs-CZ" b="1" dirty="0" smtClean="0"/>
              <a:t>Latentní kriminalita</a:t>
            </a:r>
          </a:p>
        </p:txBody>
      </p:sp>
      <p:sp>
        <p:nvSpPr>
          <p:cNvPr id="11267" name="Rectangle 3"/>
          <p:cNvSpPr>
            <a:spLocks noGrp="1"/>
          </p:cNvSpPr>
          <p:nvPr>
            <p:ph idx="1"/>
          </p:nvPr>
        </p:nvSpPr>
        <p:spPr>
          <a:xfrm>
            <a:off x="612775" y="1600200"/>
            <a:ext cx="8153400" cy="4525963"/>
          </a:xfrm>
        </p:spPr>
        <p:txBody>
          <a:bodyPr/>
          <a:lstStyle/>
          <a:p>
            <a:pPr lvl="1">
              <a:lnSpc>
                <a:spcPct val="80000"/>
              </a:lnSpc>
            </a:pPr>
            <a:r>
              <a:rPr lang="cs-CZ" altLang="cs-CZ" sz="2200" b="1" dirty="0" smtClean="0"/>
              <a:t>Důvody</a:t>
            </a:r>
            <a:r>
              <a:rPr lang="cs-CZ" altLang="cs-CZ" sz="2200" dirty="0" smtClean="0"/>
              <a:t>:</a:t>
            </a:r>
          </a:p>
          <a:p>
            <a:pPr lvl="2">
              <a:lnSpc>
                <a:spcPct val="80000"/>
              </a:lnSpc>
            </a:pPr>
            <a:r>
              <a:rPr lang="cs-CZ" altLang="cs-CZ" sz="2100" dirty="0" smtClean="0"/>
              <a:t>Nikdo o TČ kromě pachatele neví</a:t>
            </a:r>
          </a:p>
          <a:p>
            <a:pPr lvl="2">
              <a:lnSpc>
                <a:spcPct val="80000"/>
              </a:lnSpc>
            </a:pPr>
            <a:r>
              <a:rPr lang="cs-CZ" altLang="cs-CZ" sz="2100" dirty="0" smtClean="0"/>
              <a:t>Svědkové si neuvědomí, že jde o TČ nebo ho tolerují</a:t>
            </a:r>
          </a:p>
          <a:p>
            <a:pPr lvl="2">
              <a:lnSpc>
                <a:spcPct val="80000"/>
              </a:lnSpc>
            </a:pPr>
            <a:r>
              <a:rPr lang="cs-CZ" altLang="cs-CZ" sz="2100" dirty="0" smtClean="0"/>
              <a:t>Není oběť, není žalobce, není soudce</a:t>
            </a:r>
          </a:p>
          <a:p>
            <a:pPr lvl="2">
              <a:lnSpc>
                <a:spcPct val="80000"/>
              </a:lnSpc>
            </a:pPr>
            <a:r>
              <a:rPr lang="cs-CZ" altLang="cs-CZ" sz="2100" dirty="0" smtClean="0"/>
              <a:t>Oběť nemá sil a moc oznámit TČ</a:t>
            </a:r>
          </a:p>
          <a:p>
            <a:pPr lvl="2">
              <a:lnSpc>
                <a:spcPct val="80000"/>
              </a:lnSpc>
            </a:pPr>
            <a:r>
              <a:rPr lang="cs-CZ" altLang="cs-CZ" sz="2100" dirty="0" smtClean="0"/>
              <a:t>Oběť váhá, protože ji k pachateli váže určitý vztah a je to pro ni ohrožující nebo nevýhodné</a:t>
            </a:r>
          </a:p>
          <a:p>
            <a:pPr lvl="2">
              <a:lnSpc>
                <a:spcPct val="80000"/>
              </a:lnSpc>
            </a:pPr>
            <a:r>
              <a:rPr lang="cs-CZ" altLang="cs-CZ" sz="2100" dirty="0" smtClean="0"/>
              <a:t>Oběť sama se dopustila TČ</a:t>
            </a:r>
          </a:p>
          <a:p>
            <a:pPr lvl="2">
              <a:lnSpc>
                <a:spcPct val="80000"/>
              </a:lnSpc>
            </a:pPr>
            <a:r>
              <a:rPr lang="cs-CZ" altLang="cs-CZ" sz="2100" dirty="0" smtClean="0"/>
              <a:t>Negativní vztah k policii a alternativní způsob života</a:t>
            </a:r>
          </a:p>
          <a:p>
            <a:pPr lvl="2">
              <a:lnSpc>
                <a:spcPct val="80000"/>
              </a:lnSpc>
            </a:pPr>
            <a:r>
              <a:rPr lang="cs-CZ" altLang="cs-CZ" sz="2100" dirty="0" smtClean="0"/>
              <a:t>Oběť TČ chce vyřešit sama</a:t>
            </a:r>
          </a:p>
          <a:p>
            <a:pPr lvl="2">
              <a:lnSpc>
                <a:spcPct val="80000"/>
              </a:lnSpc>
            </a:pPr>
            <a:r>
              <a:rPr lang="cs-CZ" altLang="cs-CZ" sz="2100" dirty="0" smtClean="0"/>
              <a:t>V případě, že škoda je zanedbatelná a čas strávený na policii by byl „dražší“</a:t>
            </a:r>
          </a:p>
          <a:p>
            <a:pPr lvl="2">
              <a:lnSpc>
                <a:spcPct val="80000"/>
              </a:lnSpc>
            </a:pPr>
            <a:r>
              <a:rPr lang="cs-CZ" altLang="cs-CZ" sz="2100" dirty="0" smtClean="0"/>
              <a:t>Malá víra v policii, že s TČ něco udělá</a:t>
            </a:r>
          </a:p>
          <a:p>
            <a:pPr lvl="2" algn="r">
              <a:lnSpc>
                <a:spcPct val="80000"/>
              </a:lnSpc>
            </a:pPr>
            <a:r>
              <a:rPr lang="cs-CZ" altLang="cs-CZ" sz="2100" dirty="0" smtClean="0"/>
              <a:t>(Tomášek, 2010)</a:t>
            </a:r>
          </a:p>
          <a:p>
            <a:pPr lvl="2">
              <a:lnSpc>
                <a:spcPct val="80000"/>
              </a:lnSpc>
            </a:pPr>
            <a:endParaRPr lang="cs-CZ" altLang="cs-CZ" sz="2100" dirty="0" smtClean="0"/>
          </a:p>
        </p:txBody>
      </p:sp>
      <p:pic>
        <p:nvPicPr>
          <p:cNvPr id="11268" name="Picture 5" descr="MC900285372[1]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12160" y="317499"/>
            <a:ext cx="2520280" cy="15183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/>
          </p:cNvSpPr>
          <p:nvPr>
            <p:ph type="title"/>
          </p:nvPr>
        </p:nvSpPr>
        <p:spPr>
          <a:xfrm>
            <a:off x="609141" y="441164"/>
            <a:ext cx="8153400" cy="990600"/>
          </a:xfrm>
        </p:spPr>
        <p:txBody>
          <a:bodyPr>
            <a:normAutofit fontScale="90000"/>
          </a:bodyPr>
          <a:lstStyle/>
          <a:p>
            <a:r>
              <a:rPr lang="cs-CZ" altLang="cs-CZ" sz="4000" b="1" dirty="0" smtClean="0"/>
              <a:t>Metodologie aneb jak se dělají kriminologické výzkumy </a:t>
            </a:r>
          </a:p>
        </p:txBody>
      </p:sp>
      <p:sp>
        <p:nvSpPr>
          <p:cNvPr id="12291" name="Rectangle 3"/>
          <p:cNvSpPr>
            <a:spLocks noGrp="1"/>
          </p:cNvSpPr>
          <p:nvPr>
            <p:ph idx="1"/>
          </p:nvPr>
        </p:nvSpPr>
        <p:spPr>
          <a:xfrm>
            <a:off x="609141" y="2075046"/>
            <a:ext cx="8153400" cy="4525963"/>
          </a:xfrm>
        </p:spPr>
        <p:txBody>
          <a:bodyPr/>
          <a:lstStyle/>
          <a:p>
            <a:pPr marL="552450" indent="-552450">
              <a:buFont typeface="Wingdings" pitchFamily="2" charset="2"/>
              <a:buAutoNum type="arabicPeriod"/>
            </a:pPr>
            <a:r>
              <a:rPr lang="cs-CZ" altLang="cs-CZ" dirty="0" smtClean="0"/>
              <a:t>Výzkumy o </a:t>
            </a:r>
            <a:r>
              <a:rPr lang="cs-CZ" altLang="cs-CZ" b="1" dirty="0" smtClean="0"/>
              <a:t>stavu, struktuře a vývoji kriminality</a:t>
            </a:r>
          </a:p>
          <a:p>
            <a:pPr marL="552450" indent="-552450">
              <a:buFont typeface="Wingdings" pitchFamily="2" charset="2"/>
              <a:buAutoNum type="arabicPeriod"/>
            </a:pPr>
            <a:r>
              <a:rPr lang="cs-CZ" altLang="cs-CZ" b="1" dirty="0" smtClean="0"/>
              <a:t>Pachatelích</a:t>
            </a:r>
          </a:p>
          <a:p>
            <a:pPr marL="552450" indent="-552450">
              <a:buFont typeface="Wingdings" pitchFamily="2" charset="2"/>
              <a:buAutoNum type="arabicPeriod"/>
            </a:pPr>
            <a:r>
              <a:rPr lang="cs-CZ" altLang="cs-CZ" b="1" dirty="0" smtClean="0"/>
              <a:t>Obětech</a:t>
            </a:r>
          </a:p>
          <a:p>
            <a:pPr marL="552450" indent="-552450">
              <a:buFontTx/>
              <a:buChar char="-"/>
            </a:pPr>
            <a:r>
              <a:rPr lang="cs-CZ" altLang="cs-CZ" dirty="0" smtClean="0"/>
              <a:t>Sledujeme hlubší a širší souvislosti</a:t>
            </a:r>
          </a:p>
          <a:p>
            <a:pPr marL="862013" lvl="1" indent="-495300">
              <a:buFontTx/>
              <a:buChar char="-"/>
            </a:pPr>
            <a:r>
              <a:rPr lang="cs-CZ" altLang="cs-CZ" dirty="0" smtClean="0"/>
              <a:t>Příčiny a kriminogenní faktory</a:t>
            </a:r>
          </a:p>
          <a:p>
            <a:pPr marL="862013" lvl="1" indent="-495300">
              <a:buFontTx/>
              <a:buChar char="-"/>
            </a:pPr>
            <a:r>
              <a:rPr lang="cs-CZ" altLang="cs-CZ" dirty="0" smtClean="0"/>
              <a:t>Možnosti obrany proti těmto ohrožením</a:t>
            </a:r>
          </a:p>
          <a:p>
            <a:pPr marL="862013" lvl="1" indent="-495300">
              <a:buFontTx/>
              <a:buChar char="-"/>
            </a:pPr>
            <a:r>
              <a:rPr lang="cs-CZ" altLang="cs-CZ" dirty="0" smtClean="0"/>
              <a:t>Analýze účinnosti různých prostředků a opatření</a:t>
            </a:r>
          </a:p>
          <a:p>
            <a:pPr marL="862013" lvl="1" indent="-495300">
              <a:buFontTx/>
              <a:buChar char="-"/>
            </a:pPr>
            <a:r>
              <a:rPr lang="cs-CZ" altLang="cs-CZ" dirty="0" smtClean="0"/>
              <a:t>Možné varianty dalšího vývoje</a:t>
            </a:r>
          </a:p>
        </p:txBody>
      </p:sp>
      <p:pic>
        <p:nvPicPr>
          <p:cNvPr id="12292" name="Picture 4" descr="MC900240755[1]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92280" y="1263328"/>
            <a:ext cx="1449388" cy="161131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2293" name="Picture 6" descr="MC900240401[1]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37993" y="4221088"/>
            <a:ext cx="2324548" cy="19808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altLang="cs-CZ" b="1" dirty="0" smtClean="0"/>
              <a:t>Metodologie aneb jak se dělají kriminologické výzkumy </a:t>
            </a:r>
            <a:endParaRPr lang="cs-CZ" b="1" dirty="0" smtClean="0"/>
          </a:p>
        </p:txBody>
      </p:sp>
      <p:sp>
        <p:nvSpPr>
          <p:cNvPr id="13315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Respektujeme stejná pravidla jako v jiných výzkumech společenských věd (přípravná fáze, reliabilita, validita, indikátory…)</a:t>
            </a:r>
          </a:p>
          <a:p>
            <a:r>
              <a:rPr lang="cs-CZ" sz="2400" dirty="0" smtClean="0"/>
              <a:t>Limity kriminologického výzkumu</a:t>
            </a:r>
          </a:p>
          <a:p>
            <a:endParaRPr lang="cs-CZ" sz="2400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</p:spPr>
        <p:txBody>
          <a:bodyPr/>
          <a:lstStyle/>
          <a:p>
            <a:r>
              <a:rPr lang="cs-CZ" altLang="cs-CZ" b="1" dirty="0" smtClean="0"/>
              <a:t>Výzkumné techniky</a:t>
            </a:r>
          </a:p>
        </p:txBody>
      </p:sp>
      <p:sp>
        <p:nvSpPr>
          <p:cNvPr id="14339" name="Rectangle 3"/>
          <p:cNvSpPr>
            <a:spLocks noGrp="1"/>
          </p:cNvSpPr>
          <p:nvPr>
            <p:ph idx="1"/>
          </p:nvPr>
        </p:nvSpPr>
        <p:spPr>
          <a:xfrm>
            <a:off x="612775" y="1600200"/>
            <a:ext cx="8153400" cy="4525963"/>
          </a:xfrm>
        </p:spPr>
        <p:txBody>
          <a:bodyPr>
            <a:normAutofit/>
          </a:bodyPr>
          <a:lstStyle/>
          <a:p>
            <a:r>
              <a:rPr lang="cs-CZ" altLang="cs-CZ" sz="3200" dirty="0" smtClean="0"/>
              <a:t>Rozhovor, pozorování, experiment, dotazník, </a:t>
            </a:r>
            <a:r>
              <a:rPr lang="cs-CZ" altLang="cs-CZ" sz="3200" dirty="0" err="1" smtClean="0"/>
              <a:t>sociometrie</a:t>
            </a:r>
            <a:r>
              <a:rPr lang="cs-CZ" altLang="cs-CZ" sz="3200" dirty="0" smtClean="0"/>
              <a:t>, analýza dokumentů…</a:t>
            </a:r>
          </a:p>
          <a:p>
            <a:r>
              <a:rPr lang="cs-CZ" altLang="cs-CZ" sz="3200" b="1" dirty="0" smtClean="0"/>
              <a:t>Specifické:</a:t>
            </a:r>
          </a:p>
          <a:p>
            <a:pPr lvl="1"/>
            <a:r>
              <a:rPr lang="cs-CZ" altLang="cs-CZ" sz="2800" u="sng" dirty="0" err="1" smtClean="0"/>
              <a:t>Self</a:t>
            </a:r>
            <a:r>
              <a:rPr lang="cs-CZ" altLang="cs-CZ" sz="2800" u="sng" dirty="0" smtClean="0"/>
              <a:t>-report</a:t>
            </a:r>
            <a:r>
              <a:rPr lang="cs-CZ" altLang="cs-CZ" sz="2800" dirty="0" smtClean="0"/>
              <a:t> – subjektivní výpověď zkoumané osoby o sobě formou sebehodnocení nebo sebeposouzení</a:t>
            </a:r>
          </a:p>
          <a:p>
            <a:pPr lvl="1"/>
            <a:r>
              <a:rPr lang="cs-CZ" altLang="cs-CZ" sz="2800" u="sng" dirty="0" err="1" smtClean="0"/>
              <a:t>Viktimologické</a:t>
            </a:r>
            <a:r>
              <a:rPr lang="cs-CZ" altLang="cs-CZ" sz="2800" u="sng" dirty="0" smtClean="0"/>
              <a:t> výzkumy</a:t>
            </a:r>
          </a:p>
          <a:p>
            <a:pPr lvl="1">
              <a:buFont typeface="Wingdings 2" pitchFamily="18" charset="2"/>
              <a:buNone/>
            </a:pPr>
            <a:endParaRPr lang="cs-CZ" altLang="cs-CZ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</p:spPr>
        <p:txBody>
          <a:bodyPr/>
          <a:lstStyle/>
          <a:p>
            <a:r>
              <a:rPr lang="cs-CZ" altLang="cs-CZ" b="1" dirty="0" smtClean="0"/>
              <a:t>Výzkumné metody </a:t>
            </a:r>
          </a:p>
        </p:txBody>
      </p:sp>
      <p:sp>
        <p:nvSpPr>
          <p:cNvPr id="15363" name="Rectangle 3"/>
          <p:cNvSpPr>
            <a:spLocks noGrp="1"/>
          </p:cNvSpPr>
          <p:nvPr>
            <p:ph idx="1"/>
          </p:nvPr>
        </p:nvSpPr>
        <p:spPr>
          <a:xfrm>
            <a:off x="612775" y="1052736"/>
            <a:ext cx="8153400" cy="5400600"/>
          </a:xfrm>
        </p:spPr>
        <p:txBody>
          <a:bodyPr>
            <a:normAutofit/>
          </a:bodyPr>
          <a:lstStyle/>
          <a:p>
            <a:r>
              <a:rPr lang="cs-CZ" altLang="cs-CZ" sz="2800" b="1" dirty="0" smtClean="0"/>
              <a:t>Historická metoda </a:t>
            </a:r>
            <a:r>
              <a:rPr lang="cs-CZ" altLang="cs-CZ" sz="2800" dirty="0" smtClean="0"/>
              <a:t>– analýza minulosti objektu</a:t>
            </a:r>
          </a:p>
          <a:p>
            <a:pPr lvl="1"/>
            <a:r>
              <a:rPr lang="cs-CZ" altLang="cs-CZ" sz="2400" dirty="0" smtClean="0"/>
              <a:t>Společenské změny x úroveň kriminality </a:t>
            </a:r>
          </a:p>
          <a:p>
            <a:pPr lvl="1"/>
            <a:r>
              <a:rPr lang="cs-CZ" altLang="cs-CZ" sz="2400" dirty="0" smtClean="0"/>
              <a:t>historie skupiny (organizovaný zločin)</a:t>
            </a:r>
          </a:p>
          <a:p>
            <a:pPr lvl="1"/>
            <a:r>
              <a:rPr lang="cs-CZ" altLang="cs-CZ" sz="2400" dirty="0" smtClean="0"/>
              <a:t>Historie jedince</a:t>
            </a:r>
          </a:p>
          <a:p>
            <a:r>
              <a:rPr lang="cs-CZ" altLang="cs-CZ" sz="2400" b="1" dirty="0" smtClean="0"/>
              <a:t>Analýza statistických dat</a:t>
            </a:r>
          </a:p>
          <a:p>
            <a:r>
              <a:rPr lang="cs-CZ" altLang="cs-CZ" sz="2400" b="1" dirty="0" smtClean="0"/>
              <a:t>Monografická metoda</a:t>
            </a:r>
            <a:r>
              <a:rPr lang="cs-CZ" altLang="cs-CZ" sz="2400" dirty="0" smtClean="0"/>
              <a:t> – studium jediného případu (individuální x skupinovou)</a:t>
            </a:r>
          </a:p>
          <a:p>
            <a:r>
              <a:rPr lang="cs-CZ" altLang="cs-CZ" sz="2400" b="1" dirty="0" smtClean="0"/>
              <a:t>Typologická metoda </a:t>
            </a:r>
            <a:r>
              <a:rPr lang="cs-CZ" altLang="cs-CZ" sz="2400" dirty="0" smtClean="0"/>
              <a:t>– abstraktní teoretické modely (mnoho případů) – vytváří se typologie</a:t>
            </a:r>
          </a:p>
          <a:p>
            <a:pPr lvl="1">
              <a:buFont typeface="Wingdings 2" pitchFamily="18" charset="2"/>
              <a:buNone/>
            </a:pPr>
            <a:endParaRPr lang="cs-CZ" altLang="cs-CZ" sz="29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972300" y="603504"/>
            <a:ext cx="1824228" cy="1025296"/>
          </a:xfrm>
        </p:spPr>
        <p:txBody>
          <a:bodyPr/>
          <a:lstStyle/>
          <a:p>
            <a:r>
              <a:rPr lang="cs-CZ" b="1" dirty="0" err="1"/>
              <a:t>Cesare</a:t>
            </a:r>
            <a:r>
              <a:rPr lang="cs-CZ" b="1" dirty="0"/>
              <a:t> </a:t>
            </a:r>
            <a:r>
              <a:rPr lang="cs-CZ" b="1" dirty="0" err="1"/>
              <a:t>Lombroso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804248" y="1700808"/>
            <a:ext cx="1992280" cy="4896544"/>
          </a:xfrm>
        </p:spPr>
        <p:txBody>
          <a:bodyPr>
            <a:no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sz="1200" dirty="0" smtClean="0"/>
              <a:t>1835</a:t>
            </a:r>
            <a:r>
              <a:rPr lang="cs-CZ" sz="1200" dirty="0"/>
              <a:t> - 1909 </a:t>
            </a:r>
            <a:endParaRPr lang="cs-CZ" sz="1200" dirty="0" smtClean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sz="1200" dirty="0"/>
              <a:t> italský lékař, </a:t>
            </a:r>
            <a:r>
              <a:rPr lang="cs-CZ" sz="1200" dirty="0" smtClean="0"/>
              <a:t>biolog</a:t>
            </a:r>
            <a:r>
              <a:rPr lang="cs-CZ" sz="1200" dirty="0"/>
              <a:t> a kriminolog </a:t>
            </a:r>
            <a:endParaRPr lang="cs-CZ" sz="1200" dirty="0" smtClean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sz="1200" dirty="0" smtClean="0"/>
              <a:t>Frenologie</a:t>
            </a:r>
            <a:r>
              <a:rPr lang="cs-CZ" sz="1200" dirty="0"/>
              <a:t> </a:t>
            </a:r>
            <a:r>
              <a:rPr lang="cs-CZ" sz="1200" dirty="0" smtClean="0"/>
              <a:t>-   </a:t>
            </a:r>
            <a:r>
              <a:rPr lang="cs-CZ" sz="1200" dirty="0"/>
              <a:t>zločinné sklony jsou vrozené a jsou rozpoznatelné ve fyziognomických znacích člověka. </a:t>
            </a:r>
            <a:endParaRPr lang="cs-CZ" sz="1200" dirty="0" smtClean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sz="1200" dirty="0" smtClean="0"/>
              <a:t>Rozlišoval </a:t>
            </a:r>
            <a:r>
              <a:rPr lang="cs-CZ" sz="1200" dirty="0"/>
              <a:t>„rozené zločince, občasné zločince, zločince z vášně, morální imbecily a kriminální epileptiky“.</a:t>
            </a:r>
          </a:p>
          <a:p>
            <a:endParaRPr lang="cs-CZ" sz="1100" dirty="0"/>
          </a:p>
        </p:txBody>
      </p:sp>
      <p:pic>
        <p:nvPicPr>
          <p:cNvPr id="16386" name="Picture 4" descr="lombroso_tváře zločinců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1560" y="616043"/>
            <a:ext cx="3722082" cy="58329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Zástupný symbol pro obrázek 4"/>
          <p:cNvPicPr>
            <a:picLocks noGrp="1" noChangeAspect="1"/>
          </p:cNvPicPr>
          <p:nvPr>
            <p:ph type="pic" idx="1"/>
          </p:nvPr>
        </p:nvPicPr>
        <p:blipFill rotWithShape="1">
          <a:blip r:embed="rId3"/>
          <a:srcRect l="35956" t="19031" r="39161" b="26773"/>
          <a:stretch/>
        </p:blipFill>
        <p:spPr>
          <a:xfrm>
            <a:off x="4572000" y="404664"/>
            <a:ext cx="1800200" cy="245027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ýdlo">
  <a:themeElements>
    <a:clrScheme name="Mýdlo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Mýdlo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Mýdlo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C20BADFE-D095-436F-9677-9264042809F0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Savon</Template>
  <TotalTime>5441</TotalTime>
  <Words>551</Words>
  <Application>Microsoft Office PowerPoint</Application>
  <PresentationFormat>Předvádění na obrazovce (4:3)</PresentationFormat>
  <Paragraphs>107</Paragraphs>
  <Slides>16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2" baseType="lpstr">
      <vt:lpstr>Arial</vt:lpstr>
      <vt:lpstr>Century Gothic</vt:lpstr>
      <vt:lpstr>Garamond</vt:lpstr>
      <vt:lpstr>Wingdings</vt:lpstr>
      <vt:lpstr>Wingdings 2</vt:lpstr>
      <vt:lpstr>Mýdlo</vt:lpstr>
      <vt:lpstr>Předmět a obsah kriminologie a její metodologie </vt:lpstr>
      <vt:lpstr>Předmět kriminologie </vt:lpstr>
      <vt:lpstr>Jak se počítá kriminalita</vt:lpstr>
      <vt:lpstr>Latentní kriminalita</vt:lpstr>
      <vt:lpstr>Metodologie aneb jak se dělají kriminologické výzkumy </vt:lpstr>
      <vt:lpstr>Metodologie aneb jak se dělají kriminologické výzkumy </vt:lpstr>
      <vt:lpstr>Výzkumné techniky</vt:lpstr>
      <vt:lpstr>Výzkumné metody </vt:lpstr>
      <vt:lpstr>Cesare Lombroso</vt:lpstr>
      <vt:lpstr>Výzkumné metody</vt:lpstr>
      <vt:lpstr>Self-reportové studie</vt:lpstr>
      <vt:lpstr>Vývojová kriminologie a longitudiální výzkumy</vt:lpstr>
      <vt:lpstr>Viktimologické studie</vt:lpstr>
      <vt:lpstr>2. Seminární práce</vt:lpstr>
      <vt:lpstr>Literatura a zdroje </vt:lpstr>
      <vt:lpstr>Děkuji za pozornost </vt:lpstr>
    </vt:vector>
  </TitlesOfParts>
  <Company>Název společnosti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„How do inTERPRET SOCIAL WORKERS LIFE SITUATION OF OFFENDERS IN BRNO REGION?</dc:title>
  <dc:creator>Petra Vašíčková</dc:creator>
  <cp:lastModifiedBy>Petra</cp:lastModifiedBy>
  <cp:revision>57</cp:revision>
  <cp:lastPrinted>2017-02-26T20:30:59Z</cp:lastPrinted>
  <dcterms:created xsi:type="dcterms:W3CDTF">2013-05-01T08:18:41Z</dcterms:created>
  <dcterms:modified xsi:type="dcterms:W3CDTF">2017-02-26T20:54:01Z</dcterms:modified>
</cp:coreProperties>
</file>