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2" r:id="rId4"/>
    <p:sldId id="277" r:id="rId5"/>
    <p:sldId id="295" r:id="rId6"/>
    <p:sldId id="284" r:id="rId7"/>
    <p:sldId id="272" r:id="rId8"/>
    <p:sldId id="271" r:id="rId9"/>
    <p:sldId id="285" r:id="rId10"/>
    <p:sldId id="274" r:id="rId11"/>
    <p:sldId id="296" r:id="rId12"/>
    <p:sldId id="275" r:id="rId13"/>
    <p:sldId id="300" r:id="rId14"/>
    <p:sldId id="286" r:id="rId15"/>
    <p:sldId id="273" r:id="rId16"/>
    <p:sldId id="281" r:id="rId17"/>
    <p:sldId id="299" r:id="rId18"/>
    <p:sldId id="287" r:id="rId19"/>
    <p:sldId id="290" r:id="rId20"/>
    <p:sldId id="291" r:id="rId21"/>
    <p:sldId id="294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1152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orient="horz" pos="3072" userDrawn="1">
          <p15:clr>
            <a:srgbClr val="A4A3A4"/>
          </p15:clr>
        </p15:guide>
        <p15:guide id="6" orient="horz" pos="432" userDrawn="1">
          <p15:clr>
            <a:srgbClr val="A4A3A4"/>
          </p15:clr>
        </p15:guide>
        <p15:guide id="7" orient="horz" pos="3648" userDrawn="1">
          <p15:clr>
            <a:srgbClr val="A4A3A4"/>
          </p15:clr>
        </p15:guide>
        <p15:guide id="8" pos="2880" userDrawn="1">
          <p15:clr>
            <a:srgbClr val="A4A3A4"/>
          </p15:clr>
        </p15:guide>
        <p15:guide id="9" pos="575" userDrawn="1">
          <p15:clr>
            <a:srgbClr val="A4A3A4"/>
          </p15:clr>
        </p15:guide>
        <p15:guide id="10" pos="5185" userDrawn="1">
          <p15:clr>
            <a:srgbClr val="A4A3A4"/>
          </p15:clr>
        </p15:guide>
        <p15:guide id="11" pos="4284" userDrawn="1">
          <p15:clr>
            <a:srgbClr val="A4A3A4"/>
          </p15:clr>
        </p15:guide>
        <p15:guide id="12" pos="5437" userDrawn="1">
          <p15:clr>
            <a:srgbClr val="A4A3A4"/>
          </p15:clr>
        </p15:guide>
        <p15:guide id="13" pos="2772" userDrawn="1">
          <p15:clr>
            <a:srgbClr val="A4A3A4"/>
          </p15:clr>
        </p15:guide>
        <p15:guide id="14" pos="323" userDrawn="1">
          <p15:clr>
            <a:srgbClr val="A4A3A4"/>
          </p15:clr>
        </p15:guide>
        <p15:guide id="15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8124" autoAdjust="0"/>
  </p:normalViewPr>
  <p:slideViewPr>
    <p:cSldViewPr>
      <p:cViewPr varScale="1">
        <p:scale>
          <a:sx n="73" d="100"/>
          <a:sy n="73" d="100"/>
        </p:scale>
        <p:origin x="1986" y="6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2880"/>
        <p:guide pos="575"/>
        <p:guide pos="5185"/>
        <p:guide pos="4284"/>
        <p:guide pos="5437"/>
        <p:guide pos="2772"/>
        <p:guide pos="32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94FC7-E41F-40C4-91B1-F44733E7E6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1A9CB8-788E-4F14-B9F4-86860350EF40}">
      <dgm:prSet/>
      <dgm:spPr/>
      <dgm:t>
        <a:bodyPr/>
        <a:lstStyle/>
        <a:p>
          <a:r>
            <a:rPr lang="cs-CZ" smtClean="0"/>
            <a:t>liberální</a:t>
          </a:r>
          <a:endParaRPr lang="cs-CZ"/>
        </a:p>
      </dgm:t>
    </dgm:pt>
    <dgm:pt modelId="{59C1DD62-7522-44C7-B41A-103E18EAB3AA}" type="parTrans" cxnId="{D0CDC998-1F1D-4C92-9B70-C3178A82164A}">
      <dgm:prSet/>
      <dgm:spPr/>
      <dgm:t>
        <a:bodyPr/>
        <a:lstStyle/>
        <a:p>
          <a:endParaRPr lang="cs-CZ"/>
        </a:p>
      </dgm:t>
    </dgm:pt>
    <dgm:pt modelId="{EF9494DF-E74C-4106-BFAD-F88D1D69A77D}" type="sibTrans" cxnId="{D0CDC998-1F1D-4C92-9B70-C3178A82164A}">
      <dgm:prSet/>
      <dgm:spPr/>
      <dgm:t>
        <a:bodyPr/>
        <a:lstStyle/>
        <a:p>
          <a:endParaRPr lang="cs-CZ"/>
        </a:p>
      </dgm:t>
    </dgm:pt>
    <dgm:pt modelId="{D16129BC-31EE-452D-A64D-58AB0F52DA09}">
      <dgm:prSet/>
      <dgm:spPr/>
      <dgm:t>
        <a:bodyPr/>
        <a:lstStyle/>
        <a:p>
          <a:r>
            <a:rPr lang="cs-CZ" smtClean="0"/>
            <a:t>konzervativní</a:t>
          </a:r>
          <a:endParaRPr lang="cs-CZ"/>
        </a:p>
      </dgm:t>
    </dgm:pt>
    <dgm:pt modelId="{58C92783-11E2-40C6-9B96-2E804D0F5A2F}" type="parTrans" cxnId="{04D25961-43EA-4917-9DB2-0D19C72762B1}">
      <dgm:prSet/>
      <dgm:spPr/>
      <dgm:t>
        <a:bodyPr/>
        <a:lstStyle/>
        <a:p>
          <a:endParaRPr lang="cs-CZ"/>
        </a:p>
      </dgm:t>
    </dgm:pt>
    <dgm:pt modelId="{318B945E-4A3C-4E53-B047-2221AFBC4E77}" type="sibTrans" cxnId="{04D25961-43EA-4917-9DB2-0D19C72762B1}">
      <dgm:prSet/>
      <dgm:spPr/>
      <dgm:t>
        <a:bodyPr/>
        <a:lstStyle/>
        <a:p>
          <a:endParaRPr lang="cs-CZ"/>
        </a:p>
      </dgm:t>
    </dgm:pt>
    <dgm:pt modelId="{7CDC9B82-8664-471C-B615-FB902520EB26}">
      <dgm:prSet/>
      <dgm:spPr/>
      <dgm:t>
        <a:bodyPr/>
        <a:lstStyle/>
        <a:p>
          <a:r>
            <a:rPr lang="cs-CZ" smtClean="0"/>
            <a:t>sociálně demokratický </a:t>
          </a:r>
          <a:endParaRPr lang="cs-CZ"/>
        </a:p>
      </dgm:t>
    </dgm:pt>
    <dgm:pt modelId="{6DD4140E-B043-4B2A-9523-A27B03DC9284}" type="sibTrans" cxnId="{6E0C7727-00D0-41CF-B4DA-99F96F47FE4A}">
      <dgm:prSet/>
      <dgm:spPr/>
      <dgm:t>
        <a:bodyPr/>
        <a:lstStyle/>
        <a:p>
          <a:endParaRPr lang="cs-CZ"/>
        </a:p>
      </dgm:t>
    </dgm:pt>
    <dgm:pt modelId="{A13A8071-B7E3-4D8F-9BAB-BAC386B17BCC}" type="parTrans" cxnId="{6E0C7727-00D0-41CF-B4DA-99F96F47FE4A}">
      <dgm:prSet/>
      <dgm:spPr/>
      <dgm:t>
        <a:bodyPr/>
        <a:lstStyle/>
        <a:p>
          <a:endParaRPr lang="cs-CZ"/>
        </a:p>
      </dgm:t>
    </dgm:pt>
    <dgm:pt modelId="{B0CD17EF-3281-4B28-9940-11DA3D01B01B}">
      <dgm:prSet/>
      <dgm:spPr/>
      <dgm:t>
        <a:bodyPr/>
        <a:lstStyle/>
        <a:p>
          <a:r>
            <a:rPr lang="cs-CZ" smtClean="0"/>
            <a:t>UK, Irsko, USA, Kanada, Austrálie, Nový Zéland </a:t>
          </a:r>
          <a:endParaRPr lang="cs-CZ"/>
        </a:p>
      </dgm:t>
    </dgm:pt>
    <dgm:pt modelId="{B111B24F-55B7-49C3-B9C8-7D63E1391229}" type="parTrans" cxnId="{B2C5B7F5-091E-4353-8F05-617A903E8C0D}">
      <dgm:prSet/>
      <dgm:spPr/>
    </dgm:pt>
    <dgm:pt modelId="{75102B52-8878-45C7-B1D6-FE9C46402B2D}" type="sibTrans" cxnId="{B2C5B7F5-091E-4353-8F05-617A903E8C0D}">
      <dgm:prSet/>
      <dgm:spPr/>
    </dgm:pt>
    <dgm:pt modelId="{A9052A48-0758-4142-A89F-9E02646166DE}">
      <dgm:prSet/>
      <dgm:spPr/>
      <dgm:t>
        <a:bodyPr/>
        <a:lstStyle/>
        <a:p>
          <a:r>
            <a:rPr lang="cs-CZ" smtClean="0"/>
            <a:t>Belgie, Francie, Japonsko, Itálie, Německo, Nizozemí, Rakousko, Švýcarsko</a:t>
          </a:r>
          <a:endParaRPr lang="cs-CZ"/>
        </a:p>
      </dgm:t>
    </dgm:pt>
    <dgm:pt modelId="{6A914CDB-0CC9-4050-95BB-A1AEAB2B0DAF}" type="parTrans" cxnId="{8544A1A9-2484-4647-B9C7-D1AADA907156}">
      <dgm:prSet/>
      <dgm:spPr/>
    </dgm:pt>
    <dgm:pt modelId="{C7CA33AE-3C06-4496-AE82-6314701E6323}" type="sibTrans" cxnId="{8544A1A9-2484-4647-B9C7-D1AADA907156}">
      <dgm:prSet/>
      <dgm:spPr/>
    </dgm:pt>
    <dgm:pt modelId="{369656C3-35B8-446D-A2D2-D7854A8F67FE}">
      <dgm:prSet/>
      <dgm:spPr/>
      <dgm:t>
        <a:bodyPr/>
        <a:lstStyle/>
        <a:p>
          <a:r>
            <a:rPr lang="cs-CZ" smtClean="0"/>
            <a:t>– Dánsko, Finsko, Norsko, Švédsko</a:t>
          </a:r>
          <a:endParaRPr lang="cs-CZ"/>
        </a:p>
      </dgm:t>
    </dgm:pt>
    <dgm:pt modelId="{FA829B4B-3CB4-4D03-98BC-A74A115131FE}" type="parTrans" cxnId="{77BF3B7E-9FA8-4F31-B527-CB9FE3684572}">
      <dgm:prSet/>
      <dgm:spPr/>
    </dgm:pt>
    <dgm:pt modelId="{AA91E34D-8A38-4EEE-8F67-5C3599D73B5F}" type="sibTrans" cxnId="{77BF3B7E-9FA8-4F31-B527-CB9FE3684572}">
      <dgm:prSet/>
      <dgm:spPr/>
    </dgm:pt>
    <dgm:pt modelId="{E3C79C0F-D205-499B-8FBF-56D48A92CEF1}" type="pres">
      <dgm:prSet presAssocID="{65494FC7-E41F-40C4-91B1-F44733E7E6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AB47E0-B54C-4F82-BD97-F1D43F9D03C2}" type="pres">
      <dgm:prSet presAssocID="{A71A9CB8-788E-4F14-B9F4-86860350EF40}" presName="composite" presStyleCnt="0"/>
      <dgm:spPr/>
    </dgm:pt>
    <dgm:pt modelId="{77689ABF-B7C6-4C0E-A040-6CD7587B1061}" type="pres">
      <dgm:prSet presAssocID="{A71A9CB8-788E-4F14-B9F4-86860350EF4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382E60-9A7F-429F-86E0-511FA7D48C8C}" type="pres">
      <dgm:prSet presAssocID="{A71A9CB8-788E-4F14-B9F4-86860350EF4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17F49C-00C0-48BF-8866-C74BD8FF4040}" type="pres">
      <dgm:prSet presAssocID="{EF9494DF-E74C-4106-BFAD-F88D1D69A77D}" presName="space" presStyleCnt="0"/>
      <dgm:spPr/>
    </dgm:pt>
    <dgm:pt modelId="{E05786BE-3F2E-4C8E-869D-EEB31CA815AC}" type="pres">
      <dgm:prSet presAssocID="{D16129BC-31EE-452D-A64D-58AB0F52DA09}" presName="composite" presStyleCnt="0"/>
      <dgm:spPr/>
    </dgm:pt>
    <dgm:pt modelId="{62A570EF-C2C2-4C8D-A553-E5DD6406686B}" type="pres">
      <dgm:prSet presAssocID="{D16129BC-31EE-452D-A64D-58AB0F52DA0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D3113B-AFBD-45BE-8206-17BE2E9762D9}" type="pres">
      <dgm:prSet presAssocID="{D16129BC-31EE-452D-A64D-58AB0F52DA0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2EB753-203C-4877-8D6A-3EEA388F9D93}" type="pres">
      <dgm:prSet presAssocID="{318B945E-4A3C-4E53-B047-2221AFBC4E77}" presName="space" presStyleCnt="0"/>
      <dgm:spPr/>
    </dgm:pt>
    <dgm:pt modelId="{58B07DE5-5FE3-4423-842D-D80531284D18}" type="pres">
      <dgm:prSet presAssocID="{7CDC9B82-8664-471C-B615-FB902520EB26}" presName="composite" presStyleCnt="0"/>
      <dgm:spPr/>
    </dgm:pt>
    <dgm:pt modelId="{D62B1F04-9E95-4571-BB40-3743F1D1B24D}" type="pres">
      <dgm:prSet presAssocID="{7CDC9B82-8664-471C-B615-FB902520EB2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F28765-84D0-410D-AA30-FB498761E15E}" type="pres">
      <dgm:prSet presAssocID="{7CDC9B82-8664-471C-B615-FB902520EB2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0C7727-00D0-41CF-B4DA-99F96F47FE4A}" srcId="{65494FC7-E41F-40C4-91B1-F44733E7E6D9}" destId="{7CDC9B82-8664-471C-B615-FB902520EB26}" srcOrd="2" destOrd="0" parTransId="{A13A8071-B7E3-4D8F-9BAB-BAC386B17BCC}" sibTransId="{6DD4140E-B043-4B2A-9523-A27B03DC9284}"/>
    <dgm:cxn modelId="{8544A1A9-2484-4647-B9C7-D1AADA907156}" srcId="{D16129BC-31EE-452D-A64D-58AB0F52DA09}" destId="{A9052A48-0758-4142-A89F-9E02646166DE}" srcOrd="0" destOrd="0" parTransId="{6A914CDB-0CC9-4050-95BB-A1AEAB2B0DAF}" sibTransId="{C7CA33AE-3C06-4496-AE82-6314701E6323}"/>
    <dgm:cxn modelId="{98E3A425-DE3E-42E9-B03B-E436C49920D3}" type="presOf" srcId="{369656C3-35B8-446D-A2D2-D7854A8F67FE}" destId="{63F28765-84D0-410D-AA30-FB498761E15E}" srcOrd="0" destOrd="0" presId="urn:microsoft.com/office/officeart/2005/8/layout/hList1"/>
    <dgm:cxn modelId="{DB65DCF3-ACF8-4F4E-B46A-3264DE58990D}" type="presOf" srcId="{65494FC7-E41F-40C4-91B1-F44733E7E6D9}" destId="{E3C79C0F-D205-499B-8FBF-56D48A92CEF1}" srcOrd="0" destOrd="0" presId="urn:microsoft.com/office/officeart/2005/8/layout/hList1"/>
    <dgm:cxn modelId="{5DD0D6AF-90C0-49AD-86C7-F53418B3B6CF}" type="presOf" srcId="{B0CD17EF-3281-4B28-9940-11DA3D01B01B}" destId="{0F382E60-9A7F-429F-86E0-511FA7D48C8C}" srcOrd="0" destOrd="0" presId="urn:microsoft.com/office/officeart/2005/8/layout/hList1"/>
    <dgm:cxn modelId="{B2C5B7F5-091E-4353-8F05-617A903E8C0D}" srcId="{A71A9CB8-788E-4F14-B9F4-86860350EF40}" destId="{B0CD17EF-3281-4B28-9940-11DA3D01B01B}" srcOrd="0" destOrd="0" parTransId="{B111B24F-55B7-49C3-B9C8-7D63E1391229}" sibTransId="{75102B52-8878-45C7-B1D6-FE9C46402B2D}"/>
    <dgm:cxn modelId="{D0CDC998-1F1D-4C92-9B70-C3178A82164A}" srcId="{65494FC7-E41F-40C4-91B1-F44733E7E6D9}" destId="{A71A9CB8-788E-4F14-B9F4-86860350EF40}" srcOrd="0" destOrd="0" parTransId="{59C1DD62-7522-44C7-B41A-103E18EAB3AA}" sibTransId="{EF9494DF-E74C-4106-BFAD-F88D1D69A77D}"/>
    <dgm:cxn modelId="{574A7691-1069-4488-902A-9902F7050595}" type="presOf" srcId="{7CDC9B82-8664-471C-B615-FB902520EB26}" destId="{D62B1F04-9E95-4571-BB40-3743F1D1B24D}" srcOrd="0" destOrd="0" presId="urn:microsoft.com/office/officeart/2005/8/layout/hList1"/>
    <dgm:cxn modelId="{388B28D7-08CE-45BA-A150-DE55C2C466D4}" type="presOf" srcId="{D16129BC-31EE-452D-A64D-58AB0F52DA09}" destId="{62A570EF-C2C2-4C8D-A553-E5DD6406686B}" srcOrd="0" destOrd="0" presId="urn:microsoft.com/office/officeart/2005/8/layout/hList1"/>
    <dgm:cxn modelId="{F2389A72-D3C7-46A5-AD62-85B5AE89B66B}" type="presOf" srcId="{A9052A48-0758-4142-A89F-9E02646166DE}" destId="{D5D3113B-AFBD-45BE-8206-17BE2E9762D9}" srcOrd="0" destOrd="0" presId="urn:microsoft.com/office/officeart/2005/8/layout/hList1"/>
    <dgm:cxn modelId="{3F286F51-B262-4347-BE21-68D7EB149A0D}" type="presOf" srcId="{A71A9CB8-788E-4F14-B9F4-86860350EF40}" destId="{77689ABF-B7C6-4C0E-A040-6CD7587B1061}" srcOrd="0" destOrd="0" presId="urn:microsoft.com/office/officeart/2005/8/layout/hList1"/>
    <dgm:cxn modelId="{77BF3B7E-9FA8-4F31-B527-CB9FE3684572}" srcId="{7CDC9B82-8664-471C-B615-FB902520EB26}" destId="{369656C3-35B8-446D-A2D2-D7854A8F67FE}" srcOrd="0" destOrd="0" parTransId="{FA829B4B-3CB4-4D03-98BC-A74A115131FE}" sibTransId="{AA91E34D-8A38-4EEE-8F67-5C3599D73B5F}"/>
    <dgm:cxn modelId="{04D25961-43EA-4917-9DB2-0D19C72762B1}" srcId="{65494FC7-E41F-40C4-91B1-F44733E7E6D9}" destId="{D16129BC-31EE-452D-A64D-58AB0F52DA09}" srcOrd="1" destOrd="0" parTransId="{58C92783-11E2-40C6-9B96-2E804D0F5A2F}" sibTransId="{318B945E-4A3C-4E53-B047-2221AFBC4E77}"/>
    <dgm:cxn modelId="{7FF1C9EF-F649-47E4-9869-FC99E242EAD5}" type="presParOf" srcId="{E3C79C0F-D205-499B-8FBF-56D48A92CEF1}" destId="{17AB47E0-B54C-4F82-BD97-F1D43F9D03C2}" srcOrd="0" destOrd="0" presId="urn:microsoft.com/office/officeart/2005/8/layout/hList1"/>
    <dgm:cxn modelId="{022A2EF0-50A7-414C-ACC5-7B36623BD34D}" type="presParOf" srcId="{17AB47E0-B54C-4F82-BD97-F1D43F9D03C2}" destId="{77689ABF-B7C6-4C0E-A040-6CD7587B1061}" srcOrd="0" destOrd="0" presId="urn:microsoft.com/office/officeart/2005/8/layout/hList1"/>
    <dgm:cxn modelId="{29F82790-1186-4072-961B-78C592F6AAA5}" type="presParOf" srcId="{17AB47E0-B54C-4F82-BD97-F1D43F9D03C2}" destId="{0F382E60-9A7F-429F-86E0-511FA7D48C8C}" srcOrd="1" destOrd="0" presId="urn:microsoft.com/office/officeart/2005/8/layout/hList1"/>
    <dgm:cxn modelId="{2F1AEE28-70D9-4B21-B52D-526B6E89863D}" type="presParOf" srcId="{E3C79C0F-D205-499B-8FBF-56D48A92CEF1}" destId="{6817F49C-00C0-48BF-8866-C74BD8FF4040}" srcOrd="1" destOrd="0" presId="urn:microsoft.com/office/officeart/2005/8/layout/hList1"/>
    <dgm:cxn modelId="{E4DBADA6-86AD-49D7-8F2C-3DC454D004E7}" type="presParOf" srcId="{E3C79C0F-D205-499B-8FBF-56D48A92CEF1}" destId="{E05786BE-3F2E-4C8E-869D-EEB31CA815AC}" srcOrd="2" destOrd="0" presId="urn:microsoft.com/office/officeart/2005/8/layout/hList1"/>
    <dgm:cxn modelId="{12D86B21-BB72-4BBE-920D-0AB8DEC08696}" type="presParOf" srcId="{E05786BE-3F2E-4C8E-869D-EEB31CA815AC}" destId="{62A570EF-C2C2-4C8D-A553-E5DD6406686B}" srcOrd="0" destOrd="0" presId="urn:microsoft.com/office/officeart/2005/8/layout/hList1"/>
    <dgm:cxn modelId="{6FE24D34-AF59-42F2-BCC8-3A949D18B249}" type="presParOf" srcId="{E05786BE-3F2E-4C8E-869D-EEB31CA815AC}" destId="{D5D3113B-AFBD-45BE-8206-17BE2E9762D9}" srcOrd="1" destOrd="0" presId="urn:microsoft.com/office/officeart/2005/8/layout/hList1"/>
    <dgm:cxn modelId="{48350F04-C838-42B8-8002-6FA49976CBE5}" type="presParOf" srcId="{E3C79C0F-D205-499B-8FBF-56D48A92CEF1}" destId="{FA2EB753-203C-4877-8D6A-3EEA388F9D93}" srcOrd="3" destOrd="0" presId="urn:microsoft.com/office/officeart/2005/8/layout/hList1"/>
    <dgm:cxn modelId="{BF47A509-31A6-44F3-AD1D-226835B818B2}" type="presParOf" srcId="{E3C79C0F-D205-499B-8FBF-56D48A92CEF1}" destId="{58B07DE5-5FE3-4423-842D-D80531284D18}" srcOrd="4" destOrd="0" presId="urn:microsoft.com/office/officeart/2005/8/layout/hList1"/>
    <dgm:cxn modelId="{548BEBE7-9E1F-4BAB-B387-8A58F0DA28AD}" type="presParOf" srcId="{58B07DE5-5FE3-4423-842D-D80531284D18}" destId="{D62B1F04-9E95-4571-BB40-3743F1D1B24D}" srcOrd="0" destOrd="0" presId="urn:microsoft.com/office/officeart/2005/8/layout/hList1"/>
    <dgm:cxn modelId="{C665C68E-3C15-4FEA-ACEA-2EBCFE1B3D21}" type="presParOf" srcId="{58B07DE5-5FE3-4423-842D-D80531284D18}" destId="{63F28765-84D0-410D-AA30-FB498761E15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89ABF-B7C6-4C0E-A040-6CD7587B1061}">
      <dsp:nvSpPr>
        <dsp:cNvPr id="0" name=""/>
        <dsp:cNvSpPr/>
      </dsp:nvSpPr>
      <dsp:spPr>
        <a:xfrm>
          <a:off x="2286" y="225802"/>
          <a:ext cx="2229430" cy="6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liberální</a:t>
          </a:r>
          <a:endParaRPr lang="cs-CZ" sz="1900" kern="1200"/>
        </a:p>
      </dsp:txBody>
      <dsp:txXfrm>
        <a:off x="2286" y="225802"/>
        <a:ext cx="2229430" cy="687182"/>
      </dsp:txXfrm>
    </dsp:sp>
    <dsp:sp modelId="{0F382E60-9A7F-429F-86E0-511FA7D48C8C}">
      <dsp:nvSpPr>
        <dsp:cNvPr id="0" name=""/>
        <dsp:cNvSpPr/>
      </dsp:nvSpPr>
      <dsp:spPr>
        <a:xfrm>
          <a:off x="2286" y="912984"/>
          <a:ext cx="2229430" cy="2119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smtClean="0"/>
            <a:t>UK, Irsko, USA, Kanada, Austrálie, Nový Zéland </a:t>
          </a:r>
          <a:endParaRPr lang="cs-CZ" sz="1900" kern="1200"/>
        </a:p>
      </dsp:txBody>
      <dsp:txXfrm>
        <a:off x="2286" y="912984"/>
        <a:ext cx="2229430" cy="2119611"/>
      </dsp:txXfrm>
    </dsp:sp>
    <dsp:sp modelId="{62A570EF-C2C2-4C8D-A553-E5DD6406686B}">
      <dsp:nvSpPr>
        <dsp:cNvPr id="0" name=""/>
        <dsp:cNvSpPr/>
      </dsp:nvSpPr>
      <dsp:spPr>
        <a:xfrm>
          <a:off x="2543837" y="225802"/>
          <a:ext cx="2229430" cy="6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konzervativní</a:t>
          </a:r>
          <a:endParaRPr lang="cs-CZ" sz="1900" kern="1200"/>
        </a:p>
      </dsp:txBody>
      <dsp:txXfrm>
        <a:off x="2543837" y="225802"/>
        <a:ext cx="2229430" cy="687182"/>
      </dsp:txXfrm>
    </dsp:sp>
    <dsp:sp modelId="{D5D3113B-AFBD-45BE-8206-17BE2E9762D9}">
      <dsp:nvSpPr>
        <dsp:cNvPr id="0" name=""/>
        <dsp:cNvSpPr/>
      </dsp:nvSpPr>
      <dsp:spPr>
        <a:xfrm>
          <a:off x="2543837" y="912984"/>
          <a:ext cx="2229430" cy="2119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smtClean="0"/>
            <a:t>Belgie, Francie, Japonsko, Itálie, Německo, Nizozemí, Rakousko, Švýcarsko</a:t>
          </a:r>
          <a:endParaRPr lang="cs-CZ" sz="1900" kern="1200"/>
        </a:p>
      </dsp:txBody>
      <dsp:txXfrm>
        <a:off x="2543837" y="912984"/>
        <a:ext cx="2229430" cy="2119611"/>
      </dsp:txXfrm>
    </dsp:sp>
    <dsp:sp modelId="{D62B1F04-9E95-4571-BB40-3743F1D1B24D}">
      <dsp:nvSpPr>
        <dsp:cNvPr id="0" name=""/>
        <dsp:cNvSpPr/>
      </dsp:nvSpPr>
      <dsp:spPr>
        <a:xfrm>
          <a:off x="5085387" y="225802"/>
          <a:ext cx="2229430" cy="6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sociálně demokratický </a:t>
          </a:r>
          <a:endParaRPr lang="cs-CZ" sz="1900" kern="1200"/>
        </a:p>
      </dsp:txBody>
      <dsp:txXfrm>
        <a:off x="5085387" y="225802"/>
        <a:ext cx="2229430" cy="687182"/>
      </dsp:txXfrm>
    </dsp:sp>
    <dsp:sp modelId="{63F28765-84D0-410D-AA30-FB498761E15E}">
      <dsp:nvSpPr>
        <dsp:cNvPr id="0" name=""/>
        <dsp:cNvSpPr/>
      </dsp:nvSpPr>
      <dsp:spPr>
        <a:xfrm>
          <a:off x="5085387" y="912984"/>
          <a:ext cx="2229430" cy="2119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smtClean="0"/>
            <a:t>– Dánsko, Finsko, Norsko, Švédsko</a:t>
          </a:r>
          <a:endParaRPr lang="cs-CZ" sz="1900" kern="1200"/>
        </a:p>
      </dsp:txBody>
      <dsp:txXfrm>
        <a:off x="5085387" y="912984"/>
        <a:ext cx="2229430" cy="2119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563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 can distinguish (1) time rights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(such as parental leave and care leave), (2) direct and indirect transfers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caring (such as cash benefits and tax reductions) and (3) social rights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attached to care giving like individual pension rights or the (partial)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inclusion in other social security schemes or derived rights for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nonemployed</a:t>
            </a:r>
            <a:endParaRPr lang="en-US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wives (husbands). These 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policies can be contrasted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with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de-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familializing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policies which aim at unburdening the family in its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caring function, like the public provision of child care and/or social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services or the (public subsidy of) care provision through the market. If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 suppose variation, i.e., strong and weak expressions within both kinds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of family policies and if welfare states may contain combinations of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and de-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familializing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family policies, the following matrix can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be drawn (see Table 1).</a:t>
            </a:r>
            <a:endParaRPr lang="cs-CZ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Four ideal types of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emerge from this matrix. The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explicit</a:t>
            </a:r>
          </a:p>
          <a:p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not only strengthens the family in caring for children,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handicapped and the elderly through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policies. It also lacks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provision of any alternative to family care. This lack in public and market</a:t>
            </a:r>
          </a:p>
          <a:p>
            <a:r>
              <a:rPr lang="en-US" sz="1200" b="1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TABLE 1. Combinations of strong/weak </a:t>
            </a:r>
            <a:r>
              <a:rPr lang="en-US" sz="1200" b="1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en-US" sz="1200" b="1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and strong/weak de-</a:t>
            </a:r>
            <a:r>
              <a:rPr lang="en-US" sz="1200" b="1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endParaRPr lang="en-US" sz="1200" b="1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cs-CZ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De-</a:t>
            </a:r>
            <a:r>
              <a:rPr lang="cs-CZ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endParaRPr lang="cs-CZ" sz="1200" b="0" i="1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Strong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Weak</a:t>
            </a:r>
            <a:endParaRPr lang="cs-CZ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Strong Optional familialism Explicit familialism</a:t>
            </a:r>
          </a:p>
          <a:p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Weak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De-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Implicit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endParaRPr lang="cs-CZ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Varieties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LEITNER</a:t>
            </a:r>
          </a:p>
          <a:p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359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driven care provision together with strong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explicitly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enforces the caring function of the family.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Within the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optional 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services as well as supportive care policies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are provided. Thus, the caring family is strengthened but is also given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option to be (partly) unburdened from caring responsibilities. In both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explicit and the optional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‘the right to time to care’ (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Knijn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Kremer 1997) is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honoured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by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policies which enable the family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to care. Yet, only in the optional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is the family’s right to care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not equated with the family’s obligation to care.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implicit 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neither offers de-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nor actively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supports the caring function of the family through any kind of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endParaRPr lang="en-US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policy. Nevertheless, the family will be the primary caretaker in these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welfare regimes since there are no alternatives at hand. This type, therefore,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relies implicitly upon the family when it comes to care issues.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Finally,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de-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would be characterized by strong de-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endParaRPr lang="en-US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due to the state or market provision of care services and weak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 Thus, family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carers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are (partly) unburdened but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family’s right to care is not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honoured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The different types of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are analytically useful on three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different levels: They could help to classify (1) the intentions of care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policies, articulated for example by political parties or the government, 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well as (2) the empirical effects of care policies on care arrangements.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48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 can distinguish (1) time rights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(such as parental leave and care leave), (2) direct and indirect transfers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caring (such as cash benefits and tax reductions) and (3) social rights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attached to care giving like individual pension rights or the (partial)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inclusion in other social security schemes or derived rights for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nonemployed</a:t>
            </a:r>
            <a:endParaRPr lang="en-US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wives (husbands). These 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policies can be contrasted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with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de-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familializing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policies which aim at unburdening the family in its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caring function, like the public provision of child care and/or social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services or the (public subsidy of) care provision through the market. If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 suppose variation, i.e., strong and weak expressions within both kinds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of family policies and if welfare states may contain combinations of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and de-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familializing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family policies, the following matrix can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be drawn (see Table 1).</a:t>
            </a:r>
            <a:endParaRPr lang="cs-CZ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Four ideal types of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emerge from this matrix. The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explicit</a:t>
            </a:r>
          </a:p>
          <a:p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not only strengthens the family in caring for children,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handicapped and the elderly through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policies. It also lacks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provision of any alternative to family care. This lack in public and market</a:t>
            </a:r>
          </a:p>
          <a:p>
            <a:r>
              <a:rPr lang="en-US" sz="1200" b="1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TABLE 1. Combinations of strong/weak </a:t>
            </a:r>
            <a:r>
              <a:rPr lang="en-US" sz="1200" b="1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en-US" sz="1200" b="1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and strong/weak de-</a:t>
            </a:r>
            <a:r>
              <a:rPr lang="en-US" sz="1200" b="1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endParaRPr lang="en-US" sz="1200" b="1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cs-CZ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De-</a:t>
            </a:r>
            <a:r>
              <a:rPr lang="cs-CZ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endParaRPr lang="cs-CZ" sz="1200" b="0" i="1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Strong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Weak</a:t>
            </a:r>
            <a:endParaRPr lang="cs-CZ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Strong Optional familialism Explicit familialism</a:t>
            </a:r>
          </a:p>
          <a:p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Weak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De-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Implicit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endParaRPr lang="cs-CZ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Varieties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LEITNER</a:t>
            </a:r>
          </a:p>
          <a:p>
            <a:r>
              <a:rPr lang="cs-CZ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359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driven care provision together with strong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explicitly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enforces the caring function of the family.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Within the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optional 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services as well as supportive care policies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are provided. Thus, the caring family is strengthened but is also given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option to be (partly) unburdened from caring responsibilities. In both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explicit and the optional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‘the right to time to care’ (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Knijn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Kremer 1997) is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honoured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by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policies which enable the family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to care. Yet, only in the optional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is the family’s right to care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not equated with the family’s obligation to care.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implicit 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neither offers de-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nor actively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supports the caring function of the family through any kind of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familialistic</a:t>
            </a:r>
            <a:endParaRPr lang="en-US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policy. Nevertheless, the family will be the primary caretaker in these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welfare regimes since there are no alternatives at hand. This type, therefore,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relies implicitly upon the family when it comes to care issues.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Finally, 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de-</a:t>
            </a:r>
            <a:r>
              <a:rPr lang="en-US" sz="1200" b="0" i="1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1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would be characterized by strong de-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endParaRPr lang="en-US" sz="1200" b="0" i="0" u="none" strike="noStrike" kern="1200" baseline="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due to the state or market provision of care services and weak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familialization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 Thus, family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carers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are (partly) unburdened but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family’s right to care is not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honoured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The different types of </a:t>
            </a:r>
            <a:r>
              <a:rPr lang="en-US" sz="1200" b="0" i="0" u="none" strike="noStrike" kern="1200" baseline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familialism</a:t>
            </a:r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are analytically useful on three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different levels: They could help to classify (1) the intentions of care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policies, articulated for example by political parties or the government, 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well as (2) the empirical effects of care policies on care arrangements.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47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54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07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1000" dirty="0" smtClean="0">
                <a:solidFill>
                  <a:srgbClr val="000000"/>
                </a:solidFill>
                <a:latin typeface="Times New Roman" pitchFamily="18" charset="0"/>
              </a:rPr>
              <a:t>V každé společnosti jsou </a:t>
            </a:r>
            <a:r>
              <a:rPr lang="cs-CZ" altLang="cs-CZ" sz="1000" b="1" dirty="0" smtClean="0">
                <a:solidFill>
                  <a:srgbClr val="000000"/>
                </a:solidFill>
                <a:latin typeface="Times New Roman" pitchFamily="18" charset="0"/>
              </a:rPr>
              <a:t>kulturní hodnoty a ideály, které poukazují na formy sociální integrace a dělby práce mezi muži a ženami. </a:t>
            </a:r>
            <a:r>
              <a:rPr lang="cs-CZ" altLang="cs-CZ" sz="1000" dirty="0" smtClean="0">
                <a:solidFill>
                  <a:srgbClr val="000000"/>
                </a:solidFill>
                <a:latin typeface="Times New Roman" pitchFamily="18" charset="0"/>
              </a:rPr>
              <a:t>Ty jsou úzce spojeny s kulturními představami o vztazích a o povinnostech v těchto vztazích, mezi jednotlivými generacemi v rodině. Na takové myšlenky nebo modely poukazuje </a:t>
            </a:r>
            <a:r>
              <a:rPr lang="cs-CZ" altLang="cs-CZ" sz="1000" dirty="0" err="1" smtClean="0">
                <a:solidFill>
                  <a:srgbClr val="000000"/>
                </a:solidFill>
                <a:latin typeface="Times New Roman" pitchFamily="18" charset="0"/>
              </a:rPr>
              <a:t>Pfau-Effinger</a:t>
            </a:r>
            <a:r>
              <a:rPr lang="cs-CZ" altLang="cs-CZ" sz="1000" dirty="0" smtClean="0">
                <a:solidFill>
                  <a:srgbClr val="000000"/>
                </a:solidFill>
                <a:latin typeface="Times New Roman" pitchFamily="18" charset="0"/>
              </a:rPr>
              <a:t> jako na </a:t>
            </a:r>
            <a:r>
              <a:rPr lang="cs-CZ" altLang="cs-CZ" sz="1000" b="1" dirty="0" smtClean="0">
                <a:solidFill>
                  <a:srgbClr val="000000"/>
                </a:solidFill>
                <a:latin typeface="Times New Roman" pitchFamily="18" charset="0"/>
              </a:rPr>
              <a:t>genderovou kulturu</a:t>
            </a:r>
          </a:p>
          <a:p>
            <a:r>
              <a:rPr lang="cs-CZ" altLang="cs-CZ" sz="1000" b="1" dirty="0" smtClean="0">
                <a:solidFill>
                  <a:srgbClr val="000000"/>
                </a:solidFill>
                <a:latin typeface="Times New Roman" pitchFamily="18" charset="0"/>
              </a:rPr>
              <a:t>Existuje zde jeden nebo více dominantních modelů jako výsledek konfliktů, vyjednávacích procesů a kompromisů mezi sociálními skupinami</a:t>
            </a:r>
            <a:r>
              <a:rPr lang="cs-CZ" altLang="cs-CZ" sz="1000" dirty="0" smtClean="0">
                <a:solidFill>
                  <a:srgbClr val="000000"/>
                </a:solidFill>
                <a:latin typeface="Times New Roman" pitchFamily="18" charset="0"/>
              </a:rPr>
              <a:t>. Jsou obecně stanoveny v institucionálních systémech ve formě </a:t>
            </a:r>
            <a:r>
              <a:rPr lang="cs-CZ" altLang="cs-CZ" sz="1000" b="1" dirty="0" smtClean="0">
                <a:solidFill>
                  <a:srgbClr val="000000"/>
                </a:solidFill>
                <a:latin typeface="Times New Roman" pitchFamily="18" charset="0"/>
              </a:rPr>
              <a:t>norem</a:t>
            </a:r>
            <a:r>
              <a:rPr lang="cs-CZ" altLang="cs-CZ" sz="1000" dirty="0" smtClean="0">
                <a:solidFill>
                  <a:srgbClr val="000000"/>
                </a:solidFill>
                <a:latin typeface="Times New Roman" pitchFamily="18" charset="0"/>
              </a:rPr>
              <a:t> a tedy relativně stabilní.</a:t>
            </a:r>
          </a:p>
          <a:p>
            <a:endParaRPr lang="cs-CZ" altLang="cs-CZ" sz="1000" dirty="0" smtClean="0">
              <a:latin typeface="Arial" panose="020B0604020202020204" pitchFamily="34" charset="0"/>
            </a:endParaRPr>
          </a:p>
          <a:p>
            <a:endParaRPr lang="cs-CZ" altLang="cs-CZ" sz="1000" dirty="0" smtClean="0">
              <a:latin typeface="Arial" panose="020B0604020202020204" pitchFamily="34" charset="0"/>
            </a:endParaRPr>
          </a:p>
          <a:p>
            <a:endParaRPr lang="cs-CZ" altLang="cs-CZ" sz="1000" dirty="0" smtClean="0">
              <a:latin typeface="Arial" panose="020B0604020202020204" pitchFamily="34" charset="0"/>
            </a:endParaRPr>
          </a:p>
          <a:p>
            <a:r>
              <a:rPr lang="cs-CZ" altLang="cs-CZ" sz="1000" dirty="0" smtClean="0">
                <a:latin typeface="Arial" panose="020B0604020202020204" pitchFamily="34" charset="0"/>
              </a:rPr>
              <a:t> </a:t>
            </a:r>
            <a:r>
              <a:rPr lang="cs-CZ" altLang="cs-CZ" sz="1400" dirty="0" smtClean="0">
                <a:latin typeface="Arial" panose="020B0604020202020204" pitchFamily="34" charset="0"/>
              </a:rPr>
              <a:t>Genderové uspořádání (gender </a:t>
            </a:r>
            <a:r>
              <a:rPr lang="cs-CZ" altLang="cs-CZ" sz="1400" dirty="0" err="1" smtClean="0">
                <a:latin typeface="Arial" panose="020B0604020202020204" pitchFamily="34" charset="0"/>
              </a:rPr>
              <a:t>arrangements</a:t>
            </a:r>
            <a:r>
              <a:rPr lang="cs-CZ" altLang="cs-CZ" sz="1400" dirty="0" smtClean="0">
                <a:latin typeface="Arial" panose="020B0604020202020204" pitchFamily="34" charset="0"/>
              </a:rPr>
              <a:t>)</a:t>
            </a:r>
          </a:p>
          <a:p>
            <a:r>
              <a:rPr lang="cs-CZ" altLang="cs-CZ" sz="1400" dirty="0" smtClean="0">
                <a:latin typeface="Arial" panose="020B0604020202020204" pitchFamily="34" charset="0"/>
              </a:rPr>
              <a:t>Genderová kultura (gender </a:t>
            </a:r>
            <a:r>
              <a:rPr lang="cs-CZ" altLang="cs-CZ" sz="1400" dirty="0" err="1" smtClean="0">
                <a:latin typeface="Arial" panose="020B0604020202020204" pitchFamily="34" charset="0"/>
              </a:rPr>
              <a:t>culture</a:t>
            </a:r>
            <a:r>
              <a:rPr lang="cs-CZ" altLang="cs-CZ" sz="1400" dirty="0" smtClean="0">
                <a:latin typeface="Arial" panose="020B0604020202020204" pitchFamily="34" charset="0"/>
              </a:rPr>
              <a:t>)</a:t>
            </a:r>
          </a:p>
          <a:p>
            <a:pPr marL="1143000" lvl="2" indent="-228600" eaLnBrk="1" hangingPunct="1"/>
            <a:r>
              <a:rPr lang="cs-CZ" altLang="cs-CZ" sz="1500" dirty="0" smtClean="0">
                <a:latin typeface="Arial" panose="020B0604020202020204" pitchFamily="34" charset="0"/>
              </a:rPr>
              <a:t>Hodnoty, normy</a:t>
            </a:r>
          </a:p>
          <a:p>
            <a:pPr marL="742950" lvl="1" indent="-285750" eaLnBrk="1" hangingPunct="1"/>
            <a:r>
              <a:rPr lang="cs-CZ" altLang="cs-CZ" sz="1400" dirty="0" smtClean="0">
                <a:latin typeface="Arial" panose="020B0604020202020204" pitchFamily="34" charset="0"/>
              </a:rPr>
              <a:t>Genderový řád (gender </a:t>
            </a:r>
            <a:r>
              <a:rPr lang="cs-CZ" altLang="cs-CZ" sz="1400" dirty="0" err="1" smtClean="0">
                <a:latin typeface="Arial" panose="020B0604020202020204" pitchFamily="34" charset="0"/>
              </a:rPr>
              <a:t>order</a:t>
            </a:r>
            <a:r>
              <a:rPr lang="cs-CZ" altLang="cs-CZ" sz="1400" dirty="0" smtClean="0">
                <a:latin typeface="Arial" panose="020B0604020202020204" pitchFamily="34" charset="0"/>
              </a:rPr>
              <a:t>) ´existující struktury genderových vztahů a sociálním institucí vzhledem k genderové dělbě práce. Kulturní hodnoty a modely mají vliv na uspořádání společnosti a také na podobu sociálního státu</a:t>
            </a:r>
          </a:p>
          <a:p>
            <a:pPr marL="1143000" lvl="2" indent="-228600" eaLnBrk="1" hangingPunct="1"/>
            <a:r>
              <a:rPr lang="cs-CZ" altLang="cs-CZ" sz="1500" dirty="0" smtClean="0">
                <a:latin typeface="Arial" panose="020B0604020202020204" pitchFamily="34" charset="0"/>
              </a:rPr>
              <a:t>Struktury genderových vztahů a jejich odraz v institucích – zvláště dělba práce</a:t>
            </a:r>
          </a:p>
          <a:p>
            <a:pPr marL="1143000" lvl="2" indent="-228600" eaLnBrk="1" hangingPunct="1"/>
            <a:r>
              <a:rPr lang="cs-CZ" altLang="cs-CZ" sz="1000" dirty="0" smtClean="0">
                <a:latin typeface="Arial" panose="020B0604020202020204" pitchFamily="34" charset="0"/>
              </a:rPr>
              <a:t>Sociální stát propojuje ekonomické potřeby a kulturní hodnoty společnosti tím, že napomáhá nejen distribuci materiálních statků, ale zároveň ustavuje a šíří kulturní normy spojené s nárokem na služby a dávky (</a:t>
            </a:r>
            <a:r>
              <a:rPr lang="cs-CZ" altLang="cs-CZ" sz="1000" dirty="0" err="1" smtClean="0">
                <a:latin typeface="Arial" panose="020B0604020202020204" pitchFamily="34" charset="0"/>
              </a:rPr>
              <a:t>Fraser</a:t>
            </a:r>
            <a:r>
              <a:rPr lang="cs-CZ" altLang="cs-CZ" sz="1000" dirty="0" smtClean="0">
                <a:latin typeface="Arial" panose="020B0604020202020204" pitchFamily="34" charset="0"/>
              </a:rPr>
              <a:t>, 1996). Jednotlivé typy intervencí ovlivňují rovné rozdělení zdrojů mezi muže a ženy. Zároveň určují legitimitu nároků a požadavků jedinců, většinou na základě uznání určitých skutečností a životních situací jako zasluhujících podporu. To souvisí s tím, že tradiční model mužského chlebodárce byl v různých zemích zahrnut do systémů sociální politiky v rozdílné míře. </a:t>
            </a:r>
          </a:p>
          <a:p>
            <a:endParaRPr lang="cs-CZ" altLang="cs-CZ" sz="1000" dirty="0" smtClean="0">
              <a:latin typeface="Arial" panose="020B0604020202020204" pitchFamily="34" charset="0"/>
            </a:endParaRP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C4506F-54FA-4B27-AB5D-A833BE35394F}" type="slidenum">
              <a:rPr lang="cs-CZ" altLang="cs-CZ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8855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cs-CZ" altLang="cs-CZ" sz="1200" dirty="0" smtClean="0">
                <a:solidFill>
                  <a:srgbClr val="000000"/>
                </a:solidFill>
                <a:latin typeface="Times New Roman" pitchFamily="18" charset="0"/>
              </a:rPr>
              <a:t>Společenské představy o hlavních oblastech činnosti mužů a žen a o povaze vztahu mezi těmito sférami (symetrický nebo komplementární)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cs-CZ" altLang="cs-CZ" sz="1200" dirty="0" smtClean="0">
                <a:solidFill>
                  <a:srgbClr val="000000"/>
                </a:solidFill>
                <a:latin typeface="Times New Roman" pitchFamily="18" charset="0"/>
              </a:rPr>
              <a:t>Sociální hodnota přiřazená různým oblastem ve společnosti (stejná ocenění nebo hierarchie v oceňování oblastí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cs-CZ" altLang="cs-CZ" sz="1200" dirty="0" smtClean="0">
                <a:solidFill>
                  <a:srgbClr val="000000"/>
                </a:solidFill>
                <a:latin typeface="Times New Roman" pitchFamily="18" charset="0"/>
              </a:rPr>
              <a:t>Kulturní představy o vztazích mezi generacemi, tedy dětství, mateřství a otcovství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cs-CZ" altLang="cs-CZ" sz="1200" dirty="0" smtClean="0">
                <a:solidFill>
                  <a:srgbClr val="000000"/>
                </a:solidFill>
                <a:latin typeface="Times New Roman" pitchFamily="18" charset="0"/>
              </a:rPr>
              <a:t>Způsob, jakým jsou závislosti mezi muži a ženami konstruovány (autonomie nebo vzájemná / jednostranně závislost)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cs-CZ" altLang="cs-CZ" sz="1200" dirty="0" smtClean="0">
                <a:solidFill>
                  <a:srgbClr val="000000"/>
                </a:solidFill>
                <a:latin typeface="Times New Roman" pitchFamily="18" charset="0"/>
              </a:rPr>
              <a:t>Kulturní význam rodiny v porovnání s ostatními soukromými životními styly</a:t>
            </a:r>
          </a:p>
          <a:p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75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39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2854672" y="0"/>
            <a:ext cx="6286947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z="135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3448" y="1828800"/>
            <a:ext cx="7317105" cy="3048001"/>
          </a:xfrm>
        </p:spPr>
        <p:txBody>
          <a:bodyPr>
            <a:normAutofit/>
          </a:bodyPr>
          <a:lstStyle>
            <a:lvl1pPr>
              <a:defRPr sz="405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1601153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449" y="3429001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0100" y="685802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98083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3448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13448" y="2743201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97764" y="1828800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97764" y="2743201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35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35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21.3.2017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3449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115452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21.3.2017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6863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3001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Institucionální charakteristiky: Česká sociální politika v kontextu EU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VPL </a:t>
            </a:r>
            <a:r>
              <a:rPr lang="cs-CZ" b="1" dirty="0"/>
              <a:t>457 GENDEROVÉ ASPEKTY TRHU PRÁCE A SOUVISEJÍCÍ </a:t>
            </a:r>
            <a:r>
              <a:rPr lang="cs-CZ" b="1" dirty="0" smtClean="0"/>
              <a:t>POLITIKY</a:t>
            </a:r>
          </a:p>
          <a:p>
            <a:endParaRPr lang="cs-CZ" b="1" dirty="0"/>
          </a:p>
          <a:p>
            <a:r>
              <a:rPr lang="cs-CZ" b="1" dirty="0"/>
              <a:t>Lenka </a:t>
            </a:r>
            <a:r>
              <a:rPr lang="cs-CZ" b="1" dirty="0" smtClean="0"/>
              <a:t>Formánková, Ph.D.</a:t>
            </a:r>
          </a:p>
          <a:p>
            <a:endParaRPr lang="cs-CZ" b="1" dirty="0"/>
          </a:p>
          <a:p>
            <a:r>
              <a:rPr lang="cs-CZ" b="1" dirty="0" smtClean="0"/>
              <a:t>21.3.2017</a:t>
            </a:r>
            <a:endParaRPr lang="cs-CZ" b="1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Defamilializace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 feministickém kontextu tento pojem znamená – rozsah opatření WS, která snižují závislost žen na rodině a podporují jejich nezávislost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Esping</a:t>
            </a:r>
            <a:r>
              <a:rPr lang="cs-CZ" dirty="0"/>
              <a:t>-Andersen a </a:t>
            </a:r>
            <a:r>
              <a:rPr lang="cs-CZ" dirty="0" err="1"/>
              <a:t>Korpi</a:t>
            </a:r>
            <a:r>
              <a:rPr lang="cs-CZ" dirty="0"/>
              <a:t> používají tento termín v jiném kontextu – rozsah podpory rodinám od státu, celkové výdaje na rodinnou politiku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03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Index </a:t>
            </a:r>
            <a:r>
              <a:rPr lang="cs-CZ" dirty="0" err="1" smtClean="0"/>
              <a:t>defamilializace</a:t>
            </a:r>
            <a:r>
              <a:rPr lang="cs-CZ" dirty="0" smtClean="0"/>
              <a:t>  (</a:t>
            </a:r>
            <a:r>
              <a:rPr lang="cs-CZ" dirty="0" err="1" smtClean="0"/>
              <a:t>Bambra</a:t>
            </a:r>
            <a:r>
              <a:rPr lang="cs-CZ" dirty="0"/>
              <a:t>, </a:t>
            </a:r>
            <a:r>
              <a:rPr lang="cs-CZ" dirty="0" smtClean="0"/>
              <a:t>2004)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7317105" cy="4831432"/>
          </a:xfrm>
        </p:spPr>
        <p:txBody>
          <a:bodyPr>
            <a:noAutofit/>
          </a:bodyPr>
          <a:lstStyle/>
          <a:p>
            <a:pPr marL="34299" indent="0">
              <a:buNone/>
            </a:pPr>
            <a:r>
              <a:rPr lang="cs-CZ" dirty="0" smtClean="0"/>
              <a:t>Faktory</a:t>
            </a:r>
            <a:r>
              <a:rPr lang="cs-CZ" dirty="0"/>
              <a:t>: </a:t>
            </a:r>
            <a:endParaRPr lang="cs-CZ" dirty="0" smtClean="0"/>
          </a:p>
          <a:p>
            <a:pPr marL="34299" indent="0">
              <a:buNone/>
            </a:pPr>
            <a:r>
              <a:rPr lang="cs-CZ" dirty="0" smtClean="0"/>
              <a:t>1</a:t>
            </a:r>
            <a:r>
              <a:rPr lang="cs-CZ" dirty="0"/>
              <a:t>. relativní míra ekonomické aktivity ženské pracovní síly (resp. rozdíl mír mužské a ženské ekonomické aktivity) </a:t>
            </a:r>
            <a:endParaRPr lang="cs-CZ" dirty="0" smtClean="0"/>
          </a:p>
          <a:p>
            <a:pPr marL="34299" indent="0">
              <a:buNone/>
            </a:pPr>
            <a:r>
              <a:rPr lang="cs-CZ" dirty="0" smtClean="0"/>
              <a:t>2</a:t>
            </a:r>
            <a:r>
              <a:rPr lang="cs-CZ" dirty="0"/>
              <a:t>. míra náhrady dávky v mateřství </a:t>
            </a:r>
            <a:endParaRPr lang="cs-CZ" dirty="0" smtClean="0"/>
          </a:p>
          <a:p>
            <a:pPr marL="34299" indent="0">
              <a:buNone/>
            </a:pPr>
            <a:r>
              <a:rPr lang="cs-CZ" dirty="0" smtClean="0"/>
              <a:t>3</a:t>
            </a:r>
            <a:r>
              <a:rPr lang="cs-CZ" dirty="0"/>
              <a:t>. délka poskytování náhrad v </a:t>
            </a:r>
            <a:r>
              <a:rPr lang="cs-CZ" dirty="0" smtClean="0"/>
              <a:t>mateřství</a:t>
            </a:r>
          </a:p>
          <a:p>
            <a:pPr marL="34299" indent="0">
              <a:buNone/>
            </a:pPr>
            <a:r>
              <a:rPr lang="cs-CZ" dirty="0" smtClean="0"/>
              <a:t> </a:t>
            </a:r>
            <a:r>
              <a:rPr lang="cs-CZ" dirty="0"/>
              <a:t>4. průměrná ženská mzda (vyjádřená procentem z průměrné mzdy mužů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35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9" indent="0">
              <a:buNone/>
            </a:pPr>
            <a:r>
              <a:rPr lang="cs-CZ" dirty="0"/>
              <a:t>dělení států do 3 skupin: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nízká </a:t>
            </a:r>
            <a:r>
              <a:rPr lang="cs-CZ" dirty="0" err="1"/>
              <a:t>defamilializace</a:t>
            </a:r>
            <a:r>
              <a:rPr lang="cs-CZ" dirty="0"/>
              <a:t> – skóre je nižší než průměr větší o standardní odchylku (USA, Austrálie, Nový Zéland, Japonsko)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střední </a:t>
            </a:r>
            <a:r>
              <a:rPr lang="cs-CZ" dirty="0" err="1"/>
              <a:t>defamilializace</a:t>
            </a:r>
            <a:r>
              <a:rPr lang="cs-CZ" dirty="0"/>
              <a:t> – skóre je na úrovni průměru (Belgie, Francie, Itálie, Irsko, Kanada, Německo, Nizozemí, Rakousko, Švýcarsko, UK)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vysoká </a:t>
            </a:r>
            <a:r>
              <a:rPr lang="cs-CZ" dirty="0" err="1"/>
              <a:t>defamilializace</a:t>
            </a:r>
            <a:r>
              <a:rPr lang="cs-CZ" dirty="0"/>
              <a:t> – skóre je vyšší než průměr větší o standardní odchylku (Dánsko, Finsko, Norsko, Švédsko)</a:t>
            </a:r>
          </a:p>
          <a:p>
            <a:pPr marL="34299" indent="0">
              <a:buNone/>
            </a:pPr>
            <a:r>
              <a:rPr lang="cs-CZ" dirty="0"/>
              <a:t>Index </a:t>
            </a:r>
            <a:r>
              <a:rPr lang="cs-CZ" dirty="0" err="1"/>
              <a:t>defamilializace</a:t>
            </a:r>
            <a:r>
              <a:rPr lang="cs-CZ" dirty="0"/>
              <a:t> dělí země přibližně do stejných skupin jako index </a:t>
            </a:r>
            <a:r>
              <a:rPr lang="cs-CZ" dirty="0" err="1"/>
              <a:t>dekomodifikace</a:t>
            </a:r>
            <a:r>
              <a:rPr lang="cs-CZ" dirty="0"/>
              <a:t> – </a:t>
            </a:r>
            <a:r>
              <a:rPr lang="cs-CZ" dirty="0" err="1"/>
              <a:t>Esping</a:t>
            </a:r>
            <a:r>
              <a:rPr lang="cs-CZ" dirty="0"/>
              <a:t>-Andersenova teorie není tak </a:t>
            </a:r>
            <a:r>
              <a:rPr lang="cs-CZ" dirty="0" err="1"/>
              <a:t>genderově</a:t>
            </a:r>
            <a:r>
              <a:rPr lang="cs-CZ" dirty="0"/>
              <a:t> necitlivá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6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Typologie založená na intenzitě „</a:t>
            </a:r>
            <a:r>
              <a:rPr lang="cs-CZ" dirty="0" err="1"/>
              <a:t>breadwinner</a:t>
            </a:r>
            <a:r>
              <a:rPr lang="cs-CZ" dirty="0"/>
              <a:t>“ modelu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Lewis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Ostner</a:t>
            </a:r>
            <a:r>
              <a:rPr lang="cs-CZ" dirty="0"/>
              <a:t> definovaly: 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. silný „</a:t>
            </a:r>
            <a:r>
              <a:rPr lang="cs-CZ" dirty="0" err="1"/>
              <a:t>breadwinner</a:t>
            </a:r>
            <a:r>
              <a:rPr lang="cs-CZ" dirty="0"/>
              <a:t>“ model – živitel a závislá manželka a děti, posuzuje se příjem domácnosti, rodinná politika </a:t>
            </a:r>
            <a:r>
              <a:rPr lang="cs-CZ" dirty="0" err="1"/>
              <a:t>familializační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modifikovaný „</a:t>
            </a:r>
            <a:r>
              <a:rPr lang="cs-CZ" dirty="0" err="1"/>
              <a:t>breadwinner</a:t>
            </a:r>
            <a:r>
              <a:rPr lang="cs-CZ" dirty="0"/>
              <a:t>“ model – integruje opatření z obou modelů (např. zdanění domácnosti a dávky v rodičovství)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slabý „</a:t>
            </a:r>
            <a:r>
              <a:rPr lang="cs-CZ" dirty="0" err="1"/>
              <a:t>breadwinner</a:t>
            </a:r>
            <a:r>
              <a:rPr lang="cs-CZ" dirty="0"/>
              <a:t>“ model – posuzují se příjmy jedince, dávky v rodičovství, zkrácené pracovní úvazky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51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dle míry podpory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Korpi</a:t>
            </a:r>
            <a:r>
              <a:rPr lang="cs-CZ" dirty="0"/>
              <a:t> (2000), </a:t>
            </a:r>
            <a:r>
              <a:rPr lang="cs-CZ" dirty="0" err="1"/>
              <a:t>Sjöberg</a:t>
            </a:r>
            <a:r>
              <a:rPr lang="cs-CZ" dirty="0"/>
              <a:t> (2001) definují tři modely podpory rodiny: 1. obecná podpora – žena nepracuje nebo pracuje a její příjem je </a:t>
            </a:r>
            <a:r>
              <a:rPr lang="cs-CZ" dirty="0" smtClean="0"/>
              <a:t>doplňkový</a:t>
            </a:r>
          </a:p>
          <a:p>
            <a:r>
              <a:rPr lang="cs-CZ" dirty="0" smtClean="0"/>
              <a:t> </a:t>
            </a:r>
            <a:r>
              <a:rPr lang="cs-CZ" dirty="0"/>
              <a:t>2. podpora modelu obou vydělávajících partnerů – rovnoměrné rozdělení povinností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tržně orientovaný model – stát se nevměšuje, nechá do vztahu placené/neplacené práce vstupovat </a:t>
            </a:r>
          </a:p>
        </p:txBody>
      </p:sp>
    </p:spTree>
    <p:extLst>
      <p:ext uri="{BB962C8B-B14F-4D97-AF65-F5344CB8AC3E}">
        <p14:creationId xmlns:p14="http://schemas.microsoft.com/office/powerpoint/2010/main" val="301832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typologie </a:t>
            </a:r>
            <a:r>
              <a:rPr lang="cs-CZ" b="1" dirty="0" err="1" smtClean="0"/>
              <a:t>Familializmu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b="1" dirty="0" err="1" smtClean="0"/>
              <a:t>Leitner</a:t>
            </a:r>
            <a:r>
              <a:rPr lang="cs-CZ" b="1" dirty="0" smtClean="0"/>
              <a:t> (2003)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22199"/>
              </p:ext>
            </p:extLst>
          </p:nvPr>
        </p:nvGraphicFramePr>
        <p:xfrm>
          <a:off x="913449" y="1828800"/>
          <a:ext cx="7317738" cy="311236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39246"/>
                <a:gridCol w="2439246"/>
                <a:gridCol w="2439246"/>
              </a:tblGrid>
              <a:tr h="714474">
                <a:tc rowSpan="2">
                  <a:txBody>
                    <a:bodyPr/>
                    <a:lstStyle/>
                    <a:p>
                      <a:r>
                        <a:rPr lang="cs-CZ" sz="1800" dirty="0" err="1" smtClean="0"/>
                        <a:t>Familializace</a:t>
                      </a:r>
                      <a:endParaRPr lang="cs-CZ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800" dirty="0" smtClean="0"/>
                        <a:t>De-</a:t>
                      </a:r>
                      <a:r>
                        <a:rPr lang="cs-CZ" sz="1800" dirty="0" err="1" smtClean="0"/>
                        <a:t>familializace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1447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silná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slabá</a:t>
                      </a:r>
                      <a:endParaRPr lang="cs-CZ" sz="1800" dirty="0"/>
                    </a:p>
                  </a:txBody>
                  <a:tcPr/>
                </a:tc>
              </a:tr>
              <a:tr h="96894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silná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Volitelný </a:t>
                      </a:r>
                      <a:r>
                        <a:rPr lang="cs-CZ" sz="1800" dirty="0" err="1" smtClean="0"/>
                        <a:t>familialismus</a:t>
                      </a:r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Expilcitní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familialismus</a:t>
                      </a:r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/>
                </a:tc>
              </a:tr>
              <a:tr h="71447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slabá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De-</a:t>
                      </a:r>
                      <a:r>
                        <a:rPr lang="cs-CZ" sz="1800" dirty="0" err="1" smtClean="0"/>
                        <a:t>familializace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Implicitní </a:t>
                      </a:r>
                      <a:r>
                        <a:rPr lang="cs-CZ" sz="1800" dirty="0" err="1" smtClean="0"/>
                        <a:t>familializace</a:t>
                      </a:r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883885" y="50749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Leitner</a:t>
            </a:r>
            <a:r>
              <a:rPr lang="cs-CZ" dirty="0" smtClean="0"/>
              <a:t> </a:t>
            </a:r>
            <a:r>
              <a:rPr lang="cs-CZ" dirty="0"/>
              <a:t>(2003)</a:t>
            </a:r>
          </a:p>
        </p:txBody>
      </p:sp>
    </p:spTree>
    <p:extLst>
      <p:ext uri="{BB962C8B-B14F-4D97-AF65-F5344CB8AC3E}">
        <p14:creationId xmlns:p14="http://schemas.microsoft.com/office/powerpoint/2010/main" val="316358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</a:t>
            </a:r>
            <a:r>
              <a:rPr lang="cs-CZ" b="1" dirty="0" err="1" smtClean="0"/>
              <a:t>Familializace</a:t>
            </a:r>
            <a:r>
              <a:rPr lang="cs-CZ" b="1" dirty="0" smtClean="0"/>
              <a:t> –Dostupnost péče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914064"/>
              </p:ext>
            </p:extLst>
          </p:nvPr>
        </p:nvGraphicFramePr>
        <p:xfrm>
          <a:off x="913449" y="1828800"/>
          <a:ext cx="7317738" cy="311236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39246"/>
                <a:gridCol w="2439246"/>
                <a:gridCol w="2439246"/>
              </a:tblGrid>
              <a:tr h="714474">
                <a:tc rowSpan="2">
                  <a:txBody>
                    <a:bodyPr/>
                    <a:lstStyle/>
                    <a:p>
                      <a:r>
                        <a:rPr lang="cs-CZ" sz="1800" dirty="0" smtClean="0"/>
                        <a:t>Ekonomická</a:t>
                      </a:r>
                      <a:r>
                        <a:rPr lang="cs-CZ" sz="1800" baseline="0" dirty="0" smtClean="0"/>
                        <a:t> nákladnost formální péče</a:t>
                      </a:r>
                      <a:endParaRPr lang="cs-CZ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800" dirty="0" smtClean="0"/>
                        <a:t>Dostupnost formální péče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1447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Široce dostupná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Málo dostupná</a:t>
                      </a:r>
                      <a:endParaRPr lang="cs-CZ" sz="1800" dirty="0"/>
                    </a:p>
                  </a:txBody>
                  <a:tcPr/>
                </a:tc>
              </a:tr>
              <a:tr h="96894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Placená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Volitelný </a:t>
                      </a:r>
                      <a:r>
                        <a:rPr lang="cs-CZ" sz="1800" dirty="0" err="1" smtClean="0"/>
                        <a:t>familialismus</a:t>
                      </a:r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Expilcitní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familialismus</a:t>
                      </a:r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/>
                </a:tc>
              </a:tr>
              <a:tr h="71447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Neplacená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De-</a:t>
                      </a:r>
                      <a:r>
                        <a:rPr lang="cs-CZ" sz="1800" dirty="0" err="1" smtClean="0"/>
                        <a:t>familializace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Implicitní </a:t>
                      </a:r>
                      <a:r>
                        <a:rPr lang="cs-CZ" sz="1800" dirty="0" err="1" smtClean="0"/>
                        <a:t>familializace</a:t>
                      </a:r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883885" y="50749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Leitner</a:t>
            </a:r>
            <a:r>
              <a:rPr lang="cs-CZ" dirty="0" smtClean="0"/>
              <a:t> </a:t>
            </a:r>
            <a:r>
              <a:rPr lang="cs-CZ" dirty="0"/>
              <a:t>(2003)</a:t>
            </a:r>
          </a:p>
        </p:txBody>
      </p:sp>
    </p:spTree>
    <p:extLst>
      <p:ext uri="{BB962C8B-B14F-4D97-AF65-F5344CB8AC3E}">
        <p14:creationId xmlns:p14="http://schemas.microsoft.com/office/powerpoint/2010/main" val="428140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Typologie států dle genderové a Ne-genderové </a:t>
            </a:r>
            <a:r>
              <a:rPr lang="cs-CZ" b="1" dirty="0" err="1" smtClean="0"/>
              <a:t>Familializace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303752"/>
              </p:ext>
            </p:extLst>
          </p:nvPr>
        </p:nvGraphicFramePr>
        <p:xfrm>
          <a:off x="912813" y="1828800"/>
          <a:ext cx="7318376" cy="2468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29594"/>
                <a:gridCol w="1829594"/>
                <a:gridCol w="1829594"/>
                <a:gridCol w="1829594"/>
              </a:tblGrid>
              <a:tr h="37084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 smtClean="0"/>
                        <a:t>Genderová </a:t>
                      </a:r>
                      <a:r>
                        <a:rPr lang="cs-CZ" sz="1800" u="none" strike="noStrike" kern="1200" baseline="0" dirty="0" err="1" smtClean="0"/>
                        <a:t>familializace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 smtClean="0"/>
                        <a:t>Kombinace politik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 smtClean="0"/>
                        <a:t>De-genderová </a:t>
                      </a:r>
                      <a:r>
                        <a:rPr lang="cs-CZ" sz="1800" u="none" strike="noStrike" kern="1200" baseline="0" dirty="0" err="1" smtClean="0"/>
                        <a:t>familializace</a:t>
                      </a:r>
                      <a:endParaRPr lang="cs-CZ" sz="1800" u="none" strike="noStrike" kern="1200" baseline="0" dirty="0" smtClean="0"/>
                    </a:p>
                    <a:p>
                      <a:endParaRPr lang="cs-CZ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 err="1" smtClean="0"/>
                        <a:t>Volitelnmý</a:t>
                      </a:r>
                      <a:r>
                        <a:rPr lang="cs-CZ" sz="1800" u="none" strike="noStrike" kern="1200" baseline="0" dirty="0" smtClean="0"/>
                        <a:t> </a:t>
                      </a:r>
                      <a:r>
                        <a:rPr lang="cs-CZ" sz="1800" u="none" strike="noStrike" kern="1200" baseline="0" dirty="0" err="1" smtClean="0"/>
                        <a:t>familializmus</a:t>
                      </a:r>
                      <a:r>
                        <a:rPr lang="cs-CZ" sz="1800" u="none" strike="noStrike" kern="1200" baseline="0" dirty="0" smtClean="0"/>
                        <a:t>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Francie </a:t>
                      </a:r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Finsko, Belgie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Dánsko, Švédsko</a:t>
                      </a:r>
                      <a:endParaRPr lang="cs-CZ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u="none" strike="noStrike" kern="1200" baseline="0" dirty="0" smtClean="0"/>
                        <a:t>Explicitní </a:t>
                      </a:r>
                      <a:r>
                        <a:rPr lang="cs-CZ" sz="1800" u="none" strike="noStrike" kern="1200" baseline="0" dirty="0" err="1" smtClean="0"/>
                        <a:t>familializmus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Německo, Itálie,</a:t>
                      </a:r>
                    </a:p>
                    <a:p>
                      <a:r>
                        <a:rPr lang="cs-CZ" sz="1800" dirty="0" smtClean="0"/>
                        <a:t>Lucembursko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Rakousko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883885" y="50749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Leitner</a:t>
            </a:r>
            <a:r>
              <a:rPr lang="cs-CZ" dirty="0" smtClean="0"/>
              <a:t> </a:t>
            </a:r>
            <a:r>
              <a:rPr lang="cs-CZ" dirty="0"/>
              <a:t>(2003)</a:t>
            </a:r>
          </a:p>
        </p:txBody>
      </p:sp>
    </p:spTree>
    <p:extLst>
      <p:ext uri="{BB962C8B-B14F-4D97-AF65-F5344CB8AC3E}">
        <p14:creationId xmlns:p14="http://schemas.microsoft.com/office/powerpoint/2010/main" val="120084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276225" y="713582"/>
            <a:ext cx="8642350" cy="758825"/>
          </a:xfrm>
        </p:spPr>
        <p:txBody>
          <a:bodyPr/>
          <a:lstStyle/>
          <a:p>
            <a:pPr eaLnBrk="1" hangingPunct="1"/>
            <a:r>
              <a:rPr lang="fr-FR" altLang="cs-CZ" dirty="0" smtClean="0">
                <a:solidFill>
                  <a:schemeClr val="tx2"/>
                </a:solidFill>
              </a:rPr>
              <a:t>Ideály péče (Monique Kremer, 2007)</a:t>
            </a:r>
            <a:endParaRPr lang="cs-CZ" altLang="cs-CZ" dirty="0" smtClean="0">
              <a:solidFill>
                <a:schemeClr val="tx2"/>
              </a:solidFill>
            </a:endParaRPr>
          </a:p>
        </p:txBody>
      </p:sp>
      <p:sp>
        <p:nvSpPr>
          <p:cNvPr id="22531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301626" y="6438772"/>
            <a:ext cx="8591550" cy="3382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BR" altLang="cs-CZ" smtClean="0"/>
              <a:t>Genderové aspekty trhu práce a související politiky      FSS MU JS 2017</a:t>
            </a:r>
            <a:endParaRPr lang="en-US" altLang="cs-CZ" smtClean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301625" y="2781300"/>
          <a:ext cx="8591551" cy="365747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147888"/>
                <a:gridCol w="2122487"/>
                <a:gridCol w="2376804"/>
                <a:gridCol w="1944372"/>
              </a:tblGrid>
              <a:tr h="56315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Organizace</a:t>
                      </a:r>
                      <a:r>
                        <a:rPr lang="cs-CZ" sz="1800" baseline="0" dirty="0" smtClean="0"/>
                        <a:t> péče</a:t>
                      </a:r>
                      <a:endParaRPr lang="cs-CZ" sz="1800" dirty="0"/>
                    </a:p>
                  </a:txBody>
                  <a:tcPr marL="91447" marR="91447" marT="45704" marB="45704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Vztah</a:t>
                      </a:r>
                      <a:r>
                        <a:rPr lang="cs-CZ" sz="1800" b="1" baseline="0" dirty="0" smtClean="0"/>
                        <a:t> k dominantní genderové normě dělby  neplacené práce (péče)</a:t>
                      </a:r>
                      <a:endParaRPr lang="cs-CZ" sz="1800" b="1" dirty="0"/>
                    </a:p>
                  </a:txBody>
                  <a:tcPr marL="91447" marR="91447" marT="45704" marB="45704"/>
                </a:tc>
                <a:tc hMerge="1">
                  <a:txBody>
                    <a:bodyPr/>
                    <a:lstStyle/>
                    <a:p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0" dirty="0"/>
                    </a:p>
                  </a:txBody>
                  <a:tcPr/>
                </a:tc>
              </a:tr>
              <a:tr h="563151">
                <a:tc>
                  <a:txBody>
                    <a:bodyPr/>
                    <a:lstStyle/>
                    <a:p>
                      <a:endParaRPr lang="cs-CZ" sz="1800" dirty="0">
                        <a:latin typeface="+mj-lt"/>
                      </a:endParaRPr>
                    </a:p>
                  </a:txBody>
                  <a:tcPr marL="91447" marR="91447" marT="45704" marB="45704"/>
                </a:tc>
                <a:tc>
                  <a:txBody>
                    <a:bodyPr/>
                    <a:lstStyle/>
                    <a:p>
                      <a:r>
                        <a:rPr lang="cs-CZ" sz="1800" b="0" i="1" dirty="0" err="1" smtClean="0">
                          <a:latin typeface="+mj-lt"/>
                        </a:rPr>
                        <a:t>Genderovaný</a:t>
                      </a:r>
                      <a:r>
                        <a:rPr lang="cs-CZ" sz="1800" b="0" i="1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cs-CZ" sz="1800" b="0" i="1" dirty="0" smtClean="0">
                          <a:latin typeface="+mj-lt"/>
                        </a:rPr>
                        <a:t>definicí</a:t>
                      </a:r>
                      <a:endParaRPr lang="cs-CZ" sz="1800" b="0" i="1" dirty="0">
                        <a:latin typeface="+mj-lt"/>
                      </a:endParaRPr>
                    </a:p>
                  </a:txBody>
                  <a:tcPr marL="91447" marR="91447" marT="45704" marB="45704"/>
                </a:tc>
                <a:tc>
                  <a:txBody>
                    <a:bodyPr/>
                    <a:lstStyle/>
                    <a:p>
                      <a:r>
                        <a:rPr lang="cs-CZ" sz="1800" b="0" i="1" dirty="0" err="1" smtClean="0">
                          <a:latin typeface="+mj-lt"/>
                        </a:rPr>
                        <a:t>Genderovaný</a:t>
                      </a:r>
                      <a:r>
                        <a:rPr lang="cs-CZ" sz="1800" b="0" i="1" dirty="0" smtClean="0">
                          <a:latin typeface="+mj-lt"/>
                        </a:rPr>
                        <a:t>  </a:t>
                      </a:r>
                    </a:p>
                    <a:p>
                      <a:r>
                        <a:rPr lang="cs-CZ" sz="1800" b="0" i="1" dirty="0" smtClean="0">
                          <a:latin typeface="+mj-lt"/>
                        </a:rPr>
                        <a:t>praxí</a:t>
                      </a:r>
                      <a:endParaRPr lang="cs-CZ" sz="1800" b="0" i="1" dirty="0">
                        <a:latin typeface="+mj-lt"/>
                      </a:endParaRPr>
                    </a:p>
                  </a:txBody>
                  <a:tcPr marL="91447" marR="91447" marT="45704" marB="45704"/>
                </a:tc>
                <a:tc>
                  <a:txBody>
                    <a:bodyPr/>
                    <a:lstStyle/>
                    <a:p>
                      <a:r>
                        <a:rPr lang="cs-CZ" sz="1800" b="0" i="1" dirty="0" smtClean="0">
                          <a:latin typeface="+mj-lt"/>
                        </a:rPr>
                        <a:t>Gender</a:t>
                      </a:r>
                    </a:p>
                    <a:p>
                      <a:r>
                        <a:rPr lang="cs-CZ" sz="1800" b="0" i="1" dirty="0" smtClean="0">
                          <a:latin typeface="+mj-lt"/>
                        </a:rPr>
                        <a:t>zpochybňující</a:t>
                      </a:r>
                      <a:endParaRPr lang="cs-CZ" sz="1800" b="0" i="1" dirty="0">
                        <a:latin typeface="+mj-lt"/>
                      </a:endParaRPr>
                    </a:p>
                  </a:txBody>
                  <a:tcPr marL="91447" marR="91447" marT="45704" marB="45704"/>
                </a:tc>
              </a:tr>
              <a:tr h="1045877"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latin typeface="+mj-lt"/>
                        </a:rPr>
                        <a:t>Neformální</a:t>
                      </a:r>
                      <a:endParaRPr lang="cs-CZ" sz="1800" i="1" dirty="0">
                        <a:latin typeface="+mj-lt"/>
                      </a:endParaRPr>
                    </a:p>
                  </a:txBody>
                  <a:tcPr marL="91447" marR="91447" marT="45704" marB="45704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cs-CZ" sz="1800" dirty="0" smtClean="0">
                          <a:latin typeface="+mj-lt"/>
                          <a:cs typeface="Times New Roman" pitchFamily="18" charset="0"/>
                        </a:rPr>
                        <a:t>matka na plný úvazek</a:t>
                      </a:r>
                    </a:p>
                    <a:p>
                      <a:pPr eaLnBrk="1" hangingPunct="1"/>
                      <a:r>
                        <a:rPr lang="cs-CZ" sz="1800" dirty="0" smtClean="0">
                          <a:latin typeface="+mj-lt"/>
                          <a:cs typeface="Times New Roman" pitchFamily="18" charset="0"/>
                        </a:rPr>
                        <a:t>(full-</a:t>
                      </a:r>
                      <a:r>
                        <a:rPr lang="cs-CZ" sz="1800" dirty="0" err="1" smtClean="0">
                          <a:latin typeface="+mj-lt"/>
                          <a:cs typeface="Times New Roman" pitchFamily="18" charset="0"/>
                        </a:rPr>
                        <a:t>time</a:t>
                      </a:r>
                      <a:r>
                        <a:rPr lang="cs-CZ" sz="1800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cs-CZ" sz="1800" dirty="0" err="1" smtClean="0">
                          <a:latin typeface="+mj-lt"/>
                          <a:cs typeface="Times New Roman" pitchFamily="18" charset="0"/>
                        </a:rPr>
                        <a:t>mother</a:t>
                      </a:r>
                      <a:r>
                        <a:rPr lang="cs-CZ" sz="1800" dirty="0" smtClean="0">
                          <a:latin typeface="+mj-lt"/>
                          <a:cs typeface="Times New Roman" pitchFamily="18" charset="0"/>
                        </a:rPr>
                        <a:t>)</a:t>
                      </a:r>
                      <a:endParaRPr lang="cs-CZ" sz="1800" dirty="0">
                        <a:latin typeface="+mj-lt"/>
                      </a:endParaRPr>
                    </a:p>
                  </a:txBody>
                  <a:tcPr marL="91447" marR="91447" marT="45704" marB="45704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j-lt"/>
                        </a:rPr>
                        <a:t>Mezigenerační péče</a:t>
                      </a:r>
                    </a:p>
                    <a:p>
                      <a:r>
                        <a:rPr lang="cs-CZ" sz="1800" dirty="0" smtClean="0">
                          <a:latin typeface="+mj-lt"/>
                        </a:rPr>
                        <a:t>(</a:t>
                      </a:r>
                      <a:r>
                        <a:rPr lang="cs-CZ" sz="1800" dirty="0" err="1" smtClean="0">
                          <a:latin typeface="+mj-lt"/>
                        </a:rPr>
                        <a:t>intergenerational</a:t>
                      </a:r>
                      <a:r>
                        <a:rPr lang="cs-CZ" sz="1800" dirty="0" smtClean="0">
                          <a:latin typeface="+mj-lt"/>
                        </a:rPr>
                        <a:t> care)</a:t>
                      </a:r>
                      <a:endParaRPr lang="cs-CZ" sz="1800" dirty="0">
                        <a:latin typeface="+mj-lt"/>
                      </a:endParaRPr>
                    </a:p>
                  </a:txBody>
                  <a:tcPr marL="91447" marR="91447"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+mj-lt"/>
                          <a:cs typeface="Times New Roman" pitchFamily="18" charset="0"/>
                        </a:rPr>
                        <a:t>sdílení</a:t>
                      </a:r>
                      <a:r>
                        <a:rPr lang="cs-CZ" sz="1800" baseline="0" dirty="0" smtClean="0">
                          <a:latin typeface="+mj-lt"/>
                          <a:cs typeface="Times New Roman" pitchFamily="18" charset="0"/>
                        </a:rPr>
                        <a:t> péče oběma rodiči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+mj-lt"/>
                          <a:cs typeface="Times New Roman" pitchFamily="18" charset="0"/>
                        </a:rPr>
                        <a:t>(</a:t>
                      </a:r>
                      <a:r>
                        <a:rPr lang="cs-CZ" sz="1800" dirty="0" err="1" smtClean="0">
                          <a:latin typeface="+mj-lt"/>
                          <a:cs typeface="Times New Roman" pitchFamily="18" charset="0"/>
                        </a:rPr>
                        <a:t>parental</a:t>
                      </a:r>
                      <a:r>
                        <a:rPr lang="cs-CZ" sz="1800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cs-CZ" sz="1800" dirty="0" err="1" smtClean="0">
                          <a:latin typeface="+mj-lt"/>
                          <a:cs typeface="Times New Roman" pitchFamily="18" charset="0"/>
                        </a:rPr>
                        <a:t>sharing</a:t>
                      </a:r>
                      <a:r>
                        <a:rPr lang="cs-CZ" sz="1800" dirty="0" smtClean="0">
                          <a:latin typeface="+mj-lt"/>
                          <a:cs typeface="Times New Roman" pitchFamily="18" charset="0"/>
                        </a:rPr>
                        <a:t>) </a:t>
                      </a:r>
                      <a:endParaRPr lang="cs-CZ" sz="1800" dirty="0">
                        <a:latin typeface="+mj-lt"/>
                      </a:endParaRPr>
                    </a:p>
                  </a:txBody>
                  <a:tcPr marL="91447" marR="91447" marT="45704" marB="45704"/>
                </a:tc>
              </a:tr>
              <a:tr h="1045877">
                <a:tc>
                  <a:txBody>
                    <a:bodyPr/>
                    <a:lstStyle/>
                    <a:p>
                      <a:r>
                        <a:rPr lang="cs-CZ" sz="1800" i="1" dirty="0" smtClean="0">
                          <a:latin typeface="+mj-lt"/>
                        </a:rPr>
                        <a:t>Formální</a:t>
                      </a:r>
                      <a:endParaRPr lang="cs-CZ" sz="1800" i="1" dirty="0">
                        <a:latin typeface="+mj-lt"/>
                      </a:endParaRPr>
                    </a:p>
                  </a:txBody>
                  <a:tcPr marL="91447" marR="91447" marT="45704" marB="45704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chůva/náhradní matka</a:t>
                      </a:r>
                      <a:r>
                        <a:rPr lang="cs-CZ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cs-CZ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surrogate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cs-CZ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mother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04" marB="45704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>
                        <a:latin typeface="+mj-lt"/>
                      </a:endParaRPr>
                    </a:p>
                  </a:txBody>
                  <a:tcPr marL="91447" marR="91447" marT="45704" marB="45704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profesionální péče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cs-CZ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professional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care )</a:t>
                      </a:r>
                      <a:endParaRPr lang="cs-CZ" sz="1800" dirty="0">
                        <a:latin typeface="+mj-lt"/>
                      </a:endParaRPr>
                    </a:p>
                  </a:txBody>
                  <a:tcPr marL="91447" marR="91447" marT="45704" marB="45704"/>
                </a:tc>
              </a:tr>
            </a:tbl>
          </a:graphicData>
        </a:graphic>
      </p:graphicFrame>
      <p:sp>
        <p:nvSpPr>
          <p:cNvPr id="22551" name="Obdélník 7"/>
          <p:cNvSpPr>
            <a:spLocks noChangeArrowheads="1"/>
          </p:cNvSpPr>
          <p:nvPr/>
        </p:nvSpPr>
        <p:spPr bwMode="auto">
          <a:xfrm>
            <a:off x="416718" y="1695847"/>
            <a:ext cx="836136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Dvě dimenze:</a:t>
            </a:r>
          </a:p>
          <a:p>
            <a:pPr lvl="1">
              <a:buFont typeface="Georgia" panose="02040502050405020303" pitchFamily="18" charset="0"/>
              <a:buAutoNum type="arabicPeriod"/>
            </a:pPr>
            <a:r>
              <a:rPr lang="cs-CZ" altLang="cs-CZ" sz="1500" dirty="0"/>
              <a:t>Formální versus neformální model poskytované péče</a:t>
            </a:r>
          </a:p>
          <a:p>
            <a:pPr lvl="1">
              <a:buFont typeface="Georgia" panose="02040502050405020303" pitchFamily="18" charset="0"/>
              <a:buAutoNum type="arabicPeriod"/>
            </a:pPr>
            <a:r>
              <a:rPr lang="cs-CZ" altLang="cs-CZ" sz="1500" dirty="0"/>
              <a:t>Model péče podporující nebo  zpochybňující genderovou normu</a:t>
            </a:r>
          </a:p>
        </p:txBody>
      </p:sp>
    </p:spTree>
    <p:extLst>
      <p:ext uri="{BB962C8B-B14F-4D97-AF65-F5344CB8AC3E}">
        <p14:creationId xmlns:p14="http://schemas.microsoft.com/office/powerpoint/2010/main" val="365942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44557" y="660402"/>
            <a:ext cx="8086635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/>
                </a:solidFill>
              </a:rPr>
              <a:t>Genderové uspořádání dle </a:t>
            </a:r>
            <a:r>
              <a:rPr lang="cs-CZ" dirty="0" err="1" smtClean="0">
                <a:solidFill>
                  <a:schemeClr val="tx2"/>
                </a:solidFill>
              </a:rPr>
              <a:t>Pfau</a:t>
            </a:r>
            <a:r>
              <a:rPr lang="cs-CZ" dirty="0" smtClean="0">
                <a:solidFill>
                  <a:schemeClr val="tx2"/>
                </a:solidFill>
              </a:rPr>
              <a:t>-</a:t>
            </a:r>
            <a:r>
              <a:rPr lang="cs-CZ" dirty="0" err="1" smtClean="0">
                <a:solidFill>
                  <a:schemeClr val="tx2"/>
                </a:solidFill>
              </a:rPr>
              <a:t>Effinger</a:t>
            </a:r>
            <a:r>
              <a:rPr lang="cs-CZ" dirty="0" smtClean="0">
                <a:solidFill>
                  <a:schemeClr val="tx2"/>
                </a:solidFill>
              </a:rPr>
              <a:t> (2004)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557" name="Obdélník 6"/>
          <p:cNvSpPr>
            <a:spLocks noChangeArrowheads="1"/>
          </p:cNvSpPr>
          <p:nvPr/>
        </p:nvSpPr>
        <p:spPr bwMode="auto">
          <a:xfrm>
            <a:off x="1116013" y="2060575"/>
            <a:ext cx="6624637" cy="79216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cs-CZ" dirty="0">
                <a:solidFill>
                  <a:schemeClr val="tx1"/>
                </a:solidFill>
                <a:cs typeface="Times New Roman" pitchFamily="18" charset="0"/>
              </a:rPr>
              <a:t>Genderová kultura</a:t>
            </a:r>
          </a:p>
          <a:p>
            <a:pPr algn="ctr" eaLnBrk="1" hangingPunct="1">
              <a:defRPr/>
            </a:pPr>
            <a:r>
              <a:rPr lang="cs-CZ" dirty="0">
                <a:solidFill>
                  <a:schemeClr val="tx1"/>
                </a:solidFill>
                <a:cs typeface="Times New Roman" pitchFamily="18" charset="0"/>
              </a:rPr>
              <a:t>= hodnoty, normy, sdílené ideje</a:t>
            </a:r>
            <a:endParaRPr lang="de-DE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308850" y="2960688"/>
            <a:ext cx="1511300" cy="223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Dělba placené a neplacené práce – participace žen na pracovním trhu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755650" y="3284538"/>
            <a:ext cx="2087563" cy="7921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Sociální aktéři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4932363" y="4984750"/>
            <a:ext cx="2016125" cy="936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800" dirty="0"/>
              <a:t>Genderové struktury ve společnosti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1874838" y="4984750"/>
            <a:ext cx="2160587" cy="936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/>
              <a:t>Instituce a jejich vzájemný vztah</a:t>
            </a:r>
          </a:p>
        </p:txBody>
      </p:sp>
      <p:sp>
        <p:nvSpPr>
          <p:cNvPr id="24586" name="Obdélník 6"/>
          <p:cNvSpPr>
            <a:spLocks noChangeArrowheads="1"/>
          </p:cNvSpPr>
          <p:nvPr/>
        </p:nvSpPr>
        <p:spPr bwMode="auto">
          <a:xfrm>
            <a:off x="509589" y="1398589"/>
            <a:ext cx="8424862" cy="395287"/>
          </a:xfrm>
          <a:prstGeom prst="rect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>
                <a:cs typeface="Times New Roman" panose="02020603050405020304" pitchFamily="18" charset="0"/>
              </a:rPr>
              <a:t>Nadnárodní vlivy – globalizace, EU</a:t>
            </a:r>
            <a:endParaRPr lang="de-DE" altLang="cs-CZ" dirty="0">
              <a:cs typeface="Times New Roman" panose="02020603050405020304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682750" y="4365625"/>
            <a:ext cx="5545138" cy="1800225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cs-CZ" dirty="0"/>
              <a:t>Genderový řád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4587875" y="2852738"/>
            <a:ext cx="20638" cy="15128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stCxn id="11" idx="3"/>
          </p:cNvCxnSpPr>
          <p:nvPr/>
        </p:nvCxnSpPr>
        <p:spPr>
          <a:xfrm>
            <a:off x="2843213" y="3681413"/>
            <a:ext cx="4495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1187450" y="2960688"/>
            <a:ext cx="495300" cy="2524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1116013" y="4176713"/>
            <a:ext cx="431800" cy="4762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7893050" y="2276475"/>
            <a:ext cx="423863" cy="5762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7596188" y="5265738"/>
            <a:ext cx="593725" cy="6556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aoblený obdélník 26"/>
          <p:cNvSpPr/>
          <p:nvPr/>
        </p:nvSpPr>
        <p:spPr>
          <a:xfrm>
            <a:off x="3348038" y="3284538"/>
            <a:ext cx="3095625" cy="5048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800" i="1" dirty="0"/>
              <a:t>Reprodukce nebo změna</a:t>
            </a:r>
          </a:p>
        </p:txBody>
      </p:sp>
    </p:spTree>
    <p:extLst>
      <p:ext uri="{BB962C8B-B14F-4D97-AF65-F5344CB8AC3E}">
        <p14:creationId xmlns:p14="http://schemas.microsoft.com/office/powerpoint/2010/main" val="301067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err="1"/>
              <a:t>Esping</a:t>
            </a:r>
            <a:r>
              <a:rPr lang="cs-CZ" sz="3600" b="1" dirty="0"/>
              <a:t>-Andersenova typologie sociálního státu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Založena na 3 principech: </a:t>
            </a:r>
            <a:endParaRPr lang="cs-CZ" sz="2800" b="1" dirty="0" smtClean="0"/>
          </a:p>
          <a:p>
            <a:pPr lvl="1"/>
            <a:r>
              <a:rPr lang="cs-CZ" sz="2800" dirty="0" smtClean="0"/>
              <a:t>1</a:t>
            </a:r>
            <a:r>
              <a:rPr lang="cs-CZ" sz="2800" dirty="0"/>
              <a:t>. </a:t>
            </a:r>
            <a:r>
              <a:rPr lang="cs-CZ" sz="2800" dirty="0" err="1"/>
              <a:t>dekomodifikace</a:t>
            </a:r>
            <a:r>
              <a:rPr lang="cs-CZ" sz="2800" dirty="0"/>
              <a:t> </a:t>
            </a:r>
            <a:endParaRPr lang="cs-CZ" sz="2800" dirty="0" smtClean="0"/>
          </a:p>
          <a:p>
            <a:pPr lvl="1"/>
            <a:r>
              <a:rPr lang="cs-CZ" sz="2800" dirty="0" smtClean="0"/>
              <a:t>2</a:t>
            </a:r>
            <a:r>
              <a:rPr lang="cs-CZ" sz="2800" dirty="0"/>
              <a:t>. úroveň sociální stratifikace </a:t>
            </a:r>
            <a:endParaRPr lang="cs-CZ" sz="2800" dirty="0" smtClean="0"/>
          </a:p>
          <a:p>
            <a:pPr lvl="1"/>
            <a:r>
              <a:rPr lang="cs-CZ" sz="2800" dirty="0" smtClean="0"/>
              <a:t>3</a:t>
            </a:r>
            <a:r>
              <a:rPr lang="cs-CZ" sz="2800" dirty="0"/>
              <a:t>. vztah státu, trhu a rodiny v poskytování </a:t>
            </a:r>
            <a:r>
              <a:rPr lang="cs-CZ" sz="2800" dirty="0" smtClean="0"/>
              <a:t>sociálního zabezpečení</a:t>
            </a:r>
          </a:p>
          <a:p>
            <a:pPr marL="205795" lvl="1" indent="0">
              <a:buNone/>
            </a:pPr>
            <a:endParaRPr lang="cs-CZ" sz="2800" dirty="0"/>
          </a:p>
          <a:p>
            <a:pPr marL="205795" lvl="1" indent="0">
              <a:buNone/>
            </a:pPr>
            <a:r>
              <a:rPr lang="cs-CZ" sz="1600" dirty="0" smtClean="0"/>
              <a:t>Zdroj: </a:t>
            </a:r>
            <a:r>
              <a:rPr lang="cs-CZ" sz="1600" dirty="0" err="1" smtClean="0"/>
              <a:t>Esping</a:t>
            </a:r>
            <a:r>
              <a:rPr lang="cs-CZ" sz="1600" dirty="0" smtClean="0"/>
              <a:t>-Andersen: </a:t>
            </a:r>
            <a:r>
              <a:rPr lang="cs-CZ" sz="1600" dirty="0" err="1" smtClean="0"/>
              <a:t>Thee</a:t>
            </a:r>
            <a:r>
              <a:rPr lang="cs-CZ" sz="1600" dirty="0" smtClean="0"/>
              <a:t> </a:t>
            </a:r>
            <a:r>
              <a:rPr lang="cs-CZ" sz="1600" dirty="0" err="1" smtClean="0"/>
              <a:t>Worlds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Welfare</a:t>
            </a:r>
            <a:r>
              <a:rPr lang="cs-CZ" sz="1600" dirty="0" smtClean="0"/>
              <a:t> </a:t>
            </a:r>
            <a:r>
              <a:rPr lang="cs-CZ" sz="1600" dirty="0" err="1"/>
              <a:t>C</a:t>
            </a:r>
            <a:r>
              <a:rPr lang="cs-CZ" sz="1600" dirty="0" err="1" smtClean="0"/>
              <a:t>apitalism</a:t>
            </a:r>
            <a:r>
              <a:rPr lang="cs-CZ" sz="1600" dirty="0" smtClean="0"/>
              <a:t> (1990)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chemeClr val="tx2"/>
                </a:solidFill>
              </a:rPr>
              <a:t>Genderové kulturní modely (</a:t>
            </a:r>
            <a:r>
              <a:rPr lang="cs-CZ" altLang="cs-CZ" sz="3200" dirty="0" err="1" smtClean="0">
                <a:solidFill>
                  <a:schemeClr val="tx2"/>
                </a:solidFill>
              </a:rPr>
              <a:t>Pfau-Effinger</a:t>
            </a:r>
            <a:r>
              <a:rPr lang="cs-CZ" altLang="cs-CZ" sz="3200" dirty="0" smtClean="0">
                <a:solidFill>
                  <a:schemeClr val="tx2"/>
                </a:solidFill>
              </a:rPr>
              <a:t>)</a:t>
            </a:r>
            <a:endParaRPr lang="en-US" altLang="cs-CZ" sz="3200" dirty="0" smtClean="0">
              <a:solidFill>
                <a:schemeClr val="tx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871665"/>
            <a:ext cx="8504238" cy="4581671"/>
          </a:xfrm>
        </p:spPr>
        <p:txBody>
          <a:bodyPr>
            <a:normAutofit lnSpcReduction="10000"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Model rodinné ekonomiky (</a:t>
            </a:r>
            <a:r>
              <a:rPr lang="cs-CZ" sz="1800" dirty="0" err="1" smtClean="0">
                <a:solidFill>
                  <a:schemeClr val="tx1"/>
                </a:solidFill>
              </a:rPr>
              <a:t>Family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economy</a:t>
            </a:r>
            <a:r>
              <a:rPr lang="cs-CZ" sz="1800" dirty="0" smtClean="0">
                <a:solidFill>
                  <a:schemeClr val="tx1"/>
                </a:solidFill>
              </a:rPr>
              <a:t> model)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Typické pro zemědělské oblasti, „předindustriální model“, muži a ženy pracují společně v rodinném hospodářství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Model ženy v domácnosti (</a:t>
            </a:r>
            <a:r>
              <a:rPr lang="cs-CZ" sz="1800" dirty="0" err="1" smtClean="0">
                <a:solidFill>
                  <a:schemeClr val="tx1"/>
                </a:solidFill>
              </a:rPr>
              <a:t>Housewife</a:t>
            </a:r>
            <a:r>
              <a:rPr lang="cs-CZ" sz="1800" dirty="0" smtClean="0">
                <a:solidFill>
                  <a:schemeClr val="tx1"/>
                </a:solidFill>
              </a:rPr>
              <a:t> model)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Žena v intimní sféře domácnosti, muž chlebodárce na trhu práce, industriální společnost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Model zkráceného úvazku (</a:t>
            </a:r>
            <a:r>
              <a:rPr lang="cs-CZ" sz="1800" dirty="0" err="1" smtClean="0">
                <a:solidFill>
                  <a:schemeClr val="tx1"/>
                </a:solidFill>
              </a:rPr>
              <a:t>Female</a:t>
            </a:r>
            <a:r>
              <a:rPr lang="cs-CZ" sz="1800" dirty="0" smtClean="0">
                <a:solidFill>
                  <a:schemeClr val="tx1"/>
                </a:solidFill>
              </a:rPr>
              <a:t>) part-</a:t>
            </a:r>
            <a:r>
              <a:rPr lang="cs-CZ" sz="1800" dirty="0" err="1" smtClean="0">
                <a:solidFill>
                  <a:schemeClr val="tx1"/>
                </a:solidFill>
              </a:rPr>
              <a:t>time</a:t>
            </a:r>
            <a:r>
              <a:rPr lang="cs-CZ" sz="1800" dirty="0" smtClean="0">
                <a:solidFill>
                  <a:schemeClr val="tx1"/>
                </a:solidFill>
              </a:rPr>
              <a:t> model 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Žena se zapojuje na trhu práce, ale péče je její hlavní zodpovědností, hlavním živitelem je stále muž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Model dvojího živitele/ institucionální zajištění péče (</a:t>
            </a:r>
            <a:r>
              <a:rPr lang="cs-CZ" sz="1800" dirty="0" err="1" smtClean="0">
                <a:solidFill>
                  <a:schemeClr val="tx1"/>
                </a:solidFill>
              </a:rPr>
              <a:t>Dual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breadwinner</a:t>
            </a:r>
            <a:r>
              <a:rPr lang="cs-CZ" sz="1800" dirty="0" smtClean="0">
                <a:solidFill>
                  <a:schemeClr val="tx1"/>
                </a:solidFill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</a:rPr>
              <a:t>institutional</a:t>
            </a:r>
            <a:r>
              <a:rPr lang="cs-CZ" sz="1800" dirty="0" smtClean="0">
                <a:solidFill>
                  <a:schemeClr val="tx1"/>
                </a:solidFill>
              </a:rPr>
              <a:t> care model)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Žena i muž pracují, péče o děti přebírá stát/instituce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Model dvojí živitel, dvojí pečovatel (</a:t>
            </a:r>
            <a:r>
              <a:rPr lang="cs-CZ" sz="1800" dirty="0" err="1" smtClean="0">
                <a:solidFill>
                  <a:schemeClr val="tx1"/>
                </a:solidFill>
              </a:rPr>
              <a:t>Dual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breadwinner</a:t>
            </a:r>
            <a:r>
              <a:rPr lang="cs-CZ" sz="1800" dirty="0" smtClean="0">
                <a:solidFill>
                  <a:schemeClr val="tx1"/>
                </a:solidFill>
              </a:rPr>
              <a:t>/ </a:t>
            </a:r>
            <a:r>
              <a:rPr lang="cs-CZ" sz="1800" dirty="0" err="1" smtClean="0">
                <a:solidFill>
                  <a:schemeClr val="tx1"/>
                </a:solidFill>
              </a:rPr>
              <a:t>dual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carer</a:t>
            </a:r>
            <a:r>
              <a:rPr lang="cs-CZ" sz="1800" dirty="0" smtClean="0">
                <a:solidFill>
                  <a:schemeClr val="tx1"/>
                </a:solidFill>
              </a:rPr>
              <a:t> model)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Muž i žena se dělí o ekonomické zajištění rodiny, tak o zajištění péče o děti a domácnost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3087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příprava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Jak byste charakterizovali rodinnou politiku ČR v kontextu evropského prostoru?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30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err="1"/>
              <a:t>Esping</a:t>
            </a:r>
            <a:r>
              <a:rPr lang="cs-CZ" sz="3200" b="1" dirty="0"/>
              <a:t>-Andersenova typologie sociálního státu </a:t>
            </a:r>
            <a:r>
              <a:rPr lang="cs-CZ" sz="3200" b="1" dirty="0" smtClean="0"/>
              <a:t>2</a:t>
            </a:r>
            <a:endParaRPr lang="cs-CZ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850222"/>
              </p:ext>
            </p:extLst>
          </p:nvPr>
        </p:nvGraphicFramePr>
        <p:xfrm>
          <a:off x="913448" y="2228537"/>
          <a:ext cx="7317105" cy="325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99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občanství a 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Marshallův koncept občanství – každý jedinec komunity má práva: - civilní - politická - sociální </a:t>
            </a:r>
          </a:p>
          <a:p>
            <a:r>
              <a:rPr lang="cs-CZ" dirty="0"/>
              <a:t>Ženy tedy nemohou plně realizovat svá sociální práva – </a:t>
            </a:r>
            <a:r>
              <a:rPr lang="cs-CZ" dirty="0" err="1"/>
              <a:t>genderově</a:t>
            </a:r>
            <a:r>
              <a:rPr lang="cs-CZ" dirty="0"/>
              <a:t> necitlivý koncept (</a:t>
            </a:r>
            <a:r>
              <a:rPr lang="cs-CZ" dirty="0" err="1"/>
              <a:t>Siim</a:t>
            </a:r>
            <a:r>
              <a:rPr lang="cs-CZ" dirty="0"/>
              <a:t>, 2002)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12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Feministická Kritika </a:t>
            </a:r>
            <a:r>
              <a:rPr lang="cs-CZ" dirty="0" err="1"/>
              <a:t>Esping</a:t>
            </a:r>
            <a:r>
              <a:rPr lang="cs-CZ" dirty="0"/>
              <a:t> - Andersenovy 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Koncept </a:t>
            </a:r>
            <a:r>
              <a:rPr lang="cs-CZ" dirty="0" err="1"/>
              <a:t>dekomodifikace</a:t>
            </a:r>
            <a:r>
              <a:rPr lang="cs-CZ" dirty="0"/>
              <a:t> je </a:t>
            </a:r>
            <a:r>
              <a:rPr lang="cs-CZ" dirty="0" err="1"/>
              <a:t>genderově</a:t>
            </a:r>
            <a:r>
              <a:rPr lang="cs-CZ" dirty="0"/>
              <a:t> </a:t>
            </a:r>
            <a:r>
              <a:rPr lang="cs-CZ" dirty="0" smtClean="0"/>
              <a:t>necitlivý</a:t>
            </a:r>
          </a:p>
          <a:p>
            <a:r>
              <a:rPr lang="cs-CZ" dirty="0" smtClean="0"/>
              <a:t>2</a:t>
            </a:r>
            <a:r>
              <a:rPr lang="cs-CZ" dirty="0"/>
              <a:t>. Přehlížení role žen a rodiny v poskytování </a:t>
            </a:r>
            <a:r>
              <a:rPr lang="cs-CZ" dirty="0" err="1"/>
              <a:t>welfare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Nedostatek pozornosti věnovaný genderu jako formě sociální stratifikace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Přílišná generalizace jednotlivých sociálních států pro potřeby ustavení typologie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49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Deko modifikace se nevztahuje do takové míry k ženám – ignoruje situaci žen v domácnosti, které pečují o děti  vykonávají neplacenou práci (</a:t>
            </a:r>
            <a:r>
              <a:rPr lang="cs-CZ" dirty="0" err="1" smtClean="0"/>
              <a:t>Sainsbury</a:t>
            </a:r>
            <a:r>
              <a:rPr lang="cs-CZ" dirty="0" smtClean="0"/>
              <a:t>, 2001) – z toho důvodu je natolik neochrání před chudobou či závislostí na manželově příjmu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65849" y="4270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1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Přehlížení role žen a rodiny v poskytování </a:t>
            </a:r>
            <a:r>
              <a:rPr lang="cs-CZ" dirty="0" err="1" smtClean="0"/>
              <a:t>welfare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5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Nedostatek pozornosti věnovaný genderu jako formě sociální stratifikace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Orloff</a:t>
            </a:r>
            <a:r>
              <a:rPr lang="cs-CZ" dirty="0" smtClean="0"/>
              <a:t> </a:t>
            </a:r>
            <a:r>
              <a:rPr lang="cs-CZ" dirty="0"/>
              <a:t>(1993</a:t>
            </a:r>
            <a:r>
              <a:rPr lang="cs-CZ" dirty="0" smtClean="0"/>
              <a:t>)</a:t>
            </a:r>
          </a:p>
          <a:p>
            <a:pPr marL="34299" indent="0">
              <a:buNone/>
            </a:pPr>
            <a:r>
              <a:rPr lang="cs-CZ" dirty="0" smtClean="0"/>
              <a:t> </a:t>
            </a:r>
            <a:r>
              <a:rPr lang="cs-CZ" dirty="0"/>
              <a:t>– hledisko přístupu k placenému zaměstnání a kapacita vytvořit a zajistit chod domácnosti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pokud </a:t>
            </a:r>
            <a:r>
              <a:rPr lang="cs-CZ" dirty="0"/>
              <a:t>je toto hledisko opomenuto – reprodukce nerovných genderových vztahů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mužské </a:t>
            </a:r>
            <a:r>
              <a:rPr lang="cs-CZ" dirty="0"/>
              <a:t>a ženské programy sociální politiky (</a:t>
            </a:r>
            <a:r>
              <a:rPr lang="cs-CZ" dirty="0" err="1"/>
              <a:t>Fraser</a:t>
            </a:r>
            <a:r>
              <a:rPr lang="cs-CZ" dirty="0"/>
              <a:t>, 1989)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dvouvrstevný </a:t>
            </a:r>
            <a:r>
              <a:rPr lang="cs-CZ" dirty="0"/>
              <a:t>sociální stát (</a:t>
            </a:r>
            <a:r>
              <a:rPr lang="cs-CZ" dirty="0" err="1"/>
              <a:t>Orloff</a:t>
            </a:r>
            <a:r>
              <a:rPr lang="cs-CZ" dirty="0"/>
              <a:t>, 1996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804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Přílišná </a:t>
            </a:r>
            <a:r>
              <a:rPr lang="cs-CZ" dirty="0"/>
              <a:t>generalizace jednotlivých sociálních států pro potřeby ustavení </a:t>
            </a:r>
            <a:r>
              <a:rPr lang="cs-CZ" dirty="0" smtClean="0"/>
              <a:t>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</a:t>
            </a:r>
            <a:r>
              <a:rPr lang="cs-CZ" dirty="0" err="1"/>
              <a:t>Kaszy</a:t>
            </a:r>
            <a:r>
              <a:rPr lang="cs-CZ" dirty="0"/>
              <a:t> (2002) není tato typologie relevantní ze 2 důvodů: 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. klíčové oblasti sociální politiky uplatňují podobné přístupy především ve vztahu státu a poskytování těchto služeb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z důvodu umožnění dělení do modelových typů dochází ke generalizaci, resp. odhlížení od mezinárodních specifik v sociální politice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Defamilializace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9" indent="0">
              <a:buNone/>
            </a:pPr>
            <a:r>
              <a:rPr lang="cs-CZ" dirty="0" err="1"/>
              <a:t>Defamilializace</a:t>
            </a:r>
            <a:r>
              <a:rPr lang="cs-CZ" dirty="0"/>
              <a:t>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paralelně </a:t>
            </a:r>
            <a:r>
              <a:rPr lang="cs-CZ" dirty="0"/>
              <a:t>k </a:t>
            </a:r>
            <a:r>
              <a:rPr lang="cs-CZ" dirty="0" err="1"/>
              <a:t>dekomodifikaci</a:t>
            </a:r>
            <a:r>
              <a:rPr lang="cs-CZ" dirty="0"/>
              <a:t> pojem </a:t>
            </a:r>
            <a:r>
              <a:rPr lang="cs-CZ" dirty="0" err="1"/>
              <a:t>defamilializace</a:t>
            </a:r>
            <a:r>
              <a:rPr lang="cs-CZ" dirty="0"/>
              <a:t>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jedná se o schopnost </a:t>
            </a:r>
            <a:r>
              <a:rPr lang="cs-CZ" dirty="0"/>
              <a:t>jedince udržet si přijatelnou sociální úroveň skrze TP nebo WS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opatření </a:t>
            </a:r>
            <a:r>
              <a:rPr lang="cs-CZ" dirty="0"/>
              <a:t>SP umožňují </a:t>
            </a:r>
            <a:r>
              <a:rPr lang="cs-CZ" dirty="0" smtClean="0"/>
              <a:t>snižovat míru zatížení péčí z beder rodiny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41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2217</Words>
  <Application>Microsoft Office PowerPoint</Application>
  <PresentationFormat>Předvádění na obrazovce (4:3)</PresentationFormat>
  <Paragraphs>268</Paragraphs>
  <Slides>21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Century Gothic</vt:lpstr>
      <vt:lpstr>Georgia</vt:lpstr>
      <vt:lpstr>Times New Roman</vt:lpstr>
      <vt:lpstr>Wingdings</vt:lpstr>
      <vt:lpstr>Wingdings 2</vt:lpstr>
      <vt:lpstr>Continental_Europe_16x9</vt:lpstr>
      <vt:lpstr>Institucionální charakteristiky: Česká sociální politika v kontextu EU</vt:lpstr>
      <vt:lpstr>Esping-Andersenova typologie sociálního státu </vt:lpstr>
      <vt:lpstr>Esping-Andersenova typologie sociálního státu 2</vt:lpstr>
      <vt:lpstr>Sociální občanství a gender</vt:lpstr>
      <vt:lpstr>Feministická Kritika Esping - Andersenovy typologie</vt:lpstr>
      <vt:lpstr> </vt:lpstr>
      <vt:lpstr>Nedostatek pozornosti věnovaný genderu jako formě sociální stratifikace </vt:lpstr>
      <vt:lpstr>Přílišná generalizace jednotlivých sociálních států pro potřeby ustavení typologie</vt:lpstr>
      <vt:lpstr>Defamilializace 1</vt:lpstr>
      <vt:lpstr>Defamilializace 2</vt:lpstr>
      <vt:lpstr>Index defamilializace  (Bambra, 2004) </vt:lpstr>
      <vt:lpstr>Prezentace aplikace PowerPoint</vt:lpstr>
      <vt:lpstr>Typologie založená na intenzitě „breadwinner“ modelu </vt:lpstr>
      <vt:lpstr>Typologie dle míry podpory rodiny</vt:lpstr>
      <vt:lpstr> typologie Familializmu   - Leitner (2003)</vt:lpstr>
      <vt:lpstr>Teorie Familializace –Dostupnost péče</vt:lpstr>
      <vt:lpstr>Typologie států dle genderové a Ne-genderové Familializace</vt:lpstr>
      <vt:lpstr>Ideály péče (Monique Kremer, 2007)</vt:lpstr>
      <vt:lpstr>Genderové uspořádání dle Pfau-Effinger (2004)</vt:lpstr>
      <vt:lpstr>Genderové kulturní modely (Pfau-Effinger)</vt:lpstr>
      <vt:lpstr>Seminární příprava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2017-03-20T19:56:51Z</dcterms:created>
  <dcterms:modified xsi:type="dcterms:W3CDTF">2017-03-21T11:55:01Z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