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1"/>
  </p:sldMasterIdLst>
  <p:sldIdLst>
    <p:sldId id="256" r:id="rId2"/>
    <p:sldId id="263" r:id="rId3"/>
    <p:sldId id="260" r:id="rId4"/>
    <p:sldId id="258" r:id="rId5"/>
    <p:sldId id="270" r:id="rId6"/>
    <p:sldId id="266" r:id="rId7"/>
    <p:sldId id="261" r:id="rId8"/>
    <p:sldId id="271" r:id="rId9"/>
    <p:sldId id="272" r:id="rId10"/>
    <p:sldId id="273" r:id="rId11"/>
    <p:sldId id="274" r:id="rId12"/>
    <p:sldId id="275" r:id="rId13"/>
    <p:sldId id="264" r:id="rId14"/>
    <p:sldId id="257"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70"/>
    <p:restoredTop sz="94624"/>
  </p:normalViewPr>
  <p:slideViewPr>
    <p:cSldViewPr snapToGrid="0" snapToObjects="1">
      <p:cViewPr varScale="1">
        <p:scale>
          <a:sx n="83" d="100"/>
          <a:sy n="83" d="100"/>
        </p:scale>
        <p:origin x="47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tr-TR"/>
              <a:t>Asıl başlık stili için tıklayın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8DA46FE8-0A24-2C4A-AA4F-70623112A542}" type="datetimeFigureOut">
              <a:rPr lang="tr-TR" smtClean="0"/>
              <a:t>11.04.2018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41A1DB8-ED73-714D-97FE-B486D57AC0A3}" type="slidenum">
              <a:rPr lang="tr-TR" smtClean="0"/>
              <a:t>‹#›</a:t>
            </a:fld>
            <a:endParaRPr lang="tr-TR"/>
          </a:p>
        </p:txBody>
      </p:sp>
    </p:spTree>
    <p:extLst>
      <p:ext uri="{BB962C8B-B14F-4D97-AF65-F5344CB8AC3E}">
        <p14:creationId xmlns:p14="http://schemas.microsoft.com/office/powerpoint/2010/main" val="3043325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8DA46FE8-0A24-2C4A-AA4F-70623112A542}" type="datetimeFigureOut">
              <a:rPr lang="tr-TR" smtClean="0"/>
              <a:t>11.04.2018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41A1DB8-ED73-714D-97FE-B486D57AC0A3}" type="slidenum">
              <a:rPr lang="tr-TR" smtClean="0"/>
              <a:t>‹#›</a:t>
            </a:fld>
            <a:endParaRPr lang="tr-TR"/>
          </a:p>
        </p:txBody>
      </p:sp>
    </p:spTree>
    <p:extLst>
      <p:ext uri="{BB962C8B-B14F-4D97-AF65-F5344CB8AC3E}">
        <p14:creationId xmlns:p14="http://schemas.microsoft.com/office/powerpoint/2010/main" val="3134588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tr-TR"/>
              <a:t>Asıl başlık stili için tıklayın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DA46FE8-0A24-2C4A-AA4F-70623112A542}" type="datetimeFigureOut">
              <a:rPr lang="tr-TR" smtClean="0"/>
              <a:t>11.04.2018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41A1DB8-ED73-714D-97FE-B486D57AC0A3}" type="slidenum">
              <a:rPr lang="tr-TR" smtClean="0"/>
              <a:t>‹#›</a:t>
            </a:fld>
            <a:endParaRPr lang="tr-TR"/>
          </a:p>
        </p:txBody>
      </p:sp>
    </p:spTree>
    <p:extLst>
      <p:ext uri="{BB962C8B-B14F-4D97-AF65-F5344CB8AC3E}">
        <p14:creationId xmlns:p14="http://schemas.microsoft.com/office/powerpoint/2010/main" val="691631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DA46FE8-0A24-2C4A-AA4F-70623112A542}" type="datetimeFigureOut">
              <a:rPr lang="tr-TR" smtClean="0"/>
              <a:t>11.04.2018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41A1DB8-ED73-714D-97FE-B486D57AC0A3}" type="slidenum">
              <a:rPr lang="tr-TR" smtClean="0"/>
              <a:t>‹#›</a:t>
            </a:fld>
            <a:endParaRPr lang="tr-TR"/>
          </a:p>
        </p:txBody>
      </p:sp>
    </p:spTree>
    <p:extLst>
      <p:ext uri="{BB962C8B-B14F-4D97-AF65-F5344CB8AC3E}">
        <p14:creationId xmlns:p14="http://schemas.microsoft.com/office/powerpoint/2010/main" val="77068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tr-TR"/>
              <a:t>Asıl başlık stili için tıklayın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8593667" y="6272784"/>
            <a:ext cx="2644309" cy="365125"/>
          </a:xfrm>
        </p:spPr>
        <p:txBody>
          <a:bodyPr/>
          <a:lstStyle/>
          <a:p>
            <a:fld id="{8DA46FE8-0A24-2C4A-AA4F-70623112A542}" type="datetimeFigureOut">
              <a:rPr lang="tr-TR" smtClean="0"/>
              <a:t>11.04.2018</a:t>
            </a:fld>
            <a:endParaRPr lang="tr-TR"/>
          </a:p>
        </p:txBody>
      </p:sp>
      <p:sp>
        <p:nvSpPr>
          <p:cNvPr id="5" name="Footer Placeholder 4"/>
          <p:cNvSpPr>
            <a:spLocks noGrp="1"/>
          </p:cNvSpPr>
          <p:nvPr>
            <p:ph type="ftr" sz="quarter" idx="11"/>
          </p:nvPr>
        </p:nvSpPr>
        <p:spPr>
          <a:xfrm>
            <a:off x="2182708" y="6272784"/>
            <a:ext cx="6327648" cy="365125"/>
          </a:xfrm>
        </p:spPr>
        <p:txBody>
          <a:bodyPr/>
          <a:lstStyle/>
          <a:p>
            <a:endParaRPr lang="tr-T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41A1DB8-ED73-714D-97FE-B486D57AC0A3}" type="slidenum">
              <a:rPr lang="tr-TR" smtClean="0"/>
              <a:t>‹#›</a:t>
            </a:fld>
            <a:endParaRPr lang="tr-TR"/>
          </a:p>
        </p:txBody>
      </p:sp>
    </p:spTree>
    <p:extLst>
      <p:ext uri="{BB962C8B-B14F-4D97-AF65-F5344CB8AC3E}">
        <p14:creationId xmlns:p14="http://schemas.microsoft.com/office/powerpoint/2010/main" val="1853663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DA46FE8-0A24-2C4A-AA4F-70623112A542}" type="datetimeFigureOut">
              <a:rPr lang="tr-TR" smtClean="0"/>
              <a:t>11.04.2018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41A1DB8-ED73-714D-97FE-B486D57AC0A3}" type="slidenum">
              <a:rPr lang="tr-TR" smtClean="0"/>
              <a:t>‹#›</a:t>
            </a:fld>
            <a:endParaRPr lang="tr-TR"/>
          </a:p>
        </p:txBody>
      </p:sp>
    </p:spTree>
    <p:extLst>
      <p:ext uri="{BB962C8B-B14F-4D97-AF65-F5344CB8AC3E}">
        <p14:creationId xmlns:p14="http://schemas.microsoft.com/office/powerpoint/2010/main" val="2754372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DA46FE8-0A24-2C4A-AA4F-70623112A542}" type="datetimeFigureOut">
              <a:rPr lang="tr-TR" smtClean="0"/>
              <a:t>11.04.2018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41A1DB8-ED73-714D-97FE-B486D57AC0A3}" type="slidenum">
              <a:rPr lang="tr-TR" smtClean="0"/>
              <a:t>‹#›</a:t>
            </a:fld>
            <a:endParaRPr lang="tr-TR"/>
          </a:p>
        </p:txBody>
      </p:sp>
      <p:sp>
        <p:nvSpPr>
          <p:cNvPr id="10" name="Title 9"/>
          <p:cNvSpPr>
            <a:spLocks noGrp="1"/>
          </p:cNvSpPr>
          <p:nvPr>
            <p:ph type="title"/>
          </p:nvPr>
        </p:nvSpPr>
        <p:spPr/>
        <p:txBody>
          <a:bodyPr/>
          <a:lstStyle/>
          <a:p>
            <a:r>
              <a:rPr lang="tr-TR"/>
              <a:t>Asıl başlık stili için tıklayın</a:t>
            </a:r>
            <a:endParaRPr lang="en-US" dirty="0"/>
          </a:p>
        </p:txBody>
      </p:sp>
    </p:spTree>
    <p:extLst>
      <p:ext uri="{BB962C8B-B14F-4D97-AF65-F5344CB8AC3E}">
        <p14:creationId xmlns:p14="http://schemas.microsoft.com/office/powerpoint/2010/main" val="2831721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DA46FE8-0A24-2C4A-AA4F-70623112A542}" type="datetimeFigureOut">
              <a:rPr lang="tr-TR" smtClean="0"/>
              <a:t>11.04.2018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41A1DB8-ED73-714D-97FE-B486D57AC0A3}" type="slidenum">
              <a:rPr lang="tr-TR" smtClean="0"/>
              <a:t>‹#›</a:t>
            </a:fld>
            <a:endParaRPr lang="tr-TR"/>
          </a:p>
        </p:txBody>
      </p:sp>
      <p:sp>
        <p:nvSpPr>
          <p:cNvPr id="6" name="Title 5"/>
          <p:cNvSpPr>
            <a:spLocks noGrp="1"/>
          </p:cNvSpPr>
          <p:nvPr>
            <p:ph type="title"/>
          </p:nvPr>
        </p:nvSpPr>
        <p:spPr/>
        <p:txBody>
          <a:bodyPr/>
          <a:lstStyle/>
          <a:p>
            <a:r>
              <a:rPr lang="tr-TR"/>
              <a:t>Asıl başlık stili için tıklayın</a:t>
            </a:r>
            <a:endParaRPr lang="en-US"/>
          </a:p>
        </p:txBody>
      </p:sp>
    </p:spTree>
    <p:extLst>
      <p:ext uri="{BB962C8B-B14F-4D97-AF65-F5344CB8AC3E}">
        <p14:creationId xmlns:p14="http://schemas.microsoft.com/office/powerpoint/2010/main" val="1002832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A46FE8-0A24-2C4A-AA4F-70623112A542}" type="datetimeFigureOut">
              <a:rPr lang="tr-TR" smtClean="0"/>
              <a:t>11.04.2018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41A1DB8-ED73-714D-97FE-B486D57AC0A3}" type="slidenum">
              <a:rPr lang="tr-TR" smtClean="0"/>
              <a:t>‹#›</a:t>
            </a:fld>
            <a:endParaRPr lang="tr-TR"/>
          </a:p>
        </p:txBody>
      </p:sp>
    </p:spTree>
    <p:extLst>
      <p:ext uri="{BB962C8B-B14F-4D97-AF65-F5344CB8AC3E}">
        <p14:creationId xmlns:p14="http://schemas.microsoft.com/office/powerpoint/2010/main" val="3068558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 için tıklayın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8DA46FE8-0A24-2C4A-AA4F-70623112A542}" type="datetimeFigureOut">
              <a:rPr lang="tr-TR" smtClean="0"/>
              <a:t>11.04.2018</a:t>
            </a:fld>
            <a:endParaRPr lang="tr-TR"/>
          </a:p>
        </p:txBody>
      </p:sp>
      <p:sp>
        <p:nvSpPr>
          <p:cNvPr id="6" name="Footer Placeholder 5"/>
          <p:cNvSpPr>
            <a:spLocks noGrp="1"/>
          </p:cNvSpPr>
          <p:nvPr>
            <p:ph type="ftr" sz="quarter" idx="11"/>
          </p:nvPr>
        </p:nvSpPr>
        <p:spPr/>
        <p:txBody>
          <a:bodyPr/>
          <a:lstStyle/>
          <a:p>
            <a:endParaRPr lang="tr-T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41A1DB8-ED73-714D-97FE-B486D57AC0A3}" type="slidenum">
              <a:rPr lang="tr-TR" smtClean="0"/>
              <a:t>‹#›</a:t>
            </a:fld>
            <a:endParaRPr lang="tr-TR"/>
          </a:p>
        </p:txBody>
      </p:sp>
    </p:spTree>
    <p:extLst>
      <p:ext uri="{BB962C8B-B14F-4D97-AF65-F5344CB8AC3E}">
        <p14:creationId xmlns:p14="http://schemas.microsoft.com/office/powerpoint/2010/main" val="1094302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 için tıklayın</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8DA46FE8-0A24-2C4A-AA4F-70623112A542}" type="datetimeFigureOut">
              <a:rPr lang="tr-TR" smtClean="0"/>
              <a:t>11.04.2018</a:t>
            </a:fld>
            <a:endParaRPr lang="tr-T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41A1DB8-ED73-714D-97FE-B486D57AC0A3}" type="slidenum">
              <a:rPr lang="tr-TR" smtClean="0"/>
              <a:t>‹#›</a:t>
            </a:fld>
            <a:endParaRPr lang="tr-TR"/>
          </a:p>
        </p:txBody>
      </p:sp>
    </p:spTree>
    <p:extLst>
      <p:ext uri="{BB962C8B-B14F-4D97-AF65-F5344CB8AC3E}">
        <p14:creationId xmlns:p14="http://schemas.microsoft.com/office/powerpoint/2010/main" val="1556521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tr-TR"/>
              <a:t>Asıl başlık stili için tıklayın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DA46FE8-0A24-2C4A-AA4F-70623112A542}" type="datetimeFigureOut">
              <a:rPr lang="tr-TR" smtClean="0"/>
              <a:t>11.04.2018</a:t>
            </a:fld>
            <a:endParaRPr lang="tr-T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tr-T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41A1DB8-ED73-714D-97FE-B486D57AC0A3}" type="slidenum">
              <a:rPr lang="tr-TR" smtClean="0"/>
              <a:t>‹#›</a:t>
            </a:fld>
            <a:endParaRPr lang="tr-TR"/>
          </a:p>
        </p:txBody>
      </p:sp>
    </p:spTree>
    <p:extLst>
      <p:ext uri="{BB962C8B-B14F-4D97-AF65-F5344CB8AC3E}">
        <p14:creationId xmlns:p14="http://schemas.microsoft.com/office/powerpoint/2010/main" val="34283434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F39A3E1-7440-3A4F-AC47-A73AB8B064DF}"/>
              </a:ext>
            </a:extLst>
          </p:cNvPr>
          <p:cNvSpPr>
            <a:spLocks noGrp="1"/>
          </p:cNvSpPr>
          <p:nvPr>
            <p:ph type="ctrTitle"/>
          </p:nvPr>
        </p:nvSpPr>
        <p:spPr/>
        <p:txBody>
          <a:bodyPr/>
          <a:lstStyle/>
          <a:p>
            <a:r>
              <a:rPr lang="tr-TR" dirty="0"/>
              <a:t>CYBER </a:t>
            </a:r>
            <a:r>
              <a:rPr lang="tr-TR" dirty="0" err="1"/>
              <a:t>conflıct</a:t>
            </a:r>
            <a:endParaRPr lang="tr-TR" dirty="0"/>
          </a:p>
        </p:txBody>
      </p:sp>
      <p:sp>
        <p:nvSpPr>
          <p:cNvPr id="3" name="Alt Başlık 2">
            <a:extLst>
              <a:ext uri="{FF2B5EF4-FFF2-40B4-BE49-F238E27FC236}">
                <a16:creationId xmlns:a16="http://schemas.microsoft.com/office/drawing/2014/main" id="{E80BB4C3-AEF4-794F-BB52-DF0B5FE47BBA}"/>
              </a:ext>
            </a:extLst>
          </p:cNvPr>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val="1720725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74B5C720-680D-B443-BECF-8AF19A4CC62A}"/>
              </a:ext>
            </a:extLst>
          </p:cNvPr>
          <p:cNvPicPr>
            <a:picLocks noGrp="1" noChangeAspect="1"/>
          </p:cNvPicPr>
          <p:nvPr>
            <p:ph idx="1"/>
          </p:nvPr>
        </p:nvPicPr>
        <p:blipFill>
          <a:blip r:embed="rId2">
            <a:alphaModFix/>
          </a:blip>
          <a:stretch>
            <a:fillRect/>
          </a:stretch>
        </p:blipFill>
        <p:spPr>
          <a:xfrm>
            <a:off x="0" y="0"/>
            <a:ext cx="12182293" cy="6858000"/>
          </a:xfrm>
        </p:spPr>
      </p:pic>
      <p:sp>
        <p:nvSpPr>
          <p:cNvPr id="2" name="Unvan 1">
            <a:extLst>
              <a:ext uri="{FF2B5EF4-FFF2-40B4-BE49-F238E27FC236}">
                <a16:creationId xmlns:a16="http://schemas.microsoft.com/office/drawing/2014/main" id="{0BFF7F77-F8D0-3A4D-A649-B79D5F3BF21B}"/>
              </a:ext>
            </a:extLst>
          </p:cNvPr>
          <p:cNvSpPr>
            <a:spLocks noGrp="1"/>
          </p:cNvSpPr>
          <p:nvPr>
            <p:ph type="title"/>
          </p:nvPr>
        </p:nvSpPr>
        <p:spPr>
          <a:xfrm>
            <a:off x="3768436" y="484632"/>
            <a:ext cx="7359812" cy="1609344"/>
          </a:xfrm>
        </p:spPr>
        <p:txBody>
          <a:bodyPr/>
          <a:lstStyle/>
          <a:p>
            <a:pPr algn="r"/>
            <a:r>
              <a:rPr lang="en-US" dirty="0" err="1"/>
              <a:t>Busıness</a:t>
            </a:r>
            <a:r>
              <a:rPr lang="en-US" dirty="0"/>
              <a:t> blackout</a:t>
            </a:r>
          </a:p>
        </p:txBody>
      </p:sp>
    </p:spTree>
    <p:extLst>
      <p:ext uri="{BB962C8B-B14F-4D97-AF65-F5344CB8AC3E}">
        <p14:creationId xmlns:p14="http://schemas.microsoft.com/office/powerpoint/2010/main" val="1780554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2DEEF8E-A898-BC40-BAA8-D0C2C9264D08}"/>
              </a:ext>
            </a:extLst>
          </p:cNvPr>
          <p:cNvSpPr>
            <a:spLocks noGrp="1"/>
          </p:cNvSpPr>
          <p:nvPr>
            <p:ph type="title"/>
          </p:nvPr>
        </p:nvSpPr>
        <p:spPr>
          <a:xfrm>
            <a:off x="1069848" y="484632"/>
            <a:ext cx="10058400" cy="1609344"/>
          </a:xfrm>
        </p:spPr>
        <p:txBody>
          <a:bodyPr/>
          <a:lstStyle/>
          <a:p>
            <a:pPr algn="ctr"/>
            <a:r>
              <a:rPr lang="en-US" dirty="0"/>
              <a:t>Power cut </a:t>
            </a:r>
            <a:r>
              <a:rPr lang="en-US" dirty="0" err="1"/>
              <a:t>ın</a:t>
            </a:r>
            <a:r>
              <a:rPr lang="en-US" dirty="0"/>
              <a:t> economy…</a:t>
            </a:r>
          </a:p>
        </p:txBody>
      </p:sp>
      <p:pic>
        <p:nvPicPr>
          <p:cNvPr id="5" name="İçerik Yer Tutucusu 4">
            <a:extLst>
              <a:ext uri="{FF2B5EF4-FFF2-40B4-BE49-F238E27FC236}">
                <a16:creationId xmlns:a16="http://schemas.microsoft.com/office/drawing/2014/main" id="{4ACE4CFB-2243-B74E-B238-5627D86790CC}"/>
              </a:ext>
            </a:extLst>
          </p:cNvPr>
          <p:cNvPicPr>
            <a:picLocks noGrp="1" noChangeAspect="1"/>
          </p:cNvPicPr>
          <p:nvPr>
            <p:ph idx="1"/>
          </p:nvPr>
        </p:nvPicPr>
        <p:blipFill>
          <a:blip r:embed="rId2"/>
          <a:stretch>
            <a:fillRect/>
          </a:stretch>
        </p:blipFill>
        <p:spPr>
          <a:xfrm>
            <a:off x="2456871" y="2067658"/>
            <a:ext cx="6370531" cy="4790341"/>
          </a:xfrm>
        </p:spPr>
      </p:pic>
    </p:spTree>
    <p:extLst>
      <p:ext uri="{BB962C8B-B14F-4D97-AF65-F5344CB8AC3E}">
        <p14:creationId xmlns:p14="http://schemas.microsoft.com/office/powerpoint/2010/main" val="3530865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A180C10-2A72-4A49-A1EF-0A458287DBC4}"/>
              </a:ext>
            </a:extLst>
          </p:cNvPr>
          <p:cNvSpPr>
            <a:spLocks noGrp="1"/>
          </p:cNvSpPr>
          <p:nvPr>
            <p:ph type="title"/>
          </p:nvPr>
        </p:nvSpPr>
        <p:spPr/>
        <p:txBody>
          <a:bodyPr>
            <a:noAutofit/>
          </a:bodyPr>
          <a:lstStyle/>
          <a:p>
            <a:r>
              <a:rPr lang="en-US" sz="4400" dirty="0"/>
              <a:t>Why the </a:t>
            </a:r>
            <a:r>
              <a:rPr lang="en-US" sz="4400" dirty="0" err="1"/>
              <a:t>u.s.</a:t>
            </a:r>
            <a:r>
              <a:rPr lang="en-US" sz="4400" dirty="0"/>
              <a:t> role on cyber conflict </a:t>
            </a:r>
            <a:r>
              <a:rPr lang="en-US" sz="4400" dirty="0" err="1"/>
              <a:t>ıs</a:t>
            </a:r>
            <a:r>
              <a:rPr lang="en-US" sz="4400" dirty="0"/>
              <a:t> important for global economy?</a:t>
            </a:r>
          </a:p>
        </p:txBody>
      </p:sp>
      <p:pic>
        <p:nvPicPr>
          <p:cNvPr id="5" name="İçerik Yer Tutucusu 4">
            <a:extLst>
              <a:ext uri="{FF2B5EF4-FFF2-40B4-BE49-F238E27FC236}">
                <a16:creationId xmlns:a16="http://schemas.microsoft.com/office/drawing/2014/main" id="{81D0E3E2-9F7E-624C-AFFB-79F6FC1F1D40}"/>
              </a:ext>
            </a:extLst>
          </p:cNvPr>
          <p:cNvPicPr>
            <a:picLocks noGrp="1" noChangeAspect="1"/>
          </p:cNvPicPr>
          <p:nvPr>
            <p:ph idx="1"/>
          </p:nvPr>
        </p:nvPicPr>
        <p:blipFill>
          <a:blip r:embed="rId2"/>
          <a:stretch>
            <a:fillRect/>
          </a:stretch>
        </p:blipFill>
        <p:spPr>
          <a:xfrm>
            <a:off x="5089359" y="2514601"/>
            <a:ext cx="7102642" cy="4343400"/>
          </a:xfrm>
        </p:spPr>
      </p:pic>
      <p:sp>
        <p:nvSpPr>
          <p:cNvPr id="6" name="Metin kutusu 5">
            <a:extLst>
              <a:ext uri="{FF2B5EF4-FFF2-40B4-BE49-F238E27FC236}">
                <a16:creationId xmlns:a16="http://schemas.microsoft.com/office/drawing/2014/main" id="{A171B333-DD08-474B-897D-6CDE11917967}"/>
              </a:ext>
            </a:extLst>
          </p:cNvPr>
          <p:cNvSpPr txBox="1"/>
          <p:nvPr/>
        </p:nvSpPr>
        <p:spPr>
          <a:xfrm>
            <a:off x="289560" y="2753975"/>
            <a:ext cx="5214633" cy="3323987"/>
          </a:xfrm>
          <a:prstGeom prst="rect">
            <a:avLst/>
          </a:prstGeom>
          <a:noFill/>
        </p:spPr>
        <p:txBody>
          <a:bodyPr wrap="square" rtlCol="0">
            <a:spAutoFit/>
          </a:bodyPr>
          <a:lstStyle/>
          <a:p>
            <a:pPr marL="400050" indent="-400050">
              <a:buFont typeface="+mj-lt"/>
              <a:buAutoNum type="romanLcPeriod"/>
            </a:pPr>
            <a:r>
              <a:rPr lang="en-US" sz="2400" dirty="0"/>
              <a:t>Largest economy</a:t>
            </a:r>
          </a:p>
          <a:p>
            <a:pPr marL="400050" indent="-400050">
              <a:buFont typeface="+mj-lt"/>
              <a:buAutoNum type="romanLcPeriod"/>
            </a:pPr>
            <a:endParaRPr lang="en-US" sz="2400" dirty="0"/>
          </a:p>
          <a:p>
            <a:pPr marL="400050" indent="-400050">
              <a:buFont typeface="+mj-lt"/>
              <a:buAutoNum type="romanLcPeriod"/>
            </a:pPr>
            <a:r>
              <a:rPr lang="en-US" sz="2400" dirty="0"/>
              <a:t>Global economy and US economy go hand in hand </a:t>
            </a:r>
          </a:p>
          <a:p>
            <a:pPr marL="400050" indent="-400050">
              <a:buFont typeface="+mj-lt"/>
              <a:buAutoNum type="romanLcPeriod"/>
            </a:pPr>
            <a:endParaRPr lang="en-US" sz="2400" dirty="0"/>
          </a:p>
          <a:p>
            <a:pPr marL="400050" indent="-400050">
              <a:buFont typeface="+mj-lt"/>
              <a:buAutoNum type="romanLcPeriod"/>
            </a:pPr>
            <a:r>
              <a:rPr lang="en-US" sz="2400" dirty="0"/>
              <a:t>Important export destination</a:t>
            </a:r>
          </a:p>
          <a:p>
            <a:pPr marL="400050" indent="-400050">
              <a:buFont typeface="+mj-lt"/>
              <a:buAutoNum type="romanLcPeriod"/>
            </a:pPr>
            <a:endParaRPr lang="en-US" sz="2400" dirty="0"/>
          </a:p>
          <a:p>
            <a:pPr marL="400050" indent="-400050">
              <a:buFont typeface="+mj-lt"/>
              <a:buAutoNum type="romanLcPeriod"/>
            </a:pPr>
            <a:r>
              <a:rPr lang="en-US" sz="2400" dirty="0"/>
              <a:t>Power of US dollar</a:t>
            </a:r>
          </a:p>
          <a:p>
            <a:endParaRPr lang="en-US" dirty="0"/>
          </a:p>
        </p:txBody>
      </p:sp>
    </p:spTree>
    <p:extLst>
      <p:ext uri="{BB962C8B-B14F-4D97-AF65-F5344CB8AC3E}">
        <p14:creationId xmlns:p14="http://schemas.microsoft.com/office/powerpoint/2010/main" val="2494452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D4E2281-419D-2246-B960-F4742C009088}"/>
              </a:ext>
            </a:extLst>
          </p:cNvPr>
          <p:cNvSpPr>
            <a:spLocks noGrp="1"/>
          </p:cNvSpPr>
          <p:nvPr>
            <p:ph type="title"/>
          </p:nvPr>
        </p:nvSpPr>
        <p:spPr/>
        <p:txBody>
          <a:bodyPr/>
          <a:lstStyle/>
          <a:p>
            <a:r>
              <a:rPr lang="en-US" b="1" dirty="0"/>
              <a:t>Conclusion</a:t>
            </a:r>
            <a:r>
              <a:rPr lang="tr-TR" b="1" dirty="0"/>
              <a:t/>
            </a:r>
            <a:br>
              <a:rPr lang="tr-TR" b="1" dirty="0"/>
            </a:br>
            <a:endParaRPr lang="tr-TR" dirty="0"/>
          </a:p>
        </p:txBody>
      </p:sp>
      <p:sp>
        <p:nvSpPr>
          <p:cNvPr id="3" name="İçerik Yer Tutucusu 2">
            <a:extLst>
              <a:ext uri="{FF2B5EF4-FFF2-40B4-BE49-F238E27FC236}">
                <a16:creationId xmlns:a16="http://schemas.microsoft.com/office/drawing/2014/main" id="{58E3EB22-03D9-4043-B007-E63EA54D2382}"/>
              </a:ext>
            </a:extLst>
          </p:cNvPr>
          <p:cNvSpPr>
            <a:spLocks noGrp="1"/>
          </p:cNvSpPr>
          <p:nvPr>
            <p:ph idx="1"/>
          </p:nvPr>
        </p:nvSpPr>
        <p:spPr/>
        <p:txBody>
          <a:bodyPr/>
          <a:lstStyle/>
          <a:p>
            <a:r>
              <a:rPr lang="en-US" dirty="0"/>
              <a:t>Cyber-attacks are going to continue. </a:t>
            </a:r>
          </a:p>
          <a:p>
            <a:r>
              <a:rPr lang="en-US" dirty="0"/>
              <a:t>They are cheap, near-anonymous, and can be very effective. </a:t>
            </a:r>
          </a:p>
          <a:p>
            <a:r>
              <a:rPr lang="en-US" dirty="0"/>
              <a:t>When used alongside military action, propaganda, or civil unrest, the effect multiplies; people used to their computer services don't like to lose them. </a:t>
            </a:r>
          </a:p>
          <a:p>
            <a:r>
              <a:rPr lang="en-US" dirty="0"/>
              <a:t>With the Internet linking up almost every computer, important infrastructure and government computers are at risk as well. </a:t>
            </a:r>
          </a:p>
          <a:p>
            <a:r>
              <a:rPr lang="en-US" dirty="0"/>
              <a:t>In most developed nations, the consequences of a cyber-attack can be so great that the threat of an attack may be able to deter military or political action. </a:t>
            </a:r>
          </a:p>
          <a:p>
            <a:r>
              <a:rPr lang="en-US" dirty="0"/>
              <a:t>Because of this, governments and private citizens and companies have started working together to implement active cyber defenses. </a:t>
            </a:r>
          </a:p>
          <a:p>
            <a:r>
              <a:rPr lang="en-US" dirty="0"/>
              <a:t>With this collaboration, the Internet will hopefully remain safe for everyone.</a:t>
            </a:r>
            <a:endParaRPr lang="tr-TR" dirty="0"/>
          </a:p>
          <a:p>
            <a:endParaRPr lang="tr-TR" dirty="0"/>
          </a:p>
        </p:txBody>
      </p:sp>
    </p:spTree>
    <p:extLst>
      <p:ext uri="{BB962C8B-B14F-4D97-AF65-F5344CB8AC3E}">
        <p14:creationId xmlns:p14="http://schemas.microsoft.com/office/powerpoint/2010/main" val="2131940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C20327D-9C83-7842-8226-0F0F3DD4C6AD}"/>
              </a:ext>
            </a:extLst>
          </p:cNvPr>
          <p:cNvSpPr>
            <a:spLocks noGrp="1"/>
          </p:cNvSpPr>
          <p:nvPr>
            <p:ph type="title"/>
          </p:nvPr>
        </p:nvSpPr>
        <p:spPr>
          <a:xfrm>
            <a:off x="2236786" y="2056597"/>
            <a:ext cx="8313819" cy="1151965"/>
          </a:xfrm>
        </p:spPr>
        <p:txBody>
          <a:bodyPr>
            <a:normAutofit fontScale="90000"/>
          </a:bodyPr>
          <a:lstStyle/>
          <a:p>
            <a:r>
              <a:rPr lang="tr-TR" sz="4400" dirty="0"/>
              <a:t>THANK YOU FOR YOUR ATTENTION </a:t>
            </a:r>
            <a:r>
              <a:rPr lang="tr-TR" sz="4400" dirty="0">
                <a:sym typeface="Wingdings" pitchFamily="2" charset="2"/>
              </a:rPr>
              <a:t></a:t>
            </a:r>
            <a:endParaRPr lang="tr-TR" sz="4400" dirty="0"/>
          </a:p>
        </p:txBody>
      </p:sp>
      <p:sp>
        <p:nvSpPr>
          <p:cNvPr id="3" name="İçerik Yer Tutucusu 2">
            <a:extLst>
              <a:ext uri="{FF2B5EF4-FFF2-40B4-BE49-F238E27FC236}">
                <a16:creationId xmlns:a16="http://schemas.microsoft.com/office/drawing/2014/main" id="{15BDCCE7-2DF6-ED49-9BF0-BE4B7AEA1F3A}"/>
              </a:ext>
            </a:extLst>
          </p:cNvPr>
          <p:cNvSpPr>
            <a:spLocks noGrp="1"/>
          </p:cNvSpPr>
          <p:nvPr>
            <p:ph idx="1"/>
          </p:nvPr>
        </p:nvSpPr>
        <p:spPr>
          <a:xfrm>
            <a:off x="8903369" y="4174957"/>
            <a:ext cx="2790749" cy="1211659"/>
          </a:xfrm>
        </p:spPr>
        <p:txBody>
          <a:bodyPr/>
          <a:lstStyle/>
          <a:p>
            <a:pPr algn="just"/>
            <a:r>
              <a:rPr lang="tr-TR" dirty="0"/>
              <a:t>EMRE AR</a:t>
            </a:r>
          </a:p>
          <a:p>
            <a:pPr algn="just"/>
            <a:r>
              <a:rPr lang="tr-TR" dirty="0" smtClean="0"/>
              <a:t>MELİS </a:t>
            </a:r>
            <a:r>
              <a:rPr lang="tr-TR" dirty="0"/>
              <a:t>SABANCI</a:t>
            </a:r>
          </a:p>
        </p:txBody>
      </p:sp>
    </p:spTree>
    <p:extLst>
      <p:ext uri="{BB962C8B-B14F-4D97-AF65-F5344CB8AC3E}">
        <p14:creationId xmlns:p14="http://schemas.microsoft.com/office/powerpoint/2010/main" val="4168559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B4DD95F-0A8F-ED4E-9680-001A0BC004AC}"/>
              </a:ext>
            </a:extLst>
          </p:cNvPr>
          <p:cNvSpPr>
            <a:spLocks noGrp="1"/>
          </p:cNvSpPr>
          <p:nvPr>
            <p:ph type="title"/>
          </p:nvPr>
        </p:nvSpPr>
        <p:spPr/>
        <p:txBody>
          <a:bodyPr/>
          <a:lstStyle/>
          <a:p>
            <a:r>
              <a:rPr lang="tr-TR" dirty="0" err="1"/>
              <a:t>defınıtıon</a:t>
            </a:r>
            <a:endParaRPr lang="tr-TR" dirty="0"/>
          </a:p>
        </p:txBody>
      </p:sp>
      <p:sp>
        <p:nvSpPr>
          <p:cNvPr id="3" name="İçerik Yer Tutucusu 2">
            <a:extLst>
              <a:ext uri="{FF2B5EF4-FFF2-40B4-BE49-F238E27FC236}">
                <a16:creationId xmlns:a16="http://schemas.microsoft.com/office/drawing/2014/main" id="{4D2F04DD-C625-1048-A735-D789195DC3ED}"/>
              </a:ext>
            </a:extLst>
          </p:cNvPr>
          <p:cNvSpPr>
            <a:spLocks noGrp="1"/>
          </p:cNvSpPr>
          <p:nvPr>
            <p:ph idx="1"/>
          </p:nvPr>
        </p:nvSpPr>
        <p:spPr/>
        <p:txBody>
          <a:bodyPr>
            <a:normAutofit/>
          </a:bodyPr>
          <a:lstStyle/>
          <a:p>
            <a:r>
              <a:rPr lang="en-US" b="1" dirty="0"/>
              <a:t>Today, conflict is essentially borderless. </a:t>
            </a:r>
          </a:p>
          <a:p>
            <a:r>
              <a:rPr lang="en-US" dirty="0"/>
              <a:t>Cyber Conflict may be defined as “Any act intended to compel an opponent to fulfill our national will, executed against the software controlling processes within an opponent's system.” </a:t>
            </a:r>
            <a:endParaRPr lang="tr-TR" dirty="0"/>
          </a:p>
          <a:p>
            <a:r>
              <a:rPr lang="en-US" dirty="0"/>
              <a:t>Military attack in the form of a cyber network attack is irregular in nature. It is extremely </a:t>
            </a:r>
            <a:r>
              <a:rPr lang="en-US" b="1" dirty="0"/>
              <a:t>cheap</a:t>
            </a:r>
            <a:r>
              <a:rPr lang="en-US" dirty="0"/>
              <a:t>, is </a:t>
            </a:r>
            <a:r>
              <a:rPr lang="en-US" b="1" dirty="0"/>
              <a:t>very fast</a:t>
            </a:r>
            <a:r>
              <a:rPr lang="en-US" dirty="0"/>
              <a:t>, can be carried out </a:t>
            </a:r>
            <a:r>
              <a:rPr lang="en-US" b="1" dirty="0"/>
              <a:t>anonymously</a:t>
            </a:r>
            <a:r>
              <a:rPr lang="en-US" dirty="0"/>
              <a:t>, and can disrupt or deny critical services precisely at the moment of maximum peril. </a:t>
            </a:r>
          </a:p>
          <a:p>
            <a:r>
              <a:rPr lang="en-US" dirty="0"/>
              <a:t>Unlike traditional warfare, cyber warfare makes it difficult, if not impossible, to know who the attacker is. Even if an attack can be traced back to its origin, it doesn't mean that country was behind the attack.</a:t>
            </a:r>
            <a:endParaRPr lang="tr-TR" dirty="0"/>
          </a:p>
          <a:p>
            <a:endParaRPr lang="tr-TR" dirty="0"/>
          </a:p>
        </p:txBody>
      </p:sp>
    </p:spTree>
    <p:extLst>
      <p:ext uri="{BB962C8B-B14F-4D97-AF65-F5344CB8AC3E}">
        <p14:creationId xmlns:p14="http://schemas.microsoft.com/office/powerpoint/2010/main" val="231229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çerik Yer Tutucusu 10">
            <a:extLst>
              <a:ext uri="{FF2B5EF4-FFF2-40B4-BE49-F238E27FC236}">
                <a16:creationId xmlns:a16="http://schemas.microsoft.com/office/drawing/2014/main" id="{59838CB5-BF22-1648-AD0D-D2EB505389C3}"/>
              </a:ext>
            </a:extLst>
          </p:cNvPr>
          <p:cNvPicPr>
            <a:picLocks noGrp="1" noChangeAspect="1"/>
          </p:cNvPicPr>
          <p:nvPr>
            <p:ph idx="1"/>
          </p:nvPr>
        </p:nvPicPr>
        <p:blipFill>
          <a:blip r:embed="rId2"/>
          <a:stretch>
            <a:fillRect/>
          </a:stretch>
        </p:blipFill>
        <p:spPr>
          <a:xfrm>
            <a:off x="252665" y="-96783"/>
            <a:ext cx="5462336" cy="6954783"/>
          </a:xfrm>
        </p:spPr>
      </p:pic>
      <p:pic>
        <p:nvPicPr>
          <p:cNvPr id="13" name="Resim 12">
            <a:extLst>
              <a:ext uri="{FF2B5EF4-FFF2-40B4-BE49-F238E27FC236}">
                <a16:creationId xmlns:a16="http://schemas.microsoft.com/office/drawing/2014/main" id="{B6C9EC11-CDC0-5745-B4AC-B42D7B6A8BCB}"/>
              </a:ext>
            </a:extLst>
          </p:cNvPr>
          <p:cNvPicPr>
            <a:picLocks noChangeAspect="1"/>
          </p:cNvPicPr>
          <p:nvPr/>
        </p:nvPicPr>
        <p:blipFill>
          <a:blip r:embed="rId3"/>
          <a:stretch>
            <a:fillRect/>
          </a:stretch>
        </p:blipFill>
        <p:spPr>
          <a:xfrm>
            <a:off x="5979696" y="0"/>
            <a:ext cx="6019800" cy="7327232"/>
          </a:xfrm>
          <a:prstGeom prst="rect">
            <a:avLst/>
          </a:prstGeom>
        </p:spPr>
      </p:pic>
      <p:pic>
        <p:nvPicPr>
          <p:cNvPr id="4" name="İçerik Yer Tutucusu 10">
            <a:extLst>
              <a:ext uri="{FF2B5EF4-FFF2-40B4-BE49-F238E27FC236}">
                <a16:creationId xmlns:a16="http://schemas.microsoft.com/office/drawing/2014/main" id="{927D138A-9625-9842-A0A0-F16EE72A1FD9}"/>
              </a:ext>
            </a:extLst>
          </p:cNvPr>
          <p:cNvPicPr>
            <a:picLocks noChangeAspect="1"/>
          </p:cNvPicPr>
          <p:nvPr/>
        </p:nvPicPr>
        <p:blipFill>
          <a:blip r:embed="rId2"/>
          <a:stretch>
            <a:fillRect/>
          </a:stretch>
        </p:blipFill>
        <p:spPr>
          <a:xfrm>
            <a:off x="252665" y="0"/>
            <a:ext cx="5558588" cy="7844589"/>
          </a:xfrm>
          <a:prstGeom prst="rect">
            <a:avLst/>
          </a:prstGeom>
        </p:spPr>
      </p:pic>
    </p:spTree>
    <p:extLst>
      <p:ext uri="{BB962C8B-B14F-4D97-AF65-F5344CB8AC3E}">
        <p14:creationId xmlns:p14="http://schemas.microsoft.com/office/powerpoint/2010/main" val="1260331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4D7341D-76E6-BF48-AD8B-10B1D2667BD7}"/>
              </a:ext>
            </a:extLst>
          </p:cNvPr>
          <p:cNvSpPr>
            <a:spLocks noGrp="1"/>
          </p:cNvSpPr>
          <p:nvPr>
            <p:ph type="title"/>
          </p:nvPr>
        </p:nvSpPr>
        <p:spPr>
          <a:xfrm>
            <a:off x="1069848" y="0"/>
            <a:ext cx="5376672" cy="1036320"/>
          </a:xfrm>
        </p:spPr>
        <p:txBody>
          <a:bodyPr>
            <a:normAutofit/>
          </a:bodyPr>
          <a:lstStyle/>
          <a:p>
            <a:r>
              <a:rPr lang="tr-TR" sz="3200" dirty="0" err="1"/>
              <a:t>The</a:t>
            </a:r>
            <a:r>
              <a:rPr lang="tr-TR" sz="3200" dirty="0"/>
              <a:t> </a:t>
            </a:r>
            <a:r>
              <a:rPr lang="tr-TR" sz="3200" dirty="0" err="1"/>
              <a:t>hıstory</a:t>
            </a:r>
            <a:r>
              <a:rPr lang="tr-TR" sz="3200" dirty="0"/>
              <a:t> of </a:t>
            </a:r>
            <a:r>
              <a:rPr lang="tr-TR" sz="3200" dirty="0" err="1"/>
              <a:t>Cyber</a:t>
            </a:r>
            <a:r>
              <a:rPr lang="tr-TR" sz="3200" dirty="0"/>
              <a:t> </a:t>
            </a:r>
            <a:r>
              <a:rPr lang="tr-TR" sz="3200" dirty="0" err="1"/>
              <a:t>warfare</a:t>
            </a:r>
            <a:endParaRPr lang="tr-TR" sz="3200" dirty="0"/>
          </a:p>
        </p:txBody>
      </p:sp>
      <p:sp>
        <p:nvSpPr>
          <p:cNvPr id="3" name="İçerik Yer Tutucusu 2">
            <a:extLst>
              <a:ext uri="{FF2B5EF4-FFF2-40B4-BE49-F238E27FC236}">
                <a16:creationId xmlns:a16="http://schemas.microsoft.com/office/drawing/2014/main" id="{0DEF8943-1DA6-A245-A673-F1E8D5B54F83}"/>
              </a:ext>
            </a:extLst>
          </p:cNvPr>
          <p:cNvSpPr>
            <a:spLocks noGrp="1"/>
          </p:cNvSpPr>
          <p:nvPr>
            <p:ph idx="1"/>
          </p:nvPr>
        </p:nvSpPr>
        <p:spPr>
          <a:xfrm>
            <a:off x="445008" y="1036320"/>
            <a:ext cx="11487912" cy="5730240"/>
          </a:xfrm>
        </p:spPr>
        <p:txBody>
          <a:bodyPr>
            <a:normAutofit fontScale="62500" lnSpcReduction="20000"/>
          </a:bodyPr>
          <a:lstStyle/>
          <a:p>
            <a:r>
              <a:rPr lang="en-US" sz="2900" dirty="0">
                <a:latin typeface="Apple Braille" pitchFamily="2" charset="0"/>
              </a:rPr>
              <a:t>1991 Gulf War: An Early Cyber Conflict. The first major U.S. conflict involving computer warfare was the 1991 war against Iraq. The Pentagon does not offer specific details as to what was done, but reports have asserted that Baghdad's air defense radar and other systems were targeted by U.S. cyber warriors.</a:t>
            </a:r>
          </a:p>
          <a:p>
            <a:r>
              <a:rPr lang="en-US" sz="2900" dirty="0">
                <a:latin typeface="Apple Braille" pitchFamily="2" charset="0"/>
              </a:rPr>
              <a:t>In 1998, the United States hacked into Serbia's air defense system to compromise air traffic control and facilitate the bombing of Serbian targets.</a:t>
            </a:r>
          </a:p>
          <a:p>
            <a:r>
              <a:rPr lang="en-US" sz="2900" dirty="0">
                <a:latin typeface="Apple Braille" pitchFamily="2" charset="0"/>
              </a:rPr>
              <a:t>In 2006, Russian Mafia group Russian Business Network (RBN) began using malware for identity theft.</a:t>
            </a:r>
            <a:r>
              <a:rPr lang="tr-TR" sz="2900" dirty="0"/>
              <a:t> </a:t>
            </a:r>
          </a:p>
          <a:p>
            <a:r>
              <a:rPr lang="en-US" sz="2900" dirty="0">
                <a:latin typeface="Apple Braille" pitchFamily="2" charset="0"/>
              </a:rPr>
              <a:t>In 2007, RBN completely monopolized online identity theft. By September 2007, their Storm Worm was estimated to be running on roughly one million computers, sending millions of infected emails each day.</a:t>
            </a:r>
            <a:endParaRPr lang="tr-TR" sz="2900" dirty="0"/>
          </a:p>
          <a:p>
            <a:r>
              <a:rPr lang="en-US" sz="2900" dirty="0">
                <a:latin typeface="Apple Braille" pitchFamily="2" charset="0"/>
              </a:rPr>
              <a:t>In 2007, in Estonia, a botnet of over a million computers brought down government, business and media websites across the country. The attack was suspected to have originated in Russia, motivated by political tension between the two countries.</a:t>
            </a:r>
            <a:endParaRPr lang="tr-TR" sz="2900" dirty="0"/>
          </a:p>
          <a:p>
            <a:r>
              <a:rPr lang="en-US" sz="2900" dirty="0">
                <a:latin typeface="Apple Braille" pitchFamily="2" charset="0"/>
              </a:rPr>
              <a:t>Also in 2007, an unknown foreign party hacked into high tech and military agencies in the United States and downloaded terabytes of information.</a:t>
            </a:r>
          </a:p>
          <a:p>
            <a:r>
              <a:rPr lang="en-US" sz="2900" dirty="0">
                <a:latin typeface="Apple Braille" pitchFamily="2" charset="0"/>
              </a:rPr>
              <a:t>In 2008, cyber-attacks moved from personal computers to government institutions. On August 27, 2008 NASA confirmed a worm had been found on laptops in the International Space Station; three months later Pentagon computers were hacked, allegedly by Russian hackers.</a:t>
            </a:r>
          </a:p>
          <a:p>
            <a:r>
              <a:rPr lang="en-US" sz="2900" dirty="0">
                <a:latin typeface="Apple Braille" pitchFamily="2" charset="0"/>
              </a:rPr>
              <a:t>Financial institutions were next. The State Bank of India (India's largest bank) was attacked by hackers located in Pakistan on December 25, 2008. While no data was lost, the attack forced SBI to temporarily shut down their website and resolve the issue.</a:t>
            </a:r>
            <a:endParaRPr lang="tr-TR" sz="2900" dirty="0"/>
          </a:p>
          <a:p>
            <a:r>
              <a:rPr lang="en-US" sz="2900" dirty="0">
                <a:latin typeface="Apple Braille" pitchFamily="2" charset="0"/>
              </a:rPr>
              <a:t>In 2009, a cyber spy network called "</a:t>
            </a:r>
            <a:r>
              <a:rPr lang="en-US" sz="2900" dirty="0" err="1">
                <a:latin typeface="Apple Braille" pitchFamily="2" charset="0"/>
              </a:rPr>
              <a:t>GhostNet</a:t>
            </a:r>
            <a:r>
              <a:rPr lang="en-US" sz="2900" dirty="0">
                <a:latin typeface="Apple Braille" pitchFamily="2" charset="0"/>
              </a:rPr>
              <a:t>" accessed confidential information belonging to both governmental and private organizations in over 100 countries around the world. </a:t>
            </a:r>
            <a:r>
              <a:rPr lang="en-US" sz="2900" dirty="0" err="1">
                <a:latin typeface="Apple Braille" pitchFamily="2" charset="0"/>
              </a:rPr>
              <a:t>GhostNet</a:t>
            </a:r>
            <a:r>
              <a:rPr lang="en-US" sz="2900" dirty="0">
                <a:latin typeface="Apple Braille" pitchFamily="2" charset="0"/>
              </a:rPr>
              <a:t> was reported to originate in China, although that country denied responsibility.</a:t>
            </a:r>
            <a:endParaRPr lang="tr-TR" sz="2900" dirty="0"/>
          </a:p>
          <a:p>
            <a:endParaRPr lang="en-US" dirty="0"/>
          </a:p>
          <a:p>
            <a:endParaRPr lang="en-US" dirty="0"/>
          </a:p>
          <a:p>
            <a:endParaRPr lang="tr-TR" sz="1200" dirty="0"/>
          </a:p>
        </p:txBody>
      </p:sp>
    </p:spTree>
    <p:extLst>
      <p:ext uri="{BB962C8B-B14F-4D97-AF65-F5344CB8AC3E}">
        <p14:creationId xmlns:p14="http://schemas.microsoft.com/office/powerpoint/2010/main" val="2463857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FDFD12E-6BC3-FC4A-8A20-39B9BA79F460}"/>
              </a:ext>
            </a:extLst>
          </p:cNvPr>
          <p:cNvSpPr>
            <a:spLocks noGrp="1"/>
          </p:cNvSpPr>
          <p:nvPr>
            <p:ph idx="1"/>
          </p:nvPr>
        </p:nvSpPr>
        <p:spPr>
          <a:xfrm>
            <a:off x="1069848" y="426720"/>
            <a:ext cx="10058400" cy="5745480"/>
          </a:xfrm>
        </p:spPr>
        <p:txBody>
          <a:bodyPr>
            <a:normAutofit/>
          </a:bodyPr>
          <a:lstStyle/>
          <a:p>
            <a:r>
              <a:rPr lang="tr-TR" b="1" i="1" noProof="1"/>
              <a:t>We are at risk. Increasingly, America depends on computers. [...] Tomorrow’s terrorist may be able to do more damage with a keyboard than with a bomb. </a:t>
            </a:r>
          </a:p>
          <a:p>
            <a:pPr marL="0" indent="0">
              <a:buNone/>
            </a:pPr>
            <a:r>
              <a:rPr lang="tr-TR" sz="1800" noProof="1"/>
              <a:t>(National Academy of Sciences 1991: 7) </a:t>
            </a:r>
            <a:endParaRPr lang="tr-TR" noProof="1"/>
          </a:p>
          <a:p>
            <a:endParaRPr lang="tr-TR" b="1" noProof="1"/>
          </a:p>
          <a:p>
            <a:endParaRPr lang="tr-TR" b="1" noProof="1"/>
          </a:p>
          <a:p>
            <a:r>
              <a:rPr lang="tr-TR" b="1" i="1" noProof="1"/>
              <a:t>We did find widespread capability to exploit infrastructure vulnerabilities. The capability to do harm – particularly through information networks – is real; it is growing at an alarming rate; and we have little defense against it. </a:t>
            </a:r>
          </a:p>
          <a:p>
            <a:pPr marL="0" indent="0">
              <a:buNone/>
            </a:pPr>
            <a:r>
              <a:rPr lang="tr-TR" sz="1800" noProof="1"/>
              <a:t>(President’s Commission on Critical Infrastructure Protection 1997: i)</a:t>
            </a:r>
            <a:r>
              <a:rPr lang="tr-TR" noProof="1"/>
              <a:t> </a:t>
            </a:r>
          </a:p>
          <a:p>
            <a:endParaRPr lang="tr-TR" b="1" noProof="1"/>
          </a:p>
          <a:p>
            <a:endParaRPr lang="tr-TR" b="1" noProof="1"/>
          </a:p>
          <a:p>
            <a:r>
              <a:rPr lang="tr-TR" b="1" i="1" noProof="1"/>
              <a:t>Our nation is at grave risk of a cyberattack that could devastate the national psyche and economy more broadly than did the 9/11 attacks. </a:t>
            </a:r>
          </a:p>
          <a:p>
            <a:pPr marL="0" indent="0">
              <a:buNone/>
            </a:pPr>
            <a:r>
              <a:rPr lang="tr-TR" sz="1800" noProof="1"/>
              <a:t>(Statement in a letter sent to President Bush by former White House adviser Richard Clarke and more than 50 top computer scientists, quoted in Fitzpatrick 2003) </a:t>
            </a:r>
          </a:p>
          <a:p>
            <a:endParaRPr lang="en-US" dirty="0"/>
          </a:p>
        </p:txBody>
      </p:sp>
    </p:spTree>
    <p:extLst>
      <p:ext uri="{BB962C8B-B14F-4D97-AF65-F5344CB8AC3E}">
        <p14:creationId xmlns:p14="http://schemas.microsoft.com/office/powerpoint/2010/main" val="3596118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AB4DF131-EE52-F341-9085-8C4DBFB0C40A}"/>
              </a:ext>
            </a:extLst>
          </p:cNvPr>
          <p:cNvPicPr>
            <a:picLocks noChangeAspect="1"/>
          </p:cNvPicPr>
          <p:nvPr/>
        </p:nvPicPr>
        <p:blipFill>
          <a:blip r:embed="rId2">
            <a:alphaModFix amt="27000"/>
          </a:blip>
          <a:stretch>
            <a:fillRect/>
          </a:stretch>
        </p:blipFill>
        <p:spPr>
          <a:xfrm>
            <a:off x="-8768" y="0"/>
            <a:ext cx="12200768" cy="6858000"/>
          </a:xfrm>
          <a:prstGeom prst="rect">
            <a:avLst/>
          </a:prstGeom>
        </p:spPr>
      </p:pic>
      <p:sp>
        <p:nvSpPr>
          <p:cNvPr id="2" name="Unvan 1">
            <a:extLst>
              <a:ext uri="{FF2B5EF4-FFF2-40B4-BE49-F238E27FC236}">
                <a16:creationId xmlns:a16="http://schemas.microsoft.com/office/drawing/2014/main" id="{C84A69E3-1C3D-FF41-9433-EC4581E2A94D}"/>
              </a:ext>
            </a:extLst>
          </p:cNvPr>
          <p:cNvSpPr>
            <a:spLocks noGrp="1"/>
          </p:cNvSpPr>
          <p:nvPr>
            <p:ph type="title"/>
          </p:nvPr>
        </p:nvSpPr>
        <p:spPr>
          <a:xfrm>
            <a:off x="5893496" y="1082040"/>
            <a:ext cx="5154168" cy="1392936"/>
          </a:xfrm>
        </p:spPr>
        <p:txBody>
          <a:bodyPr>
            <a:noAutofit/>
          </a:bodyPr>
          <a:lstStyle/>
          <a:p>
            <a:r>
              <a:rPr lang="en-US" sz="6000" b="1" dirty="0"/>
              <a:t>United States</a:t>
            </a:r>
            <a:r>
              <a:rPr lang="tr-TR" sz="6000" b="1" dirty="0"/>
              <a:t/>
            </a:r>
            <a:br>
              <a:rPr lang="tr-TR" sz="6000" b="1" dirty="0"/>
            </a:br>
            <a:endParaRPr lang="tr-TR" sz="6000" dirty="0"/>
          </a:p>
        </p:txBody>
      </p:sp>
      <p:sp>
        <p:nvSpPr>
          <p:cNvPr id="3" name="İçerik Yer Tutucusu 2">
            <a:extLst>
              <a:ext uri="{FF2B5EF4-FFF2-40B4-BE49-F238E27FC236}">
                <a16:creationId xmlns:a16="http://schemas.microsoft.com/office/drawing/2014/main" id="{FD9D48FB-F49E-8F4F-89D1-1B7095BA4F4C}"/>
              </a:ext>
            </a:extLst>
          </p:cNvPr>
          <p:cNvSpPr>
            <a:spLocks noGrp="1"/>
          </p:cNvSpPr>
          <p:nvPr>
            <p:ph idx="1"/>
          </p:nvPr>
        </p:nvSpPr>
        <p:spPr>
          <a:xfrm>
            <a:off x="503882" y="4191641"/>
            <a:ext cx="11190331" cy="1361173"/>
          </a:xfrm>
        </p:spPr>
        <p:txBody>
          <a:bodyPr>
            <a:normAutofit/>
          </a:bodyPr>
          <a:lstStyle/>
          <a:p>
            <a:r>
              <a:rPr lang="en-US" dirty="0">
                <a:latin typeface="Apple Braille" pitchFamily="2" charset="0"/>
              </a:rPr>
              <a:t>In February of 2010, the United States launched Cyber </a:t>
            </a:r>
            <a:r>
              <a:rPr lang="en-US" dirty="0" err="1">
                <a:latin typeface="Apple Braille" pitchFamily="2" charset="0"/>
              </a:rPr>
              <a:t>ShockWave</a:t>
            </a:r>
            <a:r>
              <a:rPr lang="en-US" dirty="0">
                <a:latin typeface="Apple Braille" pitchFamily="2" charset="0"/>
              </a:rPr>
              <a:t>, a cyber war game to see how the nation would be able to respond after a serious cyber-attack. The result showed that the US </a:t>
            </a:r>
            <a:r>
              <a:rPr lang="en-US" u="sng" dirty="0">
                <a:latin typeface="Apple Braille" pitchFamily="2" charset="0"/>
              </a:rPr>
              <a:t>was not well-prepared</a:t>
            </a:r>
            <a:r>
              <a:rPr lang="en-US" dirty="0">
                <a:latin typeface="Apple Braille" pitchFamily="2" charset="0"/>
              </a:rPr>
              <a:t> for such an attack. A number of things need to be done to get the country up to par. </a:t>
            </a:r>
          </a:p>
        </p:txBody>
      </p:sp>
    </p:spTree>
    <p:extLst>
      <p:ext uri="{BB962C8B-B14F-4D97-AF65-F5344CB8AC3E}">
        <p14:creationId xmlns:p14="http://schemas.microsoft.com/office/powerpoint/2010/main" val="2820561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14D467B3-113A-2A49-AF58-17373A80692A}"/>
              </a:ext>
            </a:extLst>
          </p:cNvPr>
          <p:cNvPicPr>
            <a:picLocks noGrp="1" noChangeAspect="1"/>
          </p:cNvPicPr>
          <p:nvPr>
            <p:ph idx="1"/>
          </p:nvPr>
        </p:nvPicPr>
        <p:blipFill>
          <a:blip r:embed="rId2">
            <a:alphaModFix amt="28000"/>
          </a:blip>
          <a:stretch>
            <a:fillRect/>
          </a:stretch>
        </p:blipFill>
        <p:spPr>
          <a:xfrm>
            <a:off x="2956560" y="0"/>
            <a:ext cx="6812280" cy="6812280"/>
          </a:xfrm>
        </p:spPr>
      </p:pic>
      <p:sp>
        <p:nvSpPr>
          <p:cNvPr id="2" name="Unvan 1">
            <a:extLst>
              <a:ext uri="{FF2B5EF4-FFF2-40B4-BE49-F238E27FC236}">
                <a16:creationId xmlns:a16="http://schemas.microsoft.com/office/drawing/2014/main" id="{DA04A31A-DB10-0B48-A8B7-4EB360D87C96}"/>
              </a:ext>
            </a:extLst>
          </p:cNvPr>
          <p:cNvSpPr>
            <a:spLocks noGrp="1"/>
          </p:cNvSpPr>
          <p:nvPr>
            <p:ph type="title"/>
          </p:nvPr>
        </p:nvSpPr>
        <p:spPr/>
        <p:txBody>
          <a:bodyPr/>
          <a:lstStyle/>
          <a:p>
            <a:r>
              <a:rPr lang="tr-TR" b="1" dirty="0" err="1"/>
              <a:t>Defense</a:t>
            </a:r>
            <a:r>
              <a:rPr lang="tr-TR" b="1" dirty="0"/>
              <a:t>?</a:t>
            </a:r>
            <a:br>
              <a:rPr lang="tr-TR" b="1" dirty="0"/>
            </a:br>
            <a:endParaRPr lang="tr-TR" dirty="0"/>
          </a:p>
        </p:txBody>
      </p:sp>
      <p:sp>
        <p:nvSpPr>
          <p:cNvPr id="6" name="Metin kutusu 5">
            <a:extLst>
              <a:ext uri="{FF2B5EF4-FFF2-40B4-BE49-F238E27FC236}">
                <a16:creationId xmlns:a16="http://schemas.microsoft.com/office/drawing/2014/main" id="{8788C36D-604F-EC45-9329-48D0DC4E5822}"/>
              </a:ext>
            </a:extLst>
          </p:cNvPr>
          <p:cNvSpPr txBox="1"/>
          <p:nvPr/>
        </p:nvSpPr>
        <p:spPr>
          <a:xfrm>
            <a:off x="612648" y="1993392"/>
            <a:ext cx="11140440" cy="4370427"/>
          </a:xfrm>
          <a:prstGeom prst="rect">
            <a:avLst/>
          </a:prstGeom>
          <a:noFill/>
        </p:spPr>
        <p:txBody>
          <a:bodyPr wrap="square" rtlCol="0">
            <a:spAutoFit/>
          </a:bodyPr>
          <a:lstStyle/>
          <a:p>
            <a:pPr algn="ctr"/>
            <a:r>
              <a:rPr lang="en-US" sz="2400" i="1" dirty="0"/>
              <a:t>“America’s response to the challenges and opportunities of the cyber era will determine our future prosperity and security.“</a:t>
            </a:r>
            <a:endParaRPr lang="tr-TR" sz="2400" dirty="0"/>
          </a:p>
          <a:p>
            <a:endParaRPr lang="tr-TR" sz="2200" b="1" noProof="1"/>
          </a:p>
          <a:p>
            <a:endParaRPr lang="tr-TR" sz="2200" b="1" noProof="1"/>
          </a:p>
          <a:p>
            <a:r>
              <a:rPr lang="tr-TR" sz="2200" b="1" noProof="1"/>
              <a:t>National Security Strategy </a:t>
            </a:r>
            <a:r>
              <a:rPr lang="tr-TR" sz="2200" b="1" i="1" noProof="1"/>
              <a:t>of the United States of America (</a:t>
            </a:r>
            <a:r>
              <a:rPr lang="tr-TR" sz="2200" b="1" noProof="1"/>
              <a:t>December 2017)</a:t>
            </a:r>
          </a:p>
          <a:p>
            <a:endParaRPr lang="en-US" i="1" dirty="0"/>
          </a:p>
          <a:p>
            <a:r>
              <a:rPr lang="en-US" i="1" dirty="0"/>
              <a:t>Priority Actions </a:t>
            </a:r>
            <a:endParaRPr lang="tr-TR" sz="2200" b="1" noProof="1"/>
          </a:p>
          <a:p>
            <a:pPr marL="342900" indent="-342900">
              <a:buFont typeface="+mj-lt"/>
              <a:buAutoNum type="arabicPeriod"/>
            </a:pPr>
            <a:r>
              <a:rPr lang="en-US" sz="2200" dirty="0"/>
              <a:t>IDENTIFY AND PRIORITIZE RISK</a:t>
            </a:r>
            <a:r>
              <a:rPr lang="tr-TR" sz="2200" dirty="0"/>
              <a:t> </a:t>
            </a:r>
          </a:p>
          <a:p>
            <a:pPr marL="342900" indent="-342900">
              <a:buFont typeface="+mj-lt"/>
              <a:buAutoNum type="arabicPeriod"/>
            </a:pPr>
            <a:r>
              <a:rPr lang="en-US" sz="2200" dirty="0"/>
              <a:t>BUILD DEFENSIBLE GOVERNMENT NETWORKS</a:t>
            </a:r>
            <a:r>
              <a:rPr lang="tr-TR" sz="2200" dirty="0"/>
              <a:t> </a:t>
            </a:r>
          </a:p>
          <a:p>
            <a:pPr marL="342900" indent="-342900">
              <a:buFont typeface="+mj-lt"/>
              <a:buAutoNum type="arabicPeriod"/>
            </a:pPr>
            <a:r>
              <a:rPr lang="en-US" sz="2200" dirty="0"/>
              <a:t>DETER AND DISRUPT MALICIOUS CYBER ACTORS</a:t>
            </a:r>
            <a:r>
              <a:rPr lang="tr-TR" sz="2200" dirty="0"/>
              <a:t> </a:t>
            </a:r>
          </a:p>
          <a:p>
            <a:pPr marL="342900" indent="-342900">
              <a:buFont typeface="+mj-lt"/>
              <a:buAutoNum type="arabicPeriod"/>
            </a:pPr>
            <a:r>
              <a:rPr lang="en-US" sz="2200" dirty="0"/>
              <a:t>IMPROVE INFORMATION SHARING AND SENSING</a:t>
            </a:r>
            <a:endParaRPr lang="tr-TR" sz="2200" dirty="0"/>
          </a:p>
          <a:p>
            <a:pPr marL="342900" indent="-342900">
              <a:buFont typeface="+mj-lt"/>
              <a:buAutoNum type="arabicPeriod"/>
            </a:pPr>
            <a:r>
              <a:rPr lang="en-US" sz="2200" dirty="0"/>
              <a:t>DEPLOY LAYERED DEFENSES</a:t>
            </a:r>
            <a:r>
              <a:rPr lang="tr-TR" sz="2200" dirty="0"/>
              <a:t> </a:t>
            </a:r>
            <a:endParaRPr lang="tr-TR" sz="2200" noProof="1"/>
          </a:p>
          <a:p>
            <a:endParaRPr lang="tr-TR" noProof="1"/>
          </a:p>
        </p:txBody>
      </p:sp>
    </p:spTree>
    <p:extLst>
      <p:ext uri="{BB962C8B-B14F-4D97-AF65-F5344CB8AC3E}">
        <p14:creationId xmlns:p14="http://schemas.microsoft.com/office/powerpoint/2010/main" val="1655884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41B102D-0C00-B844-A801-AF0900E8DB86}"/>
              </a:ext>
            </a:extLst>
          </p:cNvPr>
          <p:cNvSpPr>
            <a:spLocks noGrp="1"/>
          </p:cNvSpPr>
          <p:nvPr>
            <p:ph type="title"/>
          </p:nvPr>
        </p:nvSpPr>
        <p:spPr/>
        <p:txBody>
          <a:bodyPr/>
          <a:lstStyle/>
          <a:p>
            <a:r>
              <a:rPr lang="en-US" dirty="0"/>
              <a:t>Reasons for cyber </a:t>
            </a:r>
            <a:r>
              <a:rPr lang="en-US" dirty="0" err="1"/>
              <a:t>securıty</a:t>
            </a:r>
            <a:endParaRPr lang="en-US" dirty="0"/>
          </a:p>
        </p:txBody>
      </p:sp>
      <p:sp>
        <p:nvSpPr>
          <p:cNvPr id="3" name="İçerik Yer Tutucusu 2">
            <a:extLst>
              <a:ext uri="{FF2B5EF4-FFF2-40B4-BE49-F238E27FC236}">
                <a16:creationId xmlns:a16="http://schemas.microsoft.com/office/drawing/2014/main" id="{ECBB1AAF-AE99-0D49-B274-A454656F5920}"/>
              </a:ext>
            </a:extLst>
          </p:cNvPr>
          <p:cNvSpPr>
            <a:spLocks noGrp="1"/>
          </p:cNvSpPr>
          <p:nvPr>
            <p:ph idx="1"/>
          </p:nvPr>
        </p:nvSpPr>
        <p:spPr/>
        <p:txBody>
          <a:bodyPr>
            <a:normAutofit fontScale="85000" lnSpcReduction="10000"/>
          </a:bodyPr>
          <a:lstStyle/>
          <a:p>
            <a:endParaRPr lang="en-US" dirty="0"/>
          </a:p>
          <a:p>
            <a:r>
              <a:rPr lang="en-US" dirty="0"/>
              <a:t>The increase role of information technology </a:t>
            </a:r>
          </a:p>
          <a:p>
            <a:endParaRPr lang="en-US" dirty="0"/>
          </a:p>
          <a:p>
            <a:r>
              <a:rPr lang="en-US" dirty="0"/>
              <a:t>The growth of the e-commerce sector</a:t>
            </a:r>
          </a:p>
          <a:p>
            <a:endParaRPr lang="en-US" dirty="0"/>
          </a:p>
          <a:p>
            <a:r>
              <a:rPr lang="en-US" dirty="0"/>
              <a:t>Protection of infrastructure systems like national power grid</a:t>
            </a:r>
          </a:p>
          <a:p>
            <a:endParaRPr lang="en-US" dirty="0"/>
          </a:p>
          <a:p>
            <a:endParaRPr lang="en-US" dirty="0"/>
          </a:p>
          <a:p>
            <a:endParaRPr lang="en-US" dirty="0"/>
          </a:p>
          <a:p>
            <a:pPr marL="0" indent="0">
              <a:buNone/>
            </a:pPr>
            <a:r>
              <a:rPr lang="en-US" dirty="0"/>
              <a:t>Former Defense Secretary Leon Panetta stated in October 2012 that </a:t>
            </a:r>
            <a:r>
              <a:rPr lang="en-US" i="1" dirty="0"/>
              <a:t>“a cyber attack processed by nation states or violent extremist groups could be as destructive as the terrorist attack of 9/11.... Such a destructive cyber terrorist attack could paralyze the nation.”</a:t>
            </a:r>
          </a:p>
        </p:txBody>
      </p:sp>
    </p:spTree>
    <p:extLst>
      <p:ext uri="{BB962C8B-B14F-4D97-AF65-F5344CB8AC3E}">
        <p14:creationId xmlns:p14="http://schemas.microsoft.com/office/powerpoint/2010/main" val="3461806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FFDCEC7-EEC8-5742-8C73-D10FFABBC6DD}"/>
              </a:ext>
            </a:extLst>
          </p:cNvPr>
          <p:cNvSpPr>
            <a:spLocks noGrp="1"/>
          </p:cNvSpPr>
          <p:nvPr>
            <p:ph type="title"/>
          </p:nvPr>
        </p:nvSpPr>
        <p:spPr>
          <a:xfrm>
            <a:off x="1069847" y="0"/>
            <a:ext cx="10058400" cy="1119418"/>
          </a:xfrm>
        </p:spPr>
        <p:txBody>
          <a:bodyPr>
            <a:normAutofit fontScale="90000"/>
          </a:bodyPr>
          <a:lstStyle/>
          <a:p>
            <a:pPr algn="ctr"/>
            <a:r>
              <a:rPr lang="tr-TR" dirty="0"/>
              <a:t/>
            </a:r>
            <a:br>
              <a:rPr lang="tr-TR" dirty="0"/>
            </a:br>
            <a:r>
              <a:rPr lang="tr-TR" dirty="0"/>
              <a:t/>
            </a:r>
            <a:br>
              <a:rPr lang="tr-TR" dirty="0"/>
            </a:br>
            <a:r>
              <a:rPr lang="tr-TR" dirty="0" smtClean="0"/>
              <a:t/>
            </a:r>
            <a:br>
              <a:rPr lang="tr-TR" dirty="0" smtClean="0"/>
            </a:br>
            <a:r>
              <a:rPr lang="tr-TR" dirty="0" smtClean="0"/>
              <a:t/>
            </a:r>
            <a:br>
              <a:rPr lang="tr-TR" dirty="0" smtClean="0"/>
            </a:br>
            <a:r>
              <a:rPr lang="tr-TR" dirty="0" smtClean="0"/>
              <a:t>What </a:t>
            </a:r>
            <a:r>
              <a:rPr lang="tr-TR" dirty="0"/>
              <a:t>wıll happen ıf hackers wıll hıt crıtıcal ınfrastructure ın the US?</a:t>
            </a:r>
            <a:br>
              <a:rPr lang="tr-TR" dirty="0"/>
            </a:br>
            <a:endParaRPr lang="en-US" dirty="0"/>
          </a:p>
        </p:txBody>
      </p:sp>
      <p:pic>
        <p:nvPicPr>
          <p:cNvPr id="5" name="İçerik Yer Tutucusu 4">
            <a:extLst>
              <a:ext uri="{FF2B5EF4-FFF2-40B4-BE49-F238E27FC236}">
                <a16:creationId xmlns:a16="http://schemas.microsoft.com/office/drawing/2014/main" id="{87C8527D-5EBC-094A-B7D0-4E05DB118B97}"/>
              </a:ext>
            </a:extLst>
          </p:cNvPr>
          <p:cNvPicPr>
            <a:picLocks noGrp="1" noChangeAspect="1"/>
          </p:cNvPicPr>
          <p:nvPr>
            <p:ph idx="1"/>
          </p:nvPr>
        </p:nvPicPr>
        <p:blipFill>
          <a:blip r:embed="rId2"/>
          <a:stretch>
            <a:fillRect/>
          </a:stretch>
        </p:blipFill>
        <p:spPr>
          <a:xfrm>
            <a:off x="2687781" y="2865311"/>
            <a:ext cx="6350607" cy="3992689"/>
          </a:xfrm>
        </p:spPr>
      </p:pic>
    </p:spTree>
    <p:extLst>
      <p:ext uri="{BB962C8B-B14F-4D97-AF65-F5344CB8AC3E}">
        <p14:creationId xmlns:p14="http://schemas.microsoft.com/office/powerpoint/2010/main" val="20319520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Yazı Tipi">
  <a:themeElements>
    <a:clrScheme name="Wood Type Yazı Tip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Yazı Tipi">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Yazı Tipi">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{02A6D1A4-DB3C-2F4A-8409-B3C3EAE28CCF}tf10001070</Template>
  <TotalTime>429</TotalTime>
  <Words>877</Words>
  <Application>Microsoft Office PowerPoint</Application>
  <PresentationFormat>Geniş ekran</PresentationFormat>
  <Paragraphs>74</Paragraphs>
  <Slides>14</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14</vt:i4>
      </vt:variant>
    </vt:vector>
  </HeadingPairs>
  <TitlesOfParts>
    <vt:vector size="21" baseType="lpstr">
      <vt:lpstr>Apple Braille</vt:lpstr>
      <vt:lpstr>Calibri</vt:lpstr>
      <vt:lpstr>Rockwell</vt:lpstr>
      <vt:lpstr>Rockwell Condensed</vt:lpstr>
      <vt:lpstr>Rockwell Extra Bold</vt:lpstr>
      <vt:lpstr>Wingdings</vt:lpstr>
      <vt:lpstr>Wood Type Yazı Tipi</vt:lpstr>
      <vt:lpstr>CYBER conflıct</vt:lpstr>
      <vt:lpstr>defınıtıon</vt:lpstr>
      <vt:lpstr>PowerPoint Sunusu</vt:lpstr>
      <vt:lpstr>The hıstory of Cyber warfare</vt:lpstr>
      <vt:lpstr>PowerPoint Sunusu</vt:lpstr>
      <vt:lpstr>United States </vt:lpstr>
      <vt:lpstr>Defense? </vt:lpstr>
      <vt:lpstr>Reasons for cyber securıty</vt:lpstr>
      <vt:lpstr>    What wıll happen ıf hackers wıll hıt crıtıcal ınfrastructure ın the US? </vt:lpstr>
      <vt:lpstr>Busıness blackout</vt:lpstr>
      <vt:lpstr>Power cut ın economy…</vt:lpstr>
      <vt:lpstr>Why the u.s. role on cyber conflict ıs important for global economy?</vt:lpstr>
      <vt:lpstr>Conclusion </vt:lpstr>
      <vt:lpstr>THANK YOU FOR YOUR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 WARFARE</dc:title>
  <dc:creator>melis sabancı</dc:creator>
  <cp:lastModifiedBy>ronaldinho424</cp:lastModifiedBy>
  <cp:revision>51</cp:revision>
  <dcterms:created xsi:type="dcterms:W3CDTF">2018-04-10T21:45:34Z</dcterms:created>
  <dcterms:modified xsi:type="dcterms:W3CDTF">2018-04-11T12:51:32Z</dcterms:modified>
</cp:coreProperties>
</file>